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8"/>
  </p:notesMasterIdLst>
  <p:handoutMasterIdLst>
    <p:handoutMasterId r:id="rId9"/>
  </p:handoutMasterIdLst>
  <p:sldIdLst>
    <p:sldId id="306" r:id="rId5"/>
    <p:sldId id="307" r:id="rId6"/>
    <p:sldId id="309" r:id="rId7"/>
  </p:sldIdLst>
  <p:sldSz cx="12192000" cy="6858000"/>
  <p:notesSz cx="6797675" cy="992663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D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67" autoAdjust="0"/>
  </p:normalViewPr>
  <p:slideViewPr>
    <p:cSldViewPr snapToGrid="0">
      <p:cViewPr varScale="1">
        <p:scale>
          <a:sx n="114" d="100"/>
          <a:sy n="114" d="100"/>
        </p:scale>
        <p:origin x="474" y="114"/>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86346-59A2-4282-9A64-05524C79D88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61D54C-AFC8-47F5-B030-A8ED60D0880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536B27D-C1ED-4C55-9062-2279210E96ED}" type="datetime1">
              <a:rPr lang="en-GB" smtClean="0"/>
              <a:t>04/09/2023</a:t>
            </a:fld>
            <a:endParaRPr lang="en-GB" dirty="0"/>
          </a:p>
        </p:txBody>
      </p:sp>
      <p:sp>
        <p:nvSpPr>
          <p:cNvPr id="4" name="Footer Placeholder 3">
            <a:extLst>
              <a:ext uri="{FF2B5EF4-FFF2-40B4-BE49-F238E27FC236}">
                <a16:creationId xmlns:a16="http://schemas.microsoft.com/office/drawing/2014/main" id="{B43D8396-DC49-433C-84C0-BD573781E57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CDA06B3-9442-49D9-BE03-080DCCEA199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EC5AD26-F754-4E27-9D95-B069583ABB63}" type="slidenum">
              <a:rPr lang="en-GB" smtClean="0"/>
              <a:t>‹#›</a:t>
            </a:fld>
            <a:endParaRPr lang="en-GB"/>
          </a:p>
        </p:txBody>
      </p:sp>
    </p:spTree>
    <p:extLst>
      <p:ext uri="{BB962C8B-B14F-4D97-AF65-F5344CB8AC3E}">
        <p14:creationId xmlns:p14="http://schemas.microsoft.com/office/powerpoint/2010/main" val="412208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61EAF8-BEF3-4EDD-99CF-6435314FE1C9}" type="datetime1">
              <a:rPr lang="en-GB" smtClean="0"/>
              <a:pPr/>
              <a:t>04/09/2023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D5939589-3E79-4C82-AA4A-FE78234FAA59}" type="slidenum">
              <a:rPr lang="en-GB" noProof="0" smtClean="0"/>
              <a:t>‹#›</a:t>
            </a:fld>
            <a:endParaRPr lang="en-GB"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a:t>
            </a:fld>
            <a:endParaRPr lang="en-GB"/>
          </a:p>
        </p:txBody>
      </p:sp>
    </p:spTree>
    <p:extLst>
      <p:ext uri="{BB962C8B-B14F-4D97-AF65-F5344CB8AC3E}">
        <p14:creationId xmlns:p14="http://schemas.microsoft.com/office/powerpoint/2010/main" val="68627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2</a:t>
            </a:fld>
            <a:endParaRPr lang="en-GB"/>
          </a:p>
        </p:txBody>
      </p:sp>
    </p:spTree>
    <p:extLst>
      <p:ext uri="{BB962C8B-B14F-4D97-AF65-F5344CB8AC3E}">
        <p14:creationId xmlns:p14="http://schemas.microsoft.com/office/powerpoint/2010/main" val="126397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3</a:t>
            </a:fld>
            <a:endParaRPr lang="en-GB"/>
          </a:p>
        </p:txBody>
      </p:sp>
    </p:spTree>
    <p:extLst>
      <p:ext uri="{BB962C8B-B14F-4D97-AF65-F5344CB8AC3E}">
        <p14:creationId xmlns:p14="http://schemas.microsoft.com/office/powerpoint/2010/main" val="299751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lstStyle>
            <a:lvl1pPr algn="l">
              <a:defRPr sz="6000" b="1" i="0" cap="all" baseline="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US" noProof="0"/>
              <a:t>Click icon to add picture</a:t>
            </a:r>
            <a:endParaRPr lang="en-GB" noProof="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US" noProof="0"/>
              <a:t>Click icon to add picture</a:t>
            </a:r>
            <a:endParaRPr lang="en-GB" noProof="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rtlCol="0"/>
          <a:lstStyle>
            <a:lvl1pPr marL="0" indent="0" algn="r">
              <a:buNone/>
              <a:defRPr sz="1800">
                <a:solidFill>
                  <a:schemeClr val="bg1"/>
                </a:solidFill>
              </a:defRPr>
            </a:lvl1pPr>
          </a:lstStyle>
          <a:p>
            <a:pPr lvl="0" rtl="0"/>
            <a:r>
              <a:rPr lang="en-US" noProof="0"/>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en-GB" noProof="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en-GB" noProof="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en-GB" noProof="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en-GB" noProof="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rtlCol="0" anchor="b"/>
          <a:lstStyle>
            <a:lvl1pPr algn="l">
              <a:defRPr sz="5400" b="1" i="0" cap="all" baseline="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en-GB" noProof="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en-GB" noProof="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rtlCol="0"/>
          <a:lstStyle>
            <a:lvl1pPr marL="0" indent="0" algn="r">
              <a:buNone/>
              <a:defRPr sz="1800">
                <a:solidFill>
                  <a:schemeClr val="bg1"/>
                </a:solidFill>
              </a:defRPr>
            </a:lvl1pPr>
          </a:lstStyle>
          <a:p>
            <a:pPr lvl="0" rtl="0"/>
            <a:r>
              <a:rPr lang="en-US" noProof="0"/>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en-GB" noProof="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n-GB" noProof="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en-GB" noProof="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en-GB" noProof="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en-GB" noProof="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en-GB" noProof="0" smtClean="0"/>
              <a:t>‹#›</a:t>
            </a:fld>
            <a:endParaRPr lang="en-GB"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143421-2BCC-0C9F-4B10-E458C22A30F0}"/>
              </a:ext>
            </a:extLst>
          </p:cNvPr>
          <p:cNvSpPr/>
          <p:nvPr/>
        </p:nvSpPr>
        <p:spPr>
          <a:xfrm>
            <a:off x="410549" y="163607"/>
            <a:ext cx="11367114" cy="830997"/>
          </a:xfrm>
          <a:prstGeom prst="rect">
            <a:avLst/>
          </a:prstGeom>
          <a:noFill/>
        </p:spPr>
        <p:txBody>
          <a:bodyPr wrap="square" lIns="91440" tIns="45720" rIns="91440" bIns="45720">
            <a:spAutoFit/>
          </a:bodyPr>
          <a:lstStyle/>
          <a:p>
            <a:pPr algn="ctr"/>
            <a:r>
              <a:rPr lang="en-US" sz="4800" b="1" spc="50" dirty="0">
                <a:ln w="19050" cmpd="sng">
                  <a:solidFill>
                    <a:srgbClr val="990033"/>
                  </a:solidFill>
                  <a:prstDash val="solid"/>
                </a:ln>
                <a:solidFill>
                  <a:schemeClr val="bg1"/>
                </a:solidFill>
                <a:effectLst>
                  <a:glow rad="38100">
                    <a:schemeClr val="accent1">
                      <a:alpha val="40000"/>
                    </a:schemeClr>
                  </a:glow>
                </a:effectLst>
                <a:latin typeface="Cavolini" panose="03000502040302020204" pitchFamily="66" charset="0"/>
                <a:cs typeface="Cavolini" panose="03000502040302020204" pitchFamily="66" charset="0"/>
              </a:rPr>
              <a:t>Religion – a Force for Good?</a:t>
            </a:r>
          </a:p>
        </p:txBody>
      </p:sp>
      <p:sp>
        <p:nvSpPr>
          <p:cNvPr id="9" name="TextBox 8">
            <a:extLst>
              <a:ext uri="{FF2B5EF4-FFF2-40B4-BE49-F238E27FC236}">
                <a16:creationId xmlns:a16="http://schemas.microsoft.com/office/drawing/2014/main" id="{9F206706-035B-36EB-E22E-A9C3C05CB046}"/>
              </a:ext>
            </a:extLst>
          </p:cNvPr>
          <p:cNvSpPr txBox="1"/>
          <p:nvPr/>
        </p:nvSpPr>
        <p:spPr>
          <a:xfrm>
            <a:off x="522513" y="1445448"/>
            <a:ext cx="9974426" cy="1569660"/>
          </a:xfrm>
          <a:prstGeom prst="rect">
            <a:avLst/>
          </a:prstGeom>
          <a:noFill/>
        </p:spPr>
        <p:txBody>
          <a:bodyPr wrap="square">
            <a:spAutoFit/>
          </a:bodyPr>
          <a:lstStyle/>
          <a:p>
            <a:r>
              <a:rPr lang="en-GB" sz="3200" b="1" u="sng" dirty="0">
                <a:solidFill>
                  <a:schemeClr val="bg1"/>
                </a:solidFill>
                <a:latin typeface="Cavolini" panose="03000502040302020204" pitchFamily="66" charset="0"/>
                <a:cs typeface="Cavolini" panose="03000502040302020204" pitchFamily="66" charset="0"/>
              </a:rPr>
              <a:t>Key Question…</a:t>
            </a:r>
          </a:p>
          <a:p>
            <a:r>
              <a:rPr lang="en-GB" sz="3200" b="1" dirty="0">
                <a:solidFill>
                  <a:schemeClr val="bg1"/>
                </a:solidFill>
                <a:latin typeface="Cavolini" panose="03000502040302020204" pitchFamily="66" charset="0"/>
                <a:cs typeface="Cavolini" panose="03000502040302020204" pitchFamily="66" charset="0"/>
              </a:rPr>
              <a:t>  What have we learnt about the </a:t>
            </a:r>
          </a:p>
          <a:p>
            <a:r>
              <a:rPr lang="en-GB" sz="3200" b="1" dirty="0">
                <a:solidFill>
                  <a:schemeClr val="bg1"/>
                </a:solidFill>
                <a:latin typeface="Cavolini" panose="03000502040302020204" pitchFamily="66" charset="0"/>
                <a:cs typeface="Cavolini" panose="03000502040302020204" pitchFamily="66" charset="0"/>
              </a:rPr>
              <a:t>  contribution of religion to the world?</a:t>
            </a:r>
          </a:p>
        </p:txBody>
      </p:sp>
      <p:sp>
        <p:nvSpPr>
          <p:cNvPr id="10" name="TextBox 9">
            <a:extLst>
              <a:ext uri="{FF2B5EF4-FFF2-40B4-BE49-F238E27FC236}">
                <a16:creationId xmlns:a16="http://schemas.microsoft.com/office/drawing/2014/main" id="{7E52FB37-F420-F929-E805-C847C28F0DAF}"/>
              </a:ext>
            </a:extLst>
          </p:cNvPr>
          <p:cNvSpPr txBox="1"/>
          <p:nvPr/>
        </p:nvSpPr>
        <p:spPr>
          <a:xfrm>
            <a:off x="1323971" y="3369513"/>
            <a:ext cx="8816403" cy="3139321"/>
          </a:xfrm>
          <a:prstGeom prst="rect">
            <a:avLst/>
          </a:prstGeom>
          <a:noFill/>
        </p:spPr>
        <p:txBody>
          <a:bodyPr wrap="square">
            <a:spAutoFit/>
          </a:bodyPr>
          <a:lstStyle/>
          <a:p>
            <a:r>
              <a:rPr lang="en-GB" sz="3000" b="1" dirty="0">
                <a:solidFill>
                  <a:schemeClr val="bg1"/>
                </a:solidFill>
                <a:latin typeface="Cavolini" panose="03000502040302020204" pitchFamily="66" charset="0"/>
                <a:cs typeface="Cavolini" panose="03000502040302020204" pitchFamily="66" charset="0"/>
              </a:rPr>
              <a:t> </a:t>
            </a:r>
            <a:r>
              <a:rPr lang="en-GB" sz="3000" b="1" u="sng" dirty="0">
                <a:solidFill>
                  <a:schemeClr val="bg1"/>
                </a:solidFill>
                <a:latin typeface="Cavolini" panose="03000502040302020204" pitchFamily="66" charset="0"/>
                <a:cs typeface="Cavolini" panose="03000502040302020204" pitchFamily="66" charset="0"/>
              </a:rPr>
              <a:t>To begin…</a:t>
            </a:r>
          </a:p>
          <a:p>
            <a:r>
              <a:rPr lang="en-GB" sz="1000" b="1" u="sng" dirty="0">
                <a:solidFill>
                  <a:schemeClr val="bg1"/>
                </a:solidFill>
                <a:latin typeface="Cavolini" panose="03000502040302020204" pitchFamily="66" charset="0"/>
                <a:cs typeface="Cavolini" panose="03000502040302020204" pitchFamily="66" charset="0"/>
              </a:rPr>
              <a:t> </a:t>
            </a:r>
          </a:p>
          <a:p>
            <a:pPr marL="514350" indent="-514350">
              <a:buAutoNum type="arabicPeriod"/>
            </a:pPr>
            <a:r>
              <a:rPr lang="en-GB" sz="3000" b="1" dirty="0">
                <a:solidFill>
                  <a:schemeClr val="bg1"/>
                </a:solidFill>
                <a:latin typeface="Cavolini" panose="03000502040302020204" pitchFamily="66" charset="0"/>
                <a:cs typeface="Cavolini" panose="03000502040302020204" pitchFamily="66" charset="0"/>
              </a:rPr>
              <a:t>Complete ‘after lesson 4’ K&amp;U section of your unit booklet.</a:t>
            </a:r>
          </a:p>
          <a:p>
            <a:endParaRPr lang="en-GB" sz="800" b="1" dirty="0">
              <a:solidFill>
                <a:schemeClr val="bg1"/>
              </a:solidFill>
              <a:latin typeface="Cavolini" panose="03000502040302020204" pitchFamily="66" charset="0"/>
              <a:cs typeface="Cavolini" panose="03000502040302020204" pitchFamily="66" charset="0"/>
            </a:endParaRPr>
          </a:p>
          <a:p>
            <a:r>
              <a:rPr lang="en-GB" sz="3000" b="1" dirty="0">
                <a:solidFill>
                  <a:schemeClr val="bg1"/>
                </a:solidFill>
                <a:latin typeface="Cavolini" panose="03000502040302020204" pitchFamily="66" charset="0"/>
                <a:cs typeface="Cavolini" panose="03000502040302020204" pitchFamily="66" charset="0"/>
              </a:rPr>
              <a:t>2. In pairs, using the cards, create a </a:t>
            </a:r>
          </a:p>
          <a:p>
            <a:r>
              <a:rPr lang="en-GB" sz="3000" b="1" dirty="0">
                <a:solidFill>
                  <a:schemeClr val="bg1"/>
                </a:solidFill>
                <a:latin typeface="Cavolini" panose="03000502040302020204" pitchFamily="66" charset="0"/>
                <a:cs typeface="Cavolini" panose="03000502040302020204" pitchFamily="66" charset="0"/>
              </a:rPr>
              <a:t>    diamond shape, sorting the cards in </a:t>
            </a:r>
          </a:p>
          <a:p>
            <a:r>
              <a:rPr lang="en-GB" sz="3000" b="1" dirty="0">
                <a:solidFill>
                  <a:schemeClr val="bg1"/>
                </a:solidFill>
                <a:latin typeface="Cavolini" panose="03000502040302020204" pitchFamily="66" charset="0"/>
                <a:cs typeface="Cavolini" panose="03000502040302020204" pitchFamily="66" charset="0"/>
              </a:rPr>
              <a:t>    order of importance – in your opinion. </a:t>
            </a:r>
          </a:p>
        </p:txBody>
      </p:sp>
      <p:pic>
        <p:nvPicPr>
          <p:cNvPr id="11" name="Picture 10" descr="World Religions Posters &amp; Prints | Zazzle UK">
            <a:extLst>
              <a:ext uri="{FF2B5EF4-FFF2-40B4-BE49-F238E27FC236}">
                <a16:creationId xmlns:a16="http://schemas.microsoft.com/office/drawing/2014/main" id="{73DEB8C3-3D6F-772E-B847-B54BA1A109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5588" y="1417455"/>
            <a:ext cx="1749252" cy="1749252"/>
          </a:xfrm>
          <a:prstGeom prst="ellipse">
            <a:avLst/>
          </a:prstGeom>
          <a:ln>
            <a:noFill/>
          </a:ln>
          <a:effectLst>
            <a:softEdge rad="112500"/>
          </a:effectLst>
        </p:spPr>
      </p:pic>
      <p:sp>
        <p:nvSpPr>
          <p:cNvPr id="12" name="Oval 11">
            <a:extLst>
              <a:ext uri="{FF2B5EF4-FFF2-40B4-BE49-F238E27FC236}">
                <a16:creationId xmlns:a16="http://schemas.microsoft.com/office/drawing/2014/main" id="{6FC26B14-C866-7CDC-BCDA-B1392B7D2B4B}"/>
              </a:ext>
            </a:extLst>
          </p:cNvPr>
          <p:cNvSpPr/>
          <p:nvPr/>
        </p:nvSpPr>
        <p:spPr>
          <a:xfrm>
            <a:off x="10645059" y="4746409"/>
            <a:ext cx="550506" cy="385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Diamond Geometric Shape Vector Illustration For Kids Stock Clipart |  Royalty-Free | FreeImages">
            <a:extLst>
              <a:ext uri="{FF2B5EF4-FFF2-40B4-BE49-F238E27FC236}">
                <a16:creationId xmlns:a16="http://schemas.microsoft.com/office/drawing/2014/main" id="{1E9770E0-A016-70CB-166D-B5B2D477F77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716" t="9380" r="10519" b="34812"/>
          <a:stretch/>
        </p:blipFill>
        <p:spPr bwMode="auto">
          <a:xfrm rot="547899">
            <a:off x="9499334" y="4176096"/>
            <a:ext cx="2841957" cy="206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a:stretch/>
        </p:blipFill>
        <p:spPr/>
      </p:pic>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rtlCol="0"/>
          <a:lstStyle/>
          <a:p>
            <a:pPr rtl="0"/>
            <a:fld id="{D8DA9DAA-006C-4F4B-980E-E3DF019B24E2}" type="slidenum">
              <a:rPr lang="en-GB" smtClean="0"/>
              <a:pPr/>
              <a:t>2</a:t>
            </a:fld>
            <a:endParaRPr lang="en-GB"/>
          </a:p>
        </p:txBody>
      </p:sp>
      <p:sp>
        <p:nvSpPr>
          <p:cNvPr id="12" name="Rectangle 11">
            <a:extLst>
              <a:ext uri="{FF2B5EF4-FFF2-40B4-BE49-F238E27FC236}">
                <a16:creationId xmlns:a16="http://schemas.microsoft.com/office/drawing/2014/main" id="{F69AD755-7A49-F520-BDA3-D64F806EF496}"/>
              </a:ext>
            </a:extLst>
          </p:cNvPr>
          <p:cNvSpPr/>
          <p:nvPr/>
        </p:nvSpPr>
        <p:spPr>
          <a:xfrm>
            <a:off x="410549" y="163607"/>
            <a:ext cx="11367114" cy="830997"/>
          </a:xfrm>
          <a:prstGeom prst="rect">
            <a:avLst/>
          </a:prstGeom>
          <a:noFill/>
        </p:spPr>
        <p:txBody>
          <a:bodyPr wrap="square" lIns="91440" tIns="45720" rIns="91440" bIns="45720">
            <a:spAutoFit/>
          </a:bodyPr>
          <a:lstStyle/>
          <a:p>
            <a:pPr algn="ctr"/>
            <a:r>
              <a:rPr lang="en-US" sz="4800" b="1" spc="50" dirty="0">
                <a:ln w="19050" cmpd="sng">
                  <a:solidFill>
                    <a:srgbClr val="990033"/>
                  </a:solidFill>
                  <a:prstDash val="solid"/>
                </a:ln>
                <a:solidFill>
                  <a:schemeClr val="bg1"/>
                </a:solidFill>
                <a:effectLst>
                  <a:glow rad="38100">
                    <a:schemeClr val="accent1">
                      <a:alpha val="40000"/>
                    </a:schemeClr>
                  </a:glow>
                </a:effectLst>
                <a:latin typeface="Cavolini" panose="03000502040302020204" pitchFamily="66" charset="0"/>
                <a:cs typeface="Cavolini" panose="03000502040302020204" pitchFamily="66" charset="0"/>
              </a:rPr>
              <a:t>Religion – a Force for Good?</a:t>
            </a:r>
          </a:p>
        </p:txBody>
      </p:sp>
      <p:sp>
        <p:nvSpPr>
          <p:cNvPr id="13" name="TextBox 12">
            <a:extLst>
              <a:ext uri="{FF2B5EF4-FFF2-40B4-BE49-F238E27FC236}">
                <a16:creationId xmlns:a16="http://schemas.microsoft.com/office/drawing/2014/main" id="{0475AAA1-A930-B9BB-44FF-BE5F71EEDA1C}"/>
              </a:ext>
            </a:extLst>
          </p:cNvPr>
          <p:cNvSpPr txBox="1"/>
          <p:nvPr/>
        </p:nvSpPr>
        <p:spPr>
          <a:xfrm>
            <a:off x="933061" y="1279161"/>
            <a:ext cx="10935477" cy="4832092"/>
          </a:xfrm>
          <a:prstGeom prst="rect">
            <a:avLst/>
          </a:prstGeom>
          <a:noFill/>
        </p:spPr>
        <p:txBody>
          <a:bodyPr wrap="square">
            <a:spAutoFit/>
          </a:bodyPr>
          <a:lstStyle/>
          <a:p>
            <a:r>
              <a:rPr lang="en-GB" sz="3000" b="1" u="sng" dirty="0">
                <a:solidFill>
                  <a:schemeClr val="bg1"/>
                </a:solidFill>
                <a:latin typeface="Cavolini" panose="03000502040302020204" pitchFamily="66" charset="0"/>
                <a:cs typeface="Cavolini" panose="03000502040302020204" pitchFamily="66" charset="0"/>
              </a:rPr>
              <a:t>Read and complete…</a:t>
            </a:r>
          </a:p>
          <a:p>
            <a:r>
              <a:rPr lang="en-GB" sz="1000" b="1" u="sng" dirty="0">
                <a:solidFill>
                  <a:schemeClr val="bg1"/>
                </a:solidFill>
                <a:latin typeface="Cavolini" panose="03000502040302020204" pitchFamily="66" charset="0"/>
                <a:cs typeface="Cavolini" panose="03000502040302020204" pitchFamily="66" charset="0"/>
              </a:rPr>
              <a:t> </a:t>
            </a:r>
          </a:p>
          <a:p>
            <a:pPr marL="457200" indent="-457200">
              <a:buFont typeface="Courier New" panose="02070309020205020404" pitchFamily="49" charset="0"/>
              <a:buChar char="o"/>
            </a:pPr>
            <a:r>
              <a:rPr lang="en-GB" sz="2800" b="1" dirty="0">
                <a:solidFill>
                  <a:schemeClr val="bg1"/>
                </a:solidFill>
                <a:latin typeface="Cavolini" panose="03000502040302020204" pitchFamily="66" charset="0"/>
                <a:cs typeface="Cavolini" panose="03000502040302020204" pitchFamily="66" charset="0"/>
              </a:rPr>
              <a:t>For your starter task you were given a small selection of the benefits of religion, in your exercise books, note down your ‘top 3’. Explain reasons for your ‘top 1’.  </a:t>
            </a:r>
          </a:p>
          <a:p>
            <a:pPr marL="171450" indent="-171450">
              <a:buFont typeface="Courier New" panose="02070309020205020404" pitchFamily="49" charset="0"/>
              <a:buChar char="o"/>
            </a:pPr>
            <a:endParaRPr lang="en-GB" sz="2000" b="1" dirty="0">
              <a:solidFill>
                <a:schemeClr val="bg1"/>
              </a:solidFill>
              <a:latin typeface="Cavolini" panose="03000502040302020204" pitchFamily="66" charset="0"/>
              <a:cs typeface="Cavolini" panose="03000502040302020204" pitchFamily="66" charset="0"/>
            </a:endParaRPr>
          </a:p>
          <a:p>
            <a:pPr marL="457200" indent="-457200">
              <a:buFont typeface="Courier New" panose="02070309020205020404" pitchFamily="49" charset="0"/>
              <a:buChar char="o"/>
            </a:pPr>
            <a:r>
              <a:rPr lang="en-GB" sz="2800" b="1" dirty="0">
                <a:solidFill>
                  <a:schemeClr val="bg1"/>
                </a:solidFill>
                <a:latin typeface="Cavolini" panose="03000502040302020204" pitchFamily="66" charset="0"/>
                <a:cs typeface="Cavolini" panose="03000502040302020204" pitchFamily="66" charset="0"/>
              </a:rPr>
              <a:t>Do you think your answer would be different for a strongly religious person? Explain your answer.</a:t>
            </a:r>
          </a:p>
          <a:p>
            <a:pPr marL="457200" indent="-457200">
              <a:buFont typeface="Courier New" panose="02070309020205020404" pitchFamily="49" charset="0"/>
              <a:buChar char="o"/>
            </a:pPr>
            <a:endParaRPr lang="en-GB" sz="2000" b="1" dirty="0">
              <a:solidFill>
                <a:schemeClr val="bg1"/>
              </a:solidFill>
              <a:latin typeface="Cavolini" panose="03000502040302020204" pitchFamily="66" charset="0"/>
              <a:cs typeface="Cavolini" panose="03000502040302020204" pitchFamily="66" charset="0"/>
            </a:endParaRPr>
          </a:p>
          <a:p>
            <a:pPr marL="457200" indent="-457200">
              <a:buFont typeface="Courier New" panose="02070309020205020404" pitchFamily="49" charset="0"/>
              <a:buChar char="o"/>
            </a:pPr>
            <a:r>
              <a:rPr lang="en-GB" sz="2800" b="1" dirty="0">
                <a:solidFill>
                  <a:schemeClr val="bg1"/>
                </a:solidFill>
                <a:latin typeface="Cavolini" panose="03000502040302020204" pitchFamily="66" charset="0"/>
                <a:cs typeface="Cavolini" panose="03000502040302020204" pitchFamily="66" charset="0"/>
              </a:rPr>
              <a:t>Read the information you will be given                          and complete the tasks on the sheet.</a:t>
            </a:r>
          </a:p>
        </p:txBody>
      </p:sp>
      <p:pic>
        <p:nvPicPr>
          <p:cNvPr id="3074" name="Picture 2" descr="Religion-symbols GIFs - Get the best GIF on GIPHY">
            <a:extLst>
              <a:ext uri="{FF2B5EF4-FFF2-40B4-BE49-F238E27FC236}">
                <a16:creationId xmlns:a16="http://schemas.microsoft.com/office/drawing/2014/main" id="{63925171-DE7F-E21F-B795-5359B53B3E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9394" y="4860375"/>
            <a:ext cx="19050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101C19-59AD-6E15-80EE-A00A51533922}"/>
              </a:ext>
            </a:extLst>
          </p:cNvPr>
          <p:cNvSpPr/>
          <p:nvPr/>
        </p:nvSpPr>
        <p:spPr>
          <a:xfrm>
            <a:off x="410549" y="163607"/>
            <a:ext cx="11367114" cy="830997"/>
          </a:xfrm>
          <a:prstGeom prst="rect">
            <a:avLst/>
          </a:prstGeom>
          <a:noFill/>
        </p:spPr>
        <p:txBody>
          <a:bodyPr wrap="square" lIns="91440" tIns="45720" rIns="91440" bIns="45720">
            <a:spAutoFit/>
          </a:bodyPr>
          <a:lstStyle/>
          <a:p>
            <a:pPr algn="ctr"/>
            <a:r>
              <a:rPr lang="en-US" sz="4800" b="1" spc="50" dirty="0">
                <a:ln w="19050" cmpd="sng">
                  <a:solidFill>
                    <a:srgbClr val="990033"/>
                  </a:solidFill>
                  <a:prstDash val="solid"/>
                </a:ln>
                <a:solidFill>
                  <a:schemeClr val="bg1"/>
                </a:solidFill>
                <a:effectLst>
                  <a:glow rad="38100">
                    <a:schemeClr val="accent1">
                      <a:alpha val="40000"/>
                    </a:schemeClr>
                  </a:glow>
                </a:effectLst>
                <a:latin typeface="Cavolini" panose="03000502040302020204" pitchFamily="66" charset="0"/>
                <a:cs typeface="Cavolini" panose="03000502040302020204" pitchFamily="66" charset="0"/>
              </a:rPr>
              <a:t>Religion – a Force for Good?</a:t>
            </a:r>
          </a:p>
        </p:txBody>
      </p:sp>
      <p:sp>
        <p:nvSpPr>
          <p:cNvPr id="9" name="TextBox 8">
            <a:extLst>
              <a:ext uri="{FF2B5EF4-FFF2-40B4-BE49-F238E27FC236}">
                <a16:creationId xmlns:a16="http://schemas.microsoft.com/office/drawing/2014/main" id="{6253ABF5-BF8F-1E50-A6F2-2EF8F0BC62C0}"/>
              </a:ext>
            </a:extLst>
          </p:cNvPr>
          <p:cNvSpPr txBox="1"/>
          <p:nvPr/>
        </p:nvSpPr>
        <p:spPr>
          <a:xfrm>
            <a:off x="524945" y="1447114"/>
            <a:ext cx="11252718" cy="4154984"/>
          </a:xfrm>
          <a:prstGeom prst="rect">
            <a:avLst/>
          </a:prstGeom>
          <a:noFill/>
        </p:spPr>
        <p:txBody>
          <a:bodyPr wrap="square">
            <a:spAutoFit/>
          </a:bodyPr>
          <a:lstStyle/>
          <a:p>
            <a:r>
              <a:rPr lang="en-GB" sz="3000" b="1" u="sng" dirty="0">
                <a:solidFill>
                  <a:schemeClr val="bg1"/>
                </a:solidFill>
                <a:latin typeface="Cavolini" panose="03000502040302020204" pitchFamily="66" charset="0"/>
                <a:cs typeface="Cavolini" panose="03000502040302020204" pitchFamily="66" charset="0"/>
              </a:rPr>
              <a:t>Review…</a:t>
            </a:r>
          </a:p>
          <a:p>
            <a:r>
              <a:rPr lang="en-GB" sz="1000" b="1" u="sng" dirty="0">
                <a:solidFill>
                  <a:schemeClr val="bg1"/>
                </a:solidFill>
                <a:latin typeface="Cavolini" panose="03000502040302020204" pitchFamily="66" charset="0"/>
                <a:cs typeface="Cavolini" panose="03000502040302020204" pitchFamily="66" charset="0"/>
              </a:rPr>
              <a:t> </a:t>
            </a:r>
          </a:p>
          <a:p>
            <a:pPr marL="457200" indent="-457200">
              <a:buFont typeface="Courier New" panose="02070309020205020404" pitchFamily="49" charset="0"/>
              <a:buChar char="o"/>
            </a:pPr>
            <a:r>
              <a:rPr lang="en-GB" sz="2800" b="1" dirty="0">
                <a:solidFill>
                  <a:schemeClr val="bg1"/>
                </a:solidFill>
                <a:latin typeface="Cavolini" panose="03000502040302020204" pitchFamily="66" charset="0"/>
                <a:cs typeface="Cavolini" panose="03000502040302020204" pitchFamily="66" charset="0"/>
              </a:rPr>
              <a:t>Next lesson you will be completing an assessment in which you will be asked to show your knowledge and understanding aspects of this topic. In preparation for this, complete the sheet you will be given.</a:t>
            </a:r>
          </a:p>
          <a:p>
            <a:pPr marL="457200" indent="-457200">
              <a:buFont typeface="Courier New" panose="02070309020205020404" pitchFamily="49" charset="0"/>
              <a:buChar char="o"/>
            </a:pPr>
            <a:endParaRPr lang="en-GB" sz="2800" b="1" dirty="0">
              <a:solidFill>
                <a:schemeClr val="bg1"/>
              </a:solidFill>
              <a:latin typeface="Cavolini" panose="03000502040302020204" pitchFamily="66" charset="0"/>
              <a:cs typeface="Cavolini" panose="03000502040302020204" pitchFamily="66" charset="0"/>
            </a:endParaRPr>
          </a:p>
          <a:p>
            <a:pPr marL="457200" indent="-457200">
              <a:buFont typeface="Courier New" panose="02070309020205020404" pitchFamily="49" charset="0"/>
              <a:buChar char="o"/>
            </a:pPr>
            <a:r>
              <a:rPr lang="en-GB" sz="2800" b="1" dirty="0">
                <a:solidFill>
                  <a:schemeClr val="bg1"/>
                </a:solidFill>
                <a:latin typeface="Cavolini" panose="03000502040302020204" pitchFamily="66" charset="0"/>
                <a:cs typeface="Cavolini" panose="03000502040302020204" pitchFamily="66" charset="0"/>
              </a:rPr>
              <a:t>Use your own notes and the booklet to                                                  add examples of what you have learnt                                 in each of the boxes.</a:t>
            </a:r>
          </a:p>
        </p:txBody>
      </p:sp>
      <p:pic>
        <p:nvPicPr>
          <p:cNvPr id="2050" name="Picture 2" descr="My 1st Gif gif by shannara_smiles | Photobucket | Peace, Peace sign art,  Peace light">
            <a:extLst>
              <a:ext uri="{FF2B5EF4-FFF2-40B4-BE49-F238E27FC236}">
                <a16:creationId xmlns:a16="http://schemas.microsoft.com/office/drawing/2014/main" id="{4D0DCCDD-A291-2CD2-30C1-BECC6CFBE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321" y="4101198"/>
            <a:ext cx="26193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82511"/>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86_TF89338750_Win32" id="{41E8F413-9A18-4BDF-B28A-7CD5BF285DD4}" vid="{F5763C4E-78C1-4EFB-B9F5-2F4B07C76D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19F73-B6C2-4A43-95E2-833EC48925FE}">
  <ds:schemaRef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6c05727-aa75-4e4a-9b5f-8a80a1165891"/>
    <ds:schemaRef ds:uri="http://www.w3.org/XML/1998/namespace"/>
    <ds:schemaRef ds:uri="http://purl.org/dc/term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{293ED4F9-BBF7-4781-B8B2-A4C159113253}tf89338750_win32</Template>
  <TotalTime>545</TotalTime>
  <Words>227</Words>
  <Application>Microsoft Office PowerPoint</Application>
  <PresentationFormat>Widescreen</PresentationFormat>
  <Paragraphs>29</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Cavolini</vt:lpstr>
      <vt:lpstr>Courier New</vt:lpstr>
      <vt:lpstr>Univers</vt:lpstr>
      <vt:lpstr>GradientUnivers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Marshall</dc:creator>
  <cp:lastModifiedBy>W Marshall</cp:lastModifiedBy>
  <cp:revision>3</cp:revision>
  <cp:lastPrinted>2023-09-04T07:27:35Z</cp:lastPrinted>
  <dcterms:created xsi:type="dcterms:W3CDTF">2023-09-02T08:59:48Z</dcterms:created>
  <dcterms:modified xsi:type="dcterms:W3CDTF">2023-09-04T11:33:57Z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