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notesMasterIdLst>
    <p:notesMasterId r:id="rId10"/>
  </p:notesMasterIdLst>
  <p:handoutMasterIdLst>
    <p:handoutMasterId r:id="rId11"/>
  </p:handoutMasterIdLst>
  <p:sldIdLst>
    <p:sldId id="306" r:id="rId5"/>
    <p:sldId id="307" r:id="rId6"/>
    <p:sldId id="309" r:id="rId7"/>
    <p:sldId id="310" r:id="rId8"/>
    <p:sldId id="31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967" autoAdjust="0"/>
  </p:normalViewPr>
  <p:slideViewPr>
    <p:cSldViewPr snapToGrid="0">
      <p:cViewPr varScale="1">
        <p:scale>
          <a:sx n="66" d="100"/>
          <a:sy n="66" d="100"/>
        </p:scale>
        <p:origin x="72" y="300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B86346-59A2-4282-9A64-05524C79D8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1D54C-AFC8-47F5-B030-A8ED60D088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6B27D-C1ED-4C55-9062-2279210E96ED}" type="datetime1">
              <a:rPr lang="en-GB" smtClean="0"/>
              <a:t>09/05/2023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D8396-DC49-433C-84C0-BD573781E5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A06B3-9442-49D9-BE03-080DCCEA19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AD26-F754-4E27-9D95-B069583AB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8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1EAF8-BEF3-4EDD-99CF-6435314FE1C9}" type="datetime1">
              <a:rPr lang="en-GB" smtClean="0"/>
              <a:pPr/>
              <a:t>09/05/2023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27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97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1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2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1612205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7490430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483345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8200868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43903195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32511912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34719088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68857901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58020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86942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Graphic 12">
            <a:extLst>
              <a:ext uri="{FF2B5EF4-FFF2-40B4-BE49-F238E27FC236}">
                <a16:creationId xmlns:a16="http://schemas.microsoft.com/office/drawing/2014/main" id="{407B0BC7-A0A7-399C-3C53-623DF0E601DB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71816E9E-DECF-1AEF-1C29-C4D10FF25BCD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8268B44D-8D92-6223-74EE-3D48CC7E7E9B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2" name="Graphic 22">
            <a:extLst>
              <a:ext uri="{FF2B5EF4-FFF2-40B4-BE49-F238E27FC236}">
                <a16:creationId xmlns:a16="http://schemas.microsoft.com/office/drawing/2014/main" id="{09CD131E-C1D8-D22E-4C7C-FF8CDDBCDF8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3" name="Graphic 21">
            <a:extLst>
              <a:ext uri="{FF2B5EF4-FFF2-40B4-BE49-F238E27FC236}">
                <a16:creationId xmlns:a16="http://schemas.microsoft.com/office/drawing/2014/main" id="{13C6C112-6B70-E354-A882-47D20DA0E261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4" name="Graphic 23">
            <a:extLst>
              <a:ext uri="{FF2B5EF4-FFF2-40B4-BE49-F238E27FC236}">
                <a16:creationId xmlns:a16="http://schemas.microsoft.com/office/drawing/2014/main" id="{0698A78A-6638-C8E9-EDD8-D92679C49628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3642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Graphic 15">
            <a:extLst>
              <a:ext uri="{FF2B5EF4-FFF2-40B4-BE49-F238E27FC236}">
                <a16:creationId xmlns:a16="http://schemas.microsoft.com/office/drawing/2014/main" id="{B4728778-2A05-FCEC-CBE5-F31DB1F8B41C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9" name="Graphic 16">
            <a:extLst>
              <a:ext uri="{FF2B5EF4-FFF2-40B4-BE49-F238E27FC236}">
                <a16:creationId xmlns:a16="http://schemas.microsoft.com/office/drawing/2014/main" id="{B5F249DA-50C8-7766-90AE-1D4EE061B9C2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0" name="Graphic 14">
            <a:extLst>
              <a:ext uri="{FF2B5EF4-FFF2-40B4-BE49-F238E27FC236}">
                <a16:creationId xmlns:a16="http://schemas.microsoft.com/office/drawing/2014/main" id="{23A31448-A898-446E-0819-C61EB48DA01E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099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Graphic 15">
            <a:extLst>
              <a:ext uri="{FF2B5EF4-FFF2-40B4-BE49-F238E27FC236}">
                <a16:creationId xmlns:a16="http://schemas.microsoft.com/office/drawing/2014/main" id="{0419BCEC-06DA-A204-5580-3858A8EA2D40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16">
            <a:extLst>
              <a:ext uri="{FF2B5EF4-FFF2-40B4-BE49-F238E27FC236}">
                <a16:creationId xmlns:a16="http://schemas.microsoft.com/office/drawing/2014/main" id="{D3B1542A-F87E-A2B6-3AAF-6CD5141C4CFF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14">
            <a:extLst>
              <a:ext uri="{FF2B5EF4-FFF2-40B4-BE49-F238E27FC236}">
                <a16:creationId xmlns:a16="http://schemas.microsoft.com/office/drawing/2014/main" id="{25DBA8D1-41FA-6145-EE23-FFBFB9E8220B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6337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179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6517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1730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6630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4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5896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10" r:id="rId19"/>
    <p:sldLayoutId id="2147483713" r:id="rId20"/>
    <p:sldLayoutId id="2147483714" r:id="rId21"/>
    <p:sldLayoutId id="2147483715" r:id="rId2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E47348-1842-B740-FD2D-FDC10DF4D407}"/>
              </a:ext>
            </a:extLst>
          </p:cNvPr>
          <p:cNvSpPr/>
          <p:nvPr/>
        </p:nvSpPr>
        <p:spPr>
          <a:xfrm>
            <a:off x="698091" y="60969"/>
            <a:ext cx="9857995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spc="50" dirty="0">
                <a:ln w="19050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Religion in the 21</a:t>
            </a:r>
            <a:r>
              <a:rPr lang="en-US" sz="5000" b="1" spc="50" baseline="30000" dirty="0">
                <a:ln w="19050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sz="5000" b="1" spc="50" dirty="0">
                <a:ln w="19050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Century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BA2934-B187-5D12-524B-79E9D04F89E4}"/>
              </a:ext>
            </a:extLst>
          </p:cNvPr>
          <p:cNvSpPr txBox="1"/>
          <p:nvPr/>
        </p:nvSpPr>
        <p:spPr>
          <a:xfrm>
            <a:off x="581941" y="1089435"/>
            <a:ext cx="1030644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Key Question…</a:t>
            </a:r>
          </a:p>
          <a:p>
            <a:r>
              <a:rPr lang="en-GB" sz="1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GB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 popular is religion today?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67F33-8605-0E76-829E-A8D54D5CEBD6}"/>
              </a:ext>
            </a:extLst>
          </p:cNvPr>
          <p:cNvSpPr txBox="1"/>
          <p:nvPr/>
        </p:nvSpPr>
        <p:spPr>
          <a:xfrm>
            <a:off x="511278" y="2258964"/>
            <a:ext cx="1133659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Selling Freezers to </a:t>
            </a:r>
            <a:r>
              <a:rPr lang="en-GB" sz="2800" b="1" u="sng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Inuits</a:t>
            </a:r>
            <a:endParaRPr lang="en-GB" sz="2800" b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pairs, sell religion to your partner – one person to take on the role of the ‘seller’ and the other, the ‘customer’.</a:t>
            </a:r>
          </a:p>
          <a:p>
            <a:r>
              <a:rPr lang="en-GB" sz="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GB" sz="2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2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2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2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67FF3-560A-9C88-1DC8-79FD37C70597}"/>
              </a:ext>
            </a:extLst>
          </p:cNvPr>
          <p:cNvSpPr txBox="1"/>
          <p:nvPr/>
        </p:nvSpPr>
        <p:spPr>
          <a:xfrm>
            <a:off x="542613" y="3815032"/>
            <a:ext cx="539544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b="1" i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‘seller’</a:t>
            </a:r>
          </a:p>
          <a:p>
            <a:r>
              <a:rPr lang="en-GB" sz="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Give reasons why your partner should belong a religion (any religion). Explain some of the benefits of religion. </a:t>
            </a:r>
            <a:endParaRPr lang="en-GB" sz="2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8BBC75-6B16-6465-42F3-E6B0B7EAC694}"/>
              </a:ext>
            </a:extLst>
          </p:cNvPr>
          <p:cNvSpPr txBox="1"/>
          <p:nvPr/>
        </p:nvSpPr>
        <p:spPr>
          <a:xfrm>
            <a:off x="5781363" y="3821896"/>
            <a:ext cx="585019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b="1" i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‘customer’</a:t>
            </a:r>
          </a:p>
          <a:p>
            <a:r>
              <a:rPr lang="en-GB" sz="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response, give reasons why you don’t think being in a religion is for you. Consider carefully your responses to the sellers points.</a:t>
            </a:r>
            <a:endParaRPr lang="en-GB" sz="2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Christianity-symbol GIFs - Get the best GIF on GIPHY">
            <a:extLst>
              <a:ext uri="{FF2B5EF4-FFF2-40B4-BE49-F238E27FC236}">
                <a16:creationId xmlns:a16="http://schemas.microsoft.com/office/drawing/2014/main" id="{8C7F55B1-1108-282B-D18E-8A9924A0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567" y="1089435"/>
            <a:ext cx="1444113" cy="145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114351-1FB4-681F-5F12-F95E958721E2}"/>
              </a:ext>
            </a:extLst>
          </p:cNvPr>
          <p:cNvSpPr/>
          <p:nvPr/>
        </p:nvSpPr>
        <p:spPr>
          <a:xfrm>
            <a:off x="452283" y="670569"/>
            <a:ext cx="9857995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spc="50" dirty="0">
                <a:ln w="19050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Religion in the 21</a:t>
            </a:r>
            <a:r>
              <a:rPr lang="en-US" sz="5000" b="1" spc="50" baseline="30000" dirty="0">
                <a:ln w="19050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sz="5000" b="1" spc="50" dirty="0">
                <a:ln w="19050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Century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6B1BA-7C84-F3A5-C911-07B889FEB8A5}"/>
              </a:ext>
            </a:extLst>
          </p:cNvPr>
          <p:cNvSpPr txBox="1"/>
          <p:nvPr/>
        </p:nvSpPr>
        <p:spPr>
          <a:xfrm>
            <a:off x="355798" y="2298804"/>
            <a:ext cx="115215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Think and answer…</a:t>
            </a:r>
          </a:p>
          <a:p>
            <a:endParaRPr lang="en-GB" sz="800" b="1" u="sng" dirty="0">
              <a:solidFill>
                <a:schemeClr val="accent6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100" b="1" u="sng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would the world be like if there was no religion?</a:t>
            </a:r>
          </a:p>
          <a:p>
            <a:endParaRPr lang="en-GB" sz="1200" b="1" dirty="0">
              <a:solidFill>
                <a:schemeClr val="accent6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700" b="1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Note down 5 differences there might be in the world if religion was banned.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1200" b="1" dirty="0">
              <a:solidFill>
                <a:schemeClr val="accent6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700" b="1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Bearing in mind your responses to the above                                     task, would the world be a better or worse                                  place without religion?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b="1" dirty="0">
              <a:solidFill>
                <a:schemeClr val="accent6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7C74DB4-7407-CA32-94C6-17E467A8A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27" y="4188542"/>
            <a:ext cx="2364658" cy="236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hristianity-symbol GIFs - Get the best GIF on GIPHY">
            <a:extLst>
              <a:ext uri="{FF2B5EF4-FFF2-40B4-BE49-F238E27FC236}">
                <a16:creationId xmlns:a16="http://schemas.microsoft.com/office/drawing/2014/main" id="{05612707-FA58-AB0B-3FB8-2B82B7023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537" y="1057126"/>
            <a:ext cx="854177" cy="8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2A1E07-D848-5796-184C-E083EE14E7AF}"/>
              </a:ext>
            </a:extLst>
          </p:cNvPr>
          <p:cNvSpPr/>
          <p:nvPr/>
        </p:nvSpPr>
        <p:spPr>
          <a:xfrm>
            <a:off x="894734" y="385436"/>
            <a:ext cx="9857995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19050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Religion in the 21</a:t>
            </a:r>
            <a:r>
              <a:rPr lang="en-US" sz="4800" b="1" spc="50" baseline="30000" dirty="0">
                <a:ln w="19050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sz="4800" b="1" spc="50" dirty="0">
                <a:ln w="19050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Century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D82D0-4571-8DDB-0285-377C9E4DCB53}"/>
              </a:ext>
            </a:extLst>
          </p:cNvPr>
          <p:cNvSpPr txBox="1"/>
          <p:nvPr/>
        </p:nvSpPr>
        <p:spPr>
          <a:xfrm>
            <a:off x="560440" y="1817025"/>
            <a:ext cx="5742038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do you think?</a:t>
            </a:r>
          </a:p>
          <a:p>
            <a:endParaRPr lang="en-GB" sz="800" b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1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GB" sz="2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membership of religions on the rise, or is it falling?</a:t>
            </a:r>
          </a:p>
          <a:p>
            <a:endParaRPr lang="en-GB" sz="10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Explain your answer.</a:t>
            </a:r>
            <a:endParaRPr lang="en-GB" sz="27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Stick Figure Reading Newspaper | 3D Animated Clipart for PowerPoint -  PresenterMedia.com">
            <a:extLst>
              <a:ext uri="{FF2B5EF4-FFF2-40B4-BE49-F238E27FC236}">
                <a16:creationId xmlns:a16="http://schemas.microsoft.com/office/drawing/2014/main" id="{412D9443-EEE9-EA61-E9E6-10BB679AB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042" y="4504714"/>
            <a:ext cx="2313654" cy="231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Characters Religion People Different Types Crowd Vector Stock  Illustration - Download Image Now - iStock">
            <a:extLst>
              <a:ext uri="{FF2B5EF4-FFF2-40B4-BE49-F238E27FC236}">
                <a16:creationId xmlns:a16="http://schemas.microsoft.com/office/drawing/2014/main" id="{BA829E0A-3C35-B167-3139-7DBB19B60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t="8350" r="5639" b="8808"/>
          <a:stretch/>
        </p:blipFill>
        <p:spPr bwMode="auto">
          <a:xfrm>
            <a:off x="1730476" y="4102152"/>
            <a:ext cx="2910350" cy="2121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F85864-5791-0145-0A82-CE3E5E6C6668}"/>
              </a:ext>
            </a:extLst>
          </p:cNvPr>
          <p:cNvSpPr txBox="1"/>
          <p:nvPr/>
        </p:nvSpPr>
        <p:spPr>
          <a:xfrm>
            <a:off x="6435217" y="1920264"/>
            <a:ext cx="5742038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do you think?</a:t>
            </a:r>
          </a:p>
          <a:p>
            <a:endParaRPr lang="en-GB" sz="800" b="1" u="sng" dirty="0">
              <a:solidFill>
                <a:schemeClr val="accent6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100" b="1" u="sng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Read the article from the Guardian newspaper.</a:t>
            </a:r>
          </a:p>
          <a:p>
            <a:endParaRPr lang="en-GB" sz="1000" b="1" dirty="0">
              <a:solidFill>
                <a:schemeClr val="accent6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Complete the tasks outlined at the end of the article.</a:t>
            </a:r>
            <a:endParaRPr lang="en-GB" sz="2700" b="1" dirty="0">
              <a:solidFill>
                <a:schemeClr val="accent6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1000" b="1" dirty="0">
              <a:solidFill>
                <a:schemeClr val="accent6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Chromebooks would                    be handy here.</a:t>
            </a:r>
          </a:p>
        </p:txBody>
      </p:sp>
      <p:pic>
        <p:nvPicPr>
          <p:cNvPr id="6" name="Picture 2" descr="Christianity-symbol GIFs - Get the best GIF on GIPHY">
            <a:extLst>
              <a:ext uri="{FF2B5EF4-FFF2-40B4-BE49-F238E27FC236}">
                <a16:creationId xmlns:a16="http://schemas.microsoft.com/office/drawing/2014/main" id="{C7ED3399-DCA5-E9F6-116D-498011F31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537" y="1017798"/>
            <a:ext cx="854177" cy="8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A0EF1A-C24C-3655-8A92-E32D1D7865D9}"/>
              </a:ext>
            </a:extLst>
          </p:cNvPr>
          <p:cNvSpPr/>
          <p:nvPr/>
        </p:nvSpPr>
        <p:spPr>
          <a:xfrm>
            <a:off x="530939" y="632529"/>
            <a:ext cx="9857995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19050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Religion in the 21</a:t>
            </a:r>
            <a:r>
              <a:rPr lang="en-US" sz="4800" b="1" spc="50" baseline="30000" dirty="0">
                <a:ln w="19050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sz="4800" b="1" spc="50" dirty="0">
                <a:ln w="19050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Century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6DA9D0-EA71-352C-232D-397895ACDC7E}"/>
              </a:ext>
            </a:extLst>
          </p:cNvPr>
          <p:cNvSpPr txBox="1"/>
          <p:nvPr/>
        </p:nvSpPr>
        <p:spPr>
          <a:xfrm>
            <a:off x="365423" y="2402044"/>
            <a:ext cx="11492279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do you think?</a:t>
            </a:r>
          </a:p>
          <a:p>
            <a:endParaRPr lang="en-GB" sz="800" b="1" u="sng" dirty="0">
              <a:solidFill>
                <a:schemeClr val="accent6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100" b="1" u="sng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 should now have an understanding of what a theocracy is. Explain what you think the advantages and disadvantages there might be living in a theocratic country.</a:t>
            </a:r>
          </a:p>
          <a:p>
            <a:pPr marL="514350" indent="-514350">
              <a:buAutoNum type="arabicPeriod"/>
            </a:pPr>
            <a:endParaRPr lang="en-GB" sz="800" b="1" dirty="0">
              <a:solidFill>
                <a:schemeClr val="accent6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Consider and explain some of the advantages                             and disadvantages of belonging to a religion.</a:t>
            </a:r>
          </a:p>
        </p:txBody>
      </p:sp>
      <p:pic>
        <p:nvPicPr>
          <p:cNvPr id="8" name="Picture 2" descr="Christianity-symbol GIFs - Get the best GIF on GIPHY">
            <a:extLst>
              <a:ext uri="{FF2B5EF4-FFF2-40B4-BE49-F238E27FC236}">
                <a16:creationId xmlns:a16="http://schemas.microsoft.com/office/drawing/2014/main" id="{23D75C68-DA10-78E3-8CED-EDAEF0C3F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537" y="1057126"/>
            <a:ext cx="854177" cy="8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elebrations: Winter Festivals/Acceptance">
            <a:extLst>
              <a:ext uri="{FF2B5EF4-FFF2-40B4-BE49-F238E27FC236}">
                <a16:creationId xmlns:a16="http://schemas.microsoft.com/office/drawing/2014/main" id="{1838CB73-FF49-6BD9-5000-E7E2F7485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904" y="4637649"/>
            <a:ext cx="1873352" cy="18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8AB1F-3242-538E-3869-216EFBEB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3CD9D-BE9D-06B7-F8D7-FFC4DA98C5CE}"/>
              </a:ext>
            </a:extLst>
          </p:cNvPr>
          <p:cNvSpPr/>
          <p:nvPr/>
        </p:nvSpPr>
        <p:spPr>
          <a:xfrm>
            <a:off x="698091" y="60969"/>
            <a:ext cx="9857995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spc="50" dirty="0">
                <a:ln w="19050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Religion in the 21</a:t>
            </a:r>
            <a:r>
              <a:rPr lang="en-US" sz="5000" b="1" spc="50" baseline="30000" dirty="0">
                <a:ln w="19050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sz="5000" b="1" spc="50" dirty="0">
                <a:ln w="19050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Century</a:t>
            </a:r>
          </a:p>
        </p:txBody>
      </p:sp>
      <p:pic>
        <p:nvPicPr>
          <p:cNvPr id="8" name="Picture 2" descr="Christianity-symbol GIFs - Get the best GIF on GIPHY">
            <a:extLst>
              <a:ext uri="{FF2B5EF4-FFF2-40B4-BE49-F238E27FC236}">
                <a16:creationId xmlns:a16="http://schemas.microsoft.com/office/drawing/2014/main" id="{75FC2EB5-B944-B671-5A7A-6CE0C1BE2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537" y="870314"/>
            <a:ext cx="854177" cy="8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81122F-E65E-B91E-09D6-FEA37A405AF6}"/>
              </a:ext>
            </a:extLst>
          </p:cNvPr>
          <p:cNvSpPr txBox="1"/>
          <p:nvPr/>
        </p:nvSpPr>
        <p:spPr>
          <a:xfrm>
            <a:off x="501445" y="1309212"/>
            <a:ext cx="11336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Review…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56483F-EDF8-083F-EC55-E95D6BB11406}"/>
              </a:ext>
            </a:extLst>
          </p:cNvPr>
          <p:cNvSpPr txBox="1"/>
          <p:nvPr/>
        </p:nvSpPr>
        <p:spPr>
          <a:xfrm>
            <a:off x="580102" y="1914834"/>
            <a:ext cx="110317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Selling Freezers to </a:t>
            </a:r>
            <a:r>
              <a:rPr lang="en-GB" sz="2800" b="1" u="sng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Inuits</a:t>
            </a:r>
            <a:r>
              <a:rPr lang="en-GB" sz="28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again!</a:t>
            </a:r>
          </a:p>
          <a:p>
            <a:endParaRPr lang="en-GB" sz="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your exercise books, using information you have learnt from the article, note down at least three reasons to belong to a religion and reasons why someone would not want to be a religious believer. </a:t>
            </a:r>
            <a:endParaRPr lang="en-GB" sz="2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2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Cantinho Luma D. GIFS: Gifs de Frio">
            <a:extLst>
              <a:ext uri="{FF2B5EF4-FFF2-40B4-BE49-F238E27FC236}">
                <a16:creationId xmlns:a16="http://schemas.microsoft.com/office/drawing/2014/main" id="{6F51B016-8A14-65EF-F766-0D6F93D46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6516" y="3952946"/>
            <a:ext cx="2684202" cy="229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lling Ice To The Eskimos Cartoons and Comics - funny pictures from  CartoonStock">
            <a:extLst>
              <a:ext uri="{FF2B5EF4-FFF2-40B4-BE49-F238E27FC236}">
                <a16:creationId xmlns:a16="http://schemas.microsoft.com/office/drawing/2014/main" id="{0CE1491E-5F60-B7A8-1693-06ADDAE71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2" y="4424516"/>
            <a:ext cx="3687779" cy="182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36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71af3243-3dd4-4a8d-8c0d-dd76da1f02a5"/>
    <ds:schemaRef ds:uri="16c05727-aa75-4e4a-9b5f-8a80a116589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16338</TotalTime>
  <Words>336</Words>
  <Application>Microsoft Office PowerPoint</Application>
  <PresentationFormat>Widescreen</PresentationFormat>
  <Paragraphs>56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Cavolini</vt:lpstr>
      <vt:lpstr>Century Gothic</vt:lpstr>
      <vt:lpstr>Courier New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W Marshall</cp:lastModifiedBy>
  <cp:revision>9</cp:revision>
  <dcterms:created xsi:type="dcterms:W3CDTF">2023-03-15T13:36:24Z</dcterms:created>
  <dcterms:modified xsi:type="dcterms:W3CDTF">2023-05-09T07:31:50Z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