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842C"/>
    <a:srgbClr val="339933"/>
    <a:srgbClr val="FFFFFF"/>
    <a:srgbClr val="CFFFB7"/>
    <a:srgbClr val="267426"/>
    <a:srgbClr val="BFFF9F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9C217-23E6-253B-C22F-687FE19CF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A54361-9B84-0E04-3046-9E2DD54E94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0B6EC-B9DA-9544-9B62-FBA6F5D7B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C08AB-87F6-4DF7-8E89-7AFBE5952A85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98917-16CC-D69A-6C6D-8D1B07634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7FEE5-F2C8-7F80-85DC-7D498A652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BBB7-F7A0-4497-BFD3-E392A020F3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748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80293-370E-CC74-BC4D-28F9B6952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753C83-965C-5E08-4F36-11E0D6DF10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0DCC7-B643-80F0-3A0E-CDF7EB2AB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C08AB-87F6-4DF7-8E89-7AFBE5952A85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C837B-8AEA-A5CE-B617-F6303C6F6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3AADF-A5F6-6EF5-EB7A-3D75D7CA5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BBB7-F7A0-4497-BFD3-E392A020F3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551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E6BBBF-B1E4-8CAE-A6A4-5E010D7396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E9B1BF-4871-D75D-58C7-8E2C77EC42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14D94-5CBE-2A4C-12E6-F781D4468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C08AB-87F6-4DF7-8E89-7AFBE5952A85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109811-4C6D-8929-C708-ACB45D249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9C31A-F95F-1DDE-AD7E-175F8577A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BBB7-F7A0-4497-BFD3-E392A020F3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1791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3DFB0-3463-6F87-8B16-DA4E6BCA2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9AECA-3BDB-966D-5FCC-377EF817B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1487D-6606-3760-AD2C-A7229EC19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C08AB-87F6-4DF7-8E89-7AFBE5952A85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5B222-540B-F7E0-625E-A675243B4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A8177-B2B1-DB05-371C-58387D2D7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BBB7-F7A0-4497-BFD3-E392A020F3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390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F98B8-7BD3-8B5D-994F-CD83BC71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6B0CF9-9A68-4F8D-8DE5-2F99AEFBF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54866-5A9A-3982-9D4B-AD1738C35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C08AB-87F6-4DF7-8E89-7AFBE5952A85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000E1-B00E-501B-FFB0-4454F40D8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D602E-37B8-BB5C-E06D-B90053B8D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BBB7-F7A0-4497-BFD3-E392A020F3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52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9E76C-86AA-7F62-3B4E-ED1B6F448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48FEB-B898-B176-C2BA-83CC98E1EE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5FA60E-7249-426B-F757-9FC6AF756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96C05B-4C46-733A-F997-C520F5CDD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C08AB-87F6-4DF7-8E89-7AFBE5952A85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33620-2075-4BAC-92C6-B80037CEE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5149DA-6F29-FA42-0973-B7317A6B1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BBB7-F7A0-4497-BFD3-E392A020F3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716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0EAEE-82C1-FC24-C9C8-9A969901E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5A1126-FD28-FF38-942E-CC2EF7F87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01D800-4B11-81E2-D41E-5D1B6B499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C1B8D0-C4C0-C87F-0F3B-83887CE9B9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88F0D2-B2F7-8ECA-D86D-917CB5FCA2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3E59D7-634B-1BA1-AD25-172E60C36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C08AB-87F6-4DF7-8E89-7AFBE5952A85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094741-4638-6A4A-B006-53C60074C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3636E0-325D-0ADA-0752-0CA259CF9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BBB7-F7A0-4497-BFD3-E392A020F3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988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60DEB-43B2-05EE-DF9C-2FC04CFB1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C9BC0A-1787-0262-984A-1B7CF6925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C08AB-87F6-4DF7-8E89-7AFBE5952A85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8EC3FD-3FAD-E3C0-AE77-E01FFE64C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8DD5FD-D775-5038-1A14-D6A5BC589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BBB7-F7A0-4497-BFD3-E392A020F3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141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3938E3-9568-A94F-F47E-571B6D228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C08AB-87F6-4DF7-8E89-7AFBE5952A85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9074E6-6BFB-1B2E-0F54-7248B2413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D4E46-6497-FE17-D34B-D4F17854E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BBB7-F7A0-4497-BFD3-E392A020F3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022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D27AD-DE1E-BC23-A3D3-8CA8774C6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5CC01-AD6B-799D-B32C-BA39BEA5D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144C08-AE99-3DA7-25E0-B828D0B74D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4C9FF4-5B25-C226-058E-D80A0176C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C08AB-87F6-4DF7-8E89-7AFBE5952A85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A611B-41C3-5A52-CFA1-1C4996D94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ADA3B-185B-F382-A368-ACFF4D80D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BBB7-F7A0-4497-BFD3-E392A020F3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926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9E1B1-9B86-4B1B-E5B7-ECB41C86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D54569-9A4F-88B1-EFB6-34F9D4B1DA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3B5C81-FC6F-BA47-814A-693BA287E7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107499-6318-29FB-A2ED-BB4BC71A2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C08AB-87F6-4DF7-8E89-7AFBE5952A85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60E314-9B35-67D8-2A5A-C7EF22A7A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96DBC-DC8B-71A3-342E-E28A4B079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BBB7-F7A0-4497-BFD3-E392A020F3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280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E96293-9C2F-E32C-3B43-081F8996E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8F55B-278F-17E7-700A-070B66B95E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CA14B-1932-B59C-AEE9-9EC76DFA4E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C08AB-87F6-4DF7-8E89-7AFBE5952A85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7F76F-B7B9-3084-0D96-5CF34DA74A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9B799-34A8-A879-D414-1CF8B03013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2BBB7-F7A0-4497-BFD3-E392A020F3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072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FF1AF25D-20C7-E019-9A06-115FAB73DB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1057" r="739" b="2722"/>
          <a:stretch/>
        </p:blipFill>
        <p:spPr bwMode="auto">
          <a:xfrm>
            <a:off x="0" y="0"/>
            <a:ext cx="1221735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01E4557-8A84-13C2-C03B-E7244C68F065}"/>
              </a:ext>
            </a:extLst>
          </p:cNvPr>
          <p:cNvSpPr/>
          <p:nvPr/>
        </p:nvSpPr>
        <p:spPr>
          <a:xfrm>
            <a:off x="2923330" y="104775"/>
            <a:ext cx="914679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4000" b="1" spc="50" dirty="0">
                <a:ln w="190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24000">
                      <a:srgbClr val="99FF33"/>
                    </a:gs>
                    <a:gs pos="76000">
                      <a:srgbClr val="99FF33"/>
                    </a:gs>
                    <a:gs pos="51000">
                      <a:schemeClr val="bg1"/>
                    </a:gs>
                  </a:gsLst>
                  <a:lin ang="5400000" scaled="0"/>
                </a:gra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The Global Dimension</a:t>
            </a:r>
          </a:p>
          <a:p>
            <a:pPr algn="r"/>
            <a:r>
              <a:rPr lang="en-US" sz="4000" b="1" spc="50" dirty="0">
                <a:ln w="190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24000">
                      <a:srgbClr val="99FF33"/>
                    </a:gs>
                    <a:gs pos="76000">
                      <a:srgbClr val="99FF33"/>
                    </a:gs>
                    <a:gs pos="51000">
                      <a:schemeClr val="bg1"/>
                    </a:gs>
                  </a:gsLst>
                  <a:lin ang="5400000" scaled="0"/>
                </a:gra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History of Christianity</a:t>
            </a:r>
            <a:endParaRPr lang="en-US" sz="4000" b="1" cap="none" spc="50" dirty="0">
              <a:ln w="190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gradFill>
                <a:gsLst>
                  <a:gs pos="24000">
                    <a:srgbClr val="99FF33"/>
                  </a:gs>
                  <a:gs pos="76000">
                    <a:srgbClr val="99FF33"/>
                  </a:gs>
                  <a:gs pos="51000">
                    <a:schemeClr val="bg1"/>
                  </a:gs>
                </a:gsLst>
                <a:lin ang="5400000" scaled="0"/>
              </a:gra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BB7C33-1358-6008-D4F7-ADB6240BB65B}"/>
              </a:ext>
            </a:extLst>
          </p:cNvPr>
          <p:cNvSpPr txBox="1"/>
          <p:nvPr/>
        </p:nvSpPr>
        <p:spPr>
          <a:xfrm>
            <a:off x="227976" y="1494536"/>
            <a:ext cx="10306441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000" b="1" u="sng" dirty="0">
                <a:solidFill>
                  <a:srgbClr val="FF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Key Question…</a:t>
            </a:r>
          </a:p>
          <a:p>
            <a:r>
              <a:rPr lang="en-GB" sz="200" b="1" u="sng" dirty="0">
                <a:solidFill>
                  <a:srgbClr val="FF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GB" sz="3000" b="1" dirty="0">
                <a:solidFill>
                  <a:srgbClr val="FF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How has Christianity shaped the UK?</a:t>
            </a:r>
          </a:p>
        </p:txBody>
      </p:sp>
      <p:pic>
        <p:nvPicPr>
          <p:cNvPr id="6" name="Picture 6" descr="World Religions Symbols Rainbow Colored Flower Love Symbol Stock Vector -  Illustration of bahai, judaism: 188044343">
            <a:extLst>
              <a:ext uri="{FF2B5EF4-FFF2-40B4-BE49-F238E27FC236}">
                <a16:creationId xmlns:a16="http://schemas.microsoft.com/office/drawing/2014/main" id="{C68DDE0A-786A-CFFF-349E-C96E43DBB1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 bwMode="auto">
          <a:xfrm>
            <a:off x="293637" y="74756"/>
            <a:ext cx="1332069" cy="131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B79A26-8E8F-5464-AED1-99C7F7201930}"/>
              </a:ext>
            </a:extLst>
          </p:cNvPr>
          <p:cNvSpPr/>
          <p:nvPr/>
        </p:nvSpPr>
        <p:spPr>
          <a:xfrm>
            <a:off x="554072" y="2705099"/>
            <a:ext cx="11125200" cy="3678739"/>
          </a:xfrm>
          <a:prstGeom prst="roundRect">
            <a:avLst/>
          </a:prstGeom>
          <a:solidFill>
            <a:srgbClr val="CFFFB7">
              <a:alpha val="60784"/>
            </a:srgbClr>
          </a:solidFill>
          <a:ln w="19050">
            <a:solidFill>
              <a:srgbClr val="2C84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485109-7422-A5FA-51B6-710610C8114F}"/>
              </a:ext>
            </a:extLst>
          </p:cNvPr>
          <p:cNvSpPr txBox="1"/>
          <p:nvPr/>
        </p:nvSpPr>
        <p:spPr>
          <a:xfrm>
            <a:off x="733425" y="2767463"/>
            <a:ext cx="11125200" cy="361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000" b="1" u="sng" dirty="0">
                <a:solidFill>
                  <a:srgbClr val="26742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 begin…</a:t>
            </a:r>
          </a:p>
          <a:p>
            <a:r>
              <a:rPr lang="en-GB" sz="300" b="1" u="sng" dirty="0">
                <a:solidFill>
                  <a:srgbClr val="26742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lang="en-GB" sz="100" b="1" u="sng" dirty="0">
              <a:solidFill>
                <a:srgbClr val="267426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GB" sz="2800" b="1" dirty="0">
                <a:solidFill>
                  <a:srgbClr val="26742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Today we will be looking at the History and                     influence of Christianity in the UK. </a:t>
            </a:r>
          </a:p>
          <a:p>
            <a:r>
              <a:rPr lang="en-GB" sz="2800" b="1" dirty="0">
                <a:solidFill>
                  <a:srgbClr val="26742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On post-it notes, Note down 6 questions                                          you would like the answers to                                 connected to the theme of the lesson. </a:t>
            </a:r>
          </a:p>
          <a:p>
            <a:r>
              <a:rPr lang="en-GB" sz="2800" b="1" dirty="0">
                <a:solidFill>
                  <a:srgbClr val="26742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    Start your questions with...</a:t>
            </a:r>
          </a:p>
          <a:p>
            <a:r>
              <a:rPr lang="en-GB" sz="2800" b="1" dirty="0">
                <a:solidFill>
                  <a:srgbClr val="26742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Stick your post-its to the white board.</a:t>
            </a:r>
          </a:p>
        </p:txBody>
      </p:sp>
      <p:pic>
        <p:nvPicPr>
          <p:cNvPr id="10" name="Picture 6" descr="See the source image">
            <a:extLst>
              <a:ext uri="{FF2B5EF4-FFF2-40B4-BE49-F238E27FC236}">
                <a16:creationId xmlns:a16="http://schemas.microsoft.com/office/drawing/2014/main" id="{4094DC42-59B2-1365-1FEB-D091DD9BC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6776">
            <a:off x="8579335" y="3819779"/>
            <a:ext cx="3071406" cy="247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088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87240F9D-9406-022F-AE7A-99BFD941A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</p:pic>
      <p:pic>
        <p:nvPicPr>
          <p:cNvPr id="2" name="Picture 6" descr="World Religions Symbols Rainbow Colored Flower Love Symbol Stock Vector -  Illustration of bahai, judaism: 188044343">
            <a:extLst>
              <a:ext uri="{FF2B5EF4-FFF2-40B4-BE49-F238E27FC236}">
                <a16:creationId xmlns:a16="http://schemas.microsoft.com/office/drawing/2014/main" id="{3F7A4821-035A-020B-4EDB-EE6284B861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 bwMode="auto">
          <a:xfrm>
            <a:off x="10048966" y="175445"/>
            <a:ext cx="1760292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02D2D0-9F8B-CB02-3896-01F14171FE15}"/>
              </a:ext>
            </a:extLst>
          </p:cNvPr>
          <p:cNvSpPr/>
          <p:nvPr/>
        </p:nvSpPr>
        <p:spPr>
          <a:xfrm>
            <a:off x="164153" y="164383"/>
            <a:ext cx="914679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spc="50" dirty="0">
                <a:ln w="190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24000">
                      <a:srgbClr val="99FF33"/>
                    </a:gs>
                    <a:gs pos="76000">
                      <a:srgbClr val="99FF33"/>
                    </a:gs>
                    <a:gs pos="51000">
                      <a:schemeClr val="bg1"/>
                    </a:gs>
                  </a:gsLst>
                  <a:lin ang="5400000" scaled="0"/>
                </a:gra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The Global Dimension</a:t>
            </a:r>
          </a:p>
          <a:p>
            <a:r>
              <a:rPr lang="en-US" sz="4400" b="1" spc="50" dirty="0">
                <a:ln w="190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24000">
                      <a:srgbClr val="99FF33"/>
                    </a:gs>
                    <a:gs pos="76000">
                      <a:srgbClr val="99FF33"/>
                    </a:gs>
                    <a:gs pos="51000">
                      <a:schemeClr val="bg1"/>
                    </a:gs>
                  </a:gsLst>
                  <a:lin ang="5400000" scaled="0"/>
                </a:gra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History of Christianity</a:t>
            </a:r>
            <a:endParaRPr lang="en-US" sz="4400" b="1" cap="none" spc="50" dirty="0">
              <a:ln w="190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gradFill>
                <a:gsLst>
                  <a:gs pos="24000">
                    <a:srgbClr val="99FF33"/>
                  </a:gs>
                  <a:gs pos="76000">
                    <a:srgbClr val="99FF33"/>
                  </a:gs>
                  <a:gs pos="51000">
                    <a:schemeClr val="bg1"/>
                  </a:gs>
                </a:gsLst>
                <a:lin ang="5400000" scaled="0"/>
              </a:gra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CF50B1-8FAD-A8CA-4A5A-A96E59A329E8}"/>
              </a:ext>
            </a:extLst>
          </p:cNvPr>
          <p:cNvSpPr txBox="1"/>
          <p:nvPr/>
        </p:nvSpPr>
        <p:spPr>
          <a:xfrm>
            <a:off x="295275" y="2435318"/>
            <a:ext cx="11125200" cy="337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000" b="1" u="sng" dirty="0">
                <a:solidFill>
                  <a:srgbClr val="26742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 pairs/small groups…</a:t>
            </a:r>
          </a:p>
          <a:p>
            <a:r>
              <a:rPr lang="en-GB" sz="300" b="1" u="sng" dirty="0">
                <a:solidFill>
                  <a:srgbClr val="26742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lang="en-GB" sz="100" b="1" u="sng" dirty="0">
              <a:solidFill>
                <a:srgbClr val="267426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GB" sz="2800" b="1" dirty="0">
                <a:solidFill>
                  <a:srgbClr val="26742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 will be given information from a period in History.</a:t>
            </a:r>
          </a:p>
          <a:p>
            <a:endParaRPr lang="en-GB" sz="1200" b="1" dirty="0">
              <a:solidFill>
                <a:srgbClr val="267426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514350" indent="-514350">
              <a:buAutoNum type="arabicPeriod"/>
            </a:pPr>
            <a:r>
              <a:rPr lang="en-GB" sz="2800" b="1" dirty="0">
                <a:solidFill>
                  <a:srgbClr val="26742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Read the information.</a:t>
            </a:r>
          </a:p>
          <a:p>
            <a:pPr marL="514350" indent="-514350">
              <a:buAutoNum type="arabicPeriod"/>
            </a:pPr>
            <a:r>
              <a:rPr lang="en-GB" sz="2800" b="1" dirty="0">
                <a:solidFill>
                  <a:srgbClr val="26742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Complete the tasks on the instruction sheets.</a:t>
            </a:r>
          </a:p>
          <a:p>
            <a:pPr marL="514350" indent="-514350">
              <a:buAutoNum type="arabicPeriod"/>
            </a:pPr>
            <a:r>
              <a:rPr lang="en-GB" sz="2800" b="1" dirty="0">
                <a:solidFill>
                  <a:srgbClr val="26742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On one sheet of A4 create a timeline of your period of history. Make sure your timeline is well presented and includes the key information and illustrations.</a:t>
            </a:r>
          </a:p>
        </p:txBody>
      </p:sp>
    </p:spTree>
    <p:extLst>
      <p:ext uri="{BB962C8B-B14F-4D97-AF65-F5344CB8AC3E}">
        <p14:creationId xmlns:p14="http://schemas.microsoft.com/office/powerpoint/2010/main" val="4236719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B65C5EBA-F110-E19B-A829-03B76E361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726" b="1297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8AC95A2-4CB9-28C2-88D1-3C0128818330}"/>
              </a:ext>
            </a:extLst>
          </p:cNvPr>
          <p:cNvSpPr/>
          <p:nvPr/>
        </p:nvSpPr>
        <p:spPr>
          <a:xfrm>
            <a:off x="2872856" y="104775"/>
            <a:ext cx="914679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4000" b="1" spc="50" dirty="0">
                <a:ln w="19050" cmpd="sng">
                  <a:solidFill>
                    <a:srgbClr val="FFFFFF"/>
                  </a:solidFill>
                  <a:prstDash val="solid"/>
                </a:ln>
                <a:gradFill>
                  <a:gsLst>
                    <a:gs pos="33000">
                      <a:srgbClr val="339933"/>
                    </a:gs>
                    <a:gs pos="62000">
                      <a:srgbClr val="2C842C"/>
                    </a:gs>
                    <a:gs pos="51000">
                      <a:schemeClr val="bg1"/>
                    </a:gs>
                  </a:gsLst>
                  <a:lin ang="5400000" scaled="0"/>
                </a:gra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The Global Dimension</a:t>
            </a:r>
          </a:p>
          <a:p>
            <a:pPr algn="r"/>
            <a:r>
              <a:rPr lang="en-US" sz="4000" b="1" spc="50" dirty="0">
                <a:ln w="19050" cmpd="sng">
                  <a:solidFill>
                    <a:srgbClr val="FFFFFF"/>
                  </a:solidFill>
                  <a:prstDash val="solid"/>
                </a:ln>
                <a:gradFill>
                  <a:gsLst>
                    <a:gs pos="33000">
                      <a:srgbClr val="339933"/>
                    </a:gs>
                    <a:gs pos="62000">
                      <a:srgbClr val="2C842C"/>
                    </a:gs>
                    <a:gs pos="51000">
                      <a:schemeClr val="bg1"/>
                    </a:gs>
                  </a:gsLst>
                  <a:lin ang="5400000" scaled="0"/>
                </a:gra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History of Christianity</a:t>
            </a:r>
            <a:endParaRPr lang="en-US" sz="4000" b="1" cap="none" spc="50" dirty="0">
              <a:ln w="19050" cmpd="sng">
                <a:solidFill>
                  <a:srgbClr val="FFFFFF"/>
                </a:solidFill>
                <a:prstDash val="solid"/>
              </a:ln>
              <a:gradFill>
                <a:gsLst>
                  <a:gs pos="33000">
                    <a:srgbClr val="339933"/>
                  </a:gs>
                  <a:gs pos="62000">
                    <a:srgbClr val="2C842C"/>
                  </a:gs>
                  <a:gs pos="51000">
                    <a:schemeClr val="bg1"/>
                  </a:gs>
                </a:gsLst>
                <a:lin ang="5400000" scaled="0"/>
              </a:gra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C45055-B45B-61D8-80F0-4E82AF0674CA}"/>
              </a:ext>
            </a:extLst>
          </p:cNvPr>
          <p:cNvSpPr txBox="1"/>
          <p:nvPr/>
        </p:nvSpPr>
        <p:spPr>
          <a:xfrm>
            <a:off x="526026" y="1798729"/>
            <a:ext cx="1113994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000" b="1" u="sng" dirty="0">
                <a:solidFill>
                  <a:srgbClr val="FF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Next…</a:t>
            </a:r>
          </a:p>
          <a:p>
            <a:r>
              <a:rPr lang="en-GB" sz="200" b="1" u="sng" dirty="0">
                <a:solidFill>
                  <a:srgbClr val="FF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GB" sz="3000" b="1" dirty="0">
                <a:solidFill>
                  <a:srgbClr val="FF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One person from each group presents your part of the time line, in date order.</a:t>
            </a:r>
          </a:p>
          <a:p>
            <a:endParaRPr lang="en-GB" sz="800" b="1" dirty="0">
              <a:solidFill>
                <a:srgbClr val="FFFF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GB" sz="3000" b="1" dirty="0">
                <a:solidFill>
                  <a:srgbClr val="FFFF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When all time periods have been presented, complete a full timeline on the template provided.</a:t>
            </a:r>
          </a:p>
        </p:txBody>
      </p:sp>
      <p:pic>
        <p:nvPicPr>
          <p:cNvPr id="4" name="Picture 6" descr="World Religions Symbols Rainbow Colored Flower Love Symbol Stock Vector -  Illustration of bahai, judaism: 188044343">
            <a:extLst>
              <a:ext uri="{FF2B5EF4-FFF2-40B4-BE49-F238E27FC236}">
                <a16:creationId xmlns:a16="http://schemas.microsoft.com/office/drawing/2014/main" id="{0DF4A52A-0DB7-CC37-2E0D-ECB4505C49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 bwMode="auto">
          <a:xfrm>
            <a:off x="244476" y="202575"/>
            <a:ext cx="1407343" cy="139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322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owerpoint Background Images, HD Pictures and Wallpaper For Free Download |  Pngtree">
            <a:extLst>
              <a:ext uri="{FF2B5EF4-FFF2-40B4-BE49-F238E27FC236}">
                <a16:creationId xmlns:a16="http://schemas.microsoft.com/office/drawing/2014/main" id="{DC619B02-C046-40F9-B0DD-F85BD85E2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62" y="0"/>
            <a:ext cx="1222386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1436F64-526F-4305-8EC6-01A345838F7E}"/>
              </a:ext>
            </a:extLst>
          </p:cNvPr>
          <p:cNvSpPr/>
          <p:nvPr/>
        </p:nvSpPr>
        <p:spPr>
          <a:xfrm>
            <a:off x="164153" y="164383"/>
            <a:ext cx="1098481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spc="50" dirty="0">
                <a:ln w="190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24000">
                      <a:srgbClr val="99FF33"/>
                    </a:gs>
                    <a:gs pos="76000">
                      <a:srgbClr val="99FF33"/>
                    </a:gs>
                    <a:gs pos="51000">
                      <a:schemeClr val="bg1"/>
                    </a:gs>
                  </a:gsLst>
                  <a:lin ang="5400000" scaled="0"/>
                </a:gra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The Global Dimension</a:t>
            </a:r>
          </a:p>
          <a:p>
            <a:r>
              <a:rPr lang="en-US" sz="4400" b="1" spc="50" dirty="0">
                <a:ln w="190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24000">
                      <a:srgbClr val="99FF33"/>
                    </a:gs>
                    <a:gs pos="76000">
                      <a:srgbClr val="99FF33"/>
                    </a:gs>
                    <a:gs pos="51000">
                      <a:schemeClr val="bg1"/>
                    </a:gs>
                  </a:gsLst>
                  <a:lin ang="5400000" scaled="0"/>
                </a:gra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      History of Christianity</a:t>
            </a:r>
            <a:endParaRPr lang="en-US" sz="4400" b="1" cap="none" spc="50" dirty="0">
              <a:ln w="190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gradFill>
                <a:gsLst>
                  <a:gs pos="24000">
                    <a:srgbClr val="99FF33"/>
                  </a:gs>
                  <a:gs pos="76000">
                    <a:srgbClr val="99FF33"/>
                  </a:gs>
                  <a:gs pos="51000">
                    <a:schemeClr val="bg1"/>
                  </a:gs>
                </a:gsLst>
                <a:lin ang="5400000" scaled="0"/>
              </a:gra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000B5E-FA1B-42AE-9915-8B800B668C31}"/>
              </a:ext>
            </a:extLst>
          </p:cNvPr>
          <p:cNvSpPr txBox="1"/>
          <p:nvPr/>
        </p:nvSpPr>
        <p:spPr>
          <a:xfrm>
            <a:off x="778715" y="4184320"/>
            <a:ext cx="11056374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000" b="1" u="sng" dirty="0">
                <a:solidFill>
                  <a:schemeClr val="accent1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And finally…</a:t>
            </a:r>
          </a:p>
          <a:p>
            <a:r>
              <a:rPr lang="en-GB" sz="200" b="1" u="sng" dirty="0">
                <a:solidFill>
                  <a:schemeClr val="accent1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GB" sz="3000" b="1" dirty="0">
                <a:solidFill>
                  <a:schemeClr val="accent1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Choose any 3 of the post-it note questions from the white board and write an answer in your exercise books. Discuss answers as a group.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EF2EC5-41F2-48CD-96E7-2EF8BAF87CB0}"/>
              </a:ext>
            </a:extLst>
          </p:cNvPr>
          <p:cNvSpPr txBox="1"/>
          <p:nvPr/>
        </p:nvSpPr>
        <p:spPr>
          <a:xfrm>
            <a:off x="226503" y="1972307"/>
            <a:ext cx="1146737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000" b="1" u="sng" dirty="0">
                <a:solidFill>
                  <a:schemeClr val="accent1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And then…</a:t>
            </a:r>
          </a:p>
          <a:p>
            <a:r>
              <a:rPr lang="en-GB" sz="200" b="1" u="sng" dirty="0">
                <a:solidFill>
                  <a:schemeClr val="accent1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GB" sz="3000" b="1" dirty="0">
                <a:solidFill>
                  <a:schemeClr val="accent1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Look at the latest census figures for religion in the UK. Complete the tasks in your exercise books.</a:t>
            </a:r>
          </a:p>
        </p:txBody>
      </p:sp>
      <p:pic>
        <p:nvPicPr>
          <p:cNvPr id="7" name="Picture 6" descr="World Religions Symbols Rainbow Colored Flower Love Symbol Stock Vector -  Illustration of bahai, judaism: 188044343">
            <a:extLst>
              <a:ext uri="{FF2B5EF4-FFF2-40B4-BE49-F238E27FC236}">
                <a16:creationId xmlns:a16="http://schemas.microsoft.com/office/drawing/2014/main" id="{AE2992C4-3D40-4E39-8A75-E9581CAD9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 bwMode="auto">
          <a:xfrm>
            <a:off x="10286530" y="164383"/>
            <a:ext cx="1646969" cy="163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043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4039</TotalTime>
  <Words>244</Words>
  <Application>Microsoft Office PowerPoint</Application>
  <PresentationFormat>Widescreen</PresentationFormat>
  <Paragraphs>35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Cavolini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 Butler</dc:creator>
  <cp:lastModifiedBy>W Marshall</cp:lastModifiedBy>
  <cp:revision>6</cp:revision>
  <dcterms:created xsi:type="dcterms:W3CDTF">2022-12-30T14:51:58Z</dcterms:created>
  <dcterms:modified xsi:type="dcterms:W3CDTF">2023-01-09T14:02:13Z</dcterms:modified>
</cp:coreProperties>
</file>