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3"/>
  </p:notesMasterIdLst>
  <p:handoutMasterIdLst>
    <p:handoutMasterId r:id="rId14"/>
  </p:handoutMasterIdLst>
  <p:sldIdLst>
    <p:sldId id="256" r:id="rId5"/>
    <p:sldId id="341" r:id="rId6"/>
    <p:sldId id="305" r:id="rId7"/>
    <p:sldId id="343" r:id="rId8"/>
    <p:sldId id="335" r:id="rId9"/>
    <p:sldId id="340" r:id="rId10"/>
    <p:sldId id="345" r:id="rId11"/>
    <p:sldId id="344"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59"/>
    <a:srgbClr val="FFDDEB"/>
    <a:srgbClr val="FF0984"/>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66" d="100"/>
          <a:sy n="66" d="100"/>
        </p:scale>
        <p:origin x="48" y="3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87C06C4-C5A6-48FB-97F5-B20A44F857E9}" type="datetimeFigureOut">
              <a:rPr lang="en-US" smtClean="0"/>
              <a:t>1/9/2023</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8F2B2CC-0155-4E5E-A890-531D58ADF5B2}" type="datetimeFigureOut">
              <a:rPr lang="en-US" smtClean="0"/>
              <a:t>1/9/2023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1/9/2023</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a:t>3/1/20XX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3E013E-D43C-D9FB-8DE5-B937F5ACF992}"/>
              </a:ext>
            </a:extLst>
          </p:cNvPr>
          <p:cNvSpPr/>
          <p:nvPr/>
        </p:nvSpPr>
        <p:spPr>
          <a:xfrm>
            <a:off x="1954481" y="139755"/>
            <a:ext cx="8283037"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sp>
        <p:nvSpPr>
          <p:cNvPr id="9" name="TextBox 8">
            <a:extLst>
              <a:ext uri="{FF2B5EF4-FFF2-40B4-BE49-F238E27FC236}">
                <a16:creationId xmlns:a16="http://schemas.microsoft.com/office/drawing/2014/main" id="{2CEC23D5-5CCB-367B-28B5-2D84DA9FADDE}"/>
              </a:ext>
            </a:extLst>
          </p:cNvPr>
          <p:cNvSpPr txBox="1"/>
          <p:nvPr/>
        </p:nvSpPr>
        <p:spPr>
          <a:xfrm>
            <a:off x="169505" y="1204613"/>
            <a:ext cx="10306441" cy="1123384"/>
          </a:xfrm>
          <a:prstGeom prst="rect">
            <a:avLst/>
          </a:prstGeom>
          <a:noFill/>
        </p:spPr>
        <p:txBody>
          <a:bodyPr wrap="square">
            <a:spAutoFit/>
          </a:bodyPr>
          <a:lstStyle/>
          <a:p>
            <a:r>
              <a:rPr lang="en-GB" sz="3200" b="1" u="sng" dirty="0">
                <a:solidFill>
                  <a:srgbClr val="FF0984"/>
                </a:solidFill>
                <a:latin typeface="Cavolini" panose="03000502040302020204" pitchFamily="66" charset="0"/>
                <a:cs typeface="Cavolini" panose="03000502040302020204" pitchFamily="66" charset="0"/>
              </a:rPr>
              <a:t>Key Question…</a:t>
            </a:r>
          </a:p>
          <a:p>
            <a:r>
              <a:rPr lang="en-GB" sz="300" b="1" u="sng" dirty="0">
                <a:solidFill>
                  <a:srgbClr val="FF0984"/>
                </a:solidFill>
                <a:latin typeface="Cavolini" panose="03000502040302020204" pitchFamily="66" charset="0"/>
                <a:cs typeface="Cavolini" panose="03000502040302020204" pitchFamily="66" charset="0"/>
              </a:rPr>
              <a:t> </a:t>
            </a:r>
            <a:endParaRPr lang="en-GB" sz="100" b="1" u="sng" dirty="0">
              <a:solidFill>
                <a:srgbClr val="FF0984"/>
              </a:solidFill>
              <a:latin typeface="Cavolini" panose="03000502040302020204" pitchFamily="66" charset="0"/>
              <a:cs typeface="Cavolini" panose="03000502040302020204" pitchFamily="66" charset="0"/>
            </a:endParaRPr>
          </a:p>
          <a:p>
            <a:r>
              <a:rPr lang="en-GB" sz="3200" b="1" dirty="0">
                <a:solidFill>
                  <a:srgbClr val="FF0984"/>
                </a:solidFill>
                <a:latin typeface="Cavolini" panose="03000502040302020204" pitchFamily="66" charset="0"/>
                <a:cs typeface="Cavolini" panose="03000502040302020204" pitchFamily="66" charset="0"/>
              </a:rPr>
              <a:t>What do religions have to offer the world?</a:t>
            </a:r>
          </a:p>
        </p:txBody>
      </p:sp>
      <p:sp>
        <p:nvSpPr>
          <p:cNvPr id="10" name="TextBox 9">
            <a:extLst>
              <a:ext uri="{FF2B5EF4-FFF2-40B4-BE49-F238E27FC236}">
                <a16:creationId xmlns:a16="http://schemas.microsoft.com/office/drawing/2014/main" id="{A283DC14-B219-948C-2BEF-6EAB05ED7FB7}"/>
              </a:ext>
            </a:extLst>
          </p:cNvPr>
          <p:cNvSpPr txBox="1"/>
          <p:nvPr/>
        </p:nvSpPr>
        <p:spPr>
          <a:xfrm>
            <a:off x="195943" y="2497127"/>
            <a:ext cx="12185778" cy="1523494"/>
          </a:xfrm>
          <a:prstGeom prst="rect">
            <a:avLst/>
          </a:prstGeom>
          <a:noFill/>
        </p:spPr>
        <p:txBody>
          <a:bodyPr wrap="square">
            <a:spAutoFit/>
          </a:bodyPr>
          <a:lstStyle/>
          <a:p>
            <a:r>
              <a:rPr lang="en-GB" sz="3200" b="1" u="sng" dirty="0">
                <a:solidFill>
                  <a:schemeClr val="bg1"/>
                </a:solidFill>
                <a:latin typeface="Cavolini" panose="03000502040302020204" pitchFamily="66" charset="0"/>
                <a:cs typeface="Cavolini" panose="03000502040302020204" pitchFamily="66" charset="0"/>
              </a:rPr>
              <a:t>To begin…</a:t>
            </a:r>
          </a:p>
          <a:p>
            <a:r>
              <a:rPr lang="en-GB" sz="300" b="1" u="sng" dirty="0">
                <a:solidFill>
                  <a:schemeClr val="bg1"/>
                </a:solidFill>
                <a:latin typeface="Cavolini" panose="03000502040302020204" pitchFamily="66" charset="0"/>
                <a:cs typeface="Cavolini" panose="03000502040302020204" pitchFamily="66" charset="0"/>
              </a:rPr>
              <a:t> </a:t>
            </a:r>
            <a:endParaRPr lang="en-GB" sz="100" b="1" u="sng" dirty="0">
              <a:solidFill>
                <a:schemeClr val="bg1"/>
              </a:solidFill>
              <a:latin typeface="Cavolini" panose="03000502040302020204" pitchFamily="66" charset="0"/>
              <a:cs typeface="Cavolini" panose="03000502040302020204" pitchFamily="66" charset="0"/>
            </a:endParaRPr>
          </a:p>
          <a:p>
            <a:r>
              <a:rPr lang="en-GB" sz="2800" b="1" dirty="0">
                <a:solidFill>
                  <a:schemeClr val="bg1"/>
                </a:solidFill>
                <a:latin typeface="Cavolini" panose="03000502040302020204" pitchFamily="66" charset="0"/>
                <a:cs typeface="Cavolini" panose="03000502040302020204" pitchFamily="66" charset="0"/>
              </a:rPr>
              <a:t>Note down 5 ways in which religion has influenced the world. </a:t>
            </a:r>
          </a:p>
          <a:p>
            <a:r>
              <a:rPr lang="en-GB" sz="3000" b="1" dirty="0">
                <a:solidFill>
                  <a:schemeClr val="bg1"/>
                </a:solidFill>
                <a:latin typeface="Cavolini" panose="03000502040302020204" pitchFamily="66" charset="0"/>
                <a:cs typeface="Cavolini" panose="03000502040302020204" pitchFamily="66" charset="0"/>
              </a:rPr>
              <a:t>Add specific examples of each idea.</a:t>
            </a:r>
          </a:p>
        </p:txBody>
      </p:sp>
      <p:graphicFrame>
        <p:nvGraphicFramePr>
          <p:cNvPr id="11" name="Table 11">
            <a:extLst>
              <a:ext uri="{FF2B5EF4-FFF2-40B4-BE49-F238E27FC236}">
                <a16:creationId xmlns:a16="http://schemas.microsoft.com/office/drawing/2014/main" id="{0603AEB7-AFD0-1670-81A8-1622FBAD8798}"/>
              </a:ext>
            </a:extLst>
          </p:cNvPr>
          <p:cNvGraphicFramePr>
            <a:graphicFrameLocks noGrp="1"/>
          </p:cNvGraphicFramePr>
          <p:nvPr>
            <p:extLst>
              <p:ext uri="{D42A27DB-BD31-4B8C-83A1-F6EECF244321}">
                <p14:modId xmlns:p14="http://schemas.microsoft.com/office/powerpoint/2010/main" val="1615832258"/>
              </p:ext>
            </p:extLst>
          </p:nvPr>
        </p:nvGraphicFramePr>
        <p:xfrm>
          <a:off x="388580" y="4147972"/>
          <a:ext cx="8127999" cy="2504440"/>
        </p:xfrm>
        <a:graphic>
          <a:graphicData uri="http://schemas.openxmlformats.org/drawingml/2006/table">
            <a:tbl>
              <a:tblPr firstRow="1" bandRow="1">
                <a:tableStyleId>{5C22544A-7EE6-4342-B048-85BDC9FD1C3A}</a:tableStyleId>
              </a:tblPr>
              <a:tblGrid>
                <a:gridCol w="465730">
                  <a:extLst>
                    <a:ext uri="{9D8B030D-6E8A-4147-A177-3AD203B41FA5}">
                      <a16:colId xmlns:a16="http://schemas.microsoft.com/office/drawing/2014/main" val="1764586832"/>
                    </a:ext>
                  </a:extLst>
                </a:gridCol>
                <a:gridCol w="3601616">
                  <a:extLst>
                    <a:ext uri="{9D8B030D-6E8A-4147-A177-3AD203B41FA5}">
                      <a16:colId xmlns:a16="http://schemas.microsoft.com/office/drawing/2014/main" val="24309386"/>
                    </a:ext>
                  </a:extLst>
                </a:gridCol>
                <a:gridCol w="4060653">
                  <a:extLst>
                    <a:ext uri="{9D8B030D-6E8A-4147-A177-3AD203B41FA5}">
                      <a16:colId xmlns:a16="http://schemas.microsoft.com/office/drawing/2014/main" val="890152746"/>
                    </a:ext>
                  </a:extLst>
                </a:gridCol>
              </a:tblGrid>
              <a:tr h="370840">
                <a:tc>
                  <a:txBody>
                    <a:bodyPr/>
                    <a:lstStyle/>
                    <a:p>
                      <a:endParaRPr lang="en-GB" dirty="0"/>
                    </a:p>
                  </a:txBody>
                  <a:tcPr/>
                </a:tc>
                <a:tc>
                  <a:txBody>
                    <a:bodyPr/>
                    <a:lstStyle/>
                    <a:p>
                      <a:r>
                        <a:rPr lang="en-GB" dirty="0"/>
                        <a:t>Ideas</a:t>
                      </a:r>
                    </a:p>
                  </a:txBody>
                  <a:tcPr/>
                </a:tc>
                <a:tc>
                  <a:txBody>
                    <a:bodyPr/>
                    <a:lstStyle/>
                    <a:p>
                      <a:r>
                        <a:rPr lang="en-GB" dirty="0"/>
                        <a:t>Specific examples</a:t>
                      </a:r>
                    </a:p>
                  </a:txBody>
                  <a:tcPr/>
                </a:tc>
                <a:extLst>
                  <a:ext uri="{0D108BD9-81ED-4DB2-BD59-A6C34878D82A}">
                    <a16:rowId xmlns:a16="http://schemas.microsoft.com/office/drawing/2014/main" val="1128105323"/>
                  </a:ext>
                </a:extLst>
              </a:tr>
              <a:tr h="370840">
                <a:tc>
                  <a:txBody>
                    <a:bodyPr/>
                    <a:lstStyle/>
                    <a:p>
                      <a:r>
                        <a:rPr lang="en-GB" sz="2200" dirty="0"/>
                        <a:t>1</a:t>
                      </a:r>
                    </a:p>
                  </a:txBody>
                  <a:tcPr/>
                </a:tc>
                <a:tc>
                  <a:txBody>
                    <a:bodyPr/>
                    <a:lstStyle/>
                    <a:p>
                      <a:r>
                        <a:rPr lang="en-GB" sz="2200" dirty="0"/>
                        <a:t>Art</a:t>
                      </a:r>
                    </a:p>
                  </a:txBody>
                  <a:tcPr/>
                </a:tc>
                <a:tc>
                  <a:txBody>
                    <a:bodyPr/>
                    <a:lstStyle/>
                    <a:p>
                      <a:r>
                        <a:rPr lang="en-GB" sz="2200" dirty="0"/>
                        <a:t>Sagrada Familia</a:t>
                      </a:r>
                    </a:p>
                  </a:txBody>
                  <a:tcPr/>
                </a:tc>
                <a:extLst>
                  <a:ext uri="{0D108BD9-81ED-4DB2-BD59-A6C34878D82A}">
                    <a16:rowId xmlns:a16="http://schemas.microsoft.com/office/drawing/2014/main" val="2878042229"/>
                  </a:ext>
                </a:extLst>
              </a:tr>
              <a:tr h="370840">
                <a:tc>
                  <a:txBody>
                    <a:bodyPr/>
                    <a:lstStyle/>
                    <a:p>
                      <a:r>
                        <a:rPr lang="en-GB" sz="2200" dirty="0"/>
                        <a:t>2</a:t>
                      </a:r>
                    </a:p>
                  </a:txBody>
                  <a:tcPr/>
                </a:tc>
                <a:tc>
                  <a:txBody>
                    <a:bodyPr/>
                    <a:lstStyle/>
                    <a:p>
                      <a:endParaRPr lang="en-GB" sz="2200"/>
                    </a:p>
                  </a:txBody>
                  <a:tcPr/>
                </a:tc>
                <a:tc>
                  <a:txBody>
                    <a:bodyPr/>
                    <a:lstStyle/>
                    <a:p>
                      <a:endParaRPr lang="en-GB" sz="2200"/>
                    </a:p>
                  </a:txBody>
                  <a:tcPr/>
                </a:tc>
                <a:extLst>
                  <a:ext uri="{0D108BD9-81ED-4DB2-BD59-A6C34878D82A}">
                    <a16:rowId xmlns:a16="http://schemas.microsoft.com/office/drawing/2014/main" val="3994240793"/>
                  </a:ext>
                </a:extLst>
              </a:tr>
              <a:tr h="370840">
                <a:tc>
                  <a:txBody>
                    <a:bodyPr/>
                    <a:lstStyle/>
                    <a:p>
                      <a:r>
                        <a:rPr lang="en-GB" sz="2200" dirty="0"/>
                        <a:t>3</a:t>
                      </a:r>
                    </a:p>
                  </a:txBody>
                  <a:tcPr/>
                </a:tc>
                <a:tc>
                  <a:txBody>
                    <a:bodyPr/>
                    <a:lstStyle/>
                    <a:p>
                      <a:r>
                        <a:rPr lang="en-GB" sz="2200" dirty="0"/>
                        <a:t>Food</a:t>
                      </a:r>
                    </a:p>
                  </a:txBody>
                  <a:tcPr/>
                </a:tc>
                <a:tc>
                  <a:txBody>
                    <a:bodyPr/>
                    <a:lstStyle/>
                    <a:p>
                      <a:endParaRPr lang="en-GB" sz="2200"/>
                    </a:p>
                  </a:txBody>
                  <a:tcPr/>
                </a:tc>
                <a:extLst>
                  <a:ext uri="{0D108BD9-81ED-4DB2-BD59-A6C34878D82A}">
                    <a16:rowId xmlns:a16="http://schemas.microsoft.com/office/drawing/2014/main" val="3024381347"/>
                  </a:ext>
                </a:extLst>
              </a:tr>
              <a:tr h="370840">
                <a:tc>
                  <a:txBody>
                    <a:bodyPr/>
                    <a:lstStyle/>
                    <a:p>
                      <a:r>
                        <a:rPr lang="en-GB" sz="2200" dirty="0"/>
                        <a:t>4</a:t>
                      </a:r>
                    </a:p>
                  </a:txBody>
                  <a:tcPr/>
                </a:tc>
                <a:tc>
                  <a:txBody>
                    <a:bodyPr/>
                    <a:lstStyle/>
                    <a:p>
                      <a:endParaRPr lang="en-GB" sz="2200"/>
                    </a:p>
                  </a:txBody>
                  <a:tcPr/>
                </a:tc>
                <a:tc>
                  <a:txBody>
                    <a:bodyPr/>
                    <a:lstStyle/>
                    <a:p>
                      <a:endParaRPr lang="en-GB" sz="2200"/>
                    </a:p>
                  </a:txBody>
                  <a:tcPr/>
                </a:tc>
                <a:extLst>
                  <a:ext uri="{0D108BD9-81ED-4DB2-BD59-A6C34878D82A}">
                    <a16:rowId xmlns:a16="http://schemas.microsoft.com/office/drawing/2014/main" val="3947357880"/>
                  </a:ext>
                </a:extLst>
              </a:tr>
              <a:tr h="370840">
                <a:tc>
                  <a:txBody>
                    <a:bodyPr/>
                    <a:lstStyle/>
                    <a:p>
                      <a:r>
                        <a:rPr lang="en-GB" sz="2200" dirty="0"/>
                        <a:t>5</a:t>
                      </a:r>
                    </a:p>
                  </a:txBody>
                  <a:tcPr/>
                </a:tc>
                <a:tc>
                  <a:txBody>
                    <a:bodyPr/>
                    <a:lstStyle/>
                    <a:p>
                      <a:endParaRPr lang="en-GB" sz="2200"/>
                    </a:p>
                  </a:txBody>
                  <a:tcPr/>
                </a:tc>
                <a:tc>
                  <a:txBody>
                    <a:bodyPr/>
                    <a:lstStyle/>
                    <a:p>
                      <a:endParaRPr lang="en-GB" sz="2200" dirty="0"/>
                    </a:p>
                  </a:txBody>
                  <a:tcPr/>
                </a:tc>
                <a:extLst>
                  <a:ext uri="{0D108BD9-81ED-4DB2-BD59-A6C34878D82A}">
                    <a16:rowId xmlns:a16="http://schemas.microsoft.com/office/drawing/2014/main" val="4273997054"/>
                  </a:ext>
                </a:extLst>
              </a:tr>
            </a:tbl>
          </a:graphicData>
        </a:graphic>
      </p:graphicFrame>
      <p:pic>
        <p:nvPicPr>
          <p:cNvPr id="1026" name="Picture 2" descr="Plan Your Visit Sagrada Familia | 2022 Guide">
            <a:extLst>
              <a:ext uri="{FF2B5EF4-FFF2-40B4-BE49-F238E27FC236}">
                <a16:creationId xmlns:a16="http://schemas.microsoft.com/office/drawing/2014/main" id="{06D8E304-5118-4503-4829-F47E864C65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96" r="6589"/>
          <a:stretch/>
        </p:blipFill>
        <p:spPr bwMode="auto">
          <a:xfrm>
            <a:off x="8776563" y="4129310"/>
            <a:ext cx="3126184" cy="2564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ld Religions Symbols Rainbow Colored Flower Love Symbol Stock Vector -  Illustration of bahai, judaism: 188044343">
            <a:extLst>
              <a:ext uri="{FF2B5EF4-FFF2-40B4-BE49-F238E27FC236}">
                <a16:creationId xmlns:a16="http://schemas.microsoft.com/office/drawing/2014/main" id="{2D582B41-06A7-0E52-0F34-D303E4C7D92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250"/>
          <a:stretch/>
        </p:blipFill>
        <p:spPr bwMode="auto">
          <a:xfrm>
            <a:off x="9781687" y="790574"/>
            <a:ext cx="2297957" cy="22754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iagram&#10;&#10;Description automatically generated">
            <a:extLst>
              <a:ext uri="{FF2B5EF4-FFF2-40B4-BE49-F238E27FC236}">
                <a16:creationId xmlns:a16="http://schemas.microsoft.com/office/drawing/2014/main" id="{511B74AC-0C72-6922-FB18-B5E490B32EB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87049" y="1525330"/>
            <a:ext cx="887232" cy="887232"/>
          </a:xfrm>
          <a:prstGeom prst="rect">
            <a:avLst/>
          </a:prstGeom>
          <a:noFill/>
          <a:ln>
            <a:noFill/>
          </a:ln>
        </p:spPr>
      </p:pic>
    </p:spTree>
    <p:extLst>
      <p:ext uri="{BB962C8B-B14F-4D97-AF65-F5344CB8AC3E}">
        <p14:creationId xmlns:p14="http://schemas.microsoft.com/office/powerpoint/2010/main" val="7035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DD187DA-D1E6-4203-8426-B028CDCA5BAF}"/>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7BD57D52-635E-45A8-AB12-6DAF783169CA}"/>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2</a:t>
            </a:fld>
            <a:endParaRPr lang="en-US"/>
          </a:p>
        </p:txBody>
      </p:sp>
      <p:sp>
        <p:nvSpPr>
          <p:cNvPr id="20" name="Rectangle 19">
            <a:extLst>
              <a:ext uri="{FF2B5EF4-FFF2-40B4-BE49-F238E27FC236}">
                <a16:creationId xmlns:a16="http://schemas.microsoft.com/office/drawing/2014/main" id="{58743FFB-AABC-40FE-F5CE-68CA6C23B432}"/>
              </a:ext>
            </a:extLst>
          </p:cNvPr>
          <p:cNvSpPr/>
          <p:nvPr/>
        </p:nvSpPr>
        <p:spPr>
          <a:xfrm>
            <a:off x="1964006" y="-17167"/>
            <a:ext cx="8283037"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sp>
        <p:nvSpPr>
          <p:cNvPr id="21" name="TextBox 20">
            <a:extLst>
              <a:ext uri="{FF2B5EF4-FFF2-40B4-BE49-F238E27FC236}">
                <a16:creationId xmlns:a16="http://schemas.microsoft.com/office/drawing/2014/main" id="{B9F51ABB-4A27-D1DD-52E5-FB4A7F87DB10}"/>
              </a:ext>
            </a:extLst>
          </p:cNvPr>
          <p:cNvSpPr txBox="1"/>
          <p:nvPr/>
        </p:nvSpPr>
        <p:spPr>
          <a:xfrm>
            <a:off x="531457" y="880763"/>
            <a:ext cx="10060344" cy="1923604"/>
          </a:xfrm>
          <a:prstGeom prst="rect">
            <a:avLst/>
          </a:prstGeom>
          <a:noFill/>
        </p:spPr>
        <p:txBody>
          <a:bodyPr wrap="square">
            <a:spAutoFit/>
          </a:bodyPr>
          <a:lstStyle/>
          <a:p>
            <a:r>
              <a:rPr lang="en-GB" sz="2800" b="1" u="sng" dirty="0">
                <a:solidFill>
                  <a:srgbClr val="FF0984"/>
                </a:solidFill>
                <a:latin typeface="Cavolini" panose="03000502040302020204" pitchFamily="66" charset="0"/>
                <a:cs typeface="Cavolini" panose="03000502040302020204" pitchFamily="66" charset="0"/>
              </a:rPr>
              <a:t>My World View…</a:t>
            </a:r>
          </a:p>
          <a:p>
            <a:r>
              <a:rPr lang="en-GB" sz="200" b="1" u="sng" dirty="0">
                <a:solidFill>
                  <a:srgbClr val="FF0984"/>
                </a:solidFill>
                <a:latin typeface="Cavolini" panose="03000502040302020204" pitchFamily="66" charset="0"/>
                <a:cs typeface="Cavolini" panose="03000502040302020204" pitchFamily="66" charset="0"/>
              </a:rPr>
              <a:t> </a:t>
            </a:r>
            <a:endParaRPr lang="en-GB" sz="100" b="1" u="sng" dirty="0">
              <a:solidFill>
                <a:srgbClr val="FF0984"/>
              </a:solidFill>
              <a:latin typeface="Cavolini" panose="03000502040302020204" pitchFamily="66" charset="0"/>
              <a:cs typeface="Cavolini" panose="03000502040302020204" pitchFamily="66" charset="0"/>
            </a:endParaRPr>
          </a:p>
          <a:p>
            <a:endParaRPr lang="en-GB" sz="5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On your ‘lens’ outline, answer the following questions. Remember the answers should be from your own views, thoughts and ideas.</a:t>
            </a:r>
          </a:p>
        </p:txBody>
      </p:sp>
      <p:pic>
        <p:nvPicPr>
          <p:cNvPr id="2050" name="Picture 2">
            <a:extLst>
              <a:ext uri="{FF2B5EF4-FFF2-40B4-BE49-F238E27FC236}">
                <a16:creationId xmlns:a16="http://schemas.microsoft.com/office/drawing/2014/main" id="{485014EC-0742-C525-1328-C91A01D2E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56949">
            <a:off x="9517216" y="1074507"/>
            <a:ext cx="2180842" cy="21455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C12B750-BC09-2BFC-0759-0FF24B7E7641}"/>
              </a:ext>
            </a:extLst>
          </p:cNvPr>
          <p:cNvSpPr txBox="1"/>
          <p:nvPr/>
        </p:nvSpPr>
        <p:spPr>
          <a:xfrm>
            <a:off x="619126" y="2902627"/>
            <a:ext cx="9154549" cy="2246769"/>
          </a:xfrm>
          <a:prstGeom prst="rect">
            <a:avLst/>
          </a:prstGeom>
          <a:noFill/>
        </p:spPr>
        <p:txBody>
          <a:bodyPr wrap="square">
            <a:spAutoFit/>
          </a:bodyPr>
          <a:lstStyle/>
          <a:p>
            <a:pPr marL="514350" indent="-514350">
              <a:buAutoNum type="arabicPeriod"/>
            </a:pPr>
            <a:r>
              <a:rPr lang="en-GB" sz="2800" b="1" dirty="0">
                <a:solidFill>
                  <a:srgbClr val="8A0059"/>
                </a:solidFill>
                <a:latin typeface="Cavolini" panose="03000502040302020204" pitchFamily="66" charset="0"/>
                <a:cs typeface="Cavolini" panose="03000502040302020204" pitchFamily="66" charset="0"/>
              </a:rPr>
              <a:t>How might religion influence your life?</a:t>
            </a:r>
          </a:p>
          <a:p>
            <a:pPr marL="514350" indent="-514350">
              <a:buAutoNum type="arabicPeriod"/>
            </a:pPr>
            <a:r>
              <a:rPr lang="en-GB" sz="2800" b="1" dirty="0">
                <a:solidFill>
                  <a:srgbClr val="8A0059"/>
                </a:solidFill>
                <a:latin typeface="Cavolini" panose="03000502040302020204" pitchFamily="66" charset="0"/>
                <a:cs typeface="Cavolini" panose="03000502040302020204" pitchFamily="66" charset="0"/>
              </a:rPr>
              <a:t>How much of an influence does religion have in the world? </a:t>
            </a:r>
          </a:p>
          <a:p>
            <a:pPr marL="514350" indent="-514350">
              <a:buAutoNum type="arabicPeriod"/>
            </a:pPr>
            <a:r>
              <a:rPr lang="en-GB" sz="2800" b="1" dirty="0">
                <a:solidFill>
                  <a:srgbClr val="8A0059"/>
                </a:solidFill>
                <a:latin typeface="Cavolini" panose="03000502040302020204" pitchFamily="66" charset="0"/>
                <a:cs typeface="Cavolini" panose="03000502040302020204" pitchFamily="66" charset="0"/>
              </a:rPr>
              <a:t>Which religion has the most influence in the world? Explain your answer.</a:t>
            </a:r>
          </a:p>
        </p:txBody>
      </p:sp>
      <p:pic>
        <p:nvPicPr>
          <p:cNvPr id="2052" name="Picture 4" descr="Question Marks (GIF) | Question mark gif, Question mark, Question gif">
            <a:extLst>
              <a:ext uri="{FF2B5EF4-FFF2-40B4-BE49-F238E27FC236}">
                <a16:creationId xmlns:a16="http://schemas.microsoft.com/office/drawing/2014/main" id="{60862352-6789-93CB-4447-07ADB3D4A83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0263" y="2339804"/>
            <a:ext cx="2554558" cy="27940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Question Marks (GIF) | Question mark gif, Question mark, Question gif">
            <a:extLst>
              <a:ext uri="{FF2B5EF4-FFF2-40B4-BE49-F238E27FC236}">
                <a16:creationId xmlns:a16="http://schemas.microsoft.com/office/drawing/2014/main" id="{D2FF69CA-FB62-EDC0-3709-A72FC600470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7608" y="2391911"/>
            <a:ext cx="1875400" cy="20512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A36901A-AA96-5887-5DF2-FBF153FEDD4C}"/>
              </a:ext>
            </a:extLst>
          </p:cNvPr>
          <p:cNvPicPr>
            <a:picLocks noChangeAspect="1"/>
          </p:cNvPicPr>
          <p:nvPr/>
        </p:nvPicPr>
        <p:blipFill>
          <a:blip r:embed="rId4"/>
          <a:stretch>
            <a:fillRect/>
          </a:stretch>
        </p:blipFill>
        <p:spPr>
          <a:xfrm>
            <a:off x="10976671" y="22221"/>
            <a:ext cx="1192408" cy="1141412"/>
          </a:xfrm>
          <a:prstGeom prst="ellipse">
            <a:avLst/>
          </a:prstGeom>
          <a:ln>
            <a:noFill/>
          </a:ln>
          <a:effectLst>
            <a:softEdge rad="112500"/>
          </a:effectLst>
        </p:spPr>
      </p:pic>
      <p:sp>
        <p:nvSpPr>
          <p:cNvPr id="27" name="TextBox 26">
            <a:extLst>
              <a:ext uri="{FF2B5EF4-FFF2-40B4-BE49-F238E27FC236}">
                <a16:creationId xmlns:a16="http://schemas.microsoft.com/office/drawing/2014/main" id="{056B5221-CE96-3BFA-F097-06556493F625}"/>
              </a:ext>
            </a:extLst>
          </p:cNvPr>
          <p:cNvSpPr txBox="1"/>
          <p:nvPr/>
        </p:nvSpPr>
        <p:spPr>
          <a:xfrm>
            <a:off x="1314450" y="5336887"/>
            <a:ext cx="10258425" cy="954107"/>
          </a:xfrm>
          <a:prstGeom prst="rect">
            <a:avLst/>
          </a:prstGeom>
          <a:noFill/>
        </p:spPr>
        <p:txBody>
          <a:bodyPr wrap="square">
            <a:spAutoFit/>
          </a:bodyPr>
          <a:lstStyle/>
          <a:p>
            <a:pPr algn="r"/>
            <a:r>
              <a:rPr lang="en-GB" sz="2800" b="1" dirty="0">
                <a:solidFill>
                  <a:srgbClr val="FF0984"/>
                </a:solidFill>
                <a:latin typeface="Cavolini" panose="03000502040302020204" pitchFamily="66" charset="0"/>
                <a:cs typeface="Cavolini" panose="03000502040302020204" pitchFamily="66" charset="0"/>
              </a:rPr>
              <a:t>… and now, read through the unit booklet to discover what you will be learning about this term. </a:t>
            </a:r>
          </a:p>
        </p:txBody>
      </p:sp>
      <p:pic>
        <p:nvPicPr>
          <p:cNvPr id="28" name="Picture 27">
            <a:extLst>
              <a:ext uri="{FF2B5EF4-FFF2-40B4-BE49-F238E27FC236}">
                <a16:creationId xmlns:a16="http://schemas.microsoft.com/office/drawing/2014/main" id="{1D63C1F6-BDED-7ABE-B323-4D650279889C}"/>
              </a:ext>
            </a:extLst>
          </p:cNvPr>
          <p:cNvPicPr>
            <a:picLocks noChangeAspect="1"/>
          </p:cNvPicPr>
          <p:nvPr/>
        </p:nvPicPr>
        <p:blipFill>
          <a:blip r:embed="rId4"/>
          <a:stretch>
            <a:fillRect/>
          </a:stretch>
        </p:blipFill>
        <p:spPr>
          <a:xfrm>
            <a:off x="122042" y="5457206"/>
            <a:ext cx="1397042" cy="1337294"/>
          </a:xfrm>
          <a:prstGeom prst="ellipse">
            <a:avLst/>
          </a:prstGeom>
          <a:ln>
            <a:noFill/>
          </a:ln>
          <a:effectLst>
            <a:softEdge rad="112500"/>
          </a:effectLst>
        </p:spPr>
      </p:pic>
    </p:spTree>
    <p:extLst>
      <p:ext uri="{BB962C8B-B14F-4D97-AF65-F5344CB8AC3E}">
        <p14:creationId xmlns:p14="http://schemas.microsoft.com/office/powerpoint/2010/main" val="144847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DE1B1B-4A09-35C0-E933-A24C15086EA0}"/>
              </a:ext>
            </a:extLst>
          </p:cNvPr>
          <p:cNvSpPr/>
          <p:nvPr/>
        </p:nvSpPr>
        <p:spPr>
          <a:xfrm>
            <a:off x="2101156" y="65108"/>
            <a:ext cx="7989688" cy="892552"/>
          </a:xfrm>
          <a:prstGeom prst="rect">
            <a:avLst/>
          </a:prstGeom>
          <a:noFill/>
        </p:spPr>
        <p:txBody>
          <a:bodyPr wrap="none" lIns="91440" tIns="45720" rIns="91440" bIns="45720">
            <a:spAutoFit/>
          </a:bodyPr>
          <a:lstStyle/>
          <a:p>
            <a:pPr algn="ctr"/>
            <a:r>
              <a:rPr lang="en-US" sz="50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5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sp>
        <p:nvSpPr>
          <p:cNvPr id="15" name="Rectangle: Rounded Corners 14">
            <a:extLst>
              <a:ext uri="{FF2B5EF4-FFF2-40B4-BE49-F238E27FC236}">
                <a16:creationId xmlns:a16="http://schemas.microsoft.com/office/drawing/2014/main" id="{5607D9F4-1AB4-B07A-A847-DB4E6D47EBDC}"/>
              </a:ext>
            </a:extLst>
          </p:cNvPr>
          <p:cNvSpPr/>
          <p:nvPr/>
        </p:nvSpPr>
        <p:spPr>
          <a:xfrm>
            <a:off x="923727" y="886411"/>
            <a:ext cx="10319657" cy="5169157"/>
          </a:xfrm>
          <a:prstGeom prst="roundRect">
            <a:avLst>
              <a:gd name="adj" fmla="val 5918"/>
            </a:avLst>
          </a:prstGeom>
          <a:gradFill>
            <a:gsLst>
              <a:gs pos="0">
                <a:srgbClr val="FF0984"/>
              </a:gs>
              <a:gs pos="92000">
                <a:srgbClr val="66006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1AE42FB3-E54D-5837-48BB-C06169D11FFD}"/>
              </a:ext>
            </a:extLst>
          </p:cNvPr>
          <p:cNvSpPr txBox="1"/>
          <p:nvPr/>
        </p:nvSpPr>
        <p:spPr>
          <a:xfrm>
            <a:off x="981075" y="1251379"/>
            <a:ext cx="10287198" cy="2893100"/>
          </a:xfrm>
          <a:prstGeom prst="rect">
            <a:avLst/>
          </a:prstGeom>
          <a:noFill/>
        </p:spPr>
        <p:txBody>
          <a:bodyPr wrap="square">
            <a:spAutoFit/>
          </a:bodyPr>
          <a:lstStyle/>
          <a:p>
            <a:r>
              <a:rPr lang="en-GB" sz="3200" b="1" u="sng" dirty="0">
                <a:solidFill>
                  <a:schemeClr val="bg1"/>
                </a:solidFill>
                <a:latin typeface="Cavolini" panose="03000502040302020204" pitchFamily="66" charset="0"/>
                <a:cs typeface="Cavolini" panose="03000502040302020204" pitchFamily="66" charset="0"/>
              </a:rPr>
              <a:t>Research and Report…</a:t>
            </a:r>
          </a:p>
          <a:p>
            <a:r>
              <a:rPr lang="en-GB" sz="300" b="1" u="sng" dirty="0">
                <a:solidFill>
                  <a:schemeClr val="bg1"/>
                </a:solidFill>
                <a:latin typeface="Cavolini" panose="03000502040302020204" pitchFamily="66" charset="0"/>
                <a:cs typeface="Cavolini" panose="03000502040302020204" pitchFamily="66" charset="0"/>
              </a:rPr>
              <a:t> </a:t>
            </a:r>
            <a:endParaRPr lang="en-GB" sz="100" b="1" u="sng" dirty="0">
              <a:solidFill>
                <a:schemeClr val="bg1"/>
              </a:solidFill>
              <a:latin typeface="Cavolini" panose="03000502040302020204" pitchFamily="66" charset="0"/>
              <a:cs typeface="Cavolini" panose="03000502040302020204" pitchFamily="66" charset="0"/>
            </a:endParaRPr>
          </a:p>
          <a:p>
            <a:endParaRPr lang="en-GB" sz="700" b="1" dirty="0">
              <a:solidFill>
                <a:schemeClr val="bg1"/>
              </a:solidFill>
              <a:latin typeface="Cavolini" panose="03000502040302020204" pitchFamily="66" charset="0"/>
              <a:cs typeface="Cavolini" panose="03000502040302020204" pitchFamily="66" charset="0"/>
            </a:endParaRPr>
          </a:p>
          <a:p>
            <a:r>
              <a:rPr lang="en-GB" sz="2800" b="1" dirty="0">
                <a:solidFill>
                  <a:schemeClr val="bg1"/>
                </a:solidFill>
                <a:latin typeface="Cavolini" panose="03000502040302020204" pitchFamily="66" charset="0"/>
                <a:cs typeface="Cavolini" panose="03000502040302020204" pitchFamily="66" charset="0"/>
              </a:rPr>
              <a:t>In groups you will be given one area of life where religion may have an influence. You will need to find examples and pictures, explain how your examples influence this area and evaluate how far religion influences this area. </a:t>
            </a:r>
            <a:endParaRPr lang="en-GB" sz="3000" b="1" dirty="0">
              <a:solidFill>
                <a:schemeClr val="bg1"/>
              </a:solidFill>
              <a:latin typeface="Cavolini" panose="03000502040302020204" pitchFamily="66" charset="0"/>
              <a:cs typeface="Cavolini" panose="03000502040302020204" pitchFamily="66" charset="0"/>
            </a:endParaRPr>
          </a:p>
        </p:txBody>
      </p:sp>
      <p:pic>
        <p:nvPicPr>
          <p:cNvPr id="3074" name="Picture 2" descr="Christian Border: Clip Art, Page Border, and Vector Graphics | Page borders,  Clip art borders, Clip art">
            <a:extLst>
              <a:ext uri="{FF2B5EF4-FFF2-40B4-BE49-F238E27FC236}">
                <a16:creationId xmlns:a16="http://schemas.microsoft.com/office/drawing/2014/main" id="{905349A7-AFB0-0123-D117-915AE14D0B51}"/>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90706"/>
          <a:stretch/>
        </p:blipFill>
        <p:spPr bwMode="auto">
          <a:xfrm>
            <a:off x="55550" y="65108"/>
            <a:ext cx="441496" cy="67277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ian Border: Clip Art, Page Border, and Vector Graphics | Page borders,  Clip art borders, Clip art">
            <a:extLst>
              <a:ext uri="{FF2B5EF4-FFF2-40B4-BE49-F238E27FC236}">
                <a16:creationId xmlns:a16="http://schemas.microsoft.com/office/drawing/2014/main" id="{B6FF062F-AB40-F726-CD22-979AFB66801F}"/>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92895"/>
          <a:stretch/>
        </p:blipFill>
        <p:spPr bwMode="auto">
          <a:xfrm>
            <a:off x="506571" y="6341904"/>
            <a:ext cx="4750395" cy="4779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ristian Border: Clip Art, Page Border, and Vector Graphics | Page borders,  Clip art borders, Clip art">
            <a:extLst>
              <a:ext uri="{FF2B5EF4-FFF2-40B4-BE49-F238E27FC236}">
                <a16:creationId xmlns:a16="http://schemas.microsoft.com/office/drawing/2014/main" id="{060045B7-9041-4096-C6C0-805D011080AD}"/>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90706"/>
          <a:stretch/>
        </p:blipFill>
        <p:spPr bwMode="auto">
          <a:xfrm>
            <a:off x="11708608" y="78522"/>
            <a:ext cx="441496" cy="67277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ED7E8CD-DE16-CFE4-A91E-EC3B9D80BA5E}"/>
              </a:ext>
            </a:extLst>
          </p:cNvPr>
          <p:cNvPicPr>
            <a:picLocks noChangeAspect="1"/>
          </p:cNvPicPr>
          <p:nvPr/>
        </p:nvPicPr>
        <p:blipFill>
          <a:blip r:embed="rId3"/>
          <a:stretch>
            <a:fillRect/>
          </a:stretch>
        </p:blipFill>
        <p:spPr>
          <a:xfrm>
            <a:off x="10260076" y="468867"/>
            <a:ext cx="1431700" cy="1370470"/>
          </a:xfrm>
          <a:prstGeom prst="ellipse">
            <a:avLst/>
          </a:prstGeom>
          <a:ln>
            <a:noFill/>
          </a:ln>
          <a:effectLst>
            <a:softEdge rad="112500"/>
          </a:effectLst>
        </p:spPr>
      </p:pic>
      <p:pic>
        <p:nvPicPr>
          <p:cNvPr id="25" name="Picture 2" descr="Christian Border: Clip Art, Page Border, and Vector Graphics | Page borders,  Clip art borders, Clip art">
            <a:extLst>
              <a:ext uri="{FF2B5EF4-FFF2-40B4-BE49-F238E27FC236}">
                <a16:creationId xmlns:a16="http://schemas.microsoft.com/office/drawing/2014/main" id="{E6C186FC-C726-362D-FCE1-C0EFC99FD58F}"/>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92895"/>
          <a:stretch/>
        </p:blipFill>
        <p:spPr bwMode="auto">
          <a:xfrm>
            <a:off x="5288121" y="6341904"/>
            <a:ext cx="4750395" cy="4779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ristian Border: Clip Art, Page Border, and Vector Graphics | Page borders,  Clip art borders, Clip art">
            <a:extLst>
              <a:ext uri="{FF2B5EF4-FFF2-40B4-BE49-F238E27FC236}">
                <a16:creationId xmlns:a16="http://schemas.microsoft.com/office/drawing/2014/main" id="{F5078D46-B7F5-F330-BC2F-6AD1C2913197}"/>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 t="-25" r="65171" b="92921"/>
          <a:stretch/>
        </p:blipFill>
        <p:spPr bwMode="auto">
          <a:xfrm>
            <a:off x="10051740" y="6341049"/>
            <a:ext cx="1654485" cy="4779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Unity of Religion and Science | Baha'i Faith Article | Uplifting Words">
            <a:extLst>
              <a:ext uri="{FF2B5EF4-FFF2-40B4-BE49-F238E27FC236}">
                <a16:creationId xmlns:a16="http://schemas.microsoft.com/office/drawing/2014/main" id="{E51992CA-E646-9977-526B-ED764B93C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367" y="4417050"/>
            <a:ext cx="3685240" cy="13451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970s Salvador Dali Poster the Sacrament of the Last Supper - Etsy UK">
            <a:extLst>
              <a:ext uri="{FF2B5EF4-FFF2-40B4-BE49-F238E27FC236}">
                <a16:creationId xmlns:a16="http://schemas.microsoft.com/office/drawing/2014/main" id="{20E16E48-6C81-2A04-91AB-9EB03A30ED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7" t="9525" r="2281" b="11215"/>
          <a:stretch/>
        </p:blipFill>
        <p:spPr bwMode="auto">
          <a:xfrm>
            <a:off x="8436314" y="4133850"/>
            <a:ext cx="2588180" cy="16229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here to See the Whirling Dervishes in Istanbul in 2022">
            <a:extLst>
              <a:ext uri="{FF2B5EF4-FFF2-40B4-BE49-F238E27FC236}">
                <a16:creationId xmlns:a16="http://schemas.microsoft.com/office/drawing/2014/main" id="{6A90D946-6138-02CB-3B9E-580FFC39F1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782" b="8291"/>
          <a:stretch/>
        </p:blipFill>
        <p:spPr bwMode="auto">
          <a:xfrm>
            <a:off x="1091435" y="4417049"/>
            <a:ext cx="3324225" cy="134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19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DE1B1B-4A09-35C0-E933-A24C15086EA0}"/>
              </a:ext>
            </a:extLst>
          </p:cNvPr>
          <p:cNvSpPr/>
          <p:nvPr/>
        </p:nvSpPr>
        <p:spPr>
          <a:xfrm>
            <a:off x="2396910" y="46058"/>
            <a:ext cx="7398179" cy="830997"/>
          </a:xfrm>
          <a:prstGeom prst="rect">
            <a:avLst/>
          </a:prstGeom>
          <a:noFill/>
        </p:spPr>
        <p:txBody>
          <a:bodyPr wrap="none" lIns="91440" tIns="45720" rIns="91440" bIns="45720">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sp>
        <p:nvSpPr>
          <p:cNvPr id="15" name="Rectangle: Rounded Corners 14">
            <a:extLst>
              <a:ext uri="{FF2B5EF4-FFF2-40B4-BE49-F238E27FC236}">
                <a16:creationId xmlns:a16="http://schemas.microsoft.com/office/drawing/2014/main" id="{5607D9F4-1AB4-B07A-A847-DB4E6D47EBDC}"/>
              </a:ext>
            </a:extLst>
          </p:cNvPr>
          <p:cNvSpPr/>
          <p:nvPr/>
        </p:nvSpPr>
        <p:spPr>
          <a:xfrm>
            <a:off x="695325" y="962025"/>
            <a:ext cx="10782300" cy="5038725"/>
          </a:xfrm>
          <a:prstGeom prst="roundRect">
            <a:avLst>
              <a:gd name="adj" fmla="val 5918"/>
            </a:avLst>
          </a:prstGeom>
          <a:gradFill>
            <a:gsLst>
              <a:gs pos="0">
                <a:srgbClr val="FF0984"/>
              </a:gs>
              <a:gs pos="92000">
                <a:srgbClr val="66006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1AE42FB3-E54D-5837-48BB-C06169D11FFD}"/>
              </a:ext>
            </a:extLst>
          </p:cNvPr>
          <p:cNvSpPr txBox="1"/>
          <p:nvPr/>
        </p:nvSpPr>
        <p:spPr>
          <a:xfrm>
            <a:off x="838200" y="1163627"/>
            <a:ext cx="10763250" cy="4955203"/>
          </a:xfrm>
          <a:prstGeom prst="rect">
            <a:avLst/>
          </a:prstGeom>
          <a:noFill/>
        </p:spPr>
        <p:txBody>
          <a:bodyPr wrap="square">
            <a:spAutoFit/>
          </a:bodyPr>
          <a:lstStyle/>
          <a:p>
            <a:r>
              <a:rPr lang="en-GB" sz="3200" b="1" u="sng" dirty="0">
                <a:solidFill>
                  <a:schemeClr val="bg1"/>
                </a:solidFill>
                <a:latin typeface="Cavolini" panose="03000502040302020204" pitchFamily="66" charset="0"/>
                <a:cs typeface="Cavolini" panose="03000502040302020204" pitchFamily="66" charset="0"/>
              </a:rPr>
              <a:t>Research and Report…</a:t>
            </a:r>
          </a:p>
          <a:p>
            <a:r>
              <a:rPr lang="en-GB" sz="300" b="1" u="sng" dirty="0">
                <a:solidFill>
                  <a:schemeClr val="bg1"/>
                </a:solidFill>
                <a:latin typeface="Cavolini" panose="03000502040302020204" pitchFamily="66" charset="0"/>
                <a:cs typeface="Cavolini" panose="03000502040302020204" pitchFamily="66" charset="0"/>
              </a:rPr>
              <a:t> </a:t>
            </a:r>
            <a:endParaRPr lang="en-GB" sz="100" b="1" u="sng" dirty="0">
              <a:solidFill>
                <a:schemeClr val="bg1"/>
              </a:solidFill>
              <a:latin typeface="Cavolini" panose="03000502040302020204" pitchFamily="66" charset="0"/>
              <a:cs typeface="Cavolini" panose="03000502040302020204" pitchFamily="66" charset="0"/>
            </a:endParaRPr>
          </a:p>
          <a:p>
            <a:endParaRPr lang="en-GB" sz="7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This is group work and </a:t>
            </a:r>
            <a:r>
              <a:rPr lang="en-GB" sz="2600" b="1" i="1" u="sng" dirty="0">
                <a:solidFill>
                  <a:srgbClr val="FFDDEB"/>
                </a:solidFill>
                <a:latin typeface="Cavolini" panose="03000502040302020204" pitchFamily="66" charset="0"/>
                <a:cs typeface="Cavolini" panose="03000502040302020204" pitchFamily="66" charset="0"/>
              </a:rPr>
              <a:t>everyone</a:t>
            </a:r>
            <a:r>
              <a:rPr lang="en-GB" sz="2600" b="1" dirty="0">
                <a:solidFill>
                  <a:schemeClr val="bg1"/>
                </a:solidFill>
                <a:latin typeface="Cavolini" panose="03000502040302020204" pitchFamily="66" charset="0"/>
                <a:cs typeface="Cavolini" panose="03000502040302020204" pitchFamily="66" charset="0"/>
              </a:rPr>
              <a:t> needs to contribute. </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Each person needs to look up at least one example of religion in their area, find a picture and explain a little about the example.</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All need to discuss and note down answers to tasks 3 &amp; 4.  </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Your work should be presented as a power point to be shown to the rest of the class indicating which group members have researched which example.</a:t>
            </a:r>
          </a:p>
          <a:p>
            <a:endParaRPr lang="en-GB" sz="1200" b="1" dirty="0">
              <a:solidFill>
                <a:schemeClr val="bg1"/>
              </a:solidFill>
              <a:latin typeface="Cavolini" panose="03000502040302020204" pitchFamily="66" charset="0"/>
              <a:cs typeface="Cavolini" panose="03000502040302020204" pitchFamily="66" charset="0"/>
            </a:endParaRPr>
          </a:p>
        </p:txBody>
      </p:sp>
      <p:pic>
        <p:nvPicPr>
          <p:cNvPr id="4" name="Picture 3">
            <a:extLst>
              <a:ext uri="{FF2B5EF4-FFF2-40B4-BE49-F238E27FC236}">
                <a16:creationId xmlns:a16="http://schemas.microsoft.com/office/drawing/2014/main" id="{EE902810-66A6-247A-1194-1ECB88185827}"/>
              </a:ext>
            </a:extLst>
          </p:cNvPr>
          <p:cNvPicPr>
            <a:picLocks noChangeAspect="1"/>
          </p:cNvPicPr>
          <p:nvPr/>
        </p:nvPicPr>
        <p:blipFill>
          <a:blip r:embed="rId2"/>
          <a:stretch>
            <a:fillRect/>
          </a:stretch>
        </p:blipFill>
        <p:spPr>
          <a:xfrm>
            <a:off x="10401077" y="739170"/>
            <a:ext cx="1266613" cy="1212443"/>
          </a:xfrm>
          <a:prstGeom prst="ellipse">
            <a:avLst/>
          </a:prstGeom>
          <a:ln>
            <a:noFill/>
          </a:ln>
          <a:effectLst>
            <a:softEdge rad="112500"/>
          </a:effectLst>
        </p:spPr>
      </p:pic>
      <p:pic>
        <p:nvPicPr>
          <p:cNvPr id="5122" name="Picture 2">
            <a:extLst>
              <a:ext uri="{FF2B5EF4-FFF2-40B4-BE49-F238E27FC236}">
                <a16:creationId xmlns:a16="http://schemas.microsoft.com/office/drawing/2014/main" id="{59A74975-A004-E6EF-CAC7-D71D480DBDE1}"/>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26776" y="480606"/>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A25F316-312D-6868-34C8-902ADB7182D0}"/>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3085" r="5643" b="7474"/>
          <a:stretch/>
        </p:blipFill>
        <p:spPr bwMode="auto">
          <a:xfrm>
            <a:off x="7400924" y="6172200"/>
            <a:ext cx="4238625" cy="685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DF2BF5F-288B-EDC7-FEFB-55BA23B12A2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28575" y="3676811"/>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62DCE6C-C725-26EE-F067-D49FA8F1071F}"/>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11640132" y="480606"/>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B1C6B69-A4D7-14E1-FCA2-5833FC982443}"/>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11639550" y="3653998"/>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D5A16BB-926C-3D34-0D2E-79C3CF86768F}"/>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2462" t="73085" r="13434" b="7474"/>
          <a:stretch/>
        </p:blipFill>
        <p:spPr bwMode="auto">
          <a:xfrm>
            <a:off x="485775" y="6165811"/>
            <a:ext cx="268605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7343467-A274-A0E3-97E8-9741C8DA84D7}"/>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3085" r="5643" b="7474"/>
          <a:stretch/>
        </p:blipFill>
        <p:spPr bwMode="auto">
          <a:xfrm>
            <a:off x="3160499" y="6164243"/>
            <a:ext cx="4238625" cy="68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paint brush mixing colors  on a palette&#10;">
            <a:extLst>
              <a:ext uri="{FF2B5EF4-FFF2-40B4-BE49-F238E27FC236}">
                <a16:creationId xmlns:a16="http://schemas.microsoft.com/office/drawing/2014/main" id="{1BBA7D00-FBC1-4E10-8B44-A05F4AD3FA8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r="35532"/>
          <a:stretch/>
        </p:blipFill>
        <p:spPr>
          <a:xfrm>
            <a:off x="457200" y="484632"/>
            <a:ext cx="11287125" cy="5907024"/>
          </a:xfrm>
        </p:spPr>
      </p:pic>
      <p:sp>
        <p:nvSpPr>
          <p:cNvPr id="12" name="Rectangle: Rounded Corners 11">
            <a:extLst>
              <a:ext uri="{FF2B5EF4-FFF2-40B4-BE49-F238E27FC236}">
                <a16:creationId xmlns:a16="http://schemas.microsoft.com/office/drawing/2014/main" id="{F83F5E7A-A712-760E-210B-112DDF23B837}"/>
              </a:ext>
            </a:extLst>
          </p:cNvPr>
          <p:cNvSpPr/>
          <p:nvPr/>
        </p:nvSpPr>
        <p:spPr>
          <a:xfrm>
            <a:off x="695325" y="877055"/>
            <a:ext cx="10782300" cy="5257045"/>
          </a:xfrm>
          <a:prstGeom prst="roundRect">
            <a:avLst>
              <a:gd name="adj" fmla="val 5918"/>
            </a:avLst>
          </a:prstGeom>
          <a:gradFill>
            <a:gsLst>
              <a:gs pos="0">
                <a:srgbClr val="FF0984"/>
              </a:gs>
              <a:gs pos="92000">
                <a:srgbClr val="66006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29007D8-F05E-60FA-93AB-C1542F2193CB}"/>
              </a:ext>
            </a:extLst>
          </p:cNvPr>
          <p:cNvSpPr/>
          <p:nvPr/>
        </p:nvSpPr>
        <p:spPr>
          <a:xfrm>
            <a:off x="2396910" y="46058"/>
            <a:ext cx="7398179" cy="830997"/>
          </a:xfrm>
          <a:prstGeom prst="rect">
            <a:avLst/>
          </a:prstGeom>
          <a:noFill/>
        </p:spPr>
        <p:txBody>
          <a:bodyPr wrap="none" lIns="91440" tIns="45720" rIns="91440" bIns="45720">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pic>
        <p:nvPicPr>
          <p:cNvPr id="14" name="Picture 13">
            <a:extLst>
              <a:ext uri="{FF2B5EF4-FFF2-40B4-BE49-F238E27FC236}">
                <a16:creationId xmlns:a16="http://schemas.microsoft.com/office/drawing/2014/main" id="{6677093C-7CEB-25E4-D101-EA98D818F0C1}"/>
              </a:ext>
            </a:extLst>
          </p:cNvPr>
          <p:cNvPicPr>
            <a:picLocks noChangeAspect="1"/>
          </p:cNvPicPr>
          <p:nvPr/>
        </p:nvPicPr>
        <p:blipFill>
          <a:blip r:embed="rId3"/>
          <a:stretch>
            <a:fillRect/>
          </a:stretch>
        </p:blipFill>
        <p:spPr>
          <a:xfrm>
            <a:off x="10340594" y="65108"/>
            <a:ext cx="1805580" cy="1728360"/>
          </a:xfrm>
          <a:prstGeom prst="ellipse">
            <a:avLst/>
          </a:prstGeom>
          <a:ln>
            <a:noFill/>
          </a:ln>
          <a:effectLst>
            <a:softEdge rad="112500"/>
          </a:effectLst>
        </p:spPr>
      </p:pic>
      <p:sp>
        <p:nvSpPr>
          <p:cNvPr id="15" name="TextBox 14">
            <a:extLst>
              <a:ext uri="{FF2B5EF4-FFF2-40B4-BE49-F238E27FC236}">
                <a16:creationId xmlns:a16="http://schemas.microsoft.com/office/drawing/2014/main" id="{1E8593F1-3525-D7B2-2032-5041EE769FAD}"/>
              </a:ext>
            </a:extLst>
          </p:cNvPr>
          <p:cNvSpPr txBox="1"/>
          <p:nvPr/>
        </p:nvSpPr>
        <p:spPr>
          <a:xfrm>
            <a:off x="800100" y="935027"/>
            <a:ext cx="10763250" cy="5016758"/>
          </a:xfrm>
          <a:prstGeom prst="rect">
            <a:avLst/>
          </a:prstGeom>
          <a:noFill/>
        </p:spPr>
        <p:txBody>
          <a:bodyPr wrap="square">
            <a:spAutoFit/>
          </a:bodyPr>
          <a:lstStyle/>
          <a:p>
            <a:r>
              <a:rPr lang="en-GB" sz="3200" b="1" u="sng" dirty="0">
                <a:solidFill>
                  <a:schemeClr val="bg1"/>
                </a:solidFill>
                <a:latin typeface="Cavolini" panose="03000502040302020204" pitchFamily="66" charset="0"/>
                <a:cs typeface="Cavolini" panose="03000502040302020204" pitchFamily="66" charset="0"/>
              </a:rPr>
              <a:t>Research and Report… Areas to research;</a:t>
            </a:r>
          </a:p>
          <a:p>
            <a:r>
              <a:rPr lang="en-GB" sz="300" b="1" u="sng" dirty="0">
                <a:solidFill>
                  <a:schemeClr val="bg1"/>
                </a:solidFill>
                <a:latin typeface="Cavolini" panose="03000502040302020204" pitchFamily="66" charset="0"/>
                <a:cs typeface="Cavolini" panose="03000502040302020204" pitchFamily="66" charset="0"/>
              </a:rPr>
              <a:t> </a:t>
            </a:r>
            <a:endParaRPr lang="en-GB" sz="100" b="1" u="sng" dirty="0">
              <a:solidFill>
                <a:schemeClr val="bg1"/>
              </a:solidFill>
              <a:latin typeface="Cavolini" panose="03000502040302020204" pitchFamily="66" charset="0"/>
              <a:cs typeface="Cavolini" panose="03000502040302020204" pitchFamily="66" charset="0"/>
            </a:endParaRPr>
          </a:p>
          <a:p>
            <a:endParaRPr lang="en-GB" sz="11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Group 1 – Music and dance</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Group 2 – Art</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Group 3 – Science</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Group 4 – the UK</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Groups 5 - Food</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Group 6 – Popular media (e.g. TV, Internet, film)</a:t>
            </a:r>
          </a:p>
          <a:p>
            <a:endParaRPr lang="en-GB" sz="1400" b="1" dirty="0">
              <a:solidFill>
                <a:schemeClr val="bg1"/>
              </a:solidFill>
              <a:latin typeface="Cavolini" panose="03000502040302020204" pitchFamily="66" charset="0"/>
              <a:cs typeface="Cavolini" panose="03000502040302020204" pitchFamily="66" charset="0"/>
            </a:endParaRPr>
          </a:p>
          <a:p>
            <a:r>
              <a:rPr lang="en-GB" sz="2600" b="1" dirty="0">
                <a:solidFill>
                  <a:schemeClr val="bg1"/>
                </a:solidFill>
                <a:latin typeface="Cavolini" panose="03000502040302020204" pitchFamily="66" charset="0"/>
                <a:cs typeface="Cavolini" panose="03000502040302020204" pitchFamily="66" charset="0"/>
              </a:rPr>
              <a:t>Group 7 – Charities</a:t>
            </a:r>
            <a:endParaRPr lang="en-GB" sz="1200" b="1" dirty="0">
              <a:solidFill>
                <a:schemeClr val="bg1"/>
              </a:solidFill>
              <a:latin typeface="Cavolini" panose="03000502040302020204" pitchFamily="66" charset="0"/>
              <a:cs typeface="Cavolini" panose="03000502040302020204" pitchFamily="66" charset="0"/>
            </a:endParaRPr>
          </a:p>
        </p:txBody>
      </p:sp>
      <p:pic>
        <p:nvPicPr>
          <p:cNvPr id="4098" name="Picture 2" descr="Music is both an art and a science, and music and science are closely  related. | by InstruRentals Team | Medium">
            <a:extLst>
              <a:ext uri="{FF2B5EF4-FFF2-40B4-BE49-F238E27FC236}">
                <a16:creationId xmlns:a16="http://schemas.microsoft.com/office/drawing/2014/main" id="{6874F509-3700-340F-15C3-7E46F3698EB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82441">
            <a:off x="5663313" y="1375051"/>
            <a:ext cx="3258520" cy="14500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nksy's monumental stained glass window – Forgive us our trespassing –  Public Delivery">
            <a:extLst>
              <a:ext uri="{FF2B5EF4-FFF2-40B4-BE49-F238E27FC236}">
                <a16:creationId xmlns:a16="http://schemas.microsoft.com/office/drawing/2014/main" id="{45343459-A7E6-0179-2AC5-8FB4F3C5DE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59" t="5695" r="11359" b="6250"/>
          <a:stretch/>
        </p:blipFill>
        <p:spPr bwMode="auto">
          <a:xfrm>
            <a:off x="9308325" y="1718037"/>
            <a:ext cx="1637300" cy="25106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Free science clipart images png - Clipartix">
            <a:extLst>
              <a:ext uri="{FF2B5EF4-FFF2-40B4-BE49-F238E27FC236}">
                <a16:creationId xmlns:a16="http://schemas.microsoft.com/office/drawing/2014/main" id="{09E2F787-1D6D-0DDC-4A49-FBA92DA88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3449" y="2322275"/>
            <a:ext cx="1506801" cy="15068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xplorers Clip Art By Phillip Martin, Great Britain - Map Of Uk Clipart, HD  Png Download - kindpng">
            <a:extLst>
              <a:ext uri="{FF2B5EF4-FFF2-40B4-BE49-F238E27FC236}">
                <a16:creationId xmlns:a16="http://schemas.microsoft.com/office/drawing/2014/main" id="{F6A0AFCC-1180-B728-C458-5435C63B704D}"/>
              </a:ext>
            </a:extLst>
          </p:cNvPr>
          <p:cNvPicPr>
            <a:picLocks noChangeAspect="1" noChangeArrowheads="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079237" y="2620024"/>
            <a:ext cx="2393157" cy="195891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Transparent Movie Clapper Png - Vintage Film Camera Clipart, Png Download -  kindpng">
            <a:extLst>
              <a:ext uri="{FF2B5EF4-FFF2-40B4-BE49-F238E27FC236}">
                <a16:creationId xmlns:a16="http://schemas.microsoft.com/office/drawing/2014/main" id="{06E5B1B0-643F-B627-7F5A-D0F8BCFFFD2F}"/>
              </a:ext>
            </a:extLst>
          </p:cNvPr>
          <p:cNvPicPr>
            <a:picLocks noChangeAspect="1" noChangeArrowheads="1"/>
          </p:cNvPicPr>
          <p:nvPr/>
        </p:nvPicPr>
        <p:blipFill>
          <a:blip r:embed="rId8">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flipH="1">
            <a:off x="9779370" y="4569037"/>
            <a:ext cx="1398870" cy="156383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Vegetarian Food PNG, Vector, PSD, and Clipart With Transparent Background  for Free Download | Pngtree">
            <a:extLst>
              <a:ext uri="{FF2B5EF4-FFF2-40B4-BE49-F238E27FC236}">
                <a16:creationId xmlns:a16="http://schemas.microsoft.com/office/drawing/2014/main" id="{D5AF62B7-766E-4C80-6667-B8B852ACBD8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166" t="10556" r="9019" b="10573"/>
          <a:stretch/>
        </p:blipFill>
        <p:spPr bwMode="auto">
          <a:xfrm>
            <a:off x="5750328" y="3045745"/>
            <a:ext cx="1593076" cy="15357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6" name="Picture 20" descr="See the source image">
            <a:extLst>
              <a:ext uri="{FF2B5EF4-FFF2-40B4-BE49-F238E27FC236}">
                <a16:creationId xmlns:a16="http://schemas.microsoft.com/office/drawing/2014/main" id="{F55F5AC2-4137-7736-F637-A68A0016E4C5}"/>
              </a:ext>
            </a:extLst>
          </p:cNvPr>
          <p:cNvPicPr>
            <a:picLocks noChangeAspect="1" noChangeArrowheads="1"/>
          </p:cNvPicPr>
          <p:nvPr/>
        </p:nvPicPr>
        <p:blipFill rotWithShape="1">
          <a:blip r:embed="rId10">
            <a:clrChange>
              <a:clrFrom>
                <a:srgbClr val="F7F7F7"/>
              </a:clrFrom>
              <a:clrTo>
                <a:srgbClr val="F7F7F7">
                  <a:alpha val="0"/>
                </a:srgbClr>
              </a:clrTo>
            </a:clrChange>
            <a:extLst>
              <a:ext uri="{28A0092B-C50C-407E-A947-70E740481C1C}">
                <a14:useLocalDpi xmlns:a14="http://schemas.microsoft.com/office/drawing/2010/main" val="0"/>
              </a:ext>
            </a:extLst>
          </a:blip>
          <a:srcRect l="6849" t="32063" r="5445" b="12396"/>
          <a:stretch/>
        </p:blipFill>
        <p:spPr bwMode="auto">
          <a:xfrm>
            <a:off x="4694253" y="5166642"/>
            <a:ext cx="2649151" cy="93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6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0">
            <a:extLst>
              <a:ext uri="{FF2B5EF4-FFF2-40B4-BE49-F238E27FC236}">
                <a16:creationId xmlns:a16="http://schemas.microsoft.com/office/drawing/2014/main" id="{305F4085-9EAA-4081-8815-C3D2A6D2C63C}"/>
              </a:ext>
            </a:extLst>
          </p:cNvPr>
          <p:cNvSpPr>
            <a:spLocks noGrp="1"/>
          </p:cNvSpPr>
          <p:nvPr>
            <p:ph type="dt" sz="half" idx="10"/>
          </p:nvPr>
        </p:nvSpPr>
        <p:spPr>
          <a:xfrm>
            <a:off x="838200" y="6429375"/>
            <a:ext cx="2743200" cy="365125"/>
          </a:xfrm>
        </p:spPr>
        <p:txBody>
          <a:bodyPr/>
          <a:lstStyle/>
          <a:p>
            <a:r>
              <a:rPr lang="en-US"/>
              <a:t>3/1/20XX</a:t>
            </a:r>
          </a:p>
        </p:txBody>
      </p:sp>
      <p:sp>
        <p:nvSpPr>
          <p:cNvPr id="32" name="Footer Placeholder 31">
            <a:extLst>
              <a:ext uri="{FF2B5EF4-FFF2-40B4-BE49-F238E27FC236}">
                <a16:creationId xmlns:a16="http://schemas.microsoft.com/office/drawing/2014/main" id="{E7A32522-24F0-40A6-92CF-E4C87EBE5414}"/>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33" name="Slide Number Placeholder 32">
            <a:extLst>
              <a:ext uri="{FF2B5EF4-FFF2-40B4-BE49-F238E27FC236}">
                <a16:creationId xmlns:a16="http://schemas.microsoft.com/office/drawing/2014/main" id="{E5D12020-B189-4032-A749-FA4A26615782}"/>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6</a:t>
            </a:fld>
            <a:endParaRPr lang="en-US"/>
          </a:p>
        </p:txBody>
      </p:sp>
      <p:sp>
        <p:nvSpPr>
          <p:cNvPr id="44" name="TextBox 43">
            <a:extLst>
              <a:ext uri="{FF2B5EF4-FFF2-40B4-BE49-F238E27FC236}">
                <a16:creationId xmlns:a16="http://schemas.microsoft.com/office/drawing/2014/main" id="{D426C6C7-72FB-B25E-8266-1680ACC037D4}"/>
              </a:ext>
            </a:extLst>
          </p:cNvPr>
          <p:cNvSpPr txBox="1"/>
          <p:nvPr/>
        </p:nvSpPr>
        <p:spPr>
          <a:xfrm>
            <a:off x="540981" y="699788"/>
            <a:ext cx="11165243" cy="6801862"/>
          </a:xfrm>
          <a:prstGeom prst="rect">
            <a:avLst/>
          </a:prstGeom>
          <a:noFill/>
        </p:spPr>
        <p:txBody>
          <a:bodyPr wrap="square">
            <a:spAutoFit/>
          </a:bodyPr>
          <a:lstStyle/>
          <a:p>
            <a:r>
              <a:rPr lang="en-GB" sz="3000" b="1" u="sng" dirty="0">
                <a:solidFill>
                  <a:srgbClr val="FF0984"/>
                </a:solidFill>
                <a:latin typeface="Cavolini" panose="03000502040302020204" pitchFamily="66" charset="0"/>
                <a:cs typeface="Cavolini" panose="03000502040302020204" pitchFamily="66" charset="0"/>
              </a:rPr>
              <a:t>Instructions…</a:t>
            </a:r>
          </a:p>
          <a:p>
            <a:r>
              <a:rPr lang="en-GB" sz="300" b="1" u="sng" dirty="0">
                <a:solidFill>
                  <a:srgbClr val="FF0984"/>
                </a:solidFill>
                <a:latin typeface="Cavolini" panose="03000502040302020204" pitchFamily="66" charset="0"/>
                <a:cs typeface="Cavolini" panose="03000502040302020204" pitchFamily="66" charset="0"/>
              </a:rPr>
              <a:t> </a:t>
            </a:r>
            <a:endParaRPr lang="en-GB" sz="100" b="1" u="sng" dirty="0">
              <a:solidFill>
                <a:srgbClr val="FF0984"/>
              </a:solidFill>
              <a:latin typeface="Cavolini" panose="03000502040302020204" pitchFamily="66" charset="0"/>
              <a:cs typeface="Cavolini" panose="03000502040302020204" pitchFamily="66" charset="0"/>
            </a:endParaRPr>
          </a:p>
          <a:p>
            <a:endParaRPr lang="en-GB" sz="400" b="1" dirty="0">
              <a:solidFill>
                <a:srgbClr val="FF0984"/>
              </a:solidFill>
              <a:latin typeface="Cavolini" panose="03000502040302020204" pitchFamily="66" charset="0"/>
              <a:cs typeface="Cavolini" panose="03000502040302020204" pitchFamily="66" charset="0"/>
            </a:endParaRPr>
          </a:p>
          <a:p>
            <a:r>
              <a:rPr lang="en-GB" sz="2900" b="1" dirty="0">
                <a:solidFill>
                  <a:schemeClr val="accent1">
                    <a:lumMod val="75000"/>
                  </a:schemeClr>
                </a:solidFill>
                <a:latin typeface="Cavolini" panose="03000502040302020204" pitchFamily="66" charset="0"/>
                <a:cs typeface="Cavolini" panose="03000502040302020204" pitchFamily="66" charset="0"/>
              </a:rPr>
              <a:t>For each area of research complete the following tasks.</a:t>
            </a:r>
          </a:p>
          <a:p>
            <a:endParaRPr lang="en-GB" sz="800" b="1" dirty="0">
              <a:solidFill>
                <a:srgbClr val="FF0984"/>
              </a:solidFill>
              <a:latin typeface="Cavolini" panose="03000502040302020204" pitchFamily="66" charset="0"/>
              <a:cs typeface="Cavolini" panose="03000502040302020204" pitchFamily="66" charset="0"/>
            </a:endParaRPr>
          </a:p>
          <a:p>
            <a:pPr marL="514350" indent="-514350">
              <a:buAutoNum type="arabicPeriod"/>
            </a:pPr>
            <a:r>
              <a:rPr lang="en-GB" sz="2800" b="1" dirty="0">
                <a:solidFill>
                  <a:srgbClr val="FF0984"/>
                </a:solidFill>
                <a:latin typeface="Cavolini" panose="03000502040302020204" pitchFamily="66" charset="0"/>
                <a:cs typeface="Cavolini" panose="03000502040302020204" pitchFamily="66" charset="0"/>
              </a:rPr>
              <a:t>Find an example of religion/religious person associated with your groups area. Include pictures.</a:t>
            </a:r>
          </a:p>
          <a:p>
            <a:pPr marL="514350" indent="-514350">
              <a:buAutoNum type="arabicPeriod"/>
            </a:pPr>
            <a:endParaRPr lang="en-GB" sz="800" b="1" dirty="0">
              <a:solidFill>
                <a:srgbClr val="FF0984"/>
              </a:solidFill>
              <a:latin typeface="Cavolini" panose="03000502040302020204" pitchFamily="66" charset="0"/>
              <a:cs typeface="Cavolini" panose="03000502040302020204" pitchFamily="66" charset="0"/>
            </a:endParaRPr>
          </a:p>
          <a:p>
            <a:pPr marL="514350" indent="-514350">
              <a:buAutoNum type="arabicPeriod"/>
            </a:pPr>
            <a:r>
              <a:rPr lang="en-GB" sz="2800" b="1" dirty="0">
                <a:solidFill>
                  <a:srgbClr val="FF0984"/>
                </a:solidFill>
                <a:latin typeface="Cavolini" panose="03000502040302020204" pitchFamily="66" charset="0"/>
                <a:cs typeface="Cavolini" panose="03000502040302020204" pitchFamily="66" charset="0"/>
              </a:rPr>
              <a:t>Explain the links to religion, which religion(s), how might this example impact on people’s lives?</a:t>
            </a:r>
          </a:p>
          <a:p>
            <a:pPr marL="514350" indent="-514350">
              <a:buAutoNum type="arabicPeriod"/>
            </a:pPr>
            <a:endParaRPr lang="en-GB" sz="800" b="1" dirty="0">
              <a:solidFill>
                <a:srgbClr val="FF0984"/>
              </a:solidFill>
              <a:latin typeface="Cavolini" panose="03000502040302020204" pitchFamily="66" charset="0"/>
              <a:cs typeface="Cavolini" panose="03000502040302020204" pitchFamily="66" charset="0"/>
            </a:endParaRPr>
          </a:p>
          <a:p>
            <a:pPr marL="514350" indent="-514350">
              <a:buAutoNum type="arabicPeriod"/>
            </a:pPr>
            <a:r>
              <a:rPr lang="en-GB" sz="2800" b="1" dirty="0">
                <a:solidFill>
                  <a:srgbClr val="FF0984"/>
                </a:solidFill>
                <a:latin typeface="Cavolini" panose="03000502040302020204" pitchFamily="66" charset="0"/>
                <a:cs typeface="Cavolini" panose="03000502040302020204" pitchFamily="66" charset="0"/>
              </a:rPr>
              <a:t>Discuss your findings as a group and explain how your examples may influence your area, how religion may be influenced by this area and evaluate how much of an influence religion has in your area. Put your information together to present to the rest of the class as a power point.</a:t>
            </a:r>
          </a:p>
          <a:p>
            <a:endParaRPr lang="en-GB" sz="3000" b="1" dirty="0">
              <a:solidFill>
                <a:srgbClr val="FF0984"/>
              </a:solidFill>
              <a:latin typeface="Cavolini" panose="03000502040302020204" pitchFamily="66" charset="0"/>
              <a:cs typeface="Cavolini" panose="03000502040302020204" pitchFamily="66" charset="0"/>
            </a:endParaRPr>
          </a:p>
          <a:p>
            <a:endParaRPr lang="en-GB" sz="3000" b="1" dirty="0">
              <a:solidFill>
                <a:srgbClr val="FF0984"/>
              </a:solidFill>
              <a:latin typeface="Cavolini" panose="03000502040302020204" pitchFamily="66" charset="0"/>
              <a:cs typeface="Cavolini" panose="03000502040302020204" pitchFamily="66" charset="0"/>
            </a:endParaRPr>
          </a:p>
        </p:txBody>
      </p:sp>
      <p:sp>
        <p:nvSpPr>
          <p:cNvPr id="45" name="Rectangle 44">
            <a:extLst>
              <a:ext uri="{FF2B5EF4-FFF2-40B4-BE49-F238E27FC236}">
                <a16:creationId xmlns:a16="http://schemas.microsoft.com/office/drawing/2014/main" id="{2C539C9F-FECA-869C-DB39-CB481E0FE240}"/>
              </a:ext>
            </a:extLst>
          </p:cNvPr>
          <p:cNvSpPr/>
          <p:nvPr/>
        </p:nvSpPr>
        <p:spPr>
          <a:xfrm>
            <a:off x="2692664" y="-1567"/>
            <a:ext cx="6806671" cy="769441"/>
          </a:xfrm>
          <a:prstGeom prst="rect">
            <a:avLst/>
          </a:prstGeom>
          <a:noFill/>
        </p:spPr>
        <p:txBody>
          <a:bodyPr wrap="none" lIns="91440" tIns="45720" rIns="91440" bIns="45720">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pic>
        <p:nvPicPr>
          <p:cNvPr id="46" name="Picture 45">
            <a:extLst>
              <a:ext uri="{FF2B5EF4-FFF2-40B4-BE49-F238E27FC236}">
                <a16:creationId xmlns:a16="http://schemas.microsoft.com/office/drawing/2014/main" id="{14A9236E-B232-679A-BB4C-5760E94CA44F}"/>
              </a:ext>
            </a:extLst>
          </p:cNvPr>
          <p:cNvPicPr>
            <a:picLocks noChangeAspect="1"/>
          </p:cNvPicPr>
          <p:nvPr/>
        </p:nvPicPr>
        <p:blipFill>
          <a:blip r:embed="rId2"/>
          <a:stretch>
            <a:fillRect/>
          </a:stretch>
        </p:blipFill>
        <p:spPr>
          <a:xfrm>
            <a:off x="10579289" y="117470"/>
            <a:ext cx="1389765" cy="1330329"/>
          </a:xfrm>
          <a:prstGeom prst="ellipse">
            <a:avLst/>
          </a:prstGeom>
          <a:ln>
            <a:noFill/>
          </a:ln>
          <a:effectLst>
            <a:softEdge rad="112500"/>
          </a:effectLst>
        </p:spPr>
      </p:pic>
    </p:spTree>
    <p:extLst>
      <p:ext uri="{BB962C8B-B14F-4D97-AF65-F5344CB8AC3E}">
        <p14:creationId xmlns:p14="http://schemas.microsoft.com/office/powerpoint/2010/main" val="86760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0112D-64BA-666C-50E3-E1BE3CC62B27}"/>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0463CFCA-94B8-3D08-01A8-957487DFED8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494C9B5E-210F-B4F7-8141-B30A3E21C6BD}"/>
              </a:ext>
            </a:extLst>
          </p:cNvPr>
          <p:cNvSpPr>
            <a:spLocks noGrp="1"/>
          </p:cNvSpPr>
          <p:nvPr>
            <p:ph type="sldNum" sz="quarter" idx="12"/>
          </p:nvPr>
        </p:nvSpPr>
        <p:spPr/>
        <p:txBody>
          <a:bodyPr/>
          <a:lstStyle/>
          <a:p>
            <a:fld id="{28844951-7827-47D4-8276-7DDE1FA7D85A}" type="slidenum">
              <a:rPr lang="en-US" smtClean="0"/>
              <a:t>7</a:t>
            </a:fld>
            <a:endParaRPr lang="en-US"/>
          </a:p>
        </p:txBody>
      </p:sp>
      <p:sp>
        <p:nvSpPr>
          <p:cNvPr id="5" name="TextBox 4">
            <a:extLst>
              <a:ext uri="{FF2B5EF4-FFF2-40B4-BE49-F238E27FC236}">
                <a16:creationId xmlns:a16="http://schemas.microsoft.com/office/drawing/2014/main" id="{86F7F154-8A54-C0E3-E8C8-41FE985AEB23}"/>
              </a:ext>
            </a:extLst>
          </p:cNvPr>
          <p:cNvSpPr txBox="1"/>
          <p:nvPr/>
        </p:nvSpPr>
        <p:spPr>
          <a:xfrm>
            <a:off x="531457" y="490238"/>
            <a:ext cx="10060344" cy="2846933"/>
          </a:xfrm>
          <a:prstGeom prst="rect">
            <a:avLst/>
          </a:prstGeom>
          <a:noFill/>
        </p:spPr>
        <p:txBody>
          <a:bodyPr wrap="square">
            <a:spAutoFit/>
          </a:bodyPr>
          <a:lstStyle/>
          <a:p>
            <a:r>
              <a:rPr lang="en-GB" sz="2800" b="1" u="sng" dirty="0">
                <a:solidFill>
                  <a:srgbClr val="FF0984"/>
                </a:solidFill>
                <a:latin typeface="Cavolini" panose="03000502040302020204" pitchFamily="66" charset="0"/>
                <a:cs typeface="Cavolini" panose="03000502040302020204" pitchFamily="66" charset="0"/>
              </a:rPr>
              <a:t>Example… Science…</a:t>
            </a:r>
          </a:p>
          <a:p>
            <a:r>
              <a:rPr lang="en-GB" sz="200" b="1" u="sng" dirty="0">
                <a:solidFill>
                  <a:srgbClr val="FF0984"/>
                </a:solidFill>
                <a:latin typeface="Cavolini" panose="03000502040302020204" pitchFamily="66" charset="0"/>
                <a:cs typeface="Cavolini" panose="03000502040302020204" pitchFamily="66" charset="0"/>
              </a:rPr>
              <a:t> </a:t>
            </a:r>
            <a:endParaRPr lang="en-GB" sz="100" b="1" u="sng" dirty="0">
              <a:solidFill>
                <a:srgbClr val="FF0984"/>
              </a:solidFill>
              <a:latin typeface="Cavolini" panose="03000502040302020204" pitchFamily="66" charset="0"/>
              <a:cs typeface="Cavolini" panose="03000502040302020204" pitchFamily="66" charset="0"/>
            </a:endParaRPr>
          </a:p>
          <a:p>
            <a:endParaRPr lang="en-GB" sz="500" b="1" dirty="0">
              <a:solidFill>
                <a:srgbClr val="FF0984"/>
              </a:solidFill>
              <a:latin typeface="Cavolini" panose="03000502040302020204" pitchFamily="66" charset="0"/>
              <a:cs typeface="Cavolini" panose="03000502040302020204" pitchFamily="66" charset="0"/>
            </a:endParaRPr>
          </a:p>
          <a:p>
            <a:endParaRPr lang="en-GB" sz="8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Name… </a:t>
            </a:r>
            <a:r>
              <a:rPr lang="en-GB" sz="2800" b="1" dirty="0">
                <a:solidFill>
                  <a:srgbClr val="8A0059"/>
                </a:solidFill>
                <a:latin typeface="Cavolini" panose="03000502040302020204" pitchFamily="66" charset="0"/>
                <a:cs typeface="Cavolini" panose="03000502040302020204" pitchFamily="66" charset="0"/>
              </a:rPr>
              <a:t>Georges Lemaitre.</a:t>
            </a:r>
          </a:p>
          <a:p>
            <a:endParaRPr lang="en-GB" sz="8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Famous for (achievements etc…)</a:t>
            </a:r>
          </a:p>
          <a:p>
            <a:endParaRPr lang="en-GB" sz="8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His religion was…</a:t>
            </a:r>
          </a:p>
          <a:p>
            <a:endParaRPr lang="en-GB" sz="8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His faith influenced him by…</a:t>
            </a:r>
          </a:p>
        </p:txBody>
      </p:sp>
      <p:pic>
        <p:nvPicPr>
          <p:cNvPr id="7" name="Picture 6">
            <a:extLst>
              <a:ext uri="{FF2B5EF4-FFF2-40B4-BE49-F238E27FC236}">
                <a16:creationId xmlns:a16="http://schemas.microsoft.com/office/drawing/2014/main" id="{1CCEE127-B49B-2F92-461D-0B93A5CD8507}"/>
              </a:ext>
            </a:extLst>
          </p:cNvPr>
          <p:cNvPicPr>
            <a:picLocks noChangeAspect="1"/>
          </p:cNvPicPr>
          <p:nvPr/>
        </p:nvPicPr>
        <p:blipFill>
          <a:blip r:embed="rId2"/>
          <a:stretch>
            <a:fillRect/>
          </a:stretch>
        </p:blipFill>
        <p:spPr>
          <a:xfrm>
            <a:off x="10591801" y="76046"/>
            <a:ext cx="1395305" cy="1335631"/>
          </a:xfrm>
          <a:prstGeom prst="ellipse">
            <a:avLst/>
          </a:prstGeom>
          <a:ln>
            <a:noFill/>
          </a:ln>
          <a:effectLst>
            <a:softEdge rad="112500"/>
          </a:effectLst>
        </p:spPr>
      </p:pic>
      <p:sp>
        <p:nvSpPr>
          <p:cNvPr id="8" name="TextBox 7">
            <a:extLst>
              <a:ext uri="{FF2B5EF4-FFF2-40B4-BE49-F238E27FC236}">
                <a16:creationId xmlns:a16="http://schemas.microsoft.com/office/drawing/2014/main" id="{BF0E5CDB-C075-BD60-7F0F-E4527E56341C}"/>
              </a:ext>
            </a:extLst>
          </p:cNvPr>
          <p:cNvSpPr txBox="1"/>
          <p:nvPr/>
        </p:nvSpPr>
        <p:spPr>
          <a:xfrm>
            <a:off x="5276850" y="3534817"/>
            <a:ext cx="6791326" cy="2846933"/>
          </a:xfrm>
          <a:prstGeom prst="rect">
            <a:avLst/>
          </a:prstGeom>
          <a:noFill/>
        </p:spPr>
        <p:txBody>
          <a:bodyPr wrap="square">
            <a:spAutoFit/>
          </a:bodyPr>
          <a:lstStyle/>
          <a:p>
            <a:r>
              <a:rPr lang="en-GB" sz="2800" b="1" u="sng" dirty="0">
                <a:solidFill>
                  <a:srgbClr val="FF0984"/>
                </a:solidFill>
                <a:latin typeface="Cavolini" panose="03000502040302020204" pitchFamily="66" charset="0"/>
                <a:cs typeface="Cavolini" panose="03000502040302020204" pitchFamily="66" charset="0"/>
              </a:rPr>
              <a:t>Example… Art…</a:t>
            </a:r>
          </a:p>
          <a:p>
            <a:r>
              <a:rPr lang="en-GB" sz="200" b="1" u="sng" dirty="0">
                <a:solidFill>
                  <a:srgbClr val="FF0984"/>
                </a:solidFill>
                <a:latin typeface="Cavolini" panose="03000502040302020204" pitchFamily="66" charset="0"/>
                <a:cs typeface="Cavolini" panose="03000502040302020204" pitchFamily="66" charset="0"/>
              </a:rPr>
              <a:t> </a:t>
            </a:r>
            <a:endParaRPr lang="en-GB" sz="100" b="1" u="sng" dirty="0">
              <a:solidFill>
                <a:srgbClr val="FF0984"/>
              </a:solidFill>
              <a:latin typeface="Cavolini" panose="03000502040302020204" pitchFamily="66" charset="0"/>
              <a:cs typeface="Cavolini" panose="03000502040302020204" pitchFamily="66" charset="0"/>
            </a:endParaRPr>
          </a:p>
          <a:p>
            <a:endParaRPr lang="en-GB" sz="500" b="1" dirty="0">
              <a:solidFill>
                <a:srgbClr val="FF0984"/>
              </a:solidFill>
              <a:latin typeface="Cavolini" panose="03000502040302020204" pitchFamily="66" charset="0"/>
              <a:cs typeface="Cavolini" panose="03000502040302020204" pitchFamily="66" charset="0"/>
            </a:endParaRPr>
          </a:p>
          <a:p>
            <a:endParaRPr lang="en-GB" sz="8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Name… </a:t>
            </a:r>
            <a:r>
              <a:rPr lang="en-GB" sz="2800" b="1" dirty="0">
                <a:solidFill>
                  <a:srgbClr val="8A0059"/>
                </a:solidFill>
                <a:latin typeface="Cavolini" panose="03000502040302020204" pitchFamily="66" charset="0"/>
                <a:cs typeface="Cavolini" panose="03000502040302020204" pitchFamily="66" charset="0"/>
              </a:rPr>
              <a:t>Sistine Chapel Ceiling.</a:t>
            </a:r>
          </a:p>
          <a:p>
            <a:endParaRPr lang="en-GB" sz="8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Famous for…</a:t>
            </a:r>
          </a:p>
          <a:p>
            <a:endParaRPr lang="en-GB" sz="800" b="1" dirty="0">
              <a:solidFill>
                <a:srgbClr val="FF0984"/>
              </a:solidFill>
              <a:latin typeface="Cavolini" panose="03000502040302020204" pitchFamily="66" charset="0"/>
              <a:cs typeface="Cavolini" panose="03000502040302020204" pitchFamily="66" charset="0"/>
            </a:endParaRPr>
          </a:p>
          <a:p>
            <a:r>
              <a:rPr lang="en-GB" sz="2800" b="1">
                <a:solidFill>
                  <a:srgbClr val="FF0984"/>
                </a:solidFill>
                <a:latin typeface="Cavolini" panose="03000502040302020204" pitchFamily="66" charset="0"/>
                <a:cs typeface="Cavolini" panose="03000502040302020204" pitchFamily="66" charset="0"/>
              </a:rPr>
              <a:t>Religious links…</a:t>
            </a:r>
            <a:endParaRPr lang="en-GB" sz="2800" b="1" dirty="0">
              <a:solidFill>
                <a:srgbClr val="FF0984"/>
              </a:solidFill>
              <a:latin typeface="Cavolini" panose="03000502040302020204" pitchFamily="66" charset="0"/>
              <a:cs typeface="Cavolini" panose="03000502040302020204" pitchFamily="66" charset="0"/>
            </a:endParaRPr>
          </a:p>
          <a:p>
            <a:endParaRPr lang="en-GB" sz="800" b="1" dirty="0">
              <a:solidFill>
                <a:srgbClr val="FF0984"/>
              </a:solidFill>
              <a:latin typeface="Cavolini" panose="03000502040302020204" pitchFamily="66" charset="0"/>
              <a:cs typeface="Cavolini" panose="03000502040302020204" pitchFamily="66" charset="0"/>
            </a:endParaRPr>
          </a:p>
          <a:p>
            <a:r>
              <a:rPr lang="en-GB" sz="2800" b="1" dirty="0">
                <a:solidFill>
                  <a:srgbClr val="FF0984"/>
                </a:solidFill>
                <a:latin typeface="Cavolini" panose="03000502040302020204" pitchFamily="66" charset="0"/>
                <a:cs typeface="Cavolini" panose="03000502040302020204" pitchFamily="66" charset="0"/>
              </a:rPr>
              <a:t>Influences …</a:t>
            </a:r>
          </a:p>
        </p:txBody>
      </p:sp>
      <p:pic>
        <p:nvPicPr>
          <p:cNvPr id="7170" name="Picture 2" descr="Georges Lemaître">
            <a:extLst>
              <a:ext uri="{FF2B5EF4-FFF2-40B4-BE49-F238E27FC236}">
                <a16:creationId xmlns:a16="http://schemas.microsoft.com/office/drawing/2014/main" id="{121B5211-8A93-E586-0791-B4B538182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310" y="1038225"/>
            <a:ext cx="3623315" cy="21739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645B1D4-F3BC-7027-D8A7-EAB7ED2A6A93}"/>
              </a:ext>
            </a:extLst>
          </p:cNvPr>
          <p:cNvSpPr/>
          <p:nvPr/>
        </p:nvSpPr>
        <p:spPr>
          <a:xfrm rot="1097282">
            <a:off x="7207705" y="807783"/>
            <a:ext cx="5036956"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pic>
        <p:nvPicPr>
          <p:cNvPr id="7172" name="Picture 4" descr="See the source image">
            <a:extLst>
              <a:ext uri="{FF2B5EF4-FFF2-40B4-BE49-F238E27FC236}">
                <a16:creationId xmlns:a16="http://schemas.microsoft.com/office/drawing/2014/main" id="{C4896E2F-078B-DDA2-4FCD-C202B7797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3419443"/>
            <a:ext cx="3438525" cy="286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3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DE1B1B-4A09-35C0-E933-A24C15086EA0}"/>
              </a:ext>
            </a:extLst>
          </p:cNvPr>
          <p:cNvSpPr/>
          <p:nvPr/>
        </p:nvSpPr>
        <p:spPr>
          <a:xfrm>
            <a:off x="2396910" y="46058"/>
            <a:ext cx="7398179" cy="830997"/>
          </a:xfrm>
          <a:prstGeom prst="rect">
            <a:avLst/>
          </a:prstGeom>
          <a:noFill/>
        </p:spPr>
        <p:txBody>
          <a:bodyPr wrap="none" lIns="91440" tIns="45720" rIns="91440" bIns="45720">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rPr>
              <a:t>The Global Dimension</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volini" panose="03000502040302020204" pitchFamily="66" charset="0"/>
              <a:cs typeface="Cavolini" panose="03000502040302020204" pitchFamily="66" charset="0"/>
            </a:endParaRPr>
          </a:p>
        </p:txBody>
      </p:sp>
      <p:sp>
        <p:nvSpPr>
          <p:cNvPr id="15" name="Rectangle: Rounded Corners 14">
            <a:extLst>
              <a:ext uri="{FF2B5EF4-FFF2-40B4-BE49-F238E27FC236}">
                <a16:creationId xmlns:a16="http://schemas.microsoft.com/office/drawing/2014/main" id="{5607D9F4-1AB4-B07A-A847-DB4E6D47EBDC}"/>
              </a:ext>
            </a:extLst>
          </p:cNvPr>
          <p:cNvSpPr/>
          <p:nvPr/>
        </p:nvSpPr>
        <p:spPr>
          <a:xfrm>
            <a:off x="703051" y="944433"/>
            <a:ext cx="10782300" cy="5038725"/>
          </a:xfrm>
          <a:prstGeom prst="roundRect">
            <a:avLst>
              <a:gd name="adj" fmla="val 5918"/>
            </a:avLst>
          </a:prstGeom>
          <a:gradFill>
            <a:gsLst>
              <a:gs pos="0">
                <a:srgbClr val="FF0984"/>
              </a:gs>
              <a:gs pos="95000">
                <a:srgbClr val="B30575"/>
              </a:gs>
              <a:gs pos="55000">
                <a:schemeClr val="accent1">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1AE42FB3-E54D-5837-48BB-C06169D11FFD}"/>
              </a:ext>
            </a:extLst>
          </p:cNvPr>
          <p:cNvSpPr txBox="1"/>
          <p:nvPr/>
        </p:nvSpPr>
        <p:spPr>
          <a:xfrm>
            <a:off x="704850" y="1001702"/>
            <a:ext cx="10877550" cy="4708981"/>
          </a:xfrm>
          <a:prstGeom prst="rect">
            <a:avLst/>
          </a:prstGeom>
          <a:noFill/>
        </p:spPr>
        <p:txBody>
          <a:bodyPr wrap="square">
            <a:spAutoFit/>
          </a:bodyPr>
          <a:lstStyle/>
          <a:p>
            <a:r>
              <a:rPr lang="en-GB" sz="3200" b="1" u="sng" dirty="0">
                <a:solidFill>
                  <a:schemeClr val="bg1"/>
                </a:solidFill>
                <a:latin typeface="Cavolini" panose="03000502040302020204" pitchFamily="66" charset="0"/>
                <a:cs typeface="Cavolini" panose="03000502040302020204" pitchFamily="66" charset="0"/>
              </a:rPr>
              <a:t>Review…</a:t>
            </a:r>
          </a:p>
          <a:p>
            <a:r>
              <a:rPr lang="en-GB" sz="400" b="1" u="sng" dirty="0">
                <a:solidFill>
                  <a:schemeClr val="bg1"/>
                </a:solidFill>
                <a:latin typeface="Cavolini" panose="03000502040302020204" pitchFamily="66" charset="0"/>
                <a:cs typeface="Cavolini" panose="03000502040302020204" pitchFamily="66" charset="0"/>
              </a:rPr>
              <a:t> </a:t>
            </a:r>
            <a:endParaRPr lang="en-GB" sz="200" b="1" u="sng" dirty="0">
              <a:solidFill>
                <a:schemeClr val="bg1"/>
              </a:solidFill>
              <a:latin typeface="Cavolini" panose="03000502040302020204" pitchFamily="66" charset="0"/>
              <a:cs typeface="Cavolini" panose="03000502040302020204" pitchFamily="66" charset="0"/>
            </a:endParaRPr>
          </a:p>
          <a:p>
            <a:endParaRPr lang="en-GB" sz="400" b="1" dirty="0">
              <a:solidFill>
                <a:schemeClr val="bg1"/>
              </a:solidFill>
              <a:latin typeface="Cavolini" panose="03000502040302020204" pitchFamily="66" charset="0"/>
              <a:cs typeface="Cavolini" panose="03000502040302020204" pitchFamily="66" charset="0"/>
            </a:endParaRPr>
          </a:p>
          <a:p>
            <a:r>
              <a:rPr lang="en-GB" sz="2800" b="1" dirty="0">
                <a:solidFill>
                  <a:schemeClr val="bg1"/>
                </a:solidFill>
                <a:latin typeface="Cavolini" panose="03000502040302020204" pitchFamily="66" charset="0"/>
                <a:cs typeface="Cavolini" panose="03000502040302020204" pitchFamily="66" charset="0"/>
              </a:rPr>
              <a:t>Write up your group’s evaluation in your exercise book.</a:t>
            </a:r>
          </a:p>
          <a:p>
            <a:endParaRPr lang="en-GB" sz="1000" b="1" dirty="0">
              <a:solidFill>
                <a:schemeClr val="bg1"/>
              </a:solidFill>
              <a:latin typeface="Cavolini" panose="03000502040302020204" pitchFamily="66" charset="0"/>
              <a:cs typeface="Cavolini" panose="03000502040302020204" pitchFamily="66" charset="0"/>
            </a:endParaRPr>
          </a:p>
          <a:p>
            <a:r>
              <a:rPr lang="en-GB" sz="2800" b="1" dirty="0">
                <a:solidFill>
                  <a:schemeClr val="bg1"/>
                </a:solidFill>
                <a:latin typeface="Cavolini" panose="03000502040302020204" pitchFamily="66" charset="0"/>
                <a:cs typeface="Cavolini" panose="03000502040302020204" pitchFamily="66" charset="0"/>
              </a:rPr>
              <a:t>Write an answer to the statement below making sure you consider different points of view.</a:t>
            </a:r>
          </a:p>
          <a:p>
            <a:endParaRPr lang="en-GB" sz="1600" b="1" dirty="0">
              <a:solidFill>
                <a:schemeClr val="bg1"/>
              </a:solidFill>
              <a:latin typeface="Cavolini" panose="03000502040302020204" pitchFamily="66" charset="0"/>
              <a:cs typeface="Cavolini" panose="03000502040302020204" pitchFamily="66" charset="0"/>
            </a:endParaRPr>
          </a:p>
          <a:p>
            <a:pPr algn="ctr"/>
            <a:r>
              <a:rPr lang="en-GB" sz="3000" b="1" dirty="0">
                <a:solidFill>
                  <a:schemeClr val="accent1">
                    <a:lumMod val="75000"/>
                  </a:schemeClr>
                </a:solidFill>
                <a:latin typeface="Cavolini" panose="03000502040302020204" pitchFamily="66" charset="0"/>
                <a:cs typeface="Cavolini" panose="03000502040302020204" pitchFamily="66" charset="0"/>
              </a:rPr>
              <a:t>‘Religion has little influence in the 21</a:t>
            </a:r>
            <a:r>
              <a:rPr lang="en-GB" sz="3000" b="1" baseline="30000" dirty="0">
                <a:solidFill>
                  <a:schemeClr val="accent1">
                    <a:lumMod val="75000"/>
                  </a:schemeClr>
                </a:solidFill>
                <a:latin typeface="Cavolini" panose="03000502040302020204" pitchFamily="66" charset="0"/>
                <a:cs typeface="Cavolini" panose="03000502040302020204" pitchFamily="66" charset="0"/>
              </a:rPr>
              <a:t>st</a:t>
            </a:r>
            <a:r>
              <a:rPr lang="en-GB" sz="3000" b="1" dirty="0">
                <a:solidFill>
                  <a:schemeClr val="accent1">
                    <a:lumMod val="75000"/>
                  </a:schemeClr>
                </a:solidFill>
                <a:latin typeface="Cavolini" panose="03000502040302020204" pitchFamily="66" charset="0"/>
                <a:cs typeface="Cavolini" panose="03000502040302020204" pitchFamily="66" charset="0"/>
              </a:rPr>
              <a:t> century’.</a:t>
            </a:r>
          </a:p>
          <a:p>
            <a:pPr algn="ctr"/>
            <a:r>
              <a:rPr lang="en-GB" sz="3000" b="1" dirty="0">
                <a:solidFill>
                  <a:schemeClr val="accent1">
                    <a:lumMod val="75000"/>
                  </a:schemeClr>
                </a:solidFill>
                <a:latin typeface="Cavolini" panose="03000502040302020204" pitchFamily="66" charset="0"/>
                <a:cs typeface="Cavolini" panose="03000502040302020204" pitchFamily="66" charset="0"/>
              </a:rPr>
              <a:t>Assess this view. </a:t>
            </a:r>
          </a:p>
          <a:p>
            <a:pPr algn="ctr"/>
            <a:endParaRPr lang="en-GB" sz="3000" b="1" dirty="0">
              <a:solidFill>
                <a:schemeClr val="accent1">
                  <a:lumMod val="75000"/>
                </a:schemeClr>
              </a:solidFill>
              <a:latin typeface="Cavolini" panose="03000502040302020204" pitchFamily="66" charset="0"/>
              <a:cs typeface="Cavolini" panose="03000502040302020204" pitchFamily="66" charset="0"/>
            </a:endParaRPr>
          </a:p>
          <a:p>
            <a:r>
              <a:rPr lang="en-GB" sz="3000" b="1" dirty="0">
                <a:solidFill>
                  <a:schemeClr val="bg1"/>
                </a:solidFill>
                <a:latin typeface="Cavolini" panose="03000502040302020204" pitchFamily="66" charset="0"/>
                <a:cs typeface="Cavolini" panose="03000502040302020204" pitchFamily="66" charset="0"/>
              </a:rPr>
              <a:t>I agree with this statement because…</a:t>
            </a:r>
          </a:p>
          <a:p>
            <a:r>
              <a:rPr lang="en-GB" sz="3000" b="1" dirty="0">
                <a:solidFill>
                  <a:schemeClr val="bg1"/>
                </a:solidFill>
                <a:latin typeface="Cavolini" panose="03000502040302020204" pitchFamily="66" charset="0"/>
                <a:cs typeface="Cavolini" panose="03000502040302020204" pitchFamily="66" charset="0"/>
              </a:rPr>
              <a:t>I disagree with this statement because…</a:t>
            </a:r>
          </a:p>
        </p:txBody>
      </p:sp>
      <p:pic>
        <p:nvPicPr>
          <p:cNvPr id="4" name="Picture 3">
            <a:extLst>
              <a:ext uri="{FF2B5EF4-FFF2-40B4-BE49-F238E27FC236}">
                <a16:creationId xmlns:a16="http://schemas.microsoft.com/office/drawing/2014/main" id="{EE902810-66A6-247A-1194-1ECB88185827}"/>
              </a:ext>
            </a:extLst>
          </p:cNvPr>
          <p:cNvPicPr>
            <a:picLocks noChangeAspect="1"/>
          </p:cNvPicPr>
          <p:nvPr/>
        </p:nvPicPr>
        <p:blipFill>
          <a:blip r:embed="rId2"/>
          <a:stretch>
            <a:fillRect/>
          </a:stretch>
        </p:blipFill>
        <p:spPr>
          <a:xfrm>
            <a:off x="10382027" y="481995"/>
            <a:ext cx="1266613" cy="1212443"/>
          </a:xfrm>
          <a:prstGeom prst="ellipse">
            <a:avLst/>
          </a:prstGeom>
          <a:ln>
            <a:noFill/>
          </a:ln>
          <a:effectLst>
            <a:softEdge rad="112500"/>
          </a:effectLst>
        </p:spPr>
      </p:pic>
      <p:pic>
        <p:nvPicPr>
          <p:cNvPr id="5122" name="Picture 2">
            <a:extLst>
              <a:ext uri="{FF2B5EF4-FFF2-40B4-BE49-F238E27FC236}">
                <a16:creationId xmlns:a16="http://schemas.microsoft.com/office/drawing/2014/main" id="{59A74975-A004-E6EF-CAC7-D71D480DBDE1}"/>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26776" y="480606"/>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A25F316-312D-6868-34C8-902ADB7182D0}"/>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3085" r="5643" b="7474"/>
          <a:stretch/>
        </p:blipFill>
        <p:spPr bwMode="auto">
          <a:xfrm>
            <a:off x="7400924" y="6172200"/>
            <a:ext cx="4238625" cy="685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DF2BF5F-288B-EDC7-FEFB-55BA23B12A2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28575" y="3676811"/>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62DCE6C-C725-26EE-F067-D49FA8F1071F}"/>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11640132" y="480606"/>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B1C6B69-A4D7-14E1-FCA2-5833FC982443}"/>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590" r="84321" b="7474"/>
          <a:stretch/>
        </p:blipFill>
        <p:spPr bwMode="auto">
          <a:xfrm>
            <a:off x="11639550" y="3653998"/>
            <a:ext cx="544724" cy="3196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D5A16BB-926C-3D34-0D2E-79C3CF86768F}"/>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2462" t="73085" r="13434" b="7474"/>
          <a:stretch/>
        </p:blipFill>
        <p:spPr bwMode="auto">
          <a:xfrm>
            <a:off x="485775" y="6165811"/>
            <a:ext cx="268605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7343467-A274-A0E3-97E8-9741C8DA84D7}"/>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453" t="73085" r="5643" b="7474"/>
          <a:stretch/>
        </p:blipFill>
        <p:spPr bwMode="auto">
          <a:xfrm>
            <a:off x="3160499" y="6164243"/>
            <a:ext cx="4238625" cy="68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66108"/>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2.xml><?xml version="1.0" encoding="utf-8"?>
<ds:datastoreItem xmlns:ds="http://schemas.openxmlformats.org/officeDocument/2006/customXml" ds:itemID="{DAAFE2A1-77F8-441E-9B9F-DD61C354F4FE}">
  <ds:schemaRefs>
    <ds:schemaRef ds:uri="http://schemas.microsoft.com/office/infopath/2007/PartnerControls"/>
    <ds:schemaRef ds:uri="http://purl.org/dc/terms/"/>
    <ds:schemaRef ds:uri="230e9df3-be65-4c73-a93b-d1236ebd677e"/>
    <ds:schemaRef ds:uri="http://purl.org/dc/elements/1.1/"/>
    <ds:schemaRef ds:uri="http://schemas.microsoft.com/sharepoint/v3"/>
    <ds:schemaRef ds:uri="http://schemas.microsoft.com/office/2006/metadata/properties"/>
    <ds:schemaRef ds:uri="http://purl.org/dc/dcmitype/"/>
    <ds:schemaRef ds:uri="http://www.w3.org/XML/1998/namespace"/>
    <ds:schemaRef ds:uri="71af3243-3dd4-4a8d-8c0d-dd76da1f02a5"/>
    <ds:schemaRef ds:uri="http://schemas.microsoft.com/office/2006/documentManagement/type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{B5B19D6D-7215-4C6B-85C8-7774AD1F77C2}tf00537603_win32</Template>
  <TotalTime>11643</TotalTime>
  <Words>558</Words>
  <Application>Microsoft Office PowerPoint</Application>
  <PresentationFormat>Widescreen</PresentationFormat>
  <Paragraphs>115</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Angsana New</vt:lpstr>
      <vt:lpstr>Arial</vt:lpstr>
      <vt:lpstr>Avenir Next LT Pro</vt:lpstr>
      <vt:lpstr>Calibri</vt:lpstr>
      <vt:lpstr>Cambria</vt:lpstr>
      <vt:lpstr>Cavolini</vt:lpstr>
      <vt:lpstr>Sabon Next LT</vt:lpstr>
      <vt:lpstr>Wingdings</vt:lpstr>
      <vt:lpstr>LuminousVTI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Butler</dc:creator>
  <cp:lastModifiedBy>W Marshall</cp:lastModifiedBy>
  <cp:revision>12</cp:revision>
  <cp:lastPrinted>2023-01-09T08:55:42Z</cp:lastPrinted>
  <dcterms:created xsi:type="dcterms:W3CDTF">2022-12-13T12:13:18Z</dcterms:created>
  <dcterms:modified xsi:type="dcterms:W3CDTF">2023-01-09T08:55:53Z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