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8" r:id="rId4"/>
    <p:sldId id="260"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2900"/>
    <a:srgbClr val="FFE4C9"/>
    <a:srgbClr val="009900"/>
    <a:srgbClr val="2A411B"/>
    <a:srgbClr val="FFB265"/>
    <a:srgbClr val="12F638"/>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092C6-32A6-E0DE-1287-C4B72C313A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0F9E60-2CF8-3C4C-1536-46A808E62B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DEC2E0-BFF9-301A-7593-047DEBFD2DF9}"/>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5" name="Footer Placeholder 4">
            <a:extLst>
              <a:ext uri="{FF2B5EF4-FFF2-40B4-BE49-F238E27FC236}">
                <a16:creationId xmlns:a16="http://schemas.microsoft.com/office/drawing/2014/main" id="{57E446B9-AE03-51F7-5FCB-66806048AE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7B1612-7747-929A-BD95-971DAB6ACF8A}"/>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186733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C2E2-9459-A031-FA45-E6EE820519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86C84E-2ADC-1001-BE91-837B1CAAB4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531EC7-B6D9-64AF-A252-B68B58A07B24}"/>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5" name="Footer Placeholder 4">
            <a:extLst>
              <a:ext uri="{FF2B5EF4-FFF2-40B4-BE49-F238E27FC236}">
                <a16:creationId xmlns:a16="http://schemas.microsoft.com/office/drawing/2014/main" id="{85EBD746-E558-5BCE-2ACA-BB73E600DF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EC335F-EA3B-926D-BBAD-2EA88E3A48F9}"/>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1146672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5125B1-FFDC-1218-B6F3-37B6BC3677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3E2D54-AFEF-7AA6-466F-CC848F56C0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394A9C-BFCC-23B5-726D-3C87CADD61E3}"/>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5" name="Footer Placeholder 4">
            <a:extLst>
              <a:ext uri="{FF2B5EF4-FFF2-40B4-BE49-F238E27FC236}">
                <a16:creationId xmlns:a16="http://schemas.microsoft.com/office/drawing/2014/main" id="{6E5D30D2-EBC7-5A31-A9F2-1BE2827123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E6FD6E-C139-2A25-0D52-4913757046C6}"/>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135536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89851-417A-F2D7-2178-BF43D17D82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5EB95A-4524-3919-83FA-C559948C9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8DD70E-E1CF-6456-8535-35E428093FCC}"/>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5" name="Footer Placeholder 4">
            <a:extLst>
              <a:ext uri="{FF2B5EF4-FFF2-40B4-BE49-F238E27FC236}">
                <a16:creationId xmlns:a16="http://schemas.microsoft.com/office/drawing/2014/main" id="{8109CDC1-5D10-7122-4882-381C533D8E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FB0471-D651-C21E-8D0E-D1BA38AD0652}"/>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162667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EF268-635A-C029-DC98-DBCD512076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5B7940-4653-FC41-FAD8-D3C8EF7B82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FE7E8C-F5B7-81B9-A68A-FE7A27AECD60}"/>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5" name="Footer Placeholder 4">
            <a:extLst>
              <a:ext uri="{FF2B5EF4-FFF2-40B4-BE49-F238E27FC236}">
                <a16:creationId xmlns:a16="http://schemas.microsoft.com/office/drawing/2014/main" id="{112C22D0-4716-2379-32E0-2A9351242C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77D661-2376-ED6E-85C7-4E62F4ABA1D0}"/>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205594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5C83B-9EA2-652B-2428-BD48AF734B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14B790-AC12-6211-E88C-8275137DE7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8B71D3-EC13-4F33-4BF5-3F4D31A94E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771311-3623-5F13-AC2D-B8C4A6460441}"/>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6" name="Footer Placeholder 5">
            <a:extLst>
              <a:ext uri="{FF2B5EF4-FFF2-40B4-BE49-F238E27FC236}">
                <a16:creationId xmlns:a16="http://schemas.microsoft.com/office/drawing/2014/main" id="{737C0535-1A40-E5FC-86B3-CB78013C08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3B8A37-49CE-1829-12FF-94A7BA1D74D3}"/>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340543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5C264-7170-F3DF-F0BD-A533D2E755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7F7977-9E25-72CA-C117-4C13540453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6CBFD-E069-8D3B-4CDE-C88D3635E2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184518-3CA4-6527-C318-D38A6DED44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463A3D-0EEF-6614-0EA7-B79611489E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0F1220-227A-0002-7531-F0DDD6D277E4}"/>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8" name="Footer Placeholder 7">
            <a:extLst>
              <a:ext uri="{FF2B5EF4-FFF2-40B4-BE49-F238E27FC236}">
                <a16:creationId xmlns:a16="http://schemas.microsoft.com/office/drawing/2014/main" id="{0215C5F8-E71A-4FAE-A927-EACD344448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1E8CD2-9866-48D8-133E-2AACAB09C2FA}"/>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112094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A160-FEAE-9EBC-6EBC-9C044EE720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BD9845-0B5D-52D6-A09E-84AF3908FC59}"/>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4" name="Footer Placeholder 3">
            <a:extLst>
              <a:ext uri="{FF2B5EF4-FFF2-40B4-BE49-F238E27FC236}">
                <a16:creationId xmlns:a16="http://schemas.microsoft.com/office/drawing/2014/main" id="{E5CBF080-45FC-5B35-29AF-BCC140142A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550885-21F3-4CAB-9DFC-E578438290EA}"/>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2159847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400165-60D4-9B79-D8B1-16DC91852F99}"/>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3" name="Footer Placeholder 2">
            <a:extLst>
              <a:ext uri="{FF2B5EF4-FFF2-40B4-BE49-F238E27FC236}">
                <a16:creationId xmlns:a16="http://schemas.microsoft.com/office/drawing/2014/main" id="{9D5878D4-9D4A-3CF1-CA2E-0F367C6245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D0000B2-3B0C-C4CE-5478-AB32A8B42DE3}"/>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325817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0B21-82F2-A0C9-EB9E-B1A61897B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804C9A-3432-6A88-5A68-8FB3A7CA0E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0208359-3181-8D03-E310-484615412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4C4059-A22C-453B-9C76-3C617450D615}"/>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6" name="Footer Placeholder 5">
            <a:extLst>
              <a:ext uri="{FF2B5EF4-FFF2-40B4-BE49-F238E27FC236}">
                <a16:creationId xmlns:a16="http://schemas.microsoft.com/office/drawing/2014/main" id="{53AF0A6F-AAD9-A41E-BFE9-2015FFCA5F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70698C-F001-B08A-01FC-469F42DE7600}"/>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3591142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E92E-1456-88FD-A65E-103941A829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72C58CC-9985-C928-B237-1ACBB9C49E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40397C-463F-205F-6D9B-5BF493AD1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3A460-54E3-0E9C-02DC-CE5ABE4BECDB}"/>
              </a:ext>
            </a:extLst>
          </p:cNvPr>
          <p:cNvSpPr>
            <a:spLocks noGrp="1"/>
          </p:cNvSpPr>
          <p:nvPr>
            <p:ph type="dt" sz="half" idx="10"/>
          </p:nvPr>
        </p:nvSpPr>
        <p:spPr/>
        <p:txBody>
          <a:bodyPr/>
          <a:lstStyle/>
          <a:p>
            <a:fld id="{6030EA73-77FE-44C7-B8B7-F57B0D23E260}" type="datetimeFigureOut">
              <a:rPr lang="en-GB" smtClean="0"/>
              <a:t>19/05/2023</a:t>
            </a:fld>
            <a:endParaRPr lang="en-GB"/>
          </a:p>
        </p:txBody>
      </p:sp>
      <p:sp>
        <p:nvSpPr>
          <p:cNvPr id="6" name="Footer Placeholder 5">
            <a:extLst>
              <a:ext uri="{FF2B5EF4-FFF2-40B4-BE49-F238E27FC236}">
                <a16:creationId xmlns:a16="http://schemas.microsoft.com/office/drawing/2014/main" id="{1543E2EA-51B3-E883-36CB-13CEB903FC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3C2A9E-92A9-978E-8F9B-996AD17A4E27}"/>
              </a:ext>
            </a:extLst>
          </p:cNvPr>
          <p:cNvSpPr>
            <a:spLocks noGrp="1"/>
          </p:cNvSpPr>
          <p:nvPr>
            <p:ph type="sldNum" sz="quarter" idx="12"/>
          </p:nvPr>
        </p:nvSpPr>
        <p:spPr/>
        <p:txBody>
          <a:bodyPr/>
          <a:lstStyle/>
          <a:p>
            <a:fld id="{6AC8FD0E-31EF-40A8-8820-9AF6F77CE6A8}" type="slidenum">
              <a:rPr lang="en-GB" smtClean="0"/>
              <a:t>‹#›</a:t>
            </a:fld>
            <a:endParaRPr lang="en-GB"/>
          </a:p>
        </p:txBody>
      </p:sp>
    </p:spTree>
    <p:extLst>
      <p:ext uri="{BB962C8B-B14F-4D97-AF65-F5344CB8AC3E}">
        <p14:creationId xmlns:p14="http://schemas.microsoft.com/office/powerpoint/2010/main" val="138656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A8462D-2E54-0D84-5187-2EB32467CC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47D2DA-054C-F1BA-A7DE-F1F99C14A6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15033B-7908-B56E-8DCC-8663C2826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0EA73-77FE-44C7-B8B7-F57B0D23E260}" type="datetimeFigureOut">
              <a:rPr lang="en-GB" smtClean="0"/>
              <a:t>19/05/2023</a:t>
            </a:fld>
            <a:endParaRPr lang="en-GB"/>
          </a:p>
        </p:txBody>
      </p:sp>
      <p:sp>
        <p:nvSpPr>
          <p:cNvPr id="5" name="Footer Placeholder 4">
            <a:extLst>
              <a:ext uri="{FF2B5EF4-FFF2-40B4-BE49-F238E27FC236}">
                <a16:creationId xmlns:a16="http://schemas.microsoft.com/office/drawing/2014/main" id="{1C90D3F7-961B-C59E-0641-8E5981DB24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4B4D86B-8398-9505-DBCC-A3F756B75B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C8FD0E-31EF-40A8-8820-9AF6F77CE6A8}" type="slidenum">
              <a:rPr lang="en-GB" smtClean="0"/>
              <a:t>‹#›</a:t>
            </a:fld>
            <a:endParaRPr lang="en-GB"/>
          </a:p>
        </p:txBody>
      </p:sp>
    </p:spTree>
    <p:extLst>
      <p:ext uri="{BB962C8B-B14F-4D97-AF65-F5344CB8AC3E}">
        <p14:creationId xmlns:p14="http://schemas.microsoft.com/office/powerpoint/2010/main" val="3012264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hdphoto" Target="../media/hdphoto2.wdp"/><Relationship Id="rId7" Type="http://schemas.microsoft.com/office/2007/relationships/hdphoto" Target="../media/hdphoto3.wdp"/><Relationship Id="rId12"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gif"/><Relationship Id="rId5" Type="http://schemas.openxmlformats.org/officeDocument/2006/relationships/image" Target="../media/image5.png"/><Relationship Id="rId10" Type="http://schemas.microsoft.com/office/2007/relationships/hdphoto" Target="../media/hdphoto4.wdp"/><Relationship Id="rId4" Type="http://schemas.openxmlformats.org/officeDocument/2006/relationships/hyperlink" Target="https://www.bing.com/videos/search?q=Gandhi+for+Kids&amp;&amp;view=detail&amp;mid=6BEA861AE999674AC2506BEA861AE999674AC250&amp;&amp;FORM=VRDGAR&amp;ru=%2Fvideos%2Fsearch%3Fq%3DGandhi%2Bfor%2BKids%26FORM%3DRESTAB" TargetMode="Externa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8E19104E-8306-7EE0-441A-A3C3107A732D}"/>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artisticCrisscrossEtching/>
                    </a14:imgEffect>
                    <a14:imgEffect>
                      <a14:brightnessContrast bright="10000" contrast="-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2D956679-066C-5C50-E75C-75A436C94F54}"/>
              </a:ext>
            </a:extLst>
          </p:cNvPr>
          <p:cNvSpPr/>
          <p:nvPr/>
        </p:nvSpPr>
        <p:spPr>
          <a:xfrm>
            <a:off x="4982547" y="2485637"/>
            <a:ext cx="2127380" cy="2057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3340569-07D9-7829-16E1-04554F66369A}"/>
              </a:ext>
            </a:extLst>
          </p:cNvPr>
          <p:cNvSpPr/>
          <p:nvPr/>
        </p:nvSpPr>
        <p:spPr>
          <a:xfrm>
            <a:off x="2678832" y="8658"/>
            <a:ext cx="6051337" cy="1015663"/>
          </a:xfrm>
          <a:prstGeom prst="rect">
            <a:avLst/>
          </a:prstGeom>
          <a:noFill/>
        </p:spPr>
        <p:txBody>
          <a:bodyPr wrap="none" lIns="91440" tIns="45720" rIns="91440" bIns="45720">
            <a:spAutoFit/>
          </a:bodyPr>
          <a:lstStyle/>
          <a:p>
            <a:pPr algn="ctr"/>
            <a:r>
              <a:rPr lang="en-US" sz="6000" b="1" cap="none" spc="0" dirty="0">
                <a:ln w="19050" cmpd="sng">
                  <a:solidFill>
                    <a:srgbClr val="00B050"/>
                  </a:solidFill>
                  <a:prstDash val="solid"/>
                </a:ln>
                <a:solidFill>
                  <a:srgbClr val="92D050"/>
                </a:solidFill>
                <a:effectLst/>
                <a:latin typeface="Dreaming Outloud Pro" panose="03050502040302030504" pitchFamily="66" charset="0"/>
                <a:cs typeface="Dreaming Outloud Pro" panose="03050502040302030504" pitchFamily="66" charset="0"/>
              </a:rPr>
              <a:t>Was Gandhi Wise?</a:t>
            </a:r>
          </a:p>
        </p:txBody>
      </p:sp>
      <p:sp>
        <p:nvSpPr>
          <p:cNvPr id="6" name="TextBox 5">
            <a:extLst>
              <a:ext uri="{FF2B5EF4-FFF2-40B4-BE49-F238E27FC236}">
                <a16:creationId xmlns:a16="http://schemas.microsoft.com/office/drawing/2014/main" id="{61E42C42-A29F-9254-0499-051998520DAE}"/>
              </a:ext>
            </a:extLst>
          </p:cNvPr>
          <p:cNvSpPr txBox="1"/>
          <p:nvPr/>
        </p:nvSpPr>
        <p:spPr>
          <a:xfrm>
            <a:off x="159885" y="1032979"/>
            <a:ext cx="11089232" cy="1138773"/>
          </a:xfrm>
          <a:prstGeom prst="rect">
            <a:avLst/>
          </a:prstGeom>
          <a:noFill/>
        </p:spPr>
        <p:txBody>
          <a:bodyPr wrap="square">
            <a:spAutoFit/>
          </a:bodyPr>
          <a:lstStyle/>
          <a:p>
            <a:r>
              <a:rPr lang="en-GB" sz="3000" b="1" u="sng" dirty="0">
                <a:solidFill>
                  <a:srgbClr val="FF3300"/>
                </a:solidFill>
                <a:latin typeface="Cavolini" panose="03000502040302020204" pitchFamily="66" charset="0"/>
                <a:cs typeface="Cavolini" panose="03000502040302020204" pitchFamily="66" charset="0"/>
              </a:rPr>
              <a:t>Key Question…</a:t>
            </a:r>
          </a:p>
          <a:p>
            <a:r>
              <a:rPr lang="en-GB" sz="800" b="1" u="sng" dirty="0">
                <a:solidFill>
                  <a:schemeClr val="accent1">
                    <a:lumMod val="75000"/>
                  </a:schemeClr>
                </a:solidFill>
                <a:latin typeface="Cavolini" panose="03000502040302020204" pitchFamily="66" charset="0"/>
                <a:cs typeface="Cavolini" panose="03000502040302020204" pitchFamily="66" charset="0"/>
              </a:rPr>
              <a:t> </a:t>
            </a:r>
          </a:p>
          <a:p>
            <a:r>
              <a:rPr lang="en-GB" sz="3000" b="1" dirty="0">
                <a:solidFill>
                  <a:schemeClr val="accent1">
                    <a:lumMod val="75000"/>
                  </a:schemeClr>
                </a:solidFill>
                <a:latin typeface="Cavolini" panose="03000502040302020204" pitchFamily="66" charset="0"/>
                <a:cs typeface="Cavolini" panose="03000502040302020204" pitchFamily="66" charset="0"/>
              </a:rPr>
              <a:t>  </a:t>
            </a:r>
            <a:r>
              <a:rPr lang="en-GB" sz="3000" b="1" dirty="0">
                <a:solidFill>
                  <a:schemeClr val="accent6">
                    <a:lumMod val="75000"/>
                  </a:schemeClr>
                </a:solidFill>
                <a:latin typeface="Cavolini" panose="03000502040302020204" pitchFamily="66" charset="0"/>
                <a:cs typeface="Cavolini" panose="03000502040302020204" pitchFamily="66" charset="0"/>
              </a:rPr>
              <a:t>How was Gandhi influenced by Hindu teachings?</a:t>
            </a:r>
          </a:p>
        </p:txBody>
      </p:sp>
      <p:sp>
        <p:nvSpPr>
          <p:cNvPr id="7" name="TextBox 6">
            <a:extLst>
              <a:ext uri="{FF2B5EF4-FFF2-40B4-BE49-F238E27FC236}">
                <a16:creationId xmlns:a16="http://schemas.microsoft.com/office/drawing/2014/main" id="{FEBB5620-8D3C-8311-EBDB-765C40C70121}"/>
              </a:ext>
            </a:extLst>
          </p:cNvPr>
          <p:cNvSpPr txBox="1"/>
          <p:nvPr/>
        </p:nvSpPr>
        <p:spPr>
          <a:xfrm>
            <a:off x="138025" y="2454065"/>
            <a:ext cx="6444323" cy="4016484"/>
          </a:xfrm>
          <a:prstGeom prst="rect">
            <a:avLst/>
          </a:prstGeom>
          <a:noFill/>
        </p:spPr>
        <p:txBody>
          <a:bodyPr wrap="square">
            <a:spAutoFit/>
          </a:bodyPr>
          <a:lstStyle/>
          <a:p>
            <a:r>
              <a:rPr lang="en-GB" sz="2800" b="1" u="sng" dirty="0">
                <a:solidFill>
                  <a:srgbClr val="FF3300"/>
                </a:solidFill>
                <a:latin typeface="Cavolini" panose="03000502040302020204" pitchFamily="66" charset="0"/>
                <a:cs typeface="Cavolini" panose="03000502040302020204" pitchFamily="66" charset="0"/>
              </a:rPr>
              <a:t>To begin…</a:t>
            </a:r>
            <a:r>
              <a:rPr lang="en-GB" sz="2800" b="1" dirty="0">
                <a:solidFill>
                  <a:srgbClr val="FF3300"/>
                </a:solidFill>
                <a:latin typeface="Cavolini" panose="03000502040302020204" pitchFamily="66" charset="0"/>
                <a:cs typeface="Cavolini" panose="03000502040302020204" pitchFamily="66" charset="0"/>
              </a:rPr>
              <a:t>  </a:t>
            </a:r>
            <a:r>
              <a:rPr lang="en-GB" sz="2500" b="1" dirty="0">
                <a:solidFill>
                  <a:schemeClr val="accent6">
                    <a:lumMod val="75000"/>
                  </a:schemeClr>
                </a:solidFill>
                <a:latin typeface="Cavolini" panose="03000502040302020204" pitchFamily="66" charset="0"/>
                <a:cs typeface="Cavolini" panose="03000502040302020204" pitchFamily="66" charset="0"/>
              </a:rPr>
              <a:t>There has been an alien invasion! The new rulers from the planet </a:t>
            </a:r>
            <a:r>
              <a:rPr lang="en-GB" sz="2500" b="1" dirty="0" err="1">
                <a:solidFill>
                  <a:schemeClr val="accent6">
                    <a:lumMod val="75000"/>
                  </a:schemeClr>
                </a:solidFill>
                <a:latin typeface="Cavolini" panose="03000502040302020204" pitchFamily="66" charset="0"/>
                <a:cs typeface="Cavolini" panose="03000502040302020204" pitchFamily="66" charset="0"/>
              </a:rPr>
              <a:t>Albionex</a:t>
            </a:r>
            <a:r>
              <a:rPr lang="en-GB" sz="2500" b="1" dirty="0">
                <a:solidFill>
                  <a:schemeClr val="accent6">
                    <a:lumMod val="75000"/>
                  </a:schemeClr>
                </a:solidFill>
                <a:latin typeface="Cavolini" panose="03000502040302020204" pitchFamily="66" charset="0"/>
                <a:cs typeface="Cavolini" panose="03000502040302020204" pitchFamily="66" charset="0"/>
              </a:rPr>
              <a:t> and they are putting restrictions on your life in favour of the other Aliens. You are not allowed to gather together with your friends, you can only buy food from the Aliens at very high prices and you are only allowed very low paid jobs like cleaning the streets. </a:t>
            </a:r>
          </a:p>
        </p:txBody>
      </p:sp>
      <p:sp>
        <p:nvSpPr>
          <p:cNvPr id="9" name="TextBox 8">
            <a:extLst>
              <a:ext uri="{FF2B5EF4-FFF2-40B4-BE49-F238E27FC236}">
                <a16:creationId xmlns:a16="http://schemas.microsoft.com/office/drawing/2014/main" id="{375E1F8C-1AC4-DBBB-B6D2-9CFD1F7AC84F}"/>
              </a:ext>
            </a:extLst>
          </p:cNvPr>
          <p:cNvSpPr txBox="1"/>
          <p:nvPr/>
        </p:nvSpPr>
        <p:spPr>
          <a:xfrm>
            <a:off x="6763323" y="2466587"/>
            <a:ext cx="5309702" cy="2800767"/>
          </a:xfrm>
          <a:prstGeom prst="rect">
            <a:avLst/>
          </a:prstGeom>
          <a:noFill/>
        </p:spPr>
        <p:txBody>
          <a:bodyPr wrap="square">
            <a:spAutoFit/>
          </a:bodyPr>
          <a:lstStyle/>
          <a:p>
            <a:r>
              <a:rPr lang="en-GB" sz="2800" b="1" u="sng" dirty="0">
                <a:solidFill>
                  <a:srgbClr val="FF3300"/>
                </a:solidFill>
                <a:latin typeface="Cavolini" panose="03000502040302020204" pitchFamily="66" charset="0"/>
                <a:cs typeface="Cavolini" panose="03000502040302020204" pitchFamily="66" charset="0"/>
              </a:rPr>
              <a:t>What do you do?</a:t>
            </a:r>
          </a:p>
          <a:p>
            <a:endParaRPr lang="en-GB" sz="800" b="1" dirty="0">
              <a:solidFill>
                <a:srgbClr val="FF3300"/>
              </a:solidFill>
              <a:latin typeface="Cavolini" panose="03000502040302020204" pitchFamily="66" charset="0"/>
              <a:cs typeface="Cavolini" panose="03000502040302020204" pitchFamily="66" charset="0"/>
            </a:endParaRPr>
          </a:p>
          <a:p>
            <a:pPr marL="514350" indent="-514350">
              <a:buAutoNum type="arabicPeriod"/>
            </a:pPr>
            <a:r>
              <a:rPr lang="en-GB" sz="2800" b="1" dirty="0">
                <a:solidFill>
                  <a:srgbClr val="FF3300"/>
                </a:solidFill>
                <a:latin typeface="Cavolini" panose="03000502040302020204" pitchFamily="66" charset="0"/>
                <a:cs typeface="Cavolini" panose="03000502040302020204" pitchFamily="66" charset="0"/>
              </a:rPr>
              <a:t>Nothing – you just have to accept the situation.</a:t>
            </a:r>
          </a:p>
          <a:p>
            <a:pPr marL="514350" indent="-514350">
              <a:buAutoNum type="arabicPeriod"/>
            </a:pPr>
            <a:r>
              <a:rPr lang="en-GB" sz="2800" b="1" dirty="0">
                <a:solidFill>
                  <a:srgbClr val="FF3300"/>
                </a:solidFill>
                <a:latin typeface="Cavolini" panose="03000502040302020204" pitchFamily="66" charset="0"/>
                <a:cs typeface="Cavolini" panose="03000502040302020204" pitchFamily="66" charset="0"/>
              </a:rPr>
              <a:t>Fight the Aliens.</a:t>
            </a:r>
          </a:p>
          <a:p>
            <a:pPr marL="514350" indent="-514350">
              <a:buAutoNum type="arabicPeriod"/>
            </a:pPr>
            <a:r>
              <a:rPr lang="en-GB" sz="2800" b="1" dirty="0">
                <a:solidFill>
                  <a:srgbClr val="FF3300"/>
                </a:solidFill>
                <a:latin typeface="Cavolini" panose="03000502040302020204" pitchFamily="66" charset="0"/>
                <a:cs typeface="Cavolini" panose="03000502040302020204" pitchFamily="66" charset="0"/>
              </a:rPr>
              <a:t>Run away to France</a:t>
            </a:r>
          </a:p>
          <a:p>
            <a:pPr marL="514350" indent="-514350">
              <a:buAutoNum type="arabicPeriod"/>
            </a:pPr>
            <a:r>
              <a:rPr lang="en-GB" sz="2800" b="1" dirty="0">
                <a:solidFill>
                  <a:srgbClr val="FF3300"/>
                </a:solidFill>
                <a:latin typeface="Cavolini" panose="03000502040302020204" pitchFamily="66" charset="0"/>
                <a:cs typeface="Cavolini" panose="03000502040302020204" pitchFamily="66" charset="0"/>
              </a:rPr>
              <a:t>Peacefully protest.</a:t>
            </a:r>
            <a:endParaRPr lang="en-GB" sz="2800" b="1" dirty="0">
              <a:solidFill>
                <a:schemeClr val="accent6">
                  <a:lumMod val="75000"/>
                </a:schemeClr>
              </a:solidFill>
              <a:latin typeface="Cavolini" panose="03000502040302020204" pitchFamily="66" charset="0"/>
              <a:cs typeface="Cavolini" panose="03000502040302020204" pitchFamily="66" charset="0"/>
            </a:endParaRPr>
          </a:p>
        </p:txBody>
      </p:sp>
      <p:pic>
        <p:nvPicPr>
          <p:cNvPr id="2" name="Picture 6" descr="See the source image">
            <a:extLst>
              <a:ext uri="{FF2B5EF4-FFF2-40B4-BE49-F238E27FC236}">
                <a16:creationId xmlns:a16="http://schemas.microsoft.com/office/drawing/2014/main" id="{D9FC1873-27C1-C928-6337-54BCF558D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779153" y="4826189"/>
            <a:ext cx="4257558" cy="20573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ee the source image">
            <a:extLst>
              <a:ext uri="{FF2B5EF4-FFF2-40B4-BE49-F238E27FC236}">
                <a16:creationId xmlns:a16="http://schemas.microsoft.com/office/drawing/2014/main" id="{DE90BE8D-FD7A-FF90-0FA1-6A0DC1DDB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12297" y="5155606"/>
            <a:ext cx="3265963" cy="16637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0BB5932E-D78B-F9C9-1A09-9355B063E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41368" y="5230156"/>
            <a:ext cx="3095935" cy="147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70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206033-1571-F2E4-0125-A9DD876BDFDA}"/>
              </a:ext>
            </a:extLst>
          </p:cNvPr>
          <p:cNvSpPr/>
          <p:nvPr/>
        </p:nvSpPr>
        <p:spPr>
          <a:xfrm>
            <a:off x="437975" y="5561733"/>
            <a:ext cx="11714169" cy="1015663"/>
          </a:xfrm>
          <a:prstGeom prst="rect">
            <a:avLst/>
          </a:prstGeom>
          <a:noFill/>
        </p:spPr>
        <p:txBody>
          <a:bodyPr wrap="none" lIns="91440" tIns="45720" rIns="91440" bIns="45720">
            <a:spAutoFit/>
          </a:bodyPr>
          <a:lstStyle/>
          <a:p>
            <a:pPr algn="ctr"/>
            <a:r>
              <a:rPr lang="en-US" sz="6000" b="1" dirty="0">
                <a:ln w="19050" cmpd="sng">
                  <a:solidFill>
                    <a:srgbClr val="D62900"/>
                  </a:solidFill>
                  <a:prstDash val="solid"/>
                </a:ln>
                <a:solidFill>
                  <a:srgbClr val="FFE4C9"/>
                </a:solidFill>
                <a:latin typeface="Dreaming Outloud Pro" panose="03050502040302030504" pitchFamily="66" charset="0"/>
                <a:cs typeface="Dreaming Outloud Pro" panose="03050502040302030504" pitchFamily="66" charset="0"/>
              </a:rPr>
              <a:t>The British Empire at its Peak (1922)</a:t>
            </a:r>
            <a:endParaRPr lang="en-US" sz="6000" b="1" cap="none" spc="0" dirty="0">
              <a:ln w="19050" cmpd="sng">
                <a:solidFill>
                  <a:srgbClr val="D62900"/>
                </a:solidFill>
                <a:prstDash val="solid"/>
              </a:ln>
              <a:solidFill>
                <a:srgbClr val="FFE4C9"/>
              </a:solidFill>
              <a:effectLst/>
              <a:latin typeface="Dreaming Outloud Pro" panose="03050502040302030504" pitchFamily="66" charset="0"/>
              <a:cs typeface="Dreaming Outloud Pro" panose="03050502040302030504" pitchFamily="66" charset="0"/>
            </a:endParaRPr>
          </a:p>
        </p:txBody>
      </p:sp>
      <p:pic>
        <p:nvPicPr>
          <p:cNvPr id="1026" name="Picture 2" descr="British Empire Map: 1921 Colonial Peak | Wondering Maps">
            <a:extLst>
              <a:ext uri="{FF2B5EF4-FFF2-40B4-BE49-F238E27FC236}">
                <a16:creationId xmlns:a16="http://schemas.microsoft.com/office/drawing/2014/main" id="{7E43EDBE-369A-4427-8AEF-26323B903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3" y="280604"/>
            <a:ext cx="12192000" cy="533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21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See the source image">
            <a:extLst>
              <a:ext uri="{FF2B5EF4-FFF2-40B4-BE49-F238E27FC236}">
                <a16:creationId xmlns:a16="http://schemas.microsoft.com/office/drawing/2014/main" id="{E15F883C-036D-6559-3711-78C56A040B80}"/>
              </a:ext>
            </a:extLst>
          </p:cNvPr>
          <p:cNvPicPr>
            <a:picLocks noChangeAspect="1" noChangeArrowheads="1"/>
          </p:cNvPicPr>
          <p:nvPr/>
        </p:nvPicPr>
        <p:blipFill rotWithShape="1">
          <a:blip r:embed="rId2">
            <a:alphaModFix am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16937" b="26824"/>
          <a:stretch/>
        </p:blipFill>
        <p:spPr bwMode="auto">
          <a:xfrm>
            <a:off x="20" y="-17768"/>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C9C3542-AFE9-660C-BFAC-D873CFFD0470}"/>
              </a:ext>
            </a:extLst>
          </p:cNvPr>
          <p:cNvSpPr/>
          <p:nvPr/>
        </p:nvSpPr>
        <p:spPr>
          <a:xfrm>
            <a:off x="44663" y="94474"/>
            <a:ext cx="6051337" cy="1015663"/>
          </a:xfrm>
          <a:prstGeom prst="rect">
            <a:avLst/>
          </a:prstGeom>
          <a:noFill/>
        </p:spPr>
        <p:txBody>
          <a:bodyPr wrap="none" lIns="91440" tIns="45720" rIns="91440" bIns="45720">
            <a:spAutoFit/>
          </a:bodyPr>
          <a:lstStyle/>
          <a:p>
            <a:pPr algn="ctr"/>
            <a:r>
              <a:rPr lang="en-US" sz="6000" b="1" cap="none" spc="0" dirty="0">
                <a:ln w="19050" cmpd="sng">
                  <a:solidFill>
                    <a:srgbClr val="00B050"/>
                  </a:solidFill>
                  <a:prstDash val="solid"/>
                </a:ln>
                <a:solidFill>
                  <a:srgbClr val="92D050"/>
                </a:solidFill>
                <a:effectLst/>
                <a:latin typeface="Dreaming Outloud Pro" panose="03050502040302030504" pitchFamily="66" charset="0"/>
                <a:cs typeface="Dreaming Outloud Pro" panose="03050502040302030504" pitchFamily="66" charset="0"/>
              </a:rPr>
              <a:t>Was Gandhi Wise?</a:t>
            </a:r>
          </a:p>
        </p:txBody>
      </p:sp>
      <p:sp>
        <p:nvSpPr>
          <p:cNvPr id="3" name="TextBox 2">
            <a:extLst>
              <a:ext uri="{FF2B5EF4-FFF2-40B4-BE49-F238E27FC236}">
                <a16:creationId xmlns:a16="http://schemas.microsoft.com/office/drawing/2014/main" id="{A0749482-FDC1-5AA8-C5ED-7D67860349D9}"/>
              </a:ext>
            </a:extLst>
          </p:cNvPr>
          <p:cNvSpPr txBox="1"/>
          <p:nvPr/>
        </p:nvSpPr>
        <p:spPr>
          <a:xfrm>
            <a:off x="169410" y="1128229"/>
            <a:ext cx="11089232" cy="677108"/>
          </a:xfrm>
          <a:prstGeom prst="rect">
            <a:avLst/>
          </a:prstGeom>
          <a:noFill/>
        </p:spPr>
        <p:txBody>
          <a:bodyPr wrap="square">
            <a:spAutoFit/>
          </a:bodyPr>
          <a:lstStyle/>
          <a:p>
            <a:r>
              <a:rPr lang="en-GB" sz="3000" b="1" u="sng" dirty="0">
                <a:solidFill>
                  <a:srgbClr val="FF3300"/>
                </a:solidFill>
                <a:latin typeface="Cavolini" panose="03000502040302020204" pitchFamily="66" charset="0"/>
                <a:cs typeface="Cavolini" panose="03000502040302020204" pitchFamily="66" charset="0"/>
              </a:rPr>
              <a:t>Watch the video and answer the questions…</a:t>
            </a:r>
          </a:p>
          <a:p>
            <a:r>
              <a:rPr lang="en-GB" sz="800" b="1" u="sng" dirty="0">
                <a:solidFill>
                  <a:schemeClr val="accent1">
                    <a:lumMod val="75000"/>
                  </a:schemeClr>
                </a:solidFill>
                <a:latin typeface="Cavolini" panose="03000502040302020204" pitchFamily="66" charset="0"/>
                <a:cs typeface="Cavolini" panose="03000502040302020204" pitchFamily="66" charset="0"/>
              </a:rPr>
              <a:t> </a:t>
            </a:r>
          </a:p>
        </p:txBody>
      </p:sp>
      <p:sp>
        <p:nvSpPr>
          <p:cNvPr id="5" name="TextBox 4">
            <a:extLst>
              <a:ext uri="{FF2B5EF4-FFF2-40B4-BE49-F238E27FC236}">
                <a16:creationId xmlns:a16="http://schemas.microsoft.com/office/drawing/2014/main" id="{890F2CC7-7517-649B-4E65-C7598551A49B}"/>
              </a:ext>
            </a:extLst>
          </p:cNvPr>
          <p:cNvSpPr txBox="1"/>
          <p:nvPr/>
        </p:nvSpPr>
        <p:spPr>
          <a:xfrm>
            <a:off x="8229600" y="1567346"/>
            <a:ext cx="3695699" cy="646331"/>
          </a:xfrm>
          <a:prstGeom prst="rect">
            <a:avLst/>
          </a:prstGeom>
          <a:noFill/>
        </p:spPr>
        <p:txBody>
          <a:bodyPr wrap="square">
            <a:spAutoFit/>
          </a:bodyPr>
          <a:lstStyle/>
          <a:p>
            <a:pPr algn="r"/>
            <a:r>
              <a:rPr lang="en-GB" dirty="0">
                <a:hlinkClick r:id="rId4"/>
              </a:rPr>
              <a:t>Mahatma Gandhi and India's Struggle for Independence - Bing video</a:t>
            </a:r>
            <a:r>
              <a:rPr lang="en-GB" dirty="0"/>
              <a:t> </a:t>
            </a:r>
          </a:p>
        </p:txBody>
      </p:sp>
      <p:pic>
        <p:nvPicPr>
          <p:cNvPr id="3076" name="Picture 4" descr="See the source image">
            <a:extLst>
              <a:ext uri="{FF2B5EF4-FFF2-40B4-BE49-F238E27FC236}">
                <a16:creationId xmlns:a16="http://schemas.microsoft.com/office/drawing/2014/main" id="{CC45CFEB-CFFB-CECD-70BC-16A9B6EBF6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062" t="29241" r="3532" b="29241"/>
          <a:stretch/>
        </p:blipFill>
        <p:spPr bwMode="auto">
          <a:xfrm>
            <a:off x="219075" y="1717457"/>
            <a:ext cx="3659637" cy="235712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0B27BF7D-A95C-9314-5E8E-1C1BAFF74B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22422" t="29888" r="22266" b="28547"/>
          <a:stretch/>
        </p:blipFill>
        <p:spPr bwMode="auto">
          <a:xfrm>
            <a:off x="266701" y="4181475"/>
            <a:ext cx="6269386" cy="24772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ee the source image">
            <a:extLst>
              <a:ext uri="{FF2B5EF4-FFF2-40B4-BE49-F238E27FC236}">
                <a16:creationId xmlns:a16="http://schemas.microsoft.com/office/drawing/2014/main" id="{73BE10EA-EEC8-A59F-2180-FB17B72F89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812" t="10910" r="5864" b="9200"/>
          <a:stretch/>
        </p:blipFill>
        <p:spPr bwMode="auto">
          <a:xfrm>
            <a:off x="8136395" y="2486025"/>
            <a:ext cx="3912731" cy="417480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ee the source image">
            <a:extLst>
              <a:ext uri="{FF2B5EF4-FFF2-40B4-BE49-F238E27FC236}">
                <a16:creationId xmlns:a16="http://schemas.microsoft.com/office/drawing/2014/main" id="{81DE696E-184A-EFF0-FE2F-DE2406229F0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77" t="41068" r="30000" b="37199"/>
          <a:stretch/>
        </p:blipFill>
        <p:spPr bwMode="auto">
          <a:xfrm>
            <a:off x="4013586" y="1705367"/>
            <a:ext cx="4036561" cy="2357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259D9ABD-9ADA-6056-2E2D-E5A29C1ADC9E}"/>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2335" y="4456182"/>
            <a:ext cx="1372710" cy="19890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D2C2876D-B383-F53A-6E23-0B931B7EB5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45852" y="-75421"/>
            <a:ext cx="1892238" cy="131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69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D0241EB9-700D-2A09-67C2-05BE45512B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12191999" cy="68713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F0CAC9D-C9A6-EF86-468C-6CE833876340}"/>
              </a:ext>
            </a:extLst>
          </p:cNvPr>
          <p:cNvSpPr/>
          <p:nvPr/>
        </p:nvSpPr>
        <p:spPr>
          <a:xfrm>
            <a:off x="6176815" y="561199"/>
            <a:ext cx="6051337" cy="1015663"/>
          </a:xfrm>
          <a:prstGeom prst="rect">
            <a:avLst/>
          </a:prstGeom>
          <a:noFill/>
        </p:spPr>
        <p:txBody>
          <a:bodyPr wrap="none" lIns="91440" tIns="45720" rIns="91440" bIns="45720">
            <a:spAutoFit/>
          </a:bodyPr>
          <a:lstStyle/>
          <a:p>
            <a:pPr algn="ctr"/>
            <a:r>
              <a:rPr lang="en-US" sz="6000" b="1" cap="none" spc="0" dirty="0">
                <a:ln w="19050" cmpd="sng">
                  <a:solidFill>
                    <a:srgbClr val="00B050"/>
                  </a:solidFill>
                  <a:prstDash val="solid"/>
                </a:ln>
                <a:solidFill>
                  <a:srgbClr val="92D050"/>
                </a:solidFill>
                <a:effectLst/>
                <a:latin typeface="Dreaming Outloud Pro" panose="03050502040302030504" pitchFamily="66" charset="0"/>
                <a:cs typeface="Dreaming Outloud Pro" panose="03050502040302030504" pitchFamily="66" charset="0"/>
              </a:rPr>
              <a:t>Was Gandhi Wise?</a:t>
            </a:r>
          </a:p>
        </p:txBody>
      </p:sp>
      <p:sp>
        <p:nvSpPr>
          <p:cNvPr id="3" name="TextBox 2">
            <a:extLst>
              <a:ext uri="{FF2B5EF4-FFF2-40B4-BE49-F238E27FC236}">
                <a16:creationId xmlns:a16="http://schemas.microsoft.com/office/drawing/2014/main" id="{0E2AD382-CCF8-96A4-8381-1974A5837810}"/>
              </a:ext>
            </a:extLst>
          </p:cNvPr>
          <p:cNvSpPr txBox="1"/>
          <p:nvPr/>
        </p:nvSpPr>
        <p:spPr>
          <a:xfrm>
            <a:off x="293235" y="1938812"/>
            <a:ext cx="11089232" cy="2262158"/>
          </a:xfrm>
          <a:prstGeom prst="rect">
            <a:avLst/>
          </a:prstGeom>
          <a:noFill/>
        </p:spPr>
        <p:txBody>
          <a:bodyPr wrap="square">
            <a:spAutoFit/>
          </a:bodyPr>
          <a:lstStyle/>
          <a:p>
            <a:r>
              <a:rPr lang="en-GB" sz="3200" b="1" u="sng" dirty="0">
                <a:solidFill>
                  <a:srgbClr val="D62900"/>
                </a:solidFill>
                <a:latin typeface="Cavolini" panose="03000502040302020204" pitchFamily="66" charset="0"/>
                <a:cs typeface="Cavolini" panose="03000502040302020204" pitchFamily="66" charset="0"/>
              </a:rPr>
              <a:t>Explain…</a:t>
            </a:r>
          </a:p>
          <a:p>
            <a:r>
              <a:rPr lang="en-GB" sz="400" b="1" u="sng" dirty="0">
                <a:solidFill>
                  <a:schemeClr val="accent1">
                    <a:lumMod val="75000"/>
                  </a:schemeClr>
                </a:solidFill>
                <a:latin typeface="Cavolini" panose="03000502040302020204" pitchFamily="66" charset="0"/>
                <a:cs typeface="Cavolini" panose="03000502040302020204" pitchFamily="66" charset="0"/>
              </a:rPr>
              <a:t> </a:t>
            </a:r>
          </a:p>
          <a:p>
            <a:r>
              <a:rPr lang="en-GB" sz="3200" b="1" dirty="0">
                <a:solidFill>
                  <a:schemeClr val="accent1">
                    <a:lumMod val="75000"/>
                  </a:schemeClr>
                </a:solidFill>
                <a:latin typeface="Cavolini" panose="03000502040302020204" pitchFamily="66" charset="0"/>
                <a:cs typeface="Cavolini" panose="03000502040302020204" pitchFamily="66" charset="0"/>
              </a:rPr>
              <a:t>                   </a:t>
            </a:r>
            <a:r>
              <a:rPr lang="en-GB" sz="3200" b="1" dirty="0">
                <a:solidFill>
                  <a:schemeClr val="accent6">
                    <a:lumMod val="75000"/>
                  </a:schemeClr>
                </a:solidFill>
                <a:latin typeface="Cavolini" panose="03000502040302020204" pitchFamily="66" charset="0"/>
                <a:cs typeface="Cavolini" panose="03000502040302020204" pitchFamily="66" charset="0"/>
              </a:rPr>
              <a:t>Look at the quotations. Explain what each quotation is about and what they mean.</a:t>
            </a:r>
          </a:p>
          <a:p>
            <a:endParaRPr lang="en-GB" sz="800" b="1" dirty="0">
              <a:solidFill>
                <a:schemeClr val="accent6">
                  <a:lumMod val="75000"/>
                </a:schemeClr>
              </a:solidFill>
              <a:latin typeface="Cavolini" panose="03000502040302020204" pitchFamily="66" charset="0"/>
              <a:cs typeface="Cavolini" panose="03000502040302020204" pitchFamily="66" charset="0"/>
            </a:endParaRPr>
          </a:p>
          <a:p>
            <a:r>
              <a:rPr lang="en-GB" sz="3200" b="1" dirty="0">
                <a:solidFill>
                  <a:schemeClr val="accent6">
                    <a:lumMod val="75000"/>
                  </a:schemeClr>
                </a:solidFill>
                <a:latin typeface="Cavolini" panose="03000502040302020204" pitchFamily="66" charset="0"/>
                <a:cs typeface="Cavolini" panose="03000502040302020204" pitchFamily="66" charset="0"/>
              </a:rPr>
              <a:t>Do this on the sheet provided.</a:t>
            </a:r>
          </a:p>
        </p:txBody>
      </p:sp>
      <p:pic>
        <p:nvPicPr>
          <p:cNvPr id="4" name="Picture 6" descr="See the source image">
            <a:extLst>
              <a:ext uri="{FF2B5EF4-FFF2-40B4-BE49-F238E27FC236}">
                <a16:creationId xmlns:a16="http://schemas.microsoft.com/office/drawing/2014/main" id="{6ACB93D3-0A99-9646-CA67-76ACD8BC7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74" y="-164397"/>
            <a:ext cx="2742340" cy="19031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A0EBB613-67A7-B114-C601-194FD8287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52" y="4200970"/>
            <a:ext cx="2173490" cy="25680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9E90762A-5908-F530-0A07-18A6D368D8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667"/>
          <a:stretch/>
        </p:blipFill>
        <p:spPr bwMode="auto">
          <a:xfrm>
            <a:off x="8048625" y="4165415"/>
            <a:ext cx="4029050" cy="26222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1F4BBD96-BB0C-7F30-3EFB-DFE28DCCFE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348"/>
          <a:stretch/>
        </p:blipFill>
        <p:spPr bwMode="auto">
          <a:xfrm>
            <a:off x="2502891" y="4200970"/>
            <a:ext cx="5426902" cy="2586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11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a:extLst>
              <a:ext uri="{FF2B5EF4-FFF2-40B4-BE49-F238E27FC236}">
                <a16:creationId xmlns:a16="http://schemas.microsoft.com/office/drawing/2014/main" id="{CA415582-EE20-C979-D8B3-2BA2AEE21C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21218" r="1" b="11465"/>
          <a:stretch/>
        </p:blipFill>
        <p:spPr bwMode="auto">
          <a:xfrm>
            <a:off x="0" y="0"/>
            <a:ext cx="1219047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71B1CE1-6853-BD4D-088D-EBB160EA058C}"/>
              </a:ext>
            </a:extLst>
          </p:cNvPr>
          <p:cNvSpPr/>
          <p:nvPr/>
        </p:nvSpPr>
        <p:spPr>
          <a:xfrm>
            <a:off x="1938190" y="0"/>
            <a:ext cx="6051337" cy="1015663"/>
          </a:xfrm>
          <a:prstGeom prst="rect">
            <a:avLst/>
          </a:prstGeom>
          <a:noFill/>
        </p:spPr>
        <p:txBody>
          <a:bodyPr wrap="none" lIns="91440" tIns="45720" rIns="91440" bIns="45720">
            <a:spAutoFit/>
          </a:bodyPr>
          <a:lstStyle/>
          <a:p>
            <a:pPr algn="ctr"/>
            <a:r>
              <a:rPr lang="en-US" sz="6000" b="1" cap="none" spc="0" dirty="0">
                <a:ln w="19050" cmpd="sng">
                  <a:solidFill>
                    <a:srgbClr val="00B050"/>
                  </a:solidFill>
                  <a:prstDash val="solid"/>
                </a:ln>
                <a:solidFill>
                  <a:srgbClr val="92D050"/>
                </a:solidFill>
                <a:effectLst/>
                <a:latin typeface="Dreaming Outloud Pro" panose="03050502040302030504" pitchFamily="66" charset="0"/>
                <a:cs typeface="Dreaming Outloud Pro" panose="03050502040302030504" pitchFamily="66" charset="0"/>
              </a:rPr>
              <a:t>Was Gandhi Wise?</a:t>
            </a:r>
          </a:p>
        </p:txBody>
      </p:sp>
      <p:sp>
        <p:nvSpPr>
          <p:cNvPr id="4" name="Oval 3">
            <a:extLst>
              <a:ext uri="{FF2B5EF4-FFF2-40B4-BE49-F238E27FC236}">
                <a16:creationId xmlns:a16="http://schemas.microsoft.com/office/drawing/2014/main" id="{8EB7BF4C-8C72-2B4A-0E85-2950928E0B30}"/>
              </a:ext>
            </a:extLst>
          </p:cNvPr>
          <p:cNvSpPr/>
          <p:nvPr/>
        </p:nvSpPr>
        <p:spPr>
          <a:xfrm>
            <a:off x="4600574" y="1809750"/>
            <a:ext cx="2971801" cy="2905126"/>
          </a:xfrm>
          <a:prstGeom prst="ellipse">
            <a:avLst/>
          </a:prstGeom>
          <a:solidFill>
            <a:srgbClr val="FFE4C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a:extLst>
              <a:ext uri="{FF2B5EF4-FFF2-40B4-BE49-F238E27FC236}">
                <a16:creationId xmlns:a16="http://schemas.microsoft.com/office/drawing/2014/main" id="{D8055AAF-C94F-E949-4682-4E57D2D354F2}"/>
              </a:ext>
            </a:extLst>
          </p:cNvPr>
          <p:cNvSpPr>
            <a:spLocks noChangeArrowheads="1"/>
          </p:cNvSpPr>
          <p:nvPr/>
        </p:nvSpPr>
        <p:spPr bwMode="auto">
          <a:xfrm>
            <a:off x="4126194" y="1686030"/>
            <a:ext cx="38940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GB" altLang="en-US" sz="4000" i="1" dirty="0">
              <a:solidFill>
                <a:srgbClr val="009900"/>
              </a:solidFill>
              <a:latin typeface="Arial Rounded MT Bold" panose="020F0704030504030204" pitchFamily="34" charset="0"/>
            </a:endParaRPr>
          </a:p>
          <a:p>
            <a:pPr algn="ctr">
              <a:spcBef>
                <a:spcPct val="0"/>
              </a:spcBef>
              <a:buFontTx/>
              <a:buNone/>
            </a:pPr>
            <a:r>
              <a:rPr lang="en-GB" altLang="en-US" i="1" dirty="0">
                <a:solidFill>
                  <a:srgbClr val="009900"/>
                </a:solidFill>
                <a:latin typeface="Arial Rounded MT Bold" panose="020F0704030504030204" pitchFamily="34" charset="0"/>
              </a:rPr>
              <a:t>“The future </a:t>
            </a:r>
          </a:p>
          <a:p>
            <a:pPr algn="ctr">
              <a:spcBef>
                <a:spcPct val="0"/>
              </a:spcBef>
              <a:buFontTx/>
              <a:buNone/>
            </a:pPr>
            <a:r>
              <a:rPr lang="en-GB" altLang="en-US" i="1" dirty="0">
                <a:solidFill>
                  <a:srgbClr val="009900"/>
                </a:solidFill>
                <a:latin typeface="Arial Rounded MT Bold" panose="020F0704030504030204" pitchFamily="34" charset="0"/>
              </a:rPr>
              <a:t>depends on </a:t>
            </a:r>
          </a:p>
          <a:p>
            <a:pPr algn="ctr">
              <a:spcBef>
                <a:spcPct val="0"/>
              </a:spcBef>
              <a:buFontTx/>
              <a:buNone/>
            </a:pPr>
            <a:r>
              <a:rPr lang="en-GB" altLang="en-US" i="1" dirty="0">
                <a:solidFill>
                  <a:srgbClr val="009900"/>
                </a:solidFill>
                <a:latin typeface="Arial Rounded MT Bold" panose="020F0704030504030204" pitchFamily="34" charset="0"/>
              </a:rPr>
              <a:t>what you do today.”</a:t>
            </a:r>
          </a:p>
        </p:txBody>
      </p:sp>
      <p:sp>
        <p:nvSpPr>
          <p:cNvPr id="6" name="TextBox 5">
            <a:extLst>
              <a:ext uri="{FF2B5EF4-FFF2-40B4-BE49-F238E27FC236}">
                <a16:creationId xmlns:a16="http://schemas.microsoft.com/office/drawing/2014/main" id="{1BEC8E81-6371-42F3-F38B-66693CD1657E}"/>
              </a:ext>
            </a:extLst>
          </p:cNvPr>
          <p:cNvSpPr txBox="1"/>
          <p:nvPr/>
        </p:nvSpPr>
        <p:spPr>
          <a:xfrm>
            <a:off x="460893" y="953394"/>
            <a:ext cx="11174965" cy="984885"/>
          </a:xfrm>
          <a:prstGeom prst="rect">
            <a:avLst/>
          </a:prstGeom>
          <a:noFill/>
        </p:spPr>
        <p:txBody>
          <a:bodyPr wrap="square">
            <a:spAutoFit/>
          </a:bodyPr>
          <a:lstStyle/>
          <a:p>
            <a:pPr algn="ctr"/>
            <a:r>
              <a:rPr lang="en-GB" sz="2800" b="1" u="sng" dirty="0">
                <a:solidFill>
                  <a:srgbClr val="FF0000"/>
                </a:solidFill>
                <a:latin typeface="Cavolini" panose="03000502040302020204" pitchFamily="66" charset="0"/>
                <a:cs typeface="Cavolini" panose="03000502040302020204" pitchFamily="66" charset="0"/>
              </a:rPr>
              <a:t>And finally…</a:t>
            </a:r>
          </a:p>
          <a:p>
            <a:pPr algn="ctr"/>
            <a:r>
              <a:rPr lang="en-GB" sz="400" b="1" u="sng" dirty="0">
                <a:solidFill>
                  <a:srgbClr val="800000"/>
                </a:solidFill>
                <a:latin typeface="Cavolini" panose="03000502040302020204" pitchFamily="66" charset="0"/>
                <a:cs typeface="Cavolini" panose="03000502040302020204" pitchFamily="66" charset="0"/>
              </a:rPr>
              <a:t> </a:t>
            </a:r>
          </a:p>
          <a:p>
            <a:pPr algn="ctr"/>
            <a:endParaRPr lang="en-GB" sz="2600" b="1" dirty="0">
              <a:solidFill>
                <a:srgbClr val="009900"/>
              </a:solidFill>
              <a:latin typeface="Cavolini" panose="03000502040302020204" pitchFamily="66" charset="0"/>
              <a:cs typeface="Cavolini" panose="03000502040302020204" pitchFamily="66" charset="0"/>
            </a:endParaRPr>
          </a:p>
        </p:txBody>
      </p:sp>
      <p:sp>
        <p:nvSpPr>
          <p:cNvPr id="7" name="Oval 6">
            <a:extLst>
              <a:ext uri="{FF2B5EF4-FFF2-40B4-BE49-F238E27FC236}">
                <a16:creationId xmlns:a16="http://schemas.microsoft.com/office/drawing/2014/main" id="{845664A6-3B0D-3A97-B413-1A627BFFA590}"/>
              </a:ext>
            </a:extLst>
          </p:cNvPr>
          <p:cNvSpPr/>
          <p:nvPr/>
        </p:nvSpPr>
        <p:spPr>
          <a:xfrm>
            <a:off x="7877174" y="1779717"/>
            <a:ext cx="4162425" cy="2905126"/>
          </a:xfrm>
          <a:prstGeom prst="ellipse">
            <a:avLst/>
          </a:prstGeom>
          <a:solidFill>
            <a:srgbClr val="FFE4C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9900"/>
                </a:solidFill>
                <a:latin typeface="Cavolini" panose="03000502040302020204" pitchFamily="66" charset="0"/>
                <a:cs typeface="Cavolini" panose="03000502040302020204" pitchFamily="66" charset="0"/>
              </a:rPr>
              <a:t>Explain what these words could mean for all people. </a:t>
            </a:r>
          </a:p>
        </p:txBody>
      </p:sp>
      <p:sp>
        <p:nvSpPr>
          <p:cNvPr id="11" name="Oval 10">
            <a:extLst>
              <a:ext uri="{FF2B5EF4-FFF2-40B4-BE49-F238E27FC236}">
                <a16:creationId xmlns:a16="http://schemas.microsoft.com/office/drawing/2014/main" id="{89B87AA2-C67C-E291-84FE-3D2F477290C5}"/>
              </a:ext>
            </a:extLst>
          </p:cNvPr>
          <p:cNvSpPr/>
          <p:nvPr/>
        </p:nvSpPr>
        <p:spPr>
          <a:xfrm>
            <a:off x="152399" y="1770192"/>
            <a:ext cx="4162425" cy="2905126"/>
          </a:xfrm>
          <a:prstGeom prst="ellipse">
            <a:avLst/>
          </a:prstGeom>
          <a:solidFill>
            <a:srgbClr val="FFE4C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rgbClr val="009900"/>
              </a:solidFill>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43BE0DB8-CAAD-184F-C318-638C899EA253}"/>
              </a:ext>
            </a:extLst>
          </p:cNvPr>
          <p:cNvSpPr txBox="1"/>
          <p:nvPr/>
        </p:nvSpPr>
        <p:spPr>
          <a:xfrm>
            <a:off x="155971" y="2056314"/>
            <a:ext cx="4072070" cy="2492990"/>
          </a:xfrm>
          <a:prstGeom prst="rect">
            <a:avLst/>
          </a:prstGeom>
          <a:noFill/>
        </p:spPr>
        <p:txBody>
          <a:bodyPr wrap="square">
            <a:spAutoFit/>
          </a:bodyPr>
          <a:lstStyle/>
          <a:p>
            <a:pPr algn="ctr"/>
            <a:r>
              <a:rPr lang="en-GB" sz="2600" b="1" dirty="0">
                <a:solidFill>
                  <a:srgbClr val="009900"/>
                </a:solidFill>
                <a:latin typeface="Cavolini" panose="03000502040302020204" pitchFamily="66" charset="0"/>
                <a:cs typeface="Cavolini" panose="03000502040302020204" pitchFamily="66" charset="0"/>
              </a:rPr>
              <a:t>Explain how       these words link to </a:t>
            </a:r>
          </a:p>
          <a:p>
            <a:pPr algn="ctr"/>
            <a:r>
              <a:rPr lang="en-GB" sz="2600" b="1" dirty="0">
                <a:solidFill>
                  <a:srgbClr val="009900"/>
                </a:solidFill>
                <a:latin typeface="Cavolini" panose="03000502040302020204" pitchFamily="66" charset="0"/>
                <a:cs typeface="Cavolini" panose="03000502040302020204" pitchFamily="66" charset="0"/>
              </a:rPr>
              <a:t>Hindu beliefs and what these words could mean for Hindus.</a:t>
            </a:r>
          </a:p>
        </p:txBody>
      </p:sp>
      <p:sp>
        <p:nvSpPr>
          <p:cNvPr id="13" name="Oval 12">
            <a:extLst>
              <a:ext uri="{FF2B5EF4-FFF2-40B4-BE49-F238E27FC236}">
                <a16:creationId xmlns:a16="http://schemas.microsoft.com/office/drawing/2014/main" id="{2FD7CC82-CB66-EE76-7A60-C89786311F05}"/>
              </a:ext>
            </a:extLst>
          </p:cNvPr>
          <p:cNvSpPr/>
          <p:nvPr/>
        </p:nvSpPr>
        <p:spPr>
          <a:xfrm>
            <a:off x="3516079" y="5015717"/>
            <a:ext cx="5158318" cy="911561"/>
          </a:xfrm>
          <a:prstGeom prst="ellipse">
            <a:avLst/>
          </a:prstGeom>
          <a:solidFill>
            <a:srgbClr val="FFE4C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9900"/>
                </a:solidFill>
                <a:latin typeface="Cavolini" panose="03000502040302020204" pitchFamily="66" charset="0"/>
                <a:cs typeface="Cavolini" panose="03000502040302020204" pitchFamily="66" charset="0"/>
              </a:rPr>
              <a:t>Mahatma Gandhi. </a:t>
            </a:r>
          </a:p>
        </p:txBody>
      </p:sp>
    </p:spTree>
    <p:extLst>
      <p:ext uri="{BB962C8B-B14F-4D97-AF65-F5344CB8AC3E}">
        <p14:creationId xmlns:p14="http://schemas.microsoft.com/office/powerpoint/2010/main" val="532740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5424</TotalTime>
  <Words>223</Words>
  <Application>Microsoft Office PowerPoint</Application>
  <PresentationFormat>Widescreen</PresentationFormat>
  <Paragraphs>33</Paragraphs>
  <Slides>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Arial Rounded MT Bold</vt:lpstr>
      <vt:lpstr>Calibri</vt:lpstr>
      <vt:lpstr>Calibri Light</vt:lpstr>
      <vt:lpstr>Cavolini</vt:lpstr>
      <vt:lpstr>Dreaming Outloud Pro</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Butler</dc:creator>
  <cp:lastModifiedBy>M Haughton</cp:lastModifiedBy>
  <cp:revision>11</cp:revision>
  <dcterms:created xsi:type="dcterms:W3CDTF">2022-08-07T16:23:32Z</dcterms:created>
  <dcterms:modified xsi:type="dcterms:W3CDTF">2023-05-19T13:14:23Z</dcterms:modified>
</cp:coreProperties>
</file>