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56"/>
    <a:srgbClr val="CC0066"/>
    <a:srgbClr val="9900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325E-3BCA-D0C3-22AC-D730CFFA9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7692A-023C-9C5B-490A-9DA3DA45C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929B2-3C45-89CF-C583-EDD30BD8F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209-9AC1-4E03-8397-1F6F955078A3}" type="datetimeFigureOut">
              <a:rPr lang="en-GB" smtClean="0"/>
              <a:t>07/08/2022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80BB5-B47E-B374-811D-91B94A957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DCE38-0F8C-C503-2F89-EC5BE6261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B895-CEF1-4306-B19B-1961F4B00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224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C427-6271-9251-F140-BE75B0157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E2CF8C-DBC1-E11C-448D-A425FA76A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BABB8-A72B-5A20-F8BB-4204B7583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209-9AC1-4E03-8397-1F6F955078A3}" type="datetimeFigureOut">
              <a:rPr lang="en-GB" smtClean="0"/>
              <a:t>07/08/2022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C5739-FBD4-439E-DEDF-E9AA80163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297F6-5EBC-F3F4-9785-F845150C8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B895-CEF1-4306-B19B-1961F4B00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59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59F55-801D-F2F7-3247-4E3CEEBC41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89AB24-1C17-ADAC-4D8F-66182CBC1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2CF08-6A39-6F77-CF82-9264088C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209-9AC1-4E03-8397-1F6F955078A3}" type="datetimeFigureOut">
              <a:rPr lang="en-GB" smtClean="0"/>
              <a:t>07/08/2022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A7B66-5B46-28C9-D714-774145123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45045-6437-69DD-3220-586A6660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B895-CEF1-4306-B19B-1961F4B00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26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3FA5-DA8A-902A-F433-6EB16AC35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04A7C-AC55-4D1D-91B2-EBB6BA7D3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88C79-9DA6-B070-AA87-D4748E00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209-9AC1-4E03-8397-1F6F955078A3}" type="datetimeFigureOut">
              <a:rPr lang="en-GB" smtClean="0"/>
              <a:t>07/08/2022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2265F-ED5F-549A-4008-C4BD178E7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F5983-DFC2-5A7B-5F81-7A1225E9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B895-CEF1-4306-B19B-1961F4B00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45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6A171-03AB-5F89-91F6-5B643709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1DB79-BF5C-D34B-E8E5-20369EF3C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6DC11-91D9-A99B-EA15-04A4648F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209-9AC1-4E03-8397-1F6F955078A3}" type="datetimeFigureOut">
              <a:rPr lang="en-GB" smtClean="0"/>
              <a:t>07/08/2022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05FD1-89AA-BA52-F692-07A40752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AC471-AEC5-E54F-842D-B3F26E82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B895-CEF1-4306-B19B-1961F4B00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3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7092B-42EB-112E-49ED-4C90448F6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92CCB-942F-8BB6-4FFD-719C8E652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B8026-C574-6476-DA80-87D15AABD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28601-F118-CE8A-1B40-48577CD02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209-9AC1-4E03-8397-1F6F955078A3}" type="datetimeFigureOut">
              <a:rPr lang="en-GB" smtClean="0"/>
              <a:t>07/08/2022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592E7-2F5E-FB63-7AF6-0332D73D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74B72-FB96-2C5A-64F2-84DBFDFE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B895-CEF1-4306-B19B-1961F4B00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53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05869-57E4-258F-CB6E-D023EAF3E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1A653-90F2-04D4-1930-329CF3F76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8EA77-B847-4003-7F17-131642F37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17B2C9-E991-0F7D-1F94-24ABE59E0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52AE71-76F0-7DE1-C9C4-315C45873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9D39B7-493F-1634-95E2-A6C0DDF9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209-9AC1-4E03-8397-1F6F955078A3}" type="datetimeFigureOut">
              <a:rPr lang="en-GB" smtClean="0"/>
              <a:t>07/08/2022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D79D6D-AA8B-4673-8D10-5EA5D152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12998A-90CD-5392-0F5C-65F84C32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B895-CEF1-4306-B19B-1961F4B00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96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944A5-0E91-9E35-372E-D4552F145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1BD5C-12E9-6A57-B9F6-C8DE657FC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209-9AC1-4E03-8397-1F6F955078A3}" type="datetimeFigureOut">
              <a:rPr lang="en-GB" smtClean="0"/>
              <a:t>07/08/2022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42786-FAC5-6CA7-A025-3A8B04F50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4B694-D3F0-C1D4-E7DB-A8FA711B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B895-CEF1-4306-B19B-1961F4B00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99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2FDA8E-C54D-105C-9095-C0A1A81DD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209-9AC1-4E03-8397-1F6F955078A3}" type="datetimeFigureOut">
              <a:rPr lang="en-GB" smtClean="0"/>
              <a:t>07/08/2022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388601-CDA3-3194-BDE9-000EB9DA7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0EE00-D572-5828-8806-5243E161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B895-CEF1-4306-B19B-1961F4B00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55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30AD-D99C-7B56-52E1-629A741ED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ACE1D-F25C-4523-E391-C64F1E1C3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B38D4-169C-6569-D584-F9B3C64CE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461FC-4D3F-82C7-B72C-CC676CFF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209-9AC1-4E03-8397-1F6F955078A3}" type="datetimeFigureOut">
              <a:rPr lang="en-GB" smtClean="0"/>
              <a:t>07/08/2022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08B3D-0B34-6093-00AF-FF4FE439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DB712-9D1C-4383-5484-F6606DE9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B895-CEF1-4306-B19B-1961F4B00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79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68381-7B18-DD09-D53B-418A7A33B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071BD6-BE47-95CA-C09A-FFB4BF437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F6DD3-EEF6-3B67-C0D7-D2C5B74BC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5F0DE-C406-C908-0B48-948FA32F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209-9AC1-4E03-8397-1F6F955078A3}" type="datetimeFigureOut">
              <a:rPr lang="en-GB" smtClean="0"/>
              <a:t>07/08/2022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04AF-21F6-0534-33DD-5FB78D13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7798D-4D5F-BDCC-1805-A710AA2E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7B895-CEF1-4306-B19B-1961F4B00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26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27D4D-BB2F-44F0-A407-465031F9D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2EB2F-46F8-86C8-EC8B-D7DF9F759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FFB9C-5543-E52A-89AA-DCA9097C0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83209-9AC1-4E03-8397-1F6F955078A3}" type="datetimeFigureOut">
              <a:rPr lang="en-GB" smtClean="0"/>
              <a:t>07/08/2022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21C89-41CA-29EE-C313-323719A7E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D89C-9294-3B52-2CC9-DE6573BF3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B895-CEF1-4306-B19B-1961F4B00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14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3.wdp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395F16-5612-3860-EBFA-075D5AE45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7625"/>
            <a:ext cx="12192000" cy="68526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422542-0561-08C4-824F-B6345041406A}"/>
              </a:ext>
            </a:extLst>
          </p:cNvPr>
          <p:cNvSpPr txBox="1"/>
          <p:nvPr/>
        </p:nvSpPr>
        <p:spPr>
          <a:xfrm>
            <a:off x="3095625" y="1179215"/>
            <a:ext cx="610552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Key Question…</a:t>
            </a:r>
          </a:p>
          <a:p>
            <a:pPr algn="ctr"/>
            <a:r>
              <a:rPr lang="en-GB" sz="3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GB" sz="100" b="1" u="sng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GB" sz="32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 can wisdom             </a:t>
            </a:r>
          </a:p>
          <a:p>
            <a:pPr algn="ctr"/>
            <a:r>
              <a:rPr lang="en-GB" sz="32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 found in Hinduism?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C45A67-A297-D74C-EE1B-318CD6E36D09}"/>
              </a:ext>
            </a:extLst>
          </p:cNvPr>
          <p:cNvSpPr/>
          <p:nvPr/>
        </p:nvSpPr>
        <p:spPr>
          <a:xfrm>
            <a:off x="1833471" y="92249"/>
            <a:ext cx="852188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900" b="1" dirty="0">
                <a:ln w="127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volini" panose="03000502040302020204" pitchFamily="66" charset="0"/>
                <a:cs typeface="Cavolini" panose="03000502040302020204" pitchFamily="66" charset="0"/>
              </a:rPr>
              <a:t>Wise Words in Hinduism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6E08FA-F484-6C45-7C88-2879B728EF8E}"/>
              </a:ext>
            </a:extLst>
          </p:cNvPr>
          <p:cNvSpPr txBox="1"/>
          <p:nvPr/>
        </p:nvSpPr>
        <p:spPr>
          <a:xfrm>
            <a:off x="2743200" y="3886295"/>
            <a:ext cx="6648450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begin…</a:t>
            </a:r>
          </a:p>
          <a:p>
            <a:pPr algn="ctr"/>
            <a:r>
              <a:rPr lang="en-GB" sz="5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GB" sz="700" b="1" u="sng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GB" sz="32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Complete the ‘what have I learnt and understood section (after lesson 3) in your unit booklet.</a:t>
            </a:r>
          </a:p>
        </p:txBody>
      </p:sp>
      <p:pic>
        <p:nvPicPr>
          <p:cNvPr id="2050" name="Picture 2" descr="Oxford journal turns to Gita for Covid lessons, says healthcare workers are  today's Arjunas">
            <a:extLst>
              <a:ext uri="{FF2B5EF4-FFF2-40B4-BE49-F238E27FC236}">
                <a16:creationId xmlns:a16="http://schemas.microsoft.com/office/drawing/2014/main" id="{CF28424C-084C-D5C4-B906-20C7D3C35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15616" r="7768"/>
          <a:stretch/>
        </p:blipFill>
        <p:spPr bwMode="auto">
          <a:xfrm>
            <a:off x="5124450" y="2879613"/>
            <a:ext cx="1762126" cy="95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8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ght golden earthy textured watercolor background with mandalas">
            <a:extLst>
              <a:ext uri="{FF2B5EF4-FFF2-40B4-BE49-F238E27FC236}">
                <a16:creationId xmlns:a16="http://schemas.microsoft.com/office/drawing/2014/main" id="{48930907-C23A-C4EC-A376-23E591B4F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5D9FD0-3FEB-0992-FD7C-965B5A96F737}"/>
              </a:ext>
            </a:extLst>
          </p:cNvPr>
          <p:cNvSpPr/>
          <p:nvPr/>
        </p:nvSpPr>
        <p:spPr>
          <a:xfrm>
            <a:off x="1835057" y="200477"/>
            <a:ext cx="852188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>
                <a:ln w="19050" cmpd="sng">
                  <a:solidFill>
                    <a:srgbClr val="8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volini" panose="03000502040302020204" pitchFamily="66" charset="0"/>
                <a:cs typeface="Cavolini" panose="03000502040302020204" pitchFamily="66" charset="0"/>
              </a:rPr>
              <a:t>Wise Words in Hinduism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FDB29-269E-E1B1-72C7-97ECB9E449BB}"/>
              </a:ext>
            </a:extLst>
          </p:cNvPr>
          <p:cNvSpPr txBox="1"/>
          <p:nvPr/>
        </p:nvSpPr>
        <p:spPr>
          <a:xfrm>
            <a:off x="265561" y="1778276"/>
            <a:ext cx="108321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u="sng" dirty="0">
                <a:solidFill>
                  <a:srgbClr val="AC005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Question…</a:t>
            </a:r>
          </a:p>
          <a:p>
            <a:r>
              <a:rPr lang="en-GB" sz="400" b="1" u="sng" dirty="0">
                <a:solidFill>
                  <a:srgbClr val="AC005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GB" sz="3000" b="1" dirty="0">
                <a:solidFill>
                  <a:srgbClr val="AC005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are the Hindu Holy Books?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8EC500-CD26-E568-8870-912A93ECF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785" y="3650489"/>
            <a:ext cx="1903089" cy="2901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4" descr="The Bhagavad Gita eBook by Ved Vyas - 1230001981018 | Rakuten Kobo United  Kingdom">
            <a:extLst>
              <a:ext uri="{FF2B5EF4-FFF2-40B4-BE49-F238E27FC236}">
                <a16:creationId xmlns:a16="http://schemas.microsoft.com/office/drawing/2014/main" id="{B5A4A94D-6A08-0393-1EB0-7A527FE68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6570" r="2439" b="1220"/>
          <a:stretch/>
        </p:blipFill>
        <p:spPr bwMode="auto">
          <a:xfrm rot="590285">
            <a:off x="9763391" y="1188449"/>
            <a:ext cx="2003321" cy="2925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3B628B-848D-A345-C431-7BA2EE8E6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6956" y="2919819"/>
            <a:ext cx="2082514" cy="3082965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672765-E462-16FF-44F9-426185AB7AEC}"/>
              </a:ext>
            </a:extLst>
          </p:cNvPr>
          <p:cNvSpPr txBox="1"/>
          <p:nvPr/>
        </p:nvSpPr>
        <p:spPr>
          <a:xfrm>
            <a:off x="166981" y="3824989"/>
            <a:ext cx="60268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u="sng" dirty="0">
                <a:solidFill>
                  <a:srgbClr val="AC005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Note down…</a:t>
            </a:r>
          </a:p>
          <a:p>
            <a:r>
              <a:rPr lang="en-GB" sz="1000" b="1" dirty="0">
                <a:solidFill>
                  <a:srgbClr val="AC005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GB" sz="2600" b="1" dirty="0">
                <a:solidFill>
                  <a:srgbClr val="AC005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4 facts about Hinduism.</a:t>
            </a:r>
          </a:p>
          <a:p>
            <a:r>
              <a:rPr lang="en-GB" sz="2600" b="1" dirty="0">
                <a:solidFill>
                  <a:srgbClr val="AC005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 Hindu scriptures.</a:t>
            </a:r>
          </a:p>
          <a:p>
            <a:r>
              <a:rPr lang="en-GB" sz="2600" b="1" dirty="0">
                <a:solidFill>
                  <a:srgbClr val="AC005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 facts about the Vedas.</a:t>
            </a:r>
          </a:p>
          <a:p>
            <a:r>
              <a:rPr lang="en-GB" sz="2600" b="1" dirty="0">
                <a:solidFill>
                  <a:srgbClr val="AC005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 fact about the Upanishads. </a:t>
            </a:r>
          </a:p>
        </p:txBody>
      </p:sp>
    </p:spTree>
    <p:extLst>
      <p:ext uri="{BB962C8B-B14F-4D97-AF65-F5344CB8AC3E}">
        <p14:creationId xmlns:p14="http://schemas.microsoft.com/office/powerpoint/2010/main" val="85775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unge background with ethnicity ornaments">
            <a:extLst>
              <a:ext uri="{FF2B5EF4-FFF2-40B4-BE49-F238E27FC236}">
                <a16:creationId xmlns:a16="http://schemas.microsoft.com/office/drawing/2014/main" id="{424C88D6-6385-9D3F-40AB-07AE37A5D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/>
          <a:stretch/>
        </p:blipFill>
        <p:spPr bwMode="auto">
          <a:xfrm>
            <a:off x="0" y="0"/>
            <a:ext cx="12192000" cy="684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EDE639-9189-CE03-3037-1838ED943A7F}"/>
              </a:ext>
            </a:extLst>
          </p:cNvPr>
          <p:cNvSpPr/>
          <p:nvPr/>
        </p:nvSpPr>
        <p:spPr>
          <a:xfrm>
            <a:off x="1871571" y="306264"/>
            <a:ext cx="852188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900" b="1" dirty="0">
                <a:ln w="19050" cmpd="sng">
                  <a:solidFill>
                    <a:srgbClr val="8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volini" panose="03000502040302020204" pitchFamily="66" charset="0"/>
                <a:cs typeface="Cavolini" panose="03000502040302020204" pitchFamily="66" charset="0"/>
              </a:rPr>
              <a:t>Wise Words in Hinduism</a:t>
            </a:r>
          </a:p>
        </p:txBody>
      </p:sp>
      <p:pic>
        <p:nvPicPr>
          <p:cNvPr id="4100" name="Picture 4" descr="Clip Art Book Template Clipart - Clipart Suggest">
            <a:extLst>
              <a:ext uri="{FF2B5EF4-FFF2-40B4-BE49-F238E27FC236}">
                <a16:creationId xmlns:a16="http://schemas.microsoft.com/office/drawing/2014/main" id="{065EBD03-FF40-A670-A607-4CDC7F035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5" y="1017037"/>
            <a:ext cx="11716142" cy="527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46 Noteworthy Quotes from the Bhagavad Gita That'll Enlighten You -  Quotabulary">
            <a:extLst>
              <a:ext uri="{FF2B5EF4-FFF2-40B4-BE49-F238E27FC236}">
                <a16:creationId xmlns:a16="http://schemas.microsoft.com/office/drawing/2014/main" id="{AC3017B2-950A-7D70-55FA-54720311D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0"/>
          <a:stretch/>
        </p:blipFill>
        <p:spPr bwMode="auto">
          <a:xfrm>
            <a:off x="996594" y="1477723"/>
            <a:ext cx="4596573" cy="238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100 The Bhagavad Gita Quotes in English on Life, Love, Karma - DigiDaddy  World">
            <a:extLst>
              <a:ext uri="{FF2B5EF4-FFF2-40B4-BE49-F238E27FC236}">
                <a16:creationId xmlns:a16="http://schemas.microsoft.com/office/drawing/2014/main" id="{01A17C31-A7D3-B21B-36FB-3BAA665ED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52" t="4770" r="1095" b="49948"/>
          <a:stretch/>
        </p:blipFill>
        <p:spPr bwMode="auto">
          <a:xfrm>
            <a:off x="6298166" y="1535291"/>
            <a:ext cx="5093188" cy="20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he wise work for the welfare of world, without thoughts for themselves">
            <a:extLst>
              <a:ext uri="{FF2B5EF4-FFF2-40B4-BE49-F238E27FC236}">
                <a16:creationId xmlns:a16="http://schemas.microsoft.com/office/drawing/2014/main" id="{00FAB671-D98D-9788-6F2C-C5ACB351A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9320" r="11423" b="42449"/>
          <a:stretch/>
        </p:blipFill>
        <p:spPr bwMode="auto">
          <a:xfrm>
            <a:off x="601286" y="4032469"/>
            <a:ext cx="5367374" cy="14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s a human being puts on new garments, giving up old ones, the soul similarly accepts new material bodies, giving up the old and useless ones">
            <a:extLst>
              <a:ext uri="{FF2B5EF4-FFF2-40B4-BE49-F238E27FC236}">
                <a16:creationId xmlns:a16="http://schemas.microsoft.com/office/drawing/2014/main" id="{048E8AC1-8A1B-2B4D-72FF-BF3F50DEA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34286" b="36956"/>
          <a:stretch/>
        </p:blipFill>
        <p:spPr bwMode="auto">
          <a:xfrm>
            <a:off x="6207205" y="3704254"/>
            <a:ext cx="5234218" cy="18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14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ornate frame with indian or arabesque motif. Template for indian, arabic wedding invitations, oriental holidays. Copy space.">
            <a:extLst>
              <a:ext uri="{FF2B5EF4-FFF2-40B4-BE49-F238E27FC236}">
                <a16:creationId xmlns:a16="http://schemas.microsoft.com/office/drawing/2014/main" id="{560D842E-6B94-DE49-C4D7-01974DCA8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3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B0E677-EE3A-E87F-D169-79A69595631C}"/>
              </a:ext>
            </a:extLst>
          </p:cNvPr>
          <p:cNvSpPr/>
          <p:nvPr/>
        </p:nvSpPr>
        <p:spPr>
          <a:xfrm>
            <a:off x="1871571" y="63674"/>
            <a:ext cx="852188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900" b="1" dirty="0">
                <a:ln w="19050" cmpd="sng">
                  <a:solidFill>
                    <a:srgbClr val="8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volini" panose="03000502040302020204" pitchFamily="66" charset="0"/>
                <a:cs typeface="Cavolini" panose="03000502040302020204" pitchFamily="66" charset="0"/>
              </a:rPr>
              <a:t>Wise Words in Hinduism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58EA2D-F442-2791-70EA-412DB9A1604B}"/>
              </a:ext>
            </a:extLst>
          </p:cNvPr>
          <p:cNvSpPr txBox="1"/>
          <p:nvPr/>
        </p:nvSpPr>
        <p:spPr>
          <a:xfrm>
            <a:off x="1026367" y="2269193"/>
            <a:ext cx="10179697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Things to do…</a:t>
            </a:r>
          </a:p>
          <a:p>
            <a:pPr algn="ctr"/>
            <a:r>
              <a:rPr lang="en-GB" sz="400" b="1" u="sng" dirty="0">
                <a:solidFill>
                  <a:srgbClr val="8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GB" sz="2800" b="1" dirty="0">
                <a:solidFill>
                  <a:srgbClr val="8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Identify the subject of the</a:t>
            </a:r>
          </a:p>
          <a:p>
            <a:pPr algn="ctr"/>
            <a:r>
              <a:rPr lang="en-GB" sz="2800" b="1" dirty="0">
                <a:solidFill>
                  <a:srgbClr val="8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quotations and then explain what each </a:t>
            </a:r>
          </a:p>
          <a:p>
            <a:pPr algn="ctr"/>
            <a:r>
              <a:rPr lang="en-GB" sz="2800" b="1" dirty="0">
                <a:solidFill>
                  <a:srgbClr val="8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of the quotations from the Bhagavad Gita mean. </a:t>
            </a:r>
          </a:p>
        </p:txBody>
      </p:sp>
      <p:pic>
        <p:nvPicPr>
          <p:cNvPr id="1034" name="Picture 10" descr="I – AUM – the symbolic meaning | iTravel2Learn">
            <a:extLst>
              <a:ext uri="{FF2B5EF4-FFF2-40B4-BE49-F238E27FC236}">
                <a16:creationId xmlns:a16="http://schemas.microsoft.com/office/drawing/2014/main" id="{D229E70B-602A-3CFC-42EC-84701B193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2" y="900707"/>
            <a:ext cx="1726165" cy="123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ector ornate frame with indian or arabesque motif. Template for indian, arabic wedding invitations, oriental holidays. Copy space.">
            <a:extLst>
              <a:ext uri="{FF2B5EF4-FFF2-40B4-BE49-F238E27FC236}">
                <a16:creationId xmlns:a16="http://schemas.microsoft.com/office/drawing/2014/main" id="{190A83CA-F180-8409-3079-A492F6EBA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63" t="67437"/>
          <a:stretch/>
        </p:blipFill>
        <p:spPr bwMode="auto">
          <a:xfrm>
            <a:off x="14010" y="4553337"/>
            <a:ext cx="382554" cy="223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FF8837-8106-6F28-6ABB-32B653361231}"/>
              </a:ext>
            </a:extLst>
          </p:cNvPr>
          <p:cNvSpPr txBox="1"/>
          <p:nvPr/>
        </p:nvSpPr>
        <p:spPr>
          <a:xfrm>
            <a:off x="508517" y="4202129"/>
            <a:ext cx="11174965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 finally…</a:t>
            </a:r>
          </a:p>
          <a:p>
            <a:pPr algn="ctr"/>
            <a:r>
              <a:rPr lang="en-GB" sz="400" b="1" u="sng" dirty="0">
                <a:solidFill>
                  <a:srgbClr val="8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GB" sz="2800" b="1" dirty="0">
                <a:solidFill>
                  <a:srgbClr val="8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these ‘wise words’? Which quotation do you think is the most important for Hindus? Which quotation could be important for other people? </a:t>
            </a:r>
          </a:p>
          <a:p>
            <a:pPr algn="ctr"/>
            <a:r>
              <a:rPr lang="en-GB" sz="2800" b="1" dirty="0">
                <a:solidFill>
                  <a:srgbClr val="8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Explain your answers. </a:t>
            </a:r>
          </a:p>
        </p:txBody>
      </p:sp>
    </p:spTree>
    <p:extLst>
      <p:ext uri="{BB962C8B-B14F-4D97-AF65-F5344CB8AC3E}">
        <p14:creationId xmlns:p14="http://schemas.microsoft.com/office/powerpoint/2010/main" val="3706730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3228</TotalTime>
  <Words>147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Cavolini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Butler</dc:creator>
  <cp:lastModifiedBy>W Butler</cp:lastModifiedBy>
  <cp:revision>4</cp:revision>
  <dcterms:created xsi:type="dcterms:W3CDTF">2022-08-05T10:01:52Z</dcterms:created>
  <dcterms:modified xsi:type="dcterms:W3CDTF">2022-08-07T16:20:00Z</dcterms:modified>
</cp:coreProperties>
</file>