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7" r:id="rId5"/>
    <p:sldId id="273" r:id="rId6"/>
    <p:sldId id="272" r:id="rId7"/>
    <p:sldId id="258" r:id="rId8"/>
    <p:sldId id="267" r:id="rId9"/>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B6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114" d="100"/>
          <a:sy n="114" d="100"/>
        </p:scale>
        <p:origin x="474" y="11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A5A207F-0F91-42F2-96D0-049C6003623B}" type="datetimeFigureOut">
              <a:rPr lang="en-US"/>
              <a:t>8/24/2022</a:t>
            </a:fld>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8CC13F5-F2B1-464B-BE8F-27ABFBD2FBDE}" type="datetimeFigureOut">
              <a:rPr lang="en-US"/>
              <a:t>8/24/2022</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8/24/2022</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8/24/2022</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bing.com/videos/search?q=mlk+speech+i+have+a+dream&amp;&amp;view=detail&amp;mid=D653AC7179BA579C96E2D653AC7179BA579C96E2&amp;rvsmid=D7FC85D42A28390D5EC5D7FC85D42A28390D5EC5&amp;FORM=VDRVRV"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BA2D7D-5BCB-AD3D-BACD-7E57093EEFA1}"/>
              </a:ext>
            </a:extLst>
          </p:cNvPr>
          <p:cNvSpPr/>
          <p:nvPr/>
        </p:nvSpPr>
        <p:spPr>
          <a:xfrm>
            <a:off x="2130025" y="44624"/>
            <a:ext cx="7928773" cy="163121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000" b="1" dirty="0">
                <a:ln/>
                <a:solidFill>
                  <a:schemeClr val="accent3"/>
                </a:solidFill>
                <a:latin typeface="Cavolini" panose="03000502040302020204" pitchFamily="66" charset="0"/>
                <a:cs typeface="Cavolini" panose="03000502040302020204" pitchFamily="66" charset="0"/>
              </a:rPr>
              <a:t>W</a:t>
            </a:r>
            <a:r>
              <a:rPr lang="en-US" sz="5000" b="1" cap="none" spc="0" dirty="0">
                <a:ln/>
                <a:solidFill>
                  <a:schemeClr val="accent3"/>
                </a:solidFill>
                <a:effectLst/>
                <a:latin typeface="Cavolini" panose="03000502040302020204" pitchFamily="66" charset="0"/>
                <a:cs typeface="Cavolini" panose="03000502040302020204" pitchFamily="66" charset="0"/>
              </a:rPr>
              <a:t>ise Words influenced</a:t>
            </a:r>
          </a:p>
          <a:p>
            <a:pPr algn="ctr"/>
            <a:r>
              <a:rPr lang="en-US" sz="5000" b="1" cap="none" spc="0" dirty="0">
                <a:ln/>
                <a:solidFill>
                  <a:schemeClr val="accent3"/>
                </a:solidFill>
                <a:effectLst/>
                <a:latin typeface="Cavolini" panose="03000502040302020204" pitchFamily="66" charset="0"/>
                <a:cs typeface="Cavolini" panose="03000502040302020204" pitchFamily="66" charset="0"/>
              </a:rPr>
              <a:t>by the Bible</a:t>
            </a:r>
          </a:p>
        </p:txBody>
      </p:sp>
      <p:sp>
        <p:nvSpPr>
          <p:cNvPr id="13" name="TextBox 12">
            <a:extLst>
              <a:ext uri="{FF2B5EF4-FFF2-40B4-BE49-F238E27FC236}">
                <a16:creationId xmlns:a16="http://schemas.microsoft.com/office/drawing/2014/main" id="{DCC55AFB-48AC-8DF4-7916-411F328EB32A}"/>
              </a:ext>
            </a:extLst>
          </p:cNvPr>
          <p:cNvSpPr txBox="1"/>
          <p:nvPr/>
        </p:nvSpPr>
        <p:spPr>
          <a:xfrm>
            <a:off x="837828" y="1988840"/>
            <a:ext cx="11089232" cy="1538883"/>
          </a:xfrm>
          <a:prstGeom prst="rect">
            <a:avLst/>
          </a:prstGeom>
          <a:noFill/>
        </p:spPr>
        <p:txBody>
          <a:bodyPr wrap="square">
            <a:spAutoFit/>
          </a:bodyPr>
          <a:lstStyle/>
          <a:p>
            <a:r>
              <a:rPr lang="en-GB" sz="3000" b="1" u="sng" dirty="0">
                <a:solidFill>
                  <a:schemeClr val="accent2">
                    <a:lumMod val="75000"/>
                  </a:schemeClr>
                </a:solidFill>
                <a:latin typeface="Cavolini" panose="03000502040302020204" pitchFamily="66" charset="0"/>
                <a:cs typeface="Cavolini" panose="03000502040302020204" pitchFamily="66" charset="0"/>
              </a:rPr>
              <a:t>Key Question…</a:t>
            </a:r>
          </a:p>
          <a:p>
            <a:r>
              <a:rPr lang="en-GB" sz="600" b="1" u="sng" dirty="0">
                <a:solidFill>
                  <a:schemeClr val="accent1">
                    <a:lumMod val="75000"/>
                  </a:schemeClr>
                </a:solidFill>
                <a:latin typeface="Cavolini" panose="03000502040302020204" pitchFamily="66" charset="0"/>
                <a:cs typeface="Cavolini" panose="03000502040302020204" pitchFamily="66" charset="0"/>
              </a:rPr>
              <a:t> </a:t>
            </a:r>
          </a:p>
          <a:p>
            <a:r>
              <a:rPr lang="en-GB" sz="2900" b="1" dirty="0">
                <a:solidFill>
                  <a:schemeClr val="accent1">
                    <a:lumMod val="75000"/>
                  </a:schemeClr>
                </a:solidFill>
                <a:latin typeface="Cavolini" panose="03000502040302020204" pitchFamily="66" charset="0"/>
                <a:cs typeface="Cavolini" panose="03000502040302020204" pitchFamily="66" charset="0"/>
              </a:rPr>
              <a:t>  How was Martin Luther King Jr influenced by the  </a:t>
            </a:r>
          </a:p>
          <a:p>
            <a:r>
              <a:rPr lang="en-GB" sz="2900" b="1" dirty="0">
                <a:solidFill>
                  <a:schemeClr val="accent1">
                    <a:lumMod val="75000"/>
                  </a:schemeClr>
                </a:solidFill>
                <a:latin typeface="Cavolini" panose="03000502040302020204" pitchFamily="66" charset="0"/>
                <a:cs typeface="Cavolini" panose="03000502040302020204" pitchFamily="66" charset="0"/>
              </a:rPr>
              <a:t>     wise words of the Bible and Jesus?  </a:t>
            </a:r>
          </a:p>
        </p:txBody>
      </p:sp>
      <p:sp>
        <p:nvSpPr>
          <p:cNvPr id="14" name="TextBox 13">
            <a:extLst>
              <a:ext uri="{FF2B5EF4-FFF2-40B4-BE49-F238E27FC236}">
                <a16:creationId xmlns:a16="http://schemas.microsoft.com/office/drawing/2014/main" id="{3192892E-F416-E932-59BC-4E1562FF386C}"/>
              </a:ext>
            </a:extLst>
          </p:cNvPr>
          <p:cNvSpPr txBox="1"/>
          <p:nvPr/>
        </p:nvSpPr>
        <p:spPr>
          <a:xfrm>
            <a:off x="981844" y="3892113"/>
            <a:ext cx="10873208" cy="1985159"/>
          </a:xfrm>
          <a:prstGeom prst="rect">
            <a:avLst/>
          </a:prstGeom>
          <a:noFill/>
        </p:spPr>
        <p:txBody>
          <a:bodyPr wrap="square">
            <a:spAutoFit/>
          </a:bodyPr>
          <a:lstStyle/>
          <a:p>
            <a:r>
              <a:rPr lang="en-GB" sz="3000" b="1" dirty="0">
                <a:solidFill>
                  <a:schemeClr val="accent1">
                    <a:lumMod val="75000"/>
                  </a:schemeClr>
                </a:solidFill>
                <a:latin typeface="Cavolini" panose="03000502040302020204" pitchFamily="66" charset="0"/>
                <a:cs typeface="Cavolini" panose="03000502040302020204" pitchFamily="66" charset="0"/>
              </a:rPr>
              <a:t>       </a:t>
            </a:r>
            <a:r>
              <a:rPr lang="en-GB" sz="3000" b="1" u="sng" dirty="0">
                <a:solidFill>
                  <a:schemeClr val="accent2">
                    <a:lumMod val="75000"/>
                  </a:schemeClr>
                </a:solidFill>
                <a:latin typeface="Cavolini" panose="03000502040302020204" pitchFamily="66" charset="0"/>
                <a:cs typeface="Cavolini" panose="03000502040302020204" pitchFamily="66" charset="0"/>
              </a:rPr>
              <a:t>To begin…</a:t>
            </a:r>
          </a:p>
          <a:p>
            <a:r>
              <a:rPr lang="en-GB" sz="600" b="1" u="sng" dirty="0">
                <a:solidFill>
                  <a:schemeClr val="accent1">
                    <a:lumMod val="75000"/>
                  </a:schemeClr>
                </a:solidFill>
                <a:latin typeface="Cavolini" panose="03000502040302020204" pitchFamily="66" charset="0"/>
                <a:cs typeface="Cavolini" panose="03000502040302020204" pitchFamily="66" charset="0"/>
              </a:rPr>
              <a:t> </a:t>
            </a:r>
          </a:p>
          <a:p>
            <a:r>
              <a:rPr lang="en-GB" sz="2900" b="1" dirty="0">
                <a:solidFill>
                  <a:schemeClr val="accent1">
                    <a:lumMod val="75000"/>
                  </a:schemeClr>
                </a:solidFill>
                <a:latin typeface="Cavolini" panose="03000502040302020204" pitchFamily="66" charset="0"/>
                <a:cs typeface="Cavolini" panose="03000502040302020204" pitchFamily="66" charset="0"/>
              </a:rPr>
              <a:t>    Note down some reasons why people in the       </a:t>
            </a:r>
          </a:p>
          <a:p>
            <a:r>
              <a:rPr lang="en-GB" sz="2900" b="1" dirty="0">
                <a:solidFill>
                  <a:schemeClr val="accent1">
                    <a:lumMod val="75000"/>
                  </a:schemeClr>
                </a:solidFill>
                <a:latin typeface="Cavolini" panose="03000502040302020204" pitchFamily="66" charset="0"/>
                <a:cs typeface="Cavolini" panose="03000502040302020204" pitchFamily="66" charset="0"/>
              </a:rPr>
              <a:t>  world do not get on with each other. </a:t>
            </a:r>
          </a:p>
          <a:p>
            <a:r>
              <a:rPr lang="en-GB" sz="2900" b="1" dirty="0">
                <a:solidFill>
                  <a:schemeClr val="accent1">
                    <a:lumMod val="75000"/>
                  </a:schemeClr>
                </a:solidFill>
                <a:latin typeface="Cavolini" panose="03000502040302020204" pitchFamily="66" charset="0"/>
                <a:cs typeface="Cavolini" panose="03000502040302020204" pitchFamily="66" charset="0"/>
              </a:rPr>
              <a:t>You could do this as a spider diagram or list.</a:t>
            </a:r>
          </a:p>
        </p:txBody>
      </p:sp>
      <p:pic>
        <p:nvPicPr>
          <p:cNvPr id="2050" name="Picture 2" descr="Martin Luther King Jr Sticker by NYU Office of Global Inclusion for iOS &amp;  Android | GIPHY">
            <a:extLst>
              <a:ext uri="{FF2B5EF4-FFF2-40B4-BE49-F238E27FC236}">
                <a16:creationId xmlns:a16="http://schemas.microsoft.com/office/drawing/2014/main" id="{1348F031-CAA4-74EB-F13C-8E283921D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400" y="4365105"/>
            <a:ext cx="326074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445BD0-7726-87D7-C1AE-A5DF96095E87}"/>
              </a:ext>
            </a:extLst>
          </p:cNvPr>
          <p:cNvSpPr/>
          <p:nvPr/>
        </p:nvSpPr>
        <p:spPr>
          <a:xfrm>
            <a:off x="117748" y="211287"/>
            <a:ext cx="11953327"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3"/>
                </a:solidFill>
                <a:latin typeface="Cavolini" panose="03000502040302020204" pitchFamily="66" charset="0"/>
                <a:cs typeface="Cavolini" panose="03000502040302020204" pitchFamily="66" charset="0"/>
              </a:rPr>
              <a:t>W</a:t>
            </a:r>
            <a:r>
              <a:rPr lang="en-US" sz="4400" b="1" cap="none" spc="0" dirty="0">
                <a:ln/>
                <a:solidFill>
                  <a:schemeClr val="accent3"/>
                </a:solidFill>
                <a:effectLst/>
                <a:latin typeface="Cavolini" panose="03000502040302020204" pitchFamily="66" charset="0"/>
                <a:cs typeface="Cavolini" panose="03000502040302020204" pitchFamily="66" charset="0"/>
              </a:rPr>
              <a:t>ise Words influenced by the Bible</a:t>
            </a:r>
          </a:p>
        </p:txBody>
      </p:sp>
      <p:sp>
        <p:nvSpPr>
          <p:cNvPr id="3" name="TextBox 2">
            <a:extLst>
              <a:ext uri="{FF2B5EF4-FFF2-40B4-BE49-F238E27FC236}">
                <a16:creationId xmlns:a16="http://schemas.microsoft.com/office/drawing/2014/main" id="{C2B81EBC-AA0F-3CA7-2C1B-FDCEEC98918F}"/>
              </a:ext>
            </a:extLst>
          </p:cNvPr>
          <p:cNvSpPr txBox="1"/>
          <p:nvPr/>
        </p:nvSpPr>
        <p:spPr>
          <a:xfrm>
            <a:off x="117748" y="1340768"/>
            <a:ext cx="8280920" cy="5616922"/>
          </a:xfrm>
          <a:prstGeom prst="rect">
            <a:avLst/>
          </a:prstGeom>
          <a:noFill/>
        </p:spPr>
        <p:txBody>
          <a:bodyPr wrap="square">
            <a:spAutoFit/>
          </a:bodyPr>
          <a:lstStyle/>
          <a:p>
            <a:r>
              <a:rPr lang="en-GB" sz="3000" b="1" u="sng" dirty="0">
                <a:solidFill>
                  <a:schemeClr val="accent2">
                    <a:lumMod val="75000"/>
                  </a:schemeClr>
                </a:solidFill>
                <a:latin typeface="Cavolini" panose="03000502040302020204" pitchFamily="66" charset="0"/>
                <a:cs typeface="Cavolini" panose="03000502040302020204" pitchFamily="66" charset="0"/>
              </a:rPr>
              <a:t>Question…What do you already know?</a:t>
            </a:r>
          </a:p>
          <a:p>
            <a:r>
              <a:rPr lang="en-GB" sz="800" b="1" u="sng" dirty="0">
                <a:solidFill>
                  <a:schemeClr val="accent1">
                    <a:lumMod val="75000"/>
                  </a:schemeClr>
                </a:solidFill>
                <a:latin typeface="Cavolini" panose="03000502040302020204" pitchFamily="66" charset="0"/>
                <a:cs typeface="Cavolini" panose="03000502040302020204" pitchFamily="66" charset="0"/>
              </a:rPr>
              <a:t> </a:t>
            </a:r>
          </a:p>
          <a:p>
            <a:endParaRPr lang="en-GB" sz="200" b="1" dirty="0">
              <a:solidFill>
                <a:schemeClr val="accent1">
                  <a:lumMod val="75000"/>
                </a:schemeClr>
              </a:solidFill>
              <a:latin typeface="Cavolini" panose="03000502040302020204" pitchFamily="66" charset="0"/>
              <a:cs typeface="Cavolini" panose="03000502040302020204" pitchFamily="66" charset="0"/>
            </a:endParaRPr>
          </a:p>
          <a:p>
            <a:r>
              <a:rPr lang="en-GB" sz="2900" b="1" dirty="0">
                <a:solidFill>
                  <a:schemeClr val="accent1">
                    <a:lumMod val="75000"/>
                  </a:schemeClr>
                </a:solidFill>
                <a:latin typeface="Cavolini" panose="03000502040302020204" pitchFamily="66" charset="0"/>
                <a:cs typeface="Cavolini" panose="03000502040302020204" pitchFamily="66" charset="0"/>
              </a:rPr>
              <a:t>Fill in as much of the                            question grid as you can                                                        with your prior knowledge                                                           of Martin Luther King Jr. </a:t>
            </a:r>
          </a:p>
          <a:p>
            <a:endParaRPr lang="en-GB" sz="2000" b="1" dirty="0">
              <a:solidFill>
                <a:schemeClr val="accent1">
                  <a:lumMod val="75000"/>
                </a:schemeClr>
              </a:solidFill>
              <a:latin typeface="Cavolini" panose="03000502040302020204" pitchFamily="66" charset="0"/>
              <a:cs typeface="Cavolini" panose="03000502040302020204" pitchFamily="66" charset="0"/>
            </a:endParaRPr>
          </a:p>
          <a:p>
            <a:r>
              <a:rPr lang="en-GB" sz="2900" b="1" dirty="0">
                <a:solidFill>
                  <a:schemeClr val="accent1">
                    <a:lumMod val="75000"/>
                  </a:schemeClr>
                </a:solidFill>
                <a:latin typeface="Cavolini" panose="03000502040302020204" pitchFamily="66" charset="0"/>
                <a:cs typeface="Cavolini" panose="03000502040302020204" pitchFamily="66" charset="0"/>
              </a:rPr>
              <a:t>At the end of the lesson                                           fill in the remaining                                                     answers in a different                               colour.</a:t>
            </a:r>
          </a:p>
          <a:p>
            <a:endParaRPr lang="en-GB" sz="2900" b="1" dirty="0">
              <a:solidFill>
                <a:schemeClr val="accent1">
                  <a:lumMod val="75000"/>
                </a:schemeClr>
              </a:solidFill>
              <a:latin typeface="Cavolini" panose="03000502040302020204" pitchFamily="66" charset="0"/>
              <a:cs typeface="Cavolini" panose="03000502040302020204" pitchFamily="66" charset="0"/>
            </a:endParaRPr>
          </a:p>
          <a:p>
            <a:endParaRPr lang="en-GB" sz="2900" b="1" dirty="0">
              <a:solidFill>
                <a:schemeClr val="accent1">
                  <a:lumMod val="75000"/>
                </a:schemeClr>
              </a:solidFill>
              <a:latin typeface="Cavolini" panose="0300050204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913A6150-D360-2DF9-A486-13FE68BFCDE4}"/>
              </a:ext>
            </a:extLst>
          </p:cNvPr>
          <p:cNvPicPr>
            <a:picLocks noChangeAspect="1"/>
          </p:cNvPicPr>
          <p:nvPr/>
        </p:nvPicPr>
        <p:blipFill rotWithShape="1">
          <a:blip r:embed="rId2"/>
          <a:srcRect l="612" t="1570" r="558" b="-1"/>
          <a:stretch/>
        </p:blipFill>
        <p:spPr>
          <a:xfrm>
            <a:off x="5518349" y="1939479"/>
            <a:ext cx="6552728" cy="4657873"/>
          </a:xfrm>
          <a:prstGeom prst="rect">
            <a:avLst/>
          </a:prstGeom>
        </p:spPr>
      </p:pic>
    </p:spTree>
    <p:extLst>
      <p:ext uri="{BB962C8B-B14F-4D97-AF65-F5344CB8AC3E}">
        <p14:creationId xmlns:p14="http://schemas.microsoft.com/office/powerpoint/2010/main" val="33645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AA8798-F6E0-DCC6-3DD7-440CA0DCA2B8}"/>
              </a:ext>
            </a:extLst>
          </p:cNvPr>
          <p:cNvSpPr txBox="1"/>
          <p:nvPr/>
        </p:nvSpPr>
        <p:spPr>
          <a:xfrm>
            <a:off x="957960" y="6122478"/>
            <a:ext cx="4560388" cy="584775"/>
          </a:xfrm>
          <a:prstGeom prst="rect">
            <a:avLst/>
          </a:prstGeom>
          <a:noFill/>
        </p:spPr>
        <p:txBody>
          <a:bodyPr wrap="square">
            <a:spAutoFit/>
          </a:bodyPr>
          <a:lstStyle/>
          <a:p>
            <a:r>
              <a:rPr lang="en-GB" sz="1600" dirty="0">
                <a:hlinkClick r:id="rId2"/>
              </a:rPr>
              <a:t>4K </a:t>
            </a:r>
            <a:r>
              <a:rPr lang="en-GB" sz="1600" dirty="0" err="1">
                <a:hlinkClick r:id="rId2"/>
              </a:rPr>
              <a:t>DeOldify</a:t>
            </a:r>
            <a:r>
              <a:rPr lang="en-GB" sz="1600" dirty="0">
                <a:hlinkClick r:id="rId2"/>
              </a:rPr>
              <a:t> | </a:t>
            </a:r>
            <a:r>
              <a:rPr lang="en-GB" sz="1600" dirty="0" err="1">
                <a:hlinkClick r:id="rId2"/>
              </a:rPr>
              <a:t>Dr.</a:t>
            </a:r>
            <a:r>
              <a:rPr lang="en-GB" sz="1600" dirty="0">
                <a:hlinkClick r:id="rId2"/>
              </a:rPr>
              <a:t> Martin Luther King Jr. I have a Dream Speech - COLOR - Bing video</a:t>
            </a:r>
            <a:r>
              <a:rPr lang="en-GB" sz="1600" dirty="0"/>
              <a:t> </a:t>
            </a:r>
          </a:p>
        </p:txBody>
      </p:sp>
      <p:sp>
        <p:nvSpPr>
          <p:cNvPr id="9" name="Rectangle 8">
            <a:extLst>
              <a:ext uri="{FF2B5EF4-FFF2-40B4-BE49-F238E27FC236}">
                <a16:creationId xmlns:a16="http://schemas.microsoft.com/office/drawing/2014/main" id="{5DA08650-DE78-5010-A995-82016949E417}"/>
              </a:ext>
            </a:extLst>
          </p:cNvPr>
          <p:cNvSpPr/>
          <p:nvPr/>
        </p:nvSpPr>
        <p:spPr>
          <a:xfrm>
            <a:off x="261764" y="211287"/>
            <a:ext cx="12031261"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rgbClr val="0000CC"/>
                  </a:solidFill>
                </a:ln>
                <a:solidFill>
                  <a:schemeClr val="accent3"/>
                </a:solidFill>
                <a:latin typeface="Cavolini" panose="03000502040302020204" pitchFamily="66" charset="0"/>
                <a:cs typeface="Cavolini" panose="03000502040302020204" pitchFamily="66" charset="0"/>
              </a:rPr>
              <a:t>W</a:t>
            </a:r>
            <a:r>
              <a:rPr lang="en-US" sz="4400" b="1" cap="none" spc="0" dirty="0">
                <a:ln>
                  <a:solidFill>
                    <a:srgbClr val="0000CC"/>
                  </a:solidFill>
                </a:ln>
                <a:solidFill>
                  <a:schemeClr val="accent3"/>
                </a:solidFill>
                <a:effectLst/>
                <a:latin typeface="Cavolini" panose="03000502040302020204" pitchFamily="66" charset="0"/>
                <a:cs typeface="Cavolini" panose="03000502040302020204" pitchFamily="66" charset="0"/>
              </a:rPr>
              <a:t>ise Words influenced by the Bible</a:t>
            </a:r>
          </a:p>
        </p:txBody>
      </p:sp>
      <p:sp>
        <p:nvSpPr>
          <p:cNvPr id="10" name="TextBox 9">
            <a:extLst>
              <a:ext uri="{FF2B5EF4-FFF2-40B4-BE49-F238E27FC236}">
                <a16:creationId xmlns:a16="http://schemas.microsoft.com/office/drawing/2014/main" id="{4B939B3B-469C-A872-8575-EEE4EEDE61C6}"/>
              </a:ext>
            </a:extLst>
          </p:cNvPr>
          <p:cNvSpPr txBox="1"/>
          <p:nvPr/>
        </p:nvSpPr>
        <p:spPr>
          <a:xfrm>
            <a:off x="3790156" y="1259175"/>
            <a:ext cx="8257036" cy="2169825"/>
          </a:xfrm>
          <a:prstGeom prst="rect">
            <a:avLst/>
          </a:prstGeom>
          <a:noFill/>
        </p:spPr>
        <p:txBody>
          <a:bodyPr wrap="square">
            <a:spAutoFit/>
          </a:bodyPr>
          <a:lstStyle/>
          <a:p>
            <a:r>
              <a:rPr lang="en-GB" sz="3200" b="1" u="sng" dirty="0">
                <a:solidFill>
                  <a:schemeClr val="accent1">
                    <a:lumMod val="75000"/>
                  </a:schemeClr>
                </a:solidFill>
                <a:latin typeface="Cavolini" panose="03000502040302020204" pitchFamily="66" charset="0"/>
                <a:cs typeface="Cavolini" panose="03000502040302020204" pitchFamily="66" charset="0"/>
              </a:rPr>
              <a:t>Things to do…</a:t>
            </a:r>
          </a:p>
          <a:p>
            <a:r>
              <a:rPr lang="en-GB" sz="700" b="1" u="sng" dirty="0">
                <a:solidFill>
                  <a:schemeClr val="accent1">
                    <a:lumMod val="75000"/>
                  </a:schemeClr>
                </a:solidFill>
                <a:latin typeface="Cavolini" panose="03000502040302020204" pitchFamily="66" charset="0"/>
                <a:cs typeface="Cavolini" panose="03000502040302020204" pitchFamily="66" charset="0"/>
              </a:rPr>
              <a:t> </a:t>
            </a:r>
          </a:p>
          <a:p>
            <a:pPr marL="514350" indent="-514350">
              <a:buAutoNum type="arabicPeriod"/>
            </a:pPr>
            <a:r>
              <a:rPr lang="en-GB" sz="3200" b="1" dirty="0">
                <a:solidFill>
                  <a:schemeClr val="accent1">
                    <a:lumMod val="75000"/>
                  </a:schemeClr>
                </a:solidFill>
                <a:latin typeface="Cavolini" panose="03000502040302020204" pitchFamily="66" charset="0"/>
                <a:cs typeface="Cavolini" panose="03000502040302020204" pitchFamily="66" charset="0"/>
              </a:rPr>
              <a:t>Read Martin Luther King’s ‘I have a dream’ speech.</a:t>
            </a:r>
          </a:p>
          <a:p>
            <a:pPr marL="514350" indent="-514350">
              <a:buAutoNum type="arabicPeriod"/>
            </a:pPr>
            <a:r>
              <a:rPr lang="en-GB" sz="3200" b="1" dirty="0">
                <a:solidFill>
                  <a:schemeClr val="accent1">
                    <a:lumMod val="75000"/>
                  </a:schemeClr>
                </a:solidFill>
                <a:latin typeface="Cavolini" panose="03000502040302020204" pitchFamily="66" charset="0"/>
                <a:cs typeface="Cavolini" panose="03000502040302020204" pitchFamily="66" charset="0"/>
              </a:rPr>
              <a:t>Answer the questions.</a:t>
            </a:r>
          </a:p>
        </p:txBody>
      </p:sp>
      <p:sp>
        <p:nvSpPr>
          <p:cNvPr id="11" name="TextBox 10">
            <a:extLst>
              <a:ext uri="{FF2B5EF4-FFF2-40B4-BE49-F238E27FC236}">
                <a16:creationId xmlns:a16="http://schemas.microsoft.com/office/drawing/2014/main" id="{7C6450E4-84E7-4D0A-7D58-8EF898D74294}"/>
              </a:ext>
            </a:extLst>
          </p:cNvPr>
          <p:cNvSpPr txBox="1"/>
          <p:nvPr/>
        </p:nvSpPr>
        <p:spPr>
          <a:xfrm>
            <a:off x="957960" y="3861048"/>
            <a:ext cx="7968648" cy="2169825"/>
          </a:xfrm>
          <a:prstGeom prst="rect">
            <a:avLst/>
          </a:prstGeom>
          <a:noFill/>
        </p:spPr>
        <p:txBody>
          <a:bodyPr wrap="square">
            <a:spAutoFit/>
          </a:bodyPr>
          <a:lstStyle/>
          <a:p>
            <a:r>
              <a:rPr lang="en-GB" sz="3200" b="1" u="sng" dirty="0">
                <a:solidFill>
                  <a:srgbClr val="0000CC"/>
                </a:solidFill>
                <a:latin typeface="Cavolini" panose="03000502040302020204" pitchFamily="66" charset="0"/>
                <a:cs typeface="Cavolini" panose="03000502040302020204" pitchFamily="66" charset="0"/>
              </a:rPr>
              <a:t>More things to do…</a:t>
            </a:r>
          </a:p>
          <a:p>
            <a:r>
              <a:rPr lang="en-GB" sz="700" b="1" u="sng" dirty="0">
                <a:solidFill>
                  <a:srgbClr val="0000CC"/>
                </a:solidFill>
                <a:latin typeface="Cavolini" panose="03000502040302020204" pitchFamily="66" charset="0"/>
                <a:cs typeface="Cavolini" panose="03000502040302020204" pitchFamily="66" charset="0"/>
              </a:rPr>
              <a:t> </a:t>
            </a:r>
          </a:p>
          <a:p>
            <a:pPr marL="514350" indent="-514350">
              <a:buAutoNum type="arabicPeriod"/>
            </a:pPr>
            <a:r>
              <a:rPr lang="en-GB" sz="3200" b="1" dirty="0">
                <a:solidFill>
                  <a:srgbClr val="0000CC"/>
                </a:solidFill>
                <a:latin typeface="Cavolini" panose="03000502040302020204" pitchFamily="66" charset="0"/>
                <a:cs typeface="Cavolini" panose="03000502040302020204" pitchFamily="66" charset="0"/>
              </a:rPr>
              <a:t>Read Martin Luther King’s ‘Mountaintop’ speech.</a:t>
            </a:r>
          </a:p>
          <a:p>
            <a:pPr marL="514350" indent="-514350">
              <a:buAutoNum type="arabicPeriod"/>
            </a:pPr>
            <a:r>
              <a:rPr lang="en-GB" sz="3200" b="1" dirty="0">
                <a:solidFill>
                  <a:srgbClr val="0000CC"/>
                </a:solidFill>
                <a:latin typeface="Cavolini" panose="03000502040302020204" pitchFamily="66" charset="0"/>
                <a:cs typeface="Cavolini" panose="03000502040302020204" pitchFamily="66" charset="0"/>
              </a:rPr>
              <a:t>Answer the questions.</a:t>
            </a:r>
          </a:p>
        </p:txBody>
      </p:sp>
      <p:pic>
        <p:nvPicPr>
          <p:cNvPr id="1028" name="Picture 4" descr="Martin Luther King GIFs - Get the best GIF on GIPHY">
            <a:extLst>
              <a:ext uri="{FF2B5EF4-FFF2-40B4-BE49-F238E27FC236}">
                <a16:creationId xmlns:a16="http://schemas.microsoft.com/office/drawing/2014/main" id="{310644D4-39DF-A6F3-46C1-8344B53A3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652" y="3861048"/>
            <a:ext cx="3756805" cy="28176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rtin Luther King Jr Animated GIFs | Tenor">
            <a:extLst>
              <a:ext uri="{FF2B5EF4-FFF2-40B4-BE49-F238E27FC236}">
                <a16:creationId xmlns:a16="http://schemas.microsoft.com/office/drawing/2014/main" id="{0DFB032E-BC3A-60EC-1EF4-BC9C32B93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81" y="1076773"/>
            <a:ext cx="2568251" cy="256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rtin Luther King Jr Sticker by NYU Office of Global Inclusion for iOS &amp;  Android | GIPHY">
            <a:extLst>
              <a:ext uri="{FF2B5EF4-FFF2-40B4-BE49-F238E27FC236}">
                <a16:creationId xmlns:a16="http://schemas.microsoft.com/office/drawing/2014/main" id="{EC686B7D-589C-21AB-9DDF-3C87B4ED3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160" y="3140968"/>
            <a:ext cx="4851492" cy="3749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54EABA-9187-D3BE-6BF3-2277CE0558DF}"/>
              </a:ext>
            </a:extLst>
          </p:cNvPr>
          <p:cNvSpPr txBox="1"/>
          <p:nvPr/>
        </p:nvSpPr>
        <p:spPr>
          <a:xfrm>
            <a:off x="111823" y="1212423"/>
            <a:ext cx="12031261" cy="5816977"/>
          </a:xfrm>
          <a:prstGeom prst="rect">
            <a:avLst/>
          </a:prstGeom>
          <a:noFill/>
        </p:spPr>
        <p:txBody>
          <a:bodyPr wrap="square">
            <a:spAutoFit/>
          </a:bodyPr>
          <a:lstStyle/>
          <a:p>
            <a:r>
              <a:rPr lang="en-GB" sz="3000" b="1" u="sng" dirty="0">
                <a:solidFill>
                  <a:srgbClr val="115B65"/>
                </a:solidFill>
                <a:latin typeface="Cavolini" panose="03000502040302020204" pitchFamily="66" charset="0"/>
                <a:cs typeface="Cavolini" panose="03000502040302020204" pitchFamily="66" charset="0"/>
              </a:rPr>
              <a:t>Even more things to do…</a:t>
            </a:r>
          </a:p>
          <a:p>
            <a:r>
              <a:rPr lang="en-GB" sz="600" b="1" u="sng" dirty="0">
                <a:solidFill>
                  <a:srgbClr val="115B65"/>
                </a:solidFill>
                <a:latin typeface="Cavolini" panose="03000502040302020204" pitchFamily="66" charset="0"/>
                <a:cs typeface="Cavolini" panose="03000502040302020204" pitchFamily="66" charset="0"/>
              </a:rPr>
              <a:t> </a:t>
            </a:r>
          </a:p>
          <a:p>
            <a:pPr marL="514350" indent="-514350">
              <a:buAutoNum type="arabicPeriod"/>
            </a:pPr>
            <a:r>
              <a:rPr lang="en-GB" sz="2800" b="1" dirty="0">
                <a:solidFill>
                  <a:srgbClr val="115B65"/>
                </a:solidFill>
                <a:latin typeface="Cavolini" panose="03000502040302020204" pitchFamily="66" charset="0"/>
                <a:cs typeface="Cavolini" panose="03000502040302020204" pitchFamily="66" charset="0"/>
              </a:rPr>
              <a:t>Identify and explain links between MLK’s speeches and the parables of Jesus you looked at last lesson. Consider the meaning of the parables, the moral ideas displayed in the parables and the speeches and the events at the time of MLK’s speeches and the attitudes of people in the parables.</a:t>
            </a:r>
          </a:p>
          <a:p>
            <a:pPr marL="514350" indent="-514350">
              <a:buAutoNum type="arabicPeriod"/>
            </a:pPr>
            <a:endParaRPr lang="en-GB" sz="2000" b="1" dirty="0">
              <a:solidFill>
                <a:srgbClr val="115B65"/>
              </a:solidFill>
              <a:latin typeface="Cavolini" panose="03000502040302020204" pitchFamily="66" charset="0"/>
              <a:cs typeface="Cavolini" panose="03000502040302020204" pitchFamily="66" charset="0"/>
            </a:endParaRPr>
          </a:p>
          <a:p>
            <a:pPr marL="514350" indent="-514350">
              <a:buAutoNum type="arabicPeriod"/>
            </a:pPr>
            <a:r>
              <a:rPr lang="en-GB" sz="2800" b="1" dirty="0">
                <a:solidFill>
                  <a:srgbClr val="115B65"/>
                </a:solidFill>
                <a:latin typeface="Cavolini" panose="03000502040302020204" pitchFamily="66" charset="0"/>
                <a:cs typeface="Cavolini" panose="03000502040302020204" pitchFamily="66" charset="0"/>
              </a:rPr>
              <a:t>Was MLK wise? What can we learn from                            MLK’s speeches? Consider what he believed                            about we should treat each other and how we                   should behave. Were these good ideas? Explain                             what you think.</a:t>
            </a:r>
          </a:p>
          <a:p>
            <a:pPr marL="514350" indent="-514350">
              <a:buAutoNum type="arabicPeriod"/>
            </a:pPr>
            <a:endParaRPr lang="en-GB" sz="2800" b="1" dirty="0">
              <a:solidFill>
                <a:srgbClr val="115B65"/>
              </a:solidFill>
              <a:latin typeface="Cavolini" panose="03000502040302020204" pitchFamily="66" charset="0"/>
              <a:cs typeface="Cavolini" panose="03000502040302020204" pitchFamily="66" charset="0"/>
            </a:endParaRPr>
          </a:p>
        </p:txBody>
      </p:sp>
      <p:sp>
        <p:nvSpPr>
          <p:cNvPr id="9" name="Rectangle 8">
            <a:extLst>
              <a:ext uri="{FF2B5EF4-FFF2-40B4-BE49-F238E27FC236}">
                <a16:creationId xmlns:a16="http://schemas.microsoft.com/office/drawing/2014/main" id="{A0D45D7C-4C24-F01C-721D-63B3DD41FD37}"/>
              </a:ext>
            </a:extLst>
          </p:cNvPr>
          <p:cNvSpPr/>
          <p:nvPr/>
        </p:nvSpPr>
        <p:spPr>
          <a:xfrm>
            <a:off x="111823" y="188640"/>
            <a:ext cx="12031261"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rgbClr val="0000CC"/>
                  </a:solidFill>
                </a:ln>
                <a:solidFill>
                  <a:schemeClr val="accent3"/>
                </a:solidFill>
                <a:latin typeface="Cavolini" panose="03000502040302020204" pitchFamily="66" charset="0"/>
                <a:cs typeface="Cavolini" panose="03000502040302020204" pitchFamily="66" charset="0"/>
              </a:rPr>
              <a:t>W</a:t>
            </a:r>
            <a:r>
              <a:rPr lang="en-US" sz="4400" b="1" cap="none" spc="0" dirty="0">
                <a:ln>
                  <a:solidFill>
                    <a:srgbClr val="0000CC"/>
                  </a:solidFill>
                </a:ln>
                <a:solidFill>
                  <a:schemeClr val="accent3"/>
                </a:solidFill>
                <a:effectLst/>
                <a:latin typeface="Cavolini" panose="03000502040302020204" pitchFamily="66" charset="0"/>
                <a:cs typeface="Cavolini" panose="03000502040302020204" pitchFamily="66" charset="0"/>
              </a:rPr>
              <a:t>ise Words influenced by the Bible</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3CF0A8-4051-2F16-B8B1-C48199D6EAED}"/>
              </a:ext>
            </a:extLst>
          </p:cNvPr>
          <p:cNvSpPr/>
          <p:nvPr/>
        </p:nvSpPr>
        <p:spPr>
          <a:xfrm>
            <a:off x="333772" y="116632"/>
            <a:ext cx="12031261"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rgbClr val="0000CC"/>
                  </a:solidFill>
                </a:ln>
                <a:solidFill>
                  <a:schemeClr val="accent3"/>
                </a:solidFill>
                <a:latin typeface="Cavolini" panose="03000502040302020204" pitchFamily="66" charset="0"/>
                <a:cs typeface="Cavolini" panose="03000502040302020204" pitchFamily="66" charset="0"/>
              </a:rPr>
              <a:t>W</a:t>
            </a:r>
            <a:r>
              <a:rPr lang="en-US" sz="4400" b="1" cap="none" spc="0" dirty="0">
                <a:ln>
                  <a:solidFill>
                    <a:srgbClr val="0000CC"/>
                  </a:solidFill>
                </a:ln>
                <a:solidFill>
                  <a:schemeClr val="accent3"/>
                </a:solidFill>
                <a:effectLst/>
                <a:latin typeface="Cavolini" panose="03000502040302020204" pitchFamily="66" charset="0"/>
                <a:cs typeface="Cavolini" panose="03000502040302020204" pitchFamily="66" charset="0"/>
              </a:rPr>
              <a:t>ise Words influenced by the Bible</a:t>
            </a:r>
          </a:p>
        </p:txBody>
      </p:sp>
      <p:sp>
        <p:nvSpPr>
          <p:cNvPr id="11" name="TextBox 10">
            <a:extLst>
              <a:ext uri="{FF2B5EF4-FFF2-40B4-BE49-F238E27FC236}">
                <a16:creationId xmlns:a16="http://schemas.microsoft.com/office/drawing/2014/main" id="{0378324F-33A1-1E7A-BD6B-D0D041988F0E}"/>
              </a:ext>
            </a:extLst>
          </p:cNvPr>
          <p:cNvSpPr txBox="1"/>
          <p:nvPr/>
        </p:nvSpPr>
        <p:spPr>
          <a:xfrm>
            <a:off x="977614" y="980728"/>
            <a:ext cx="7565070" cy="2400657"/>
          </a:xfrm>
          <a:prstGeom prst="rect">
            <a:avLst/>
          </a:prstGeom>
          <a:noFill/>
        </p:spPr>
        <p:txBody>
          <a:bodyPr wrap="square">
            <a:spAutoFit/>
          </a:bodyPr>
          <a:lstStyle/>
          <a:p>
            <a:r>
              <a:rPr lang="en-GB" sz="2800" b="1" u="sng" dirty="0">
                <a:solidFill>
                  <a:schemeClr val="accent2">
                    <a:lumMod val="75000"/>
                  </a:schemeClr>
                </a:solidFill>
                <a:latin typeface="Cavolini" panose="03000502040302020204" pitchFamily="66" charset="0"/>
                <a:cs typeface="Cavolini" panose="03000502040302020204" pitchFamily="66" charset="0"/>
              </a:rPr>
              <a:t>Making links…be artistic!</a:t>
            </a:r>
          </a:p>
          <a:p>
            <a:endParaRPr lang="en-GB" sz="800" b="1" dirty="0">
              <a:solidFill>
                <a:schemeClr val="accent1">
                  <a:lumMod val="75000"/>
                </a:schemeClr>
              </a:solidFill>
              <a:latin typeface="Cavolini" panose="03000502040302020204" pitchFamily="66" charset="0"/>
              <a:cs typeface="Cavolini" panose="03000502040302020204" pitchFamily="66" charset="0"/>
            </a:endParaRPr>
          </a:p>
          <a:p>
            <a:r>
              <a:rPr lang="en-GB" sz="2800" b="1" dirty="0">
                <a:solidFill>
                  <a:schemeClr val="accent1">
                    <a:lumMod val="75000"/>
                  </a:schemeClr>
                </a:solidFill>
                <a:latin typeface="Cavolini" panose="03000502040302020204" pitchFamily="66" charset="0"/>
                <a:cs typeface="Cavolini" panose="03000502040302020204" pitchFamily="66" charset="0"/>
              </a:rPr>
              <a:t>Create an artwork (of any kind) that shows how MLK was inspired by his Christian beliefs. </a:t>
            </a:r>
          </a:p>
          <a:p>
            <a:r>
              <a:rPr lang="en-GB" sz="2800" b="1" dirty="0">
                <a:solidFill>
                  <a:schemeClr val="accent1">
                    <a:lumMod val="75000"/>
                  </a:schemeClr>
                </a:solidFill>
                <a:latin typeface="Cavolini" panose="03000502040302020204" pitchFamily="66" charset="0"/>
                <a:cs typeface="Cavolini" panose="03000502040302020204" pitchFamily="66" charset="0"/>
              </a:rPr>
              <a:t>Use words and pictures in your design.</a:t>
            </a:r>
          </a:p>
        </p:txBody>
      </p:sp>
      <p:pic>
        <p:nvPicPr>
          <p:cNvPr id="4100" name="Picture 4" descr="23 Incredible Full-Color Pictures Of Martin Luther King Jr.">
            <a:extLst>
              <a:ext uri="{FF2B5EF4-FFF2-40B4-BE49-F238E27FC236}">
                <a16:creationId xmlns:a16="http://schemas.microsoft.com/office/drawing/2014/main" id="{DFA97084-4F60-BB42-B178-3759E0AAEE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7365">
            <a:off x="6273466" y="3653338"/>
            <a:ext cx="2805966" cy="3024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310A4EF7-5821-F74E-9C8E-5218A31D7B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98" b="16990"/>
          <a:stretch/>
        </p:blipFill>
        <p:spPr bwMode="auto">
          <a:xfrm rot="196974">
            <a:off x="9213904" y="3504642"/>
            <a:ext cx="2788217" cy="3174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King Center - Dr. Martin Luther King, Jr. In color.... | Facebook">
            <a:extLst>
              <a:ext uri="{FF2B5EF4-FFF2-40B4-BE49-F238E27FC236}">
                <a16:creationId xmlns:a16="http://schemas.microsoft.com/office/drawing/2014/main" id="{5E88E7FB-2030-1AD9-D514-5AE450D4C1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7"/>
          <a:stretch/>
        </p:blipFill>
        <p:spPr bwMode="auto">
          <a:xfrm rot="21380832">
            <a:off x="794457" y="3498312"/>
            <a:ext cx="2288975" cy="31847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ernice A. King on Instagram: “Kings.”">
            <a:extLst>
              <a:ext uri="{FF2B5EF4-FFF2-40B4-BE49-F238E27FC236}">
                <a16:creationId xmlns:a16="http://schemas.microsoft.com/office/drawing/2014/main" id="{1BA38B19-F41E-165F-21E5-E2E5DE2B8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2084" y="3717032"/>
            <a:ext cx="3112417" cy="28879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66E01A2D-52BC-C42B-AC07-9BCFF2B648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3217" y="1100351"/>
            <a:ext cx="3597859" cy="230263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rt Wow Sticker by Ai and Aiko for iOS &amp; Android | GIPHY">
            <a:extLst>
              <a:ext uri="{FF2B5EF4-FFF2-40B4-BE49-F238E27FC236}">
                <a16:creationId xmlns:a16="http://schemas.microsoft.com/office/drawing/2014/main" id="{E63F23BD-02C6-9746-F218-3539B8F261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46" y="1988840"/>
            <a:ext cx="1791170" cy="167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purl.org/dc/elements/1.1/"/>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15943</TotalTime>
  <Words>326</Words>
  <Application>Microsoft Office PowerPoint</Application>
  <PresentationFormat>Custom</PresentationFormat>
  <Paragraphs>40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Cavolini</vt:lpstr>
      <vt:lpstr>Euphemia</vt:lpstr>
      <vt:lpstr>Serenity 16x9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Butler</dc:creator>
  <cp:lastModifiedBy>W Marshall</cp:lastModifiedBy>
  <cp:revision>10</cp:revision>
  <cp:lastPrinted>2022-08-24T08:33:57Z</cp:lastPrinted>
  <dcterms:created xsi:type="dcterms:W3CDTF">2022-07-24T11:57:49Z</dcterms:created>
  <dcterms:modified xsi:type="dcterms:W3CDTF">2022-08-24T08:43:56Z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