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58" r:id="rId3"/>
    <p:sldId id="303" r:id="rId4"/>
    <p:sldId id="260" r:id="rId5"/>
    <p:sldId id="396" r:id="rId6"/>
    <p:sldId id="304" r:id="rId7"/>
    <p:sldId id="404" r:id="rId8"/>
    <p:sldId id="384" r:id="rId9"/>
    <p:sldId id="405" r:id="rId10"/>
    <p:sldId id="386" r:id="rId11"/>
    <p:sldId id="423" r:id="rId12"/>
    <p:sldId id="266" r:id="rId13"/>
    <p:sldId id="263" r:id="rId14"/>
    <p:sldId id="407" r:id="rId15"/>
    <p:sldId id="406" r:id="rId16"/>
    <p:sldId id="408" r:id="rId17"/>
    <p:sldId id="409" r:id="rId18"/>
    <p:sldId id="410" r:id="rId19"/>
    <p:sldId id="397" r:id="rId20"/>
    <p:sldId id="358" r:id="rId21"/>
    <p:sldId id="286" r:id="rId22"/>
    <p:sldId id="417" r:id="rId23"/>
    <p:sldId id="424" r:id="rId24"/>
    <p:sldId id="357" r:id="rId25"/>
    <p:sldId id="419" r:id="rId26"/>
    <p:sldId id="305" r:id="rId27"/>
    <p:sldId id="420" r:id="rId28"/>
    <p:sldId id="421" r:id="rId29"/>
    <p:sldId id="411" r:id="rId30"/>
    <p:sldId id="425" r:id="rId31"/>
    <p:sldId id="422"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6"/>
    <p:restoredTop sz="89583"/>
  </p:normalViewPr>
  <p:slideViewPr>
    <p:cSldViewPr snapToGrid="0" snapToObjects="1">
      <p:cViewPr varScale="1">
        <p:scale>
          <a:sx n="137" d="100"/>
          <a:sy n="137" d="100"/>
        </p:scale>
        <p:origin x="216"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C9037-336C-4F30-8639-B4B3A852D119}" type="doc">
      <dgm:prSet loTypeId="urn:microsoft.com/office/officeart/2005/8/layout/pyramid1" loCatId="pyramid" qsTypeId="urn:microsoft.com/office/officeart/2005/8/quickstyle/3d2" qsCatId="3D" csTypeId="urn:microsoft.com/office/officeart/2005/8/colors/colorful1" csCatId="colorful" phldr="1"/>
      <dgm:spPr/>
    </dgm:pt>
    <dgm:pt modelId="{CBAC4CAA-13DA-4B1C-9DE6-124E6B13ADE4}">
      <dgm:prSet phldrT="[Text]" custT="1"/>
      <dgm:spPr/>
      <dgm:t>
        <a:bodyPr/>
        <a:lstStyle/>
        <a:p>
          <a:r>
            <a:rPr lang="en-NZ" sz="2000" b="1" dirty="0">
              <a:solidFill>
                <a:schemeClr val="tx2"/>
              </a:solidFill>
            </a:rPr>
            <a:t>Physiological</a:t>
          </a:r>
        </a:p>
      </dgm:t>
    </dgm:pt>
    <dgm:pt modelId="{8F849C2F-68E9-48E3-8D96-543F7AD4FBCF}" type="parTrans" cxnId="{0E5CA657-85D0-496E-BC63-1EE312C9AD68}">
      <dgm:prSet/>
      <dgm:spPr/>
      <dgm:t>
        <a:bodyPr/>
        <a:lstStyle/>
        <a:p>
          <a:endParaRPr lang="en-NZ"/>
        </a:p>
      </dgm:t>
    </dgm:pt>
    <dgm:pt modelId="{754D524A-4837-40E3-B624-5969A5F3BA30}" type="sibTrans" cxnId="{0E5CA657-85D0-496E-BC63-1EE312C9AD68}">
      <dgm:prSet/>
      <dgm:spPr/>
      <dgm:t>
        <a:bodyPr/>
        <a:lstStyle/>
        <a:p>
          <a:endParaRPr lang="en-NZ"/>
        </a:p>
      </dgm:t>
    </dgm:pt>
    <dgm:pt modelId="{6EFB74A8-56C8-4BF1-81AA-4FF1B0D691B7}">
      <dgm:prSet phldrT="[Text]" custT="1"/>
      <dgm:spPr/>
      <dgm:t>
        <a:bodyPr/>
        <a:lstStyle/>
        <a:p>
          <a:r>
            <a:rPr lang="en-NZ" sz="2000" b="1" dirty="0">
              <a:solidFill>
                <a:schemeClr val="tx2"/>
              </a:solidFill>
            </a:rPr>
            <a:t>Security</a:t>
          </a:r>
        </a:p>
      </dgm:t>
    </dgm:pt>
    <dgm:pt modelId="{679ACAE0-BE81-4EE9-AE39-2F17D4EDDFB7}" type="parTrans" cxnId="{EFBE6AFF-57B3-4578-A174-DAAF7DB3C727}">
      <dgm:prSet/>
      <dgm:spPr/>
      <dgm:t>
        <a:bodyPr/>
        <a:lstStyle/>
        <a:p>
          <a:endParaRPr lang="en-NZ"/>
        </a:p>
      </dgm:t>
    </dgm:pt>
    <dgm:pt modelId="{04C3F6BB-1C05-43C2-BE8C-9566A62A7A79}" type="sibTrans" cxnId="{EFBE6AFF-57B3-4578-A174-DAAF7DB3C727}">
      <dgm:prSet/>
      <dgm:spPr/>
      <dgm:t>
        <a:bodyPr/>
        <a:lstStyle/>
        <a:p>
          <a:endParaRPr lang="en-NZ"/>
        </a:p>
      </dgm:t>
    </dgm:pt>
    <dgm:pt modelId="{F60DD83E-E4D2-4753-90BD-FA7FF8C217C0}">
      <dgm:prSet phldrT="[Text]" custT="1"/>
      <dgm:spPr/>
      <dgm:t>
        <a:bodyPr/>
        <a:lstStyle/>
        <a:p>
          <a:r>
            <a:rPr lang="en-NZ" sz="2000" b="1" dirty="0">
              <a:solidFill>
                <a:schemeClr val="tx2"/>
              </a:solidFill>
            </a:rPr>
            <a:t>Self-Esteem</a:t>
          </a:r>
        </a:p>
      </dgm:t>
    </dgm:pt>
    <dgm:pt modelId="{D1C813FC-1C05-42AB-9B56-1085DD5CC330}" type="parTrans" cxnId="{6F7640FA-FF92-4B5D-A8F5-4FD1144E4C9E}">
      <dgm:prSet/>
      <dgm:spPr/>
      <dgm:t>
        <a:bodyPr/>
        <a:lstStyle/>
        <a:p>
          <a:endParaRPr lang="en-NZ"/>
        </a:p>
      </dgm:t>
    </dgm:pt>
    <dgm:pt modelId="{CA76AF0F-5C9B-4700-A363-8E00C2292ECC}" type="sibTrans" cxnId="{6F7640FA-FF92-4B5D-A8F5-4FD1144E4C9E}">
      <dgm:prSet/>
      <dgm:spPr/>
      <dgm:t>
        <a:bodyPr/>
        <a:lstStyle/>
        <a:p>
          <a:endParaRPr lang="en-NZ"/>
        </a:p>
      </dgm:t>
    </dgm:pt>
    <dgm:pt modelId="{FD7232B3-3199-4567-A315-96F7BF207A90}">
      <dgm:prSet phldrT="[Text]" custT="1"/>
      <dgm:spPr/>
      <dgm:t>
        <a:bodyPr/>
        <a:lstStyle/>
        <a:p>
          <a:r>
            <a:rPr lang="en-NZ" sz="2000" b="1" dirty="0">
              <a:solidFill>
                <a:schemeClr val="tx2"/>
              </a:solidFill>
            </a:rPr>
            <a:t>Love &amp; Belonging</a:t>
          </a:r>
        </a:p>
      </dgm:t>
    </dgm:pt>
    <dgm:pt modelId="{D86ED5A7-7746-4C72-BF41-78001A79D44B}" type="parTrans" cxnId="{DA4AC215-3C68-4C7B-A4FE-FE471B23BDD7}">
      <dgm:prSet/>
      <dgm:spPr/>
      <dgm:t>
        <a:bodyPr/>
        <a:lstStyle/>
        <a:p>
          <a:endParaRPr lang="en-NZ"/>
        </a:p>
      </dgm:t>
    </dgm:pt>
    <dgm:pt modelId="{F6FF8409-FD32-4717-A632-1CD9FA9F0A35}" type="sibTrans" cxnId="{DA4AC215-3C68-4C7B-A4FE-FE471B23BDD7}">
      <dgm:prSet/>
      <dgm:spPr/>
      <dgm:t>
        <a:bodyPr/>
        <a:lstStyle/>
        <a:p>
          <a:endParaRPr lang="en-NZ"/>
        </a:p>
      </dgm:t>
    </dgm:pt>
    <dgm:pt modelId="{A87A9BC5-266B-4140-86A7-D5B4B3033553}">
      <dgm:prSet phldrT="[Text]" custT="1"/>
      <dgm:spPr/>
      <dgm:t>
        <a:bodyPr/>
        <a:lstStyle/>
        <a:p>
          <a:r>
            <a:rPr lang="en-NZ" sz="2000" b="1" dirty="0">
              <a:solidFill>
                <a:schemeClr val="tx2"/>
              </a:solidFill>
            </a:rPr>
            <a:t> </a:t>
          </a:r>
        </a:p>
      </dgm:t>
    </dgm:pt>
    <dgm:pt modelId="{BEA712C7-9381-4912-BA19-AB59747C48A0}" type="sibTrans" cxnId="{E73E390A-5B5E-4D2F-BDBC-AABB3445F401}">
      <dgm:prSet/>
      <dgm:spPr/>
      <dgm:t>
        <a:bodyPr/>
        <a:lstStyle/>
        <a:p>
          <a:endParaRPr lang="en-NZ"/>
        </a:p>
      </dgm:t>
    </dgm:pt>
    <dgm:pt modelId="{1E65A9E7-1E1D-4D86-9B37-894B0FD6A2A1}" type="parTrans" cxnId="{E73E390A-5B5E-4D2F-BDBC-AABB3445F401}">
      <dgm:prSet/>
      <dgm:spPr/>
      <dgm:t>
        <a:bodyPr/>
        <a:lstStyle/>
        <a:p>
          <a:endParaRPr lang="en-NZ"/>
        </a:p>
      </dgm:t>
    </dgm:pt>
    <dgm:pt modelId="{9B256D8A-EE35-4A12-B272-866D417D1F4B}" type="pres">
      <dgm:prSet presAssocID="{C70C9037-336C-4F30-8639-B4B3A852D119}" presName="Name0" presStyleCnt="0">
        <dgm:presLayoutVars>
          <dgm:dir/>
          <dgm:animLvl val="lvl"/>
          <dgm:resizeHandles val="exact"/>
        </dgm:presLayoutVars>
      </dgm:prSet>
      <dgm:spPr/>
    </dgm:pt>
    <dgm:pt modelId="{CEA768FC-97D6-4C87-81B2-28E68C090774}" type="pres">
      <dgm:prSet presAssocID="{A87A9BC5-266B-4140-86A7-D5B4B3033553}" presName="Name8" presStyleCnt="0"/>
      <dgm:spPr/>
    </dgm:pt>
    <dgm:pt modelId="{6583FAAE-B9E8-489D-86C5-6770E044995A}" type="pres">
      <dgm:prSet presAssocID="{A87A9BC5-266B-4140-86A7-D5B4B3033553}" presName="level" presStyleLbl="node1" presStyleIdx="0" presStyleCnt="5">
        <dgm:presLayoutVars>
          <dgm:chMax val="1"/>
          <dgm:bulletEnabled val="1"/>
        </dgm:presLayoutVars>
      </dgm:prSet>
      <dgm:spPr/>
    </dgm:pt>
    <dgm:pt modelId="{59FD03D7-8EB3-4BEF-81AD-C57B8E69CEC9}" type="pres">
      <dgm:prSet presAssocID="{A87A9BC5-266B-4140-86A7-D5B4B3033553}" presName="levelTx" presStyleLbl="revTx" presStyleIdx="0" presStyleCnt="0">
        <dgm:presLayoutVars>
          <dgm:chMax val="1"/>
          <dgm:bulletEnabled val="1"/>
        </dgm:presLayoutVars>
      </dgm:prSet>
      <dgm:spPr/>
    </dgm:pt>
    <dgm:pt modelId="{97EB7218-BBD4-44D2-8CAC-E1475335CB0B}" type="pres">
      <dgm:prSet presAssocID="{F60DD83E-E4D2-4753-90BD-FA7FF8C217C0}" presName="Name8" presStyleCnt="0"/>
      <dgm:spPr/>
    </dgm:pt>
    <dgm:pt modelId="{4858A23E-7A43-4275-953A-BDC287D25040}" type="pres">
      <dgm:prSet presAssocID="{F60DD83E-E4D2-4753-90BD-FA7FF8C217C0}" presName="level" presStyleLbl="node1" presStyleIdx="1" presStyleCnt="5">
        <dgm:presLayoutVars>
          <dgm:chMax val="1"/>
          <dgm:bulletEnabled val="1"/>
        </dgm:presLayoutVars>
      </dgm:prSet>
      <dgm:spPr/>
    </dgm:pt>
    <dgm:pt modelId="{FE5BADC0-539B-4F81-9485-9812A569FC31}" type="pres">
      <dgm:prSet presAssocID="{F60DD83E-E4D2-4753-90BD-FA7FF8C217C0}" presName="levelTx" presStyleLbl="revTx" presStyleIdx="0" presStyleCnt="0">
        <dgm:presLayoutVars>
          <dgm:chMax val="1"/>
          <dgm:bulletEnabled val="1"/>
        </dgm:presLayoutVars>
      </dgm:prSet>
      <dgm:spPr/>
    </dgm:pt>
    <dgm:pt modelId="{E5203FC8-E119-46D6-88CC-929F413C8C55}" type="pres">
      <dgm:prSet presAssocID="{FD7232B3-3199-4567-A315-96F7BF207A90}" presName="Name8" presStyleCnt="0"/>
      <dgm:spPr/>
    </dgm:pt>
    <dgm:pt modelId="{FFAEB09A-646F-4EDA-B2AF-5DB46367830B}" type="pres">
      <dgm:prSet presAssocID="{FD7232B3-3199-4567-A315-96F7BF207A90}" presName="level" presStyleLbl="node1" presStyleIdx="2" presStyleCnt="5">
        <dgm:presLayoutVars>
          <dgm:chMax val="1"/>
          <dgm:bulletEnabled val="1"/>
        </dgm:presLayoutVars>
      </dgm:prSet>
      <dgm:spPr/>
    </dgm:pt>
    <dgm:pt modelId="{B57D45AA-1C5A-4E06-9EFF-C9F6B7714690}" type="pres">
      <dgm:prSet presAssocID="{FD7232B3-3199-4567-A315-96F7BF207A90}" presName="levelTx" presStyleLbl="revTx" presStyleIdx="0" presStyleCnt="0">
        <dgm:presLayoutVars>
          <dgm:chMax val="1"/>
          <dgm:bulletEnabled val="1"/>
        </dgm:presLayoutVars>
      </dgm:prSet>
      <dgm:spPr/>
    </dgm:pt>
    <dgm:pt modelId="{13424969-C99A-4FAB-A487-6F0E53F51FF3}" type="pres">
      <dgm:prSet presAssocID="{6EFB74A8-56C8-4BF1-81AA-4FF1B0D691B7}" presName="Name8" presStyleCnt="0"/>
      <dgm:spPr/>
    </dgm:pt>
    <dgm:pt modelId="{36434507-2430-4841-8565-D96D3CA02740}" type="pres">
      <dgm:prSet presAssocID="{6EFB74A8-56C8-4BF1-81AA-4FF1B0D691B7}" presName="level" presStyleLbl="node1" presStyleIdx="3" presStyleCnt="5">
        <dgm:presLayoutVars>
          <dgm:chMax val="1"/>
          <dgm:bulletEnabled val="1"/>
        </dgm:presLayoutVars>
      </dgm:prSet>
      <dgm:spPr/>
    </dgm:pt>
    <dgm:pt modelId="{D3D7BDCE-5C11-491B-A7B8-531086E672CE}" type="pres">
      <dgm:prSet presAssocID="{6EFB74A8-56C8-4BF1-81AA-4FF1B0D691B7}" presName="levelTx" presStyleLbl="revTx" presStyleIdx="0" presStyleCnt="0">
        <dgm:presLayoutVars>
          <dgm:chMax val="1"/>
          <dgm:bulletEnabled val="1"/>
        </dgm:presLayoutVars>
      </dgm:prSet>
      <dgm:spPr/>
    </dgm:pt>
    <dgm:pt modelId="{43574CD5-5B0E-40AA-B58A-F8E189945CFB}" type="pres">
      <dgm:prSet presAssocID="{CBAC4CAA-13DA-4B1C-9DE6-124E6B13ADE4}" presName="Name8" presStyleCnt="0"/>
      <dgm:spPr/>
    </dgm:pt>
    <dgm:pt modelId="{662BAE17-A7B4-48A1-B0BC-5FC2D7786C8C}" type="pres">
      <dgm:prSet presAssocID="{CBAC4CAA-13DA-4B1C-9DE6-124E6B13ADE4}" presName="level" presStyleLbl="node1" presStyleIdx="4" presStyleCnt="5" custLinFactNeighborX="464" custLinFactNeighborY="-1448">
        <dgm:presLayoutVars>
          <dgm:chMax val="1"/>
          <dgm:bulletEnabled val="1"/>
        </dgm:presLayoutVars>
      </dgm:prSet>
      <dgm:spPr/>
    </dgm:pt>
    <dgm:pt modelId="{D219A3D9-CFA3-44FB-950E-160F8B3CFB78}" type="pres">
      <dgm:prSet presAssocID="{CBAC4CAA-13DA-4B1C-9DE6-124E6B13ADE4}" presName="levelTx" presStyleLbl="revTx" presStyleIdx="0" presStyleCnt="0">
        <dgm:presLayoutVars>
          <dgm:chMax val="1"/>
          <dgm:bulletEnabled val="1"/>
        </dgm:presLayoutVars>
      </dgm:prSet>
      <dgm:spPr/>
    </dgm:pt>
  </dgm:ptLst>
  <dgm:cxnLst>
    <dgm:cxn modelId="{E73E390A-5B5E-4D2F-BDBC-AABB3445F401}" srcId="{C70C9037-336C-4F30-8639-B4B3A852D119}" destId="{A87A9BC5-266B-4140-86A7-D5B4B3033553}" srcOrd="0" destOrd="0" parTransId="{1E65A9E7-1E1D-4D86-9B37-894B0FD6A2A1}" sibTransId="{BEA712C7-9381-4912-BA19-AB59747C48A0}"/>
    <dgm:cxn modelId="{DA4AC215-3C68-4C7B-A4FE-FE471B23BDD7}" srcId="{C70C9037-336C-4F30-8639-B4B3A852D119}" destId="{FD7232B3-3199-4567-A315-96F7BF207A90}" srcOrd="2" destOrd="0" parTransId="{D86ED5A7-7746-4C72-BF41-78001A79D44B}" sibTransId="{F6FF8409-FD32-4717-A632-1CD9FA9F0A35}"/>
    <dgm:cxn modelId="{7B296324-267A-49C1-B4A0-58A56C0931CF}" type="presOf" srcId="{F60DD83E-E4D2-4753-90BD-FA7FF8C217C0}" destId="{FE5BADC0-539B-4F81-9485-9812A569FC31}" srcOrd="1" destOrd="0" presId="urn:microsoft.com/office/officeart/2005/8/layout/pyramid1"/>
    <dgm:cxn modelId="{A651522C-FDB6-4E5B-A25E-2CC686FFA686}" type="presOf" srcId="{FD7232B3-3199-4567-A315-96F7BF207A90}" destId="{FFAEB09A-646F-4EDA-B2AF-5DB46367830B}" srcOrd="0" destOrd="0" presId="urn:microsoft.com/office/officeart/2005/8/layout/pyramid1"/>
    <dgm:cxn modelId="{42576A2C-7E7C-4341-923E-FF209F2D4BC5}" type="presOf" srcId="{CBAC4CAA-13DA-4B1C-9DE6-124E6B13ADE4}" destId="{D219A3D9-CFA3-44FB-950E-160F8B3CFB78}" srcOrd="1" destOrd="0" presId="urn:microsoft.com/office/officeart/2005/8/layout/pyramid1"/>
    <dgm:cxn modelId="{3395F039-C5CF-499B-A27D-E5B46A0F4CD4}" type="presOf" srcId="{F60DD83E-E4D2-4753-90BD-FA7FF8C217C0}" destId="{4858A23E-7A43-4275-953A-BDC287D25040}" srcOrd="0" destOrd="0" presId="urn:microsoft.com/office/officeart/2005/8/layout/pyramid1"/>
    <dgm:cxn modelId="{0E5CA657-85D0-496E-BC63-1EE312C9AD68}" srcId="{C70C9037-336C-4F30-8639-B4B3A852D119}" destId="{CBAC4CAA-13DA-4B1C-9DE6-124E6B13ADE4}" srcOrd="4" destOrd="0" parTransId="{8F849C2F-68E9-48E3-8D96-543F7AD4FBCF}" sibTransId="{754D524A-4837-40E3-B624-5969A5F3BA30}"/>
    <dgm:cxn modelId="{7B0D3A7E-6A4A-45B2-AA7C-FDBE1FFA5168}" type="presOf" srcId="{C70C9037-336C-4F30-8639-B4B3A852D119}" destId="{9B256D8A-EE35-4A12-B272-866D417D1F4B}" srcOrd="0" destOrd="0" presId="urn:microsoft.com/office/officeart/2005/8/layout/pyramid1"/>
    <dgm:cxn modelId="{3A5982A8-6E72-4EBE-B885-226BCF003BAA}" type="presOf" srcId="{A87A9BC5-266B-4140-86A7-D5B4B3033553}" destId="{59FD03D7-8EB3-4BEF-81AD-C57B8E69CEC9}" srcOrd="1" destOrd="0" presId="urn:microsoft.com/office/officeart/2005/8/layout/pyramid1"/>
    <dgm:cxn modelId="{B1D7E6B1-5AE2-47D9-B4C0-0CCC10FCC840}" type="presOf" srcId="{FD7232B3-3199-4567-A315-96F7BF207A90}" destId="{B57D45AA-1C5A-4E06-9EFF-C9F6B7714690}" srcOrd="1" destOrd="0" presId="urn:microsoft.com/office/officeart/2005/8/layout/pyramid1"/>
    <dgm:cxn modelId="{E9B7DCBD-CEAD-42DD-9090-1010C3AD37E0}" type="presOf" srcId="{A87A9BC5-266B-4140-86A7-D5B4B3033553}" destId="{6583FAAE-B9E8-489D-86C5-6770E044995A}" srcOrd="0" destOrd="0" presId="urn:microsoft.com/office/officeart/2005/8/layout/pyramid1"/>
    <dgm:cxn modelId="{E7D2E5DB-19E2-40DD-B9A5-CB17BB77CECD}" type="presOf" srcId="{6EFB74A8-56C8-4BF1-81AA-4FF1B0D691B7}" destId="{D3D7BDCE-5C11-491B-A7B8-531086E672CE}" srcOrd="1" destOrd="0" presId="urn:microsoft.com/office/officeart/2005/8/layout/pyramid1"/>
    <dgm:cxn modelId="{923055E4-C823-4263-9E0E-42C754723A7F}" type="presOf" srcId="{6EFB74A8-56C8-4BF1-81AA-4FF1B0D691B7}" destId="{36434507-2430-4841-8565-D96D3CA02740}" srcOrd="0" destOrd="0" presId="urn:microsoft.com/office/officeart/2005/8/layout/pyramid1"/>
    <dgm:cxn modelId="{223E82EC-979C-459A-8BD8-5DF868C0A2FA}" type="presOf" srcId="{CBAC4CAA-13DA-4B1C-9DE6-124E6B13ADE4}" destId="{662BAE17-A7B4-48A1-B0BC-5FC2D7786C8C}" srcOrd="0" destOrd="0" presId="urn:microsoft.com/office/officeart/2005/8/layout/pyramid1"/>
    <dgm:cxn modelId="{6F7640FA-FF92-4B5D-A8F5-4FD1144E4C9E}" srcId="{C70C9037-336C-4F30-8639-B4B3A852D119}" destId="{F60DD83E-E4D2-4753-90BD-FA7FF8C217C0}" srcOrd="1" destOrd="0" parTransId="{D1C813FC-1C05-42AB-9B56-1085DD5CC330}" sibTransId="{CA76AF0F-5C9B-4700-A363-8E00C2292ECC}"/>
    <dgm:cxn modelId="{EFBE6AFF-57B3-4578-A174-DAAF7DB3C727}" srcId="{C70C9037-336C-4F30-8639-B4B3A852D119}" destId="{6EFB74A8-56C8-4BF1-81AA-4FF1B0D691B7}" srcOrd="3" destOrd="0" parTransId="{679ACAE0-BE81-4EE9-AE39-2F17D4EDDFB7}" sibTransId="{04C3F6BB-1C05-43C2-BE8C-9566A62A7A79}"/>
    <dgm:cxn modelId="{7B1EECB6-669B-4C73-9250-A6CE67D575A3}" type="presParOf" srcId="{9B256D8A-EE35-4A12-B272-866D417D1F4B}" destId="{CEA768FC-97D6-4C87-81B2-28E68C090774}" srcOrd="0" destOrd="0" presId="urn:microsoft.com/office/officeart/2005/8/layout/pyramid1"/>
    <dgm:cxn modelId="{5EA0105A-AB0F-4654-910B-E3095174DB09}" type="presParOf" srcId="{CEA768FC-97D6-4C87-81B2-28E68C090774}" destId="{6583FAAE-B9E8-489D-86C5-6770E044995A}" srcOrd="0" destOrd="0" presId="urn:microsoft.com/office/officeart/2005/8/layout/pyramid1"/>
    <dgm:cxn modelId="{BA8B6338-9FA5-48D6-8200-E38795E17649}" type="presParOf" srcId="{CEA768FC-97D6-4C87-81B2-28E68C090774}" destId="{59FD03D7-8EB3-4BEF-81AD-C57B8E69CEC9}" srcOrd="1" destOrd="0" presId="urn:microsoft.com/office/officeart/2005/8/layout/pyramid1"/>
    <dgm:cxn modelId="{2B7AE5B4-B250-48CE-9CCF-E369FCC68C82}" type="presParOf" srcId="{9B256D8A-EE35-4A12-B272-866D417D1F4B}" destId="{97EB7218-BBD4-44D2-8CAC-E1475335CB0B}" srcOrd="1" destOrd="0" presId="urn:microsoft.com/office/officeart/2005/8/layout/pyramid1"/>
    <dgm:cxn modelId="{F62B0889-E3FC-4403-816D-471585F48A36}" type="presParOf" srcId="{97EB7218-BBD4-44D2-8CAC-E1475335CB0B}" destId="{4858A23E-7A43-4275-953A-BDC287D25040}" srcOrd="0" destOrd="0" presId="urn:microsoft.com/office/officeart/2005/8/layout/pyramid1"/>
    <dgm:cxn modelId="{90C596E0-5216-4D7A-ACCE-736E7B9B4C41}" type="presParOf" srcId="{97EB7218-BBD4-44D2-8CAC-E1475335CB0B}" destId="{FE5BADC0-539B-4F81-9485-9812A569FC31}" srcOrd="1" destOrd="0" presId="urn:microsoft.com/office/officeart/2005/8/layout/pyramid1"/>
    <dgm:cxn modelId="{3013BB41-147E-4893-9511-4F36BAF8937A}" type="presParOf" srcId="{9B256D8A-EE35-4A12-B272-866D417D1F4B}" destId="{E5203FC8-E119-46D6-88CC-929F413C8C55}" srcOrd="2" destOrd="0" presId="urn:microsoft.com/office/officeart/2005/8/layout/pyramid1"/>
    <dgm:cxn modelId="{CEE38BF4-3842-4B8F-AAE2-DDEBB47D6C5F}" type="presParOf" srcId="{E5203FC8-E119-46D6-88CC-929F413C8C55}" destId="{FFAEB09A-646F-4EDA-B2AF-5DB46367830B}" srcOrd="0" destOrd="0" presId="urn:microsoft.com/office/officeart/2005/8/layout/pyramid1"/>
    <dgm:cxn modelId="{F44B221A-C5FA-4743-960A-65F8E5089565}" type="presParOf" srcId="{E5203FC8-E119-46D6-88CC-929F413C8C55}" destId="{B57D45AA-1C5A-4E06-9EFF-C9F6B7714690}" srcOrd="1" destOrd="0" presId="urn:microsoft.com/office/officeart/2005/8/layout/pyramid1"/>
    <dgm:cxn modelId="{94973639-C012-4947-8F45-111CC3769EA2}" type="presParOf" srcId="{9B256D8A-EE35-4A12-B272-866D417D1F4B}" destId="{13424969-C99A-4FAB-A487-6F0E53F51FF3}" srcOrd="3" destOrd="0" presId="urn:microsoft.com/office/officeart/2005/8/layout/pyramid1"/>
    <dgm:cxn modelId="{6B49BB6C-E9AC-4709-8D71-B47DD707141E}" type="presParOf" srcId="{13424969-C99A-4FAB-A487-6F0E53F51FF3}" destId="{36434507-2430-4841-8565-D96D3CA02740}" srcOrd="0" destOrd="0" presId="urn:microsoft.com/office/officeart/2005/8/layout/pyramid1"/>
    <dgm:cxn modelId="{1B5877E3-68AF-4C15-B7F9-A7F1D04E78D8}" type="presParOf" srcId="{13424969-C99A-4FAB-A487-6F0E53F51FF3}" destId="{D3D7BDCE-5C11-491B-A7B8-531086E672CE}" srcOrd="1" destOrd="0" presId="urn:microsoft.com/office/officeart/2005/8/layout/pyramid1"/>
    <dgm:cxn modelId="{4C9D87AE-E7BE-46E7-8C6C-5A9CF0E8DFE4}" type="presParOf" srcId="{9B256D8A-EE35-4A12-B272-866D417D1F4B}" destId="{43574CD5-5B0E-40AA-B58A-F8E189945CFB}" srcOrd="4" destOrd="0" presId="urn:microsoft.com/office/officeart/2005/8/layout/pyramid1"/>
    <dgm:cxn modelId="{8A2B8513-B9D1-4275-88BD-06CEAE228263}" type="presParOf" srcId="{43574CD5-5B0E-40AA-B58A-F8E189945CFB}" destId="{662BAE17-A7B4-48A1-B0BC-5FC2D7786C8C}" srcOrd="0" destOrd="0" presId="urn:microsoft.com/office/officeart/2005/8/layout/pyramid1"/>
    <dgm:cxn modelId="{1F327D9D-FFE3-42A8-B43E-8D0AC0C10118}" type="presParOf" srcId="{43574CD5-5B0E-40AA-B58A-F8E189945CFB}" destId="{D219A3D9-CFA3-44FB-950E-160F8B3CFB7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FAAE-B9E8-489D-86C5-6770E044995A}">
      <dsp:nvSpPr>
        <dsp:cNvPr id="0" name=""/>
        <dsp:cNvSpPr/>
      </dsp:nvSpPr>
      <dsp:spPr>
        <a:xfrm>
          <a:off x="1999611" y="0"/>
          <a:ext cx="999805" cy="1162367"/>
        </a:xfrm>
        <a:prstGeom prst="trapezoid">
          <a:avLst>
            <a:gd name="adj"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chemeClr val="tx2"/>
              </a:solidFill>
            </a:rPr>
            <a:t> </a:t>
          </a:r>
        </a:p>
      </dsp:txBody>
      <dsp:txXfrm>
        <a:off x="1999611" y="0"/>
        <a:ext cx="999805" cy="1162367"/>
      </dsp:txXfrm>
    </dsp:sp>
    <dsp:sp modelId="{4858A23E-7A43-4275-953A-BDC287D25040}">
      <dsp:nvSpPr>
        <dsp:cNvPr id="0" name=""/>
        <dsp:cNvSpPr/>
      </dsp:nvSpPr>
      <dsp:spPr>
        <a:xfrm>
          <a:off x="1499708" y="1162367"/>
          <a:ext cx="1999611" cy="1162367"/>
        </a:xfrm>
        <a:prstGeom prst="trapezoid">
          <a:avLst>
            <a:gd name="adj" fmla="val 4300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chemeClr val="tx2"/>
              </a:solidFill>
            </a:rPr>
            <a:t>Self-Esteem</a:t>
          </a:r>
        </a:p>
      </dsp:txBody>
      <dsp:txXfrm>
        <a:off x="1849640" y="1162367"/>
        <a:ext cx="1299747" cy="1162367"/>
      </dsp:txXfrm>
    </dsp:sp>
    <dsp:sp modelId="{FFAEB09A-646F-4EDA-B2AF-5DB46367830B}">
      <dsp:nvSpPr>
        <dsp:cNvPr id="0" name=""/>
        <dsp:cNvSpPr/>
      </dsp:nvSpPr>
      <dsp:spPr>
        <a:xfrm>
          <a:off x="999805" y="2324735"/>
          <a:ext cx="2999416" cy="1162367"/>
        </a:xfrm>
        <a:prstGeom prst="trapezoid">
          <a:avLst>
            <a:gd name="adj" fmla="val 4300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chemeClr val="tx2"/>
              </a:solidFill>
            </a:rPr>
            <a:t>Love &amp; Belonging</a:t>
          </a:r>
        </a:p>
      </dsp:txBody>
      <dsp:txXfrm>
        <a:off x="1524703" y="2324735"/>
        <a:ext cx="1949620" cy="1162367"/>
      </dsp:txXfrm>
    </dsp:sp>
    <dsp:sp modelId="{36434507-2430-4841-8565-D96D3CA02740}">
      <dsp:nvSpPr>
        <dsp:cNvPr id="0" name=""/>
        <dsp:cNvSpPr/>
      </dsp:nvSpPr>
      <dsp:spPr>
        <a:xfrm>
          <a:off x="499902" y="3487102"/>
          <a:ext cx="3999222" cy="1162367"/>
        </a:xfrm>
        <a:prstGeom prst="trapezoid">
          <a:avLst>
            <a:gd name="adj" fmla="val 43007"/>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chemeClr val="tx2"/>
              </a:solidFill>
            </a:rPr>
            <a:t>Security</a:t>
          </a:r>
        </a:p>
      </dsp:txBody>
      <dsp:txXfrm>
        <a:off x="1199766" y="3487102"/>
        <a:ext cx="2599494" cy="1162367"/>
      </dsp:txXfrm>
    </dsp:sp>
    <dsp:sp modelId="{662BAE17-A7B4-48A1-B0BC-5FC2D7786C8C}">
      <dsp:nvSpPr>
        <dsp:cNvPr id="0" name=""/>
        <dsp:cNvSpPr/>
      </dsp:nvSpPr>
      <dsp:spPr>
        <a:xfrm>
          <a:off x="0" y="4632639"/>
          <a:ext cx="4999028" cy="1162367"/>
        </a:xfrm>
        <a:prstGeom prst="trapezoid">
          <a:avLst>
            <a:gd name="adj" fmla="val 4300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chemeClr val="tx2"/>
              </a:solidFill>
            </a:rPr>
            <a:t>Physiological</a:t>
          </a:r>
        </a:p>
      </dsp:txBody>
      <dsp:txXfrm>
        <a:off x="874829" y="4632639"/>
        <a:ext cx="3249368" cy="11623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274DF-D185-9549-9DA2-5EAFA6C4854E}"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B2D27-2E4A-0C4B-AEFD-3AFA9A903ECA}" type="slidenum">
              <a:rPr lang="en-US" smtClean="0"/>
              <a:t>‹#›</a:t>
            </a:fld>
            <a:endParaRPr lang="en-US"/>
          </a:p>
        </p:txBody>
      </p:sp>
    </p:spTree>
    <p:extLst>
      <p:ext uri="{BB962C8B-B14F-4D97-AF65-F5344CB8AC3E}">
        <p14:creationId xmlns:p14="http://schemas.microsoft.com/office/powerpoint/2010/main" val="105710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amstage.io/motivation-statistics/#:~:text=Only%2015%25%20of%20employees%20worldwide%20feel%20motivated.&amp;text=The%20employee%20motivation%20statistics%20for,noticeable%20decrease%20over%20the%20yea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1</a:t>
            </a:fld>
            <a:endParaRPr lang="en-US"/>
          </a:p>
        </p:txBody>
      </p:sp>
    </p:spTree>
    <p:extLst>
      <p:ext uri="{BB962C8B-B14F-4D97-AF65-F5344CB8AC3E}">
        <p14:creationId xmlns:p14="http://schemas.microsoft.com/office/powerpoint/2010/main" val="58205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13</a:t>
            </a:fld>
            <a:endParaRPr lang="en-US"/>
          </a:p>
        </p:txBody>
      </p:sp>
    </p:spTree>
    <p:extLst>
      <p:ext uri="{BB962C8B-B14F-4D97-AF65-F5344CB8AC3E}">
        <p14:creationId xmlns:p14="http://schemas.microsoft.com/office/powerpoint/2010/main" val="255355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14</a:t>
            </a:fld>
            <a:endParaRPr lang="en-US"/>
          </a:p>
        </p:txBody>
      </p:sp>
    </p:spTree>
    <p:extLst>
      <p:ext uri="{BB962C8B-B14F-4D97-AF65-F5344CB8AC3E}">
        <p14:creationId xmlns:p14="http://schemas.microsoft.com/office/powerpoint/2010/main" val="58981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16</a:t>
            </a:fld>
            <a:endParaRPr lang="en-US"/>
          </a:p>
        </p:txBody>
      </p:sp>
    </p:spTree>
    <p:extLst>
      <p:ext uri="{BB962C8B-B14F-4D97-AF65-F5344CB8AC3E}">
        <p14:creationId xmlns:p14="http://schemas.microsoft.com/office/powerpoint/2010/main" val="386821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17</a:t>
            </a:fld>
            <a:endParaRPr lang="en-US"/>
          </a:p>
        </p:txBody>
      </p:sp>
    </p:spTree>
    <p:extLst>
      <p:ext uri="{BB962C8B-B14F-4D97-AF65-F5344CB8AC3E}">
        <p14:creationId xmlns:p14="http://schemas.microsoft.com/office/powerpoint/2010/main" val="6302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19</a:t>
            </a:fld>
            <a:endParaRPr lang="en-US"/>
          </a:p>
        </p:txBody>
      </p:sp>
    </p:spTree>
    <p:extLst>
      <p:ext uri="{BB962C8B-B14F-4D97-AF65-F5344CB8AC3E}">
        <p14:creationId xmlns:p14="http://schemas.microsoft.com/office/powerpoint/2010/main" val="59726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20</a:t>
            </a:fld>
            <a:endParaRPr lang="en-US"/>
          </a:p>
        </p:txBody>
      </p:sp>
    </p:spTree>
    <p:extLst>
      <p:ext uri="{BB962C8B-B14F-4D97-AF65-F5344CB8AC3E}">
        <p14:creationId xmlns:p14="http://schemas.microsoft.com/office/powerpoint/2010/main" val="242210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23</a:t>
            </a:fld>
            <a:endParaRPr lang="en-US"/>
          </a:p>
        </p:txBody>
      </p:sp>
    </p:spTree>
    <p:extLst>
      <p:ext uri="{BB962C8B-B14F-4D97-AF65-F5344CB8AC3E}">
        <p14:creationId xmlns:p14="http://schemas.microsoft.com/office/powerpoint/2010/main" val="11837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25</a:t>
            </a:fld>
            <a:endParaRPr lang="en-US"/>
          </a:p>
        </p:txBody>
      </p:sp>
    </p:spTree>
    <p:extLst>
      <p:ext uri="{BB962C8B-B14F-4D97-AF65-F5344CB8AC3E}">
        <p14:creationId xmlns:p14="http://schemas.microsoft.com/office/powerpoint/2010/main" val="195766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27</a:t>
            </a:fld>
            <a:endParaRPr lang="en-US"/>
          </a:p>
        </p:txBody>
      </p:sp>
    </p:spTree>
    <p:extLst>
      <p:ext uri="{BB962C8B-B14F-4D97-AF65-F5344CB8AC3E}">
        <p14:creationId xmlns:p14="http://schemas.microsoft.com/office/powerpoint/2010/main" val="338124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31</a:t>
            </a:fld>
            <a:endParaRPr lang="en-US"/>
          </a:p>
        </p:txBody>
      </p:sp>
    </p:spTree>
    <p:extLst>
      <p:ext uri="{BB962C8B-B14F-4D97-AF65-F5344CB8AC3E}">
        <p14:creationId xmlns:p14="http://schemas.microsoft.com/office/powerpoint/2010/main" val="69070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54BB2D27-2E4A-0C4B-AEFD-3AFA9A903ECA}" type="slidenum">
              <a:rPr lang="en-US" smtClean="0"/>
              <a:t>2</a:t>
            </a:fld>
            <a:endParaRPr lang="en-US"/>
          </a:p>
        </p:txBody>
      </p:sp>
    </p:spTree>
    <p:extLst>
      <p:ext uri="{BB962C8B-B14F-4D97-AF65-F5344CB8AC3E}">
        <p14:creationId xmlns:p14="http://schemas.microsoft.com/office/powerpoint/2010/main" val="328881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32</a:t>
            </a:fld>
            <a:endParaRPr lang="en-US"/>
          </a:p>
        </p:txBody>
      </p:sp>
    </p:spTree>
    <p:extLst>
      <p:ext uri="{BB962C8B-B14F-4D97-AF65-F5344CB8AC3E}">
        <p14:creationId xmlns:p14="http://schemas.microsoft.com/office/powerpoint/2010/main" val="366764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558B4-65BD-BE4A-9BEA-38924BAEB908}" type="slidenum">
              <a:rPr lang="en-US" smtClean="0"/>
              <a:t>3</a:t>
            </a:fld>
            <a:endParaRPr lang="en-US"/>
          </a:p>
        </p:txBody>
      </p:sp>
    </p:spTree>
    <p:extLst>
      <p:ext uri="{BB962C8B-B14F-4D97-AF65-F5344CB8AC3E}">
        <p14:creationId xmlns:p14="http://schemas.microsoft.com/office/powerpoint/2010/main" val="193290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5</a:t>
            </a:fld>
            <a:endParaRPr lang="en-US"/>
          </a:p>
        </p:txBody>
      </p:sp>
    </p:spTree>
    <p:extLst>
      <p:ext uri="{BB962C8B-B14F-4D97-AF65-F5344CB8AC3E}">
        <p14:creationId xmlns:p14="http://schemas.microsoft.com/office/powerpoint/2010/main" val="123685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6</a:t>
            </a:fld>
            <a:endParaRPr lang="en-US"/>
          </a:p>
        </p:txBody>
      </p:sp>
    </p:spTree>
    <p:extLst>
      <p:ext uri="{BB962C8B-B14F-4D97-AF65-F5344CB8AC3E}">
        <p14:creationId xmlns:p14="http://schemas.microsoft.com/office/powerpoint/2010/main" val="62755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7</a:t>
            </a:fld>
            <a:endParaRPr lang="en-US"/>
          </a:p>
        </p:txBody>
      </p:sp>
    </p:spTree>
    <p:extLst>
      <p:ext uri="{BB962C8B-B14F-4D97-AF65-F5344CB8AC3E}">
        <p14:creationId xmlns:p14="http://schemas.microsoft.com/office/powerpoint/2010/main" val="365957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8</a:t>
            </a:fld>
            <a:endParaRPr lang="en-US"/>
          </a:p>
        </p:txBody>
      </p:sp>
    </p:spTree>
    <p:extLst>
      <p:ext uri="{BB962C8B-B14F-4D97-AF65-F5344CB8AC3E}">
        <p14:creationId xmlns:p14="http://schemas.microsoft.com/office/powerpoint/2010/main" val="35848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hlinkClick r:id="rId3"/>
              </a:rPr>
              <a:t>https://teamstage.io/motivation-statistics/#:~:text=Only%2015%25%20of%20employees%20worldwide%20feel%20motivated.&amp;text=The%20employee%20motivation%20statistics%20for,noticeable%20decrease%20over%20the%20years</a:t>
            </a:r>
            <a:r>
              <a:rPr lang="en-US" sz="1200" dirty="0">
                <a:solidFill>
                  <a:schemeClr val="tx1"/>
                </a:solidFill>
              </a:rPr>
              <a:t> </a:t>
            </a:r>
          </a:p>
          <a:p>
            <a:endParaRPr lang="en-US" dirty="0"/>
          </a:p>
        </p:txBody>
      </p:sp>
      <p:sp>
        <p:nvSpPr>
          <p:cNvPr id="4" name="Slide Number Placeholder 3"/>
          <p:cNvSpPr>
            <a:spLocks noGrp="1"/>
          </p:cNvSpPr>
          <p:nvPr>
            <p:ph type="sldNum" sz="quarter" idx="5"/>
          </p:nvPr>
        </p:nvSpPr>
        <p:spPr/>
        <p:txBody>
          <a:bodyPr/>
          <a:lstStyle/>
          <a:p>
            <a:fld id="{CCEA0DC1-487A-4547-8F33-490F03AC89E1}" type="slidenum">
              <a:rPr lang="en-US" smtClean="0"/>
              <a:t>9</a:t>
            </a:fld>
            <a:endParaRPr lang="en-US"/>
          </a:p>
        </p:txBody>
      </p:sp>
    </p:spTree>
    <p:extLst>
      <p:ext uri="{BB962C8B-B14F-4D97-AF65-F5344CB8AC3E}">
        <p14:creationId xmlns:p14="http://schemas.microsoft.com/office/powerpoint/2010/main" val="121933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2D27-2E4A-0C4B-AEFD-3AFA9A903ECA}" type="slidenum">
              <a:rPr lang="en-US" smtClean="0"/>
              <a:t>12</a:t>
            </a:fld>
            <a:endParaRPr lang="en-US"/>
          </a:p>
        </p:txBody>
      </p:sp>
    </p:spTree>
    <p:extLst>
      <p:ext uri="{BB962C8B-B14F-4D97-AF65-F5344CB8AC3E}">
        <p14:creationId xmlns:p14="http://schemas.microsoft.com/office/powerpoint/2010/main" val="54326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A58F-8C81-564C-8685-3B271DC221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E7B3A12-25BD-724A-9C3F-E1AAE838F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13B5AF-F2C7-6645-9FF9-A4C17770DA31}"/>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5" name="Footer Placeholder 4">
            <a:extLst>
              <a:ext uri="{FF2B5EF4-FFF2-40B4-BE49-F238E27FC236}">
                <a16:creationId xmlns:a16="http://schemas.microsoft.com/office/drawing/2014/main" id="{34E66057-458C-9E48-847F-B4A393F33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5EBB6-6BD7-B748-9ACB-38B05CE263BA}"/>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324565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7F8-61C2-CE41-A010-824C2BC4CA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1EB114-4B3B-E247-A37C-A6BCB7CEA7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40C3C8-C715-EB49-A0F4-9E5B51326C1C}"/>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5" name="Footer Placeholder 4">
            <a:extLst>
              <a:ext uri="{FF2B5EF4-FFF2-40B4-BE49-F238E27FC236}">
                <a16:creationId xmlns:a16="http://schemas.microsoft.com/office/drawing/2014/main" id="{AA31B456-7A69-0546-A5A1-5617D2C86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5663A-2389-E14A-A5D5-BAD9FEDC4BC8}"/>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221044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EAF14-6541-6842-AF2D-496D36E9D2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DB5133-6E46-6442-8723-96791A6735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F58411-1998-AE49-866E-23E40428D547}"/>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5" name="Footer Placeholder 4">
            <a:extLst>
              <a:ext uri="{FF2B5EF4-FFF2-40B4-BE49-F238E27FC236}">
                <a16:creationId xmlns:a16="http://schemas.microsoft.com/office/drawing/2014/main" id="{6CD0384E-DCD1-D048-AC1B-8792A6EDD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B5BE0-FDA2-BC4A-A901-60E3859AAEDE}"/>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22584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Picture Placeholder 41">
            <a:extLst>
              <a:ext uri="{FF2B5EF4-FFF2-40B4-BE49-F238E27FC236}">
                <a16:creationId xmlns:a16="http://schemas.microsoft.com/office/drawing/2014/main" id="{8956DB79-B1FB-4C67-8F86-B8750D23D92E}"/>
              </a:ext>
            </a:extLst>
          </p:cNvPr>
          <p:cNvSpPr>
            <a:spLocks noGrp="1"/>
          </p:cNvSpPr>
          <p:nvPr>
            <p:ph type="pic" sz="quarter" idx="10"/>
          </p:nvPr>
        </p:nvSpPr>
        <p:spPr>
          <a:xfrm>
            <a:off x="0" y="1"/>
            <a:ext cx="12192000" cy="6858000"/>
          </a:xfrm>
          <a:prstGeom prst="rect">
            <a:avLst/>
          </a:pr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144517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234D51D6-C0EE-48DC-A31F-C3594F12219F}"/>
              </a:ext>
            </a:extLst>
          </p:cNvPr>
          <p:cNvSpPr>
            <a:spLocks noGrp="1"/>
          </p:cNvSpPr>
          <p:nvPr>
            <p:ph type="pic" sz="quarter" idx="10"/>
          </p:nvPr>
        </p:nvSpPr>
        <p:spPr>
          <a:xfrm>
            <a:off x="4932728" y="-12992"/>
            <a:ext cx="7259271" cy="6591873"/>
          </a:xfrm>
          <a:custGeom>
            <a:avLst/>
            <a:gdLst>
              <a:gd name="connsiteX0" fmla="*/ 7136688 w 7136688"/>
              <a:gd name="connsiteY0" fmla="*/ 0 h 6591873"/>
              <a:gd name="connsiteX1" fmla="*/ 7136688 w 7136688"/>
              <a:gd name="connsiteY1" fmla="*/ 6194044 h 6591873"/>
              <a:gd name="connsiteX2" fmla="*/ 6914768 w 7136688"/>
              <a:gd name="connsiteY2" fmla="*/ 6301743 h 6591873"/>
              <a:gd name="connsiteX3" fmla="*/ 4806223 w 7136688"/>
              <a:gd name="connsiteY3" fmla="*/ 6332996 h 6591873"/>
              <a:gd name="connsiteX4" fmla="*/ 4499546 w 7136688"/>
              <a:gd name="connsiteY4" fmla="*/ 5206546 h 6591873"/>
              <a:gd name="connsiteX5" fmla="*/ 3319453 w 7136688"/>
              <a:gd name="connsiteY5" fmla="*/ 3474687 h 6591873"/>
              <a:gd name="connsiteX6" fmla="*/ 3203633 w 7136688"/>
              <a:gd name="connsiteY6" fmla="*/ 3344317 h 6591873"/>
              <a:gd name="connsiteX7" fmla="*/ 2270174 w 7136688"/>
              <a:gd name="connsiteY7" fmla="*/ 2719474 h 6591873"/>
              <a:gd name="connsiteX8" fmla="*/ 1821896 w 7136688"/>
              <a:gd name="connsiteY8" fmla="*/ 2807379 h 6591873"/>
              <a:gd name="connsiteX9" fmla="*/ 1809120 w 7136688"/>
              <a:gd name="connsiteY9" fmla="*/ 2807784 h 6591873"/>
              <a:gd name="connsiteX10" fmla="*/ 413095 w 7136688"/>
              <a:gd name="connsiteY10" fmla="*/ 16864 h 6591873"/>
              <a:gd name="connsiteX0" fmla="*/ 6723593 w 6723593"/>
              <a:gd name="connsiteY0" fmla="*/ 0 h 6591873"/>
              <a:gd name="connsiteX1" fmla="*/ 6723593 w 6723593"/>
              <a:gd name="connsiteY1" fmla="*/ 6194044 h 6591873"/>
              <a:gd name="connsiteX2" fmla="*/ 6501673 w 6723593"/>
              <a:gd name="connsiteY2" fmla="*/ 6301743 h 6591873"/>
              <a:gd name="connsiteX3" fmla="*/ 4393128 w 6723593"/>
              <a:gd name="connsiteY3" fmla="*/ 6332996 h 6591873"/>
              <a:gd name="connsiteX4" fmla="*/ 4086451 w 6723593"/>
              <a:gd name="connsiteY4" fmla="*/ 5206546 h 6591873"/>
              <a:gd name="connsiteX5" fmla="*/ 2906358 w 6723593"/>
              <a:gd name="connsiteY5" fmla="*/ 3474687 h 6591873"/>
              <a:gd name="connsiteX6" fmla="*/ 2790538 w 6723593"/>
              <a:gd name="connsiteY6" fmla="*/ 3344317 h 6591873"/>
              <a:gd name="connsiteX7" fmla="*/ 1857079 w 6723593"/>
              <a:gd name="connsiteY7" fmla="*/ 2719474 h 6591873"/>
              <a:gd name="connsiteX8" fmla="*/ 1408801 w 6723593"/>
              <a:gd name="connsiteY8" fmla="*/ 2807379 h 6591873"/>
              <a:gd name="connsiteX9" fmla="*/ 0 w 6723593"/>
              <a:gd name="connsiteY9" fmla="*/ 16864 h 6591873"/>
              <a:gd name="connsiteX10" fmla="*/ 6723593 w 6723593"/>
              <a:gd name="connsiteY10" fmla="*/ 0 h 6591873"/>
              <a:gd name="connsiteX0" fmla="*/ 7091332 w 7091332"/>
              <a:gd name="connsiteY0" fmla="*/ 0 h 6591873"/>
              <a:gd name="connsiteX1" fmla="*/ 7091332 w 7091332"/>
              <a:gd name="connsiteY1" fmla="*/ 6194044 h 6591873"/>
              <a:gd name="connsiteX2" fmla="*/ 6869412 w 7091332"/>
              <a:gd name="connsiteY2" fmla="*/ 6301743 h 6591873"/>
              <a:gd name="connsiteX3" fmla="*/ 4760867 w 7091332"/>
              <a:gd name="connsiteY3" fmla="*/ 6332996 h 6591873"/>
              <a:gd name="connsiteX4" fmla="*/ 4454190 w 7091332"/>
              <a:gd name="connsiteY4" fmla="*/ 5206546 h 6591873"/>
              <a:gd name="connsiteX5" fmla="*/ 3274097 w 7091332"/>
              <a:gd name="connsiteY5" fmla="*/ 3474687 h 6591873"/>
              <a:gd name="connsiteX6" fmla="*/ 3158277 w 7091332"/>
              <a:gd name="connsiteY6" fmla="*/ 3344317 h 6591873"/>
              <a:gd name="connsiteX7" fmla="*/ 2224818 w 7091332"/>
              <a:gd name="connsiteY7" fmla="*/ 2719474 h 6591873"/>
              <a:gd name="connsiteX8" fmla="*/ 1776540 w 7091332"/>
              <a:gd name="connsiteY8" fmla="*/ 2807379 h 6591873"/>
              <a:gd name="connsiteX9" fmla="*/ 367739 w 7091332"/>
              <a:gd name="connsiteY9" fmla="*/ 16864 h 6591873"/>
              <a:gd name="connsiteX10" fmla="*/ 7091332 w 7091332"/>
              <a:gd name="connsiteY10" fmla="*/ 0 h 6591873"/>
              <a:gd name="connsiteX0" fmla="*/ 7091332 w 7091332"/>
              <a:gd name="connsiteY0" fmla="*/ 0 h 6591873"/>
              <a:gd name="connsiteX1" fmla="*/ 7091332 w 7091332"/>
              <a:gd name="connsiteY1" fmla="*/ 6194044 h 6591873"/>
              <a:gd name="connsiteX2" fmla="*/ 6869412 w 7091332"/>
              <a:gd name="connsiteY2" fmla="*/ 6301743 h 6591873"/>
              <a:gd name="connsiteX3" fmla="*/ 4760867 w 7091332"/>
              <a:gd name="connsiteY3" fmla="*/ 6332996 h 6591873"/>
              <a:gd name="connsiteX4" fmla="*/ 4454190 w 7091332"/>
              <a:gd name="connsiteY4" fmla="*/ 5206546 h 6591873"/>
              <a:gd name="connsiteX5" fmla="*/ 3274097 w 7091332"/>
              <a:gd name="connsiteY5" fmla="*/ 3474687 h 6591873"/>
              <a:gd name="connsiteX6" fmla="*/ 3158277 w 7091332"/>
              <a:gd name="connsiteY6" fmla="*/ 3344317 h 6591873"/>
              <a:gd name="connsiteX7" fmla="*/ 2224818 w 7091332"/>
              <a:gd name="connsiteY7" fmla="*/ 2719474 h 6591873"/>
              <a:gd name="connsiteX8" fmla="*/ 1776540 w 7091332"/>
              <a:gd name="connsiteY8" fmla="*/ 2807379 h 6591873"/>
              <a:gd name="connsiteX9" fmla="*/ 367739 w 7091332"/>
              <a:gd name="connsiteY9" fmla="*/ 16864 h 6591873"/>
              <a:gd name="connsiteX10" fmla="*/ 7091332 w 7091332"/>
              <a:gd name="connsiteY10" fmla="*/ 0 h 6591873"/>
              <a:gd name="connsiteX0" fmla="*/ 7091332 w 7091332"/>
              <a:gd name="connsiteY0" fmla="*/ 0 h 6591873"/>
              <a:gd name="connsiteX1" fmla="*/ 7091332 w 7091332"/>
              <a:gd name="connsiteY1" fmla="*/ 6194044 h 6591873"/>
              <a:gd name="connsiteX2" fmla="*/ 6869412 w 7091332"/>
              <a:gd name="connsiteY2" fmla="*/ 6301743 h 6591873"/>
              <a:gd name="connsiteX3" fmla="*/ 4760867 w 7091332"/>
              <a:gd name="connsiteY3" fmla="*/ 6332996 h 6591873"/>
              <a:gd name="connsiteX4" fmla="*/ 4454190 w 7091332"/>
              <a:gd name="connsiteY4" fmla="*/ 5206546 h 6591873"/>
              <a:gd name="connsiteX5" fmla="*/ 3274097 w 7091332"/>
              <a:gd name="connsiteY5" fmla="*/ 3474687 h 6591873"/>
              <a:gd name="connsiteX6" fmla="*/ 3158277 w 7091332"/>
              <a:gd name="connsiteY6" fmla="*/ 3344317 h 6591873"/>
              <a:gd name="connsiteX7" fmla="*/ 2224818 w 7091332"/>
              <a:gd name="connsiteY7" fmla="*/ 2719474 h 6591873"/>
              <a:gd name="connsiteX8" fmla="*/ 1776540 w 7091332"/>
              <a:gd name="connsiteY8" fmla="*/ 2807379 h 6591873"/>
              <a:gd name="connsiteX9" fmla="*/ 367739 w 7091332"/>
              <a:gd name="connsiteY9" fmla="*/ 16864 h 6591873"/>
              <a:gd name="connsiteX10" fmla="*/ 7091332 w 7091332"/>
              <a:gd name="connsiteY10" fmla="*/ 0 h 6591873"/>
              <a:gd name="connsiteX0" fmla="*/ 7198701 w 7198701"/>
              <a:gd name="connsiteY0" fmla="*/ 0 h 6591873"/>
              <a:gd name="connsiteX1" fmla="*/ 7198701 w 7198701"/>
              <a:gd name="connsiteY1" fmla="*/ 6194044 h 6591873"/>
              <a:gd name="connsiteX2" fmla="*/ 6976781 w 7198701"/>
              <a:gd name="connsiteY2" fmla="*/ 6301743 h 6591873"/>
              <a:gd name="connsiteX3" fmla="*/ 4868236 w 7198701"/>
              <a:gd name="connsiteY3" fmla="*/ 6332996 h 6591873"/>
              <a:gd name="connsiteX4" fmla="*/ 4561559 w 7198701"/>
              <a:gd name="connsiteY4" fmla="*/ 5206546 h 6591873"/>
              <a:gd name="connsiteX5" fmla="*/ 3381466 w 7198701"/>
              <a:gd name="connsiteY5" fmla="*/ 3474687 h 6591873"/>
              <a:gd name="connsiteX6" fmla="*/ 3265646 w 7198701"/>
              <a:gd name="connsiteY6" fmla="*/ 3344317 h 6591873"/>
              <a:gd name="connsiteX7" fmla="*/ 2332187 w 7198701"/>
              <a:gd name="connsiteY7" fmla="*/ 2719474 h 6591873"/>
              <a:gd name="connsiteX8" fmla="*/ 1883909 w 7198701"/>
              <a:gd name="connsiteY8" fmla="*/ 2807379 h 6591873"/>
              <a:gd name="connsiteX9" fmla="*/ 475108 w 7198701"/>
              <a:gd name="connsiteY9" fmla="*/ 16864 h 6591873"/>
              <a:gd name="connsiteX10" fmla="*/ 7198701 w 7198701"/>
              <a:gd name="connsiteY10" fmla="*/ 0 h 6591873"/>
              <a:gd name="connsiteX0" fmla="*/ 7259271 w 7259271"/>
              <a:gd name="connsiteY0" fmla="*/ 0 h 6591873"/>
              <a:gd name="connsiteX1" fmla="*/ 7259271 w 7259271"/>
              <a:gd name="connsiteY1" fmla="*/ 6194044 h 6591873"/>
              <a:gd name="connsiteX2" fmla="*/ 7037351 w 7259271"/>
              <a:gd name="connsiteY2" fmla="*/ 6301743 h 6591873"/>
              <a:gd name="connsiteX3" fmla="*/ 4928806 w 7259271"/>
              <a:gd name="connsiteY3" fmla="*/ 6332996 h 6591873"/>
              <a:gd name="connsiteX4" fmla="*/ 4622129 w 7259271"/>
              <a:gd name="connsiteY4" fmla="*/ 5206546 h 6591873"/>
              <a:gd name="connsiteX5" fmla="*/ 3442036 w 7259271"/>
              <a:gd name="connsiteY5" fmla="*/ 3474687 h 6591873"/>
              <a:gd name="connsiteX6" fmla="*/ 3326216 w 7259271"/>
              <a:gd name="connsiteY6" fmla="*/ 3344317 h 6591873"/>
              <a:gd name="connsiteX7" fmla="*/ 2392757 w 7259271"/>
              <a:gd name="connsiteY7" fmla="*/ 2719474 h 6591873"/>
              <a:gd name="connsiteX8" fmla="*/ 1944479 w 7259271"/>
              <a:gd name="connsiteY8" fmla="*/ 2807379 h 6591873"/>
              <a:gd name="connsiteX9" fmla="*/ 535678 w 7259271"/>
              <a:gd name="connsiteY9" fmla="*/ 16864 h 6591873"/>
              <a:gd name="connsiteX10" fmla="*/ 7259271 w 7259271"/>
              <a:gd name="connsiteY10" fmla="*/ 0 h 6591873"/>
              <a:gd name="connsiteX0" fmla="*/ 7259271 w 7259271"/>
              <a:gd name="connsiteY0" fmla="*/ 0 h 6591873"/>
              <a:gd name="connsiteX1" fmla="*/ 7259271 w 7259271"/>
              <a:gd name="connsiteY1" fmla="*/ 6194044 h 6591873"/>
              <a:gd name="connsiteX2" fmla="*/ 7037351 w 7259271"/>
              <a:gd name="connsiteY2" fmla="*/ 6301743 h 6591873"/>
              <a:gd name="connsiteX3" fmla="*/ 4928806 w 7259271"/>
              <a:gd name="connsiteY3" fmla="*/ 6332996 h 6591873"/>
              <a:gd name="connsiteX4" fmla="*/ 4622129 w 7259271"/>
              <a:gd name="connsiteY4" fmla="*/ 5206546 h 6591873"/>
              <a:gd name="connsiteX5" fmla="*/ 3442036 w 7259271"/>
              <a:gd name="connsiteY5" fmla="*/ 3474687 h 6591873"/>
              <a:gd name="connsiteX6" fmla="*/ 3326216 w 7259271"/>
              <a:gd name="connsiteY6" fmla="*/ 3344317 h 6591873"/>
              <a:gd name="connsiteX7" fmla="*/ 2516582 w 7259271"/>
              <a:gd name="connsiteY7" fmla="*/ 2681374 h 6591873"/>
              <a:gd name="connsiteX8" fmla="*/ 1944479 w 7259271"/>
              <a:gd name="connsiteY8" fmla="*/ 2807379 h 6591873"/>
              <a:gd name="connsiteX9" fmla="*/ 535678 w 7259271"/>
              <a:gd name="connsiteY9" fmla="*/ 16864 h 6591873"/>
              <a:gd name="connsiteX10" fmla="*/ 7259271 w 7259271"/>
              <a:gd name="connsiteY10" fmla="*/ 0 h 6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271" h="6591873">
                <a:moveTo>
                  <a:pt x="7259271" y="0"/>
                </a:moveTo>
                <a:lnTo>
                  <a:pt x="7259271" y="6194044"/>
                </a:lnTo>
                <a:lnTo>
                  <a:pt x="7037351" y="6301743"/>
                </a:lnTo>
                <a:cubicBezTo>
                  <a:pt x="6450103" y="6576855"/>
                  <a:pt x="5819101" y="6772558"/>
                  <a:pt x="4928806" y="6332996"/>
                </a:cubicBezTo>
                <a:cubicBezTo>
                  <a:pt x="4691112" y="6109912"/>
                  <a:pt x="4555021" y="6005364"/>
                  <a:pt x="4622129" y="5206546"/>
                </a:cubicBezTo>
                <a:cubicBezTo>
                  <a:pt x="4674363" y="3340201"/>
                  <a:pt x="4336052" y="4109171"/>
                  <a:pt x="3442036" y="3474687"/>
                </a:cubicBezTo>
                <a:lnTo>
                  <a:pt x="3326216" y="3344317"/>
                </a:lnTo>
                <a:cubicBezTo>
                  <a:pt x="3093361" y="2884674"/>
                  <a:pt x="2778045" y="2682540"/>
                  <a:pt x="2516582" y="2681374"/>
                </a:cubicBezTo>
                <a:cubicBezTo>
                  <a:pt x="2255120" y="2680208"/>
                  <a:pt x="2291202" y="2823955"/>
                  <a:pt x="1944479" y="2807379"/>
                </a:cubicBezTo>
                <a:cubicBezTo>
                  <a:pt x="-1716570" y="2302126"/>
                  <a:pt x="1005278" y="947036"/>
                  <a:pt x="535678" y="16864"/>
                </a:cubicBezTo>
                <a:lnTo>
                  <a:pt x="7259271" y="0"/>
                </a:lnTo>
                <a:close/>
              </a:path>
            </a:pathLst>
          </a:custGeom>
          <a:pattFill prst="pct5">
            <a:fgClr>
              <a:schemeClr val="accent1"/>
            </a:fgClr>
            <a:bgClr>
              <a:schemeClr val="bg1"/>
            </a:bgClr>
          </a:pattFill>
        </p:spPr>
        <p:txBody>
          <a:bodyPr wrap="square">
            <a:noAutofit/>
          </a:bodyPr>
          <a:lstStyle>
            <a:lvl1pPr>
              <a:defRPr sz="1100"/>
            </a:lvl1pPr>
          </a:lstStyle>
          <a:p>
            <a:r>
              <a:rPr lang="en-GB"/>
              <a:t>Click icon to add picture</a:t>
            </a:r>
            <a:endParaRPr lang="en-US"/>
          </a:p>
        </p:txBody>
      </p:sp>
      <p:sp>
        <p:nvSpPr>
          <p:cNvPr id="38" name="Oval 37">
            <a:extLst>
              <a:ext uri="{FF2B5EF4-FFF2-40B4-BE49-F238E27FC236}">
                <a16:creationId xmlns:a16="http://schemas.microsoft.com/office/drawing/2014/main" id="{9FC04CCD-87EF-454F-B954-8CEAB969EC39}"/>
              </a:ext>
            </a:extLst>
          </p:cNvPr>
          <p:cNvSpPr/>
          <p:nvPr userDrawn="1"/>
        </p:nvSpPr>
        <p:spPr>
          <a:xfrm flipH="1">
            <a:off x="6347290" y="3642610"/>
            <a:ext cx="2284425" cy="2251314"/>
          </a:xfrm>
          <a:prstGeom prst="ellipse">
            <a:avLst/>
          </a:pr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479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BB20CE-7ED9-4658-B568-F14BC2AA25A4}"/>
              </a:ext>
            </a:extLst>
          </p:cNvPr>
          <p:cNvGrpSpPr/>
          <p:nvPr userDrawn="1"/>
        </p:nvGrpSpPr>
        <p:grpSpPr>
          <a:xfrm>
            <a:off x="-1048850" y="-479361"/>
            <a:ext cx="4068945" cy="6225913"/>
            <a:chOff x="-1048850" y="-479361"/>
            <a:chExt cx="4068945" cy="6225913"/>
          </a:xfrm>
          <a:solidFill>
            <a:srgbClr val="5B7444"/>
          </a:solidFill>
        </p:grpSpPr>
        <p:sp>
          <p:nvSpPr>
            <p:cNvPr id="38" name="Freeform: Shape 37">
              <a:extLst>
                <a:ext uri="{FF2B5EF4-FFF2-40B4-BE49-F238E27FC236}">
                  <a16:creationId xmlns:a16="http://schemas.microsoft.com/office/drawing/2014/main" id="{B3F96573-2CA3-4DE9-9B6D-3A6E60A095FA}"/>
                </a:ext>
              </a:extLst>
            </p:cNvPr>
            <p:cNvSpPr/>
            <p:nvPr userDrawn="1"/>
          </p:nvSpPr>
          <p:spPr>
            <a:xfrm rot="2723973" flipH="1">
              <a:off x="-329632" y="-1198579"/>
              <a:ext cx="2630510" cy="4068945"/>
            </a:xfrm>
            <a:custGeom>
              <a:avLst/>
              <a:gdLst>
                <a:gd name="connsiteX0" fmla="*/ 2630510 w 2630510"/>
                <a:gd name="connsiteY0" fmla="*/ 2151415 h 4068945"/>
                <a:gd name="connsiteX1" fmla="*/ 508892 w 2630510"/>
                <a:gd name="connsiteY1" fmla="*/ 0 h 4068945"/>
                <a:gd name="connsiteX2" fmla="*/ 406354 w 2630510"/>
                <a:gd name="connsiteY2" fmla="*/ 10336 h 4068945"/>
                <a:gd name="connsiteX3" fmla="*/ 0 w 2630510"/>
                <a:gd name="connsiteY3" fmla="*/ 508916 h 4068945"/>
                <a:gd name="connsiteX4" fmla="*/ 0 w 2630510"/>
                <a:gd name="connsiteY4" fmla="*/ 3560026 h 4068945"/>
                <a:gd name="connsiteX5" fmla="*/ 508919 w 2630510"/>
                <a:gd name="connsiteY5" fmla="*/ 4068945 h 4068945"/>
                <a:gd name="connsiteX6" fmla="*/ 686048 w 2630510"/>
                <a:gd name="connsiteY6" fmla="*/ 4068945 h 406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0510" h="4068945">
                  <a:moveTo>
                    <a:pt x="2630510" y="2151415"/>
                  </a:moveTo>
                  <a:lnTo>
                    <a:pt x="508892" y="0"/>
                  </a:lnTo>
                  <a:lnTo>
                    <a:pt x="406354" y="10336"/>
                  </a:lnTo>
                  <a:cubicBezTo>
                    <a:pt x="174448" y="57791"/>
                    <a:pt x="0" y="262982"/>
                    <a:pt x="0" y="508916"/>
                  </a:cubicBezTo>
                  <a:lnTo>
                    <a:pt x="0" y="3560026"/>
                  </a:lnTo>
                  <a:cubicBezTo>
                    <a:pt x="0" y="3841094"/>
                    <a:pt x="227851" y="4068945"/>
                    <a:pt x="508919" y="4068945"/>
                  </a:cubicBezTo>
                  <a:lnTo>
                    <a:pt x="686048" y="4068945"/>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CC9897A1-3F2F-495A-9CBF-5E6521B05A14}"/>
                </a:ext>
              </a:extLst>
            </p:cNvPr>
            <p:cNvSpPr/>
            <p:nvPr userDrawn="1"/>
          </p:nvSpPr>
          <p:spPr>
            <a:xfrm rot="2678075" flipH="1">
              <a:off x="-648329" y="4014929"/>
              <a:ext cx="1757091" cy="1731623"/>
            </a:xfrm>
            <a:custGeom>
              <a:avLst/>
              <a:gdLst>
                <a:gd name="connsiteX0" fmla="*/ 1672559 w 1757091"/>
                <a:gd name="connsiteY0" fmla="*/ 84532 h 1731623"/>
                <a:gd name="connsiteX1" fmla="*/ 1468481 w 1757091"/>
                <a:gd name="connsiteY1" fmla="*/ 0 h 1731623"/>
                <a:gd name="connsiteX2" fmla="*/ 288610 w 1757091"/>
                <a:gd name="connsiteY2" fmla="*/ 0 h 1731623"/>
                <a:gd name="connsiteX3" fmla="*/ 0 w 1757091"/>
                <a:gd name="connsiteY3" fmla="*/ 288610 h 1731623"/>
                <a:gd name="connsiteX4" fmla="*/ 0 w 1757091"/>
                <a:gd name="connsiteY4" fmla="*/ 1443013 h 1731623"/>
                <a:gd name="connsiteX5" fmla="*/ 288610 w 1757091"/>
                <a:gd name="connsiteY5" fmla="*/ 1731623 h 1731623"/>
                <a:gd name="connsiteX6" fmla="*/ 406695 w 1757091"/>
                <a:gd name="connsiteY6" fmla="*/ 1731623 h 1731623"/>
                <a:gd name="connsiteX7" fmla="*/ 1757091 w 1757091"/>
                <a:gd name="connsiteY7" fmla="*/ 363891 h 1731623"/>
                <a:gd name="connsiteX8" fmla="*/ 1757091 w 1757091"/>
                <a:gd name="connsiteY8" fmla="*/ 288610 h 1731623"/>
                <a:gd name="connsiteX9" fmla="*/ 1672559 w 1757091"/>
                <a:gd name="connsiteY9" fmla="*/ 84532 h 173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7091" h="1731623">
                  <a:moveTo>
                    <a:pt x="1672559" y="84532"/>
                  </a:moveTo>
                  <a:cubicBezTo>
                    <a:pt x="1620331" y="32304"/>
                    <a:pt x="1548178" y="0"/>
                    <a:pt x="1468481" y="0"/>
                  </a:cubicBezTo>
                  <a:lnTo>
                    <a:pt x="288610" y="0"/>
                  </a:lnTo>
                  <a:cubicBezTo>
                    <a:pt x="129215" y="0"/>
                    <a:pt x="0" y="129215"/>
                    <a:pt x="0" y="288610"/>
                  </a:cubicBezTo>
                  <a:lnTo>
                    <a:pt x="0" y="1443013"/>
                  </a:lnTo>
                  <a:cubicBezTo>
                    <a:pt x="0" y="1602408"/>
                    <a:pt x="129215" y="1731623"/>
                    <a:pt x="288610" y="1731623"/>
                  </a:cubicBezTo>
                  <a:lnTo>
                    <a:pt x="406695" y="1731623"/>
                  </a:lnTo>
                  <a:lnTo>
                    <a:pt x="1757091" y="363891"/>
                  </a:lnTo>
                  <a:lnTo>
                    <a:pt x="1757091" y="288610"/>
                  </a:lnTo>
                  <a:cubicBezTo>
                    <a:pt x="1757091" y="208913"/>
                    <a:pt x="1724787" y="136760"/>
                    <a:pt x="1672559" y="84532"/>
                  </a:cubicBez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42" name="Picture Placeholder 41">
            <a:extLst>
              <a:ext uri="{FF2B5EF4-FFF2-40B4-BE49-F238E27FC236}">
                <a16:creationId xmlns:a16="http://schemas.microsoft.com/office/drawing/2014/main" id="{5F7714CE-0F8C-465D-9760-B2C5B0110C1A}"/>
              </a:ext>
            </a:extLst>
          </p:cNvPr>
          <p:cNvSpPr>
            <a:spLocks noGrp="1"/>
          </p:cNvSpPr>
          <p:nvPr>
            <p:ph type="pic" sz="quarter" idx="10"/>
          </p:nvPr>
        </p:nvSpPr>
        <p:spPr>
          <a:xfrm>
            <a:off x="1004899" y="933307"/>
            <a:ext cx="4926934" cy="4926427"/>
          </a:xfrm>
          <a:custGeom>
            <a:avLst/>
            <a:gdLst>
              <a:gd name="connsiteX0" fmla="*/ 2427844 w 4926934"/>
              <a:gd name="connsiteY0" fmla="*/ 14 h 4926427"/>
              <a:gd name="connsiteX1" fmla="*/ 2880342 w 4926934"/>
              <a:gd name="connsiteY1" fmla="*/ 184073 h 4926427"/>
              <a:gd name="connsiteX2" fmla="*/ 4737106 w 4926934"/>
              <a:gd name="connsiteY2" fmla="*/ 2017302 h 4926427"/>
              <a:gd name="connsiteX3" fmla="*/ 4742863 w 4926934"/>
              <a:gd name="connsiteY3" fmla="*/ 2919914 h 4926427"/>
              <a:gd name="connsiteX4" fmla="*/ 2949204 w 4926934"/>
              <a:gd name="connsiteY4" fmla="*/ 4736599 h 4926427"/>
              <a:gd name="connsiteX5" fmla="*/ 2046592 w 4926934"/>
              <a:gd name="connsiteY5" fmla="*/ 4742356 h 4926427"/>
              <a:gd name="connsiteX6" fmla="*/ 189829 w 4926934"/>
              <a:gd name="connsiteY6" fmla="*/ 2909126 h 4926427"/>
              <a:gd name="connsiteX7" fmla="*/ 184072 w 4926934"/>
              <a:gd name="connsiteY7" fmla="*/ 2006514 h 4926427"/>
              <a:gd name="connsiteX8" fmla="*/ 1977730 w 4926934"/>
              <a:gd name="connsiteY8" fmla="*/ 189830 h 4926427"/>
              <a:gd name="connsiteX9" fmla="*/ 2427844 w 4926934"/>
              <a:gd name="connsiteY9" fmla="*/ 14 h 492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6934" h="4926427">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415488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 name="Flowchart: Delay 32">
            <a:extLst>
              <a:ext uri="{FF2B5EF4-FFF2-40B4-BE49-F238E27FC236}">
                <a16:creationId xmlns:a16="http://schemas.microsoft.com/office/drawing/2014/main" id="{A925CF7A-0BA2-4C2A-80DA-274D6B09C31B}"/>
              </a:ext>
            </a:extLst>
          </p:cNvPr>
          <p:cNvSpPr/>
          <p:nvPr userDrawn="1"/>
        </p:nvSpPr>
        <p:spPr>
          <a:xfrm flipH="1">
            <a:off x="3548735" y="-48995"/>
            <a:ext cx="8653246" cy="6922681"/>
          </a:xfrm>
          <a:custGeom>
            <a:avLst/>
            <a:gdLst>
              <a:gd name="connsiteX0" fmla="*/ 0 w 8651877"/>
              <a:gd name="connsiteY0" fmla="*/ 0 h 6922681"/>
              <a:gd name="connsiteX1" fmla="*/ 4325939 w 8651877"/>
              <a:gd name="connsiteY1" fmla="*/ 0 h 6922681"/>
              <a:gd name="connsiteX2" fmla="*/ 8651878 w 8651877"/>
              <a:gd name="connsiteY2" fmla="*/ 3461341 h 6922681"/>
              <a:gd name="connsiteX3" fmla="*/ 4325939 w 8651877"/>
              <a:gd name="connsiteY3" fmla="*/ 6922682 h 6922681"/>
              <a:gd name="connsiteX4" fmla="*/ 0 w 8651877"/>
              <a:gd name="connsiteY4" fmla="*/ 6922681 h 6922681"/>
              <a:gd name="connsiteX5" fmla="*/ 0 w 8651877"/>
              <a:gd name="connsiteY5" fmla="*/ 0 h 6922681"/>
              <a:gd name="connsiteX0" fmla="*/ 0 w 8749603"/>
              <a:gd name="connsiteY0" fmla="*/ 0 h 6922682"/>
              <a:gd name="connsiteX1" fmla="*/ 6220054 w 8749603"/>
              <a:gd name="connsiteY1" fmla="*/ 43543 h 6922682"/>
              <a:gd name="connsiteX2" fmla="*/ 8651878 w 8749603"/>
              <a:gd name="connsiteY2" fmla="*/ 3461341 h 6922682"/>
              <a:gd name="connsiteX3" fmla="*/ 4325939 w 8749603"/>
              <a:gd name="connsiteY3" fmla="*/ 6922682 h 6922682"/>
              <a:gd name="connsiteX4" fmla="*/ 0 w 8749603"/>
              <a:gd name="connsiteY4" fmla="*/ 6922681 h 6922682"/>
              <a:gd name="connsiteX5" fmla="*/ 0 w 8749603"/>
              <a:gd name="connsiteY5" fmla="*/ 0 h 6922682"/>
              <a:gd name="connsiteX0" fmla="*/ 0 w 8653246"/>
              <a:gd name="connsiteY0" fmla="*/ 0 h 6922681"/>
              <a:gd name="connsiteX1" fmla="*/ 6220054 w 8653246"/>
              <a:gd name="connsiteY1" fmla="*/ 43543 h 6922681"/>
              <a:gd name="connsiteX2" fmla="*/ 8651878 w 8653246"/>
              <a:gd name="connsiteY2" fmla="*/ 3461341 h 6922681"/>
              <a:gd name="connsiteX3" fmla="*/ 6132967 w 8653246"/>
              <a:gd name="connsiteY3" fmla="*/ 6900911 h 6922681"/>
              <a:gd name="connsiteX4" fmla="*/ 0 w 8653246"/>
              <a:gd name="connsiteY4" fmla="*/ 6922681 h 6922681"/>
              <a:gd name="connsiteX5" fmla="*/ 0 w 8653246"/>
              <a:gd name="connsiteY5" fmla="*/ 0 h 692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3246" h="6922681">
                <a:moveTo>
                  <a:pt x="0" y="0"/>
                </a:moveTo>
                <a:lnTo>
                  <a:pt x="6220054" y="43543"/>
                </a:lnTo>
                <a:cubicBezTo>
                  <a:pt x="8609204" y="43543"/>
                  <a:pt x="8666392" y="2318446"/>
                  <a:pt x="8651878" y="3461341"/>
                </a:cubicBezTo>
                <a:cubicBezTo>
                  <a:pt x="8637364" y="4604236"/>
                  <a:pt x="8522117" y="6900911"/>
                  <a:pt x="6132967" y="6900911"/>
                </a:cubicBezTo>
                <a:lnTo>
                  <a:pt x="0" y="6922681"/>
                </a:lnTo>
                <a:lnTo>
                  <a:pt x="0" y="0"/>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34" name="Picture Placeholder 5">
            <a:extLst>
              <a:ext uri="{FF2B5EF4-FFF2-40B4-BE49-F238E27FC236}">
                <a16:creationId xmlns:a16="http://schemas.microsoft.com/office/drawing/2014/main" id="{D9B2ACC0-6414-456C-A52D-B0106D547F96}"/>
              </a:ext>
            </a:extLst>
          </p:cNvPr>
          <p:cNvSpPr>
            <a:spLocks noGrp="1"/>
          </p:cNvSpPr>
          <p:nvPr>
            <p:ph type="pic" sz="quarter" idx="10"/>
          </p:nvPr>
        </p:nvSpPr>
        <p:spPr>
          <a:xfrm>
            <a:off x="669677" y="1184315"/>
            <a:ext cx="4506293" cy="4505353"/>
          </a:xfrm>
          <a:prstGeom prst="ellipse">
            <a:avLst/>
          </a:prstGeom>
          <a:pattFill prst="pct5">
            <a:fgClr>
              <a:schemeClr val="accent1"/>
            </a:fgClr>
            <a:bgClr>
              <a:schemeClr val="bg1"/>
            </a:bgClr>
          </a:pattFill>
          <a:ln w="38100">
            <a:solidFill>
              <a:schemeClr val="bg1"/>
            </a:solidFill>
          </a:ln>
        </p:spPr>
        <p:txBody>
          <a:bodyPr>
            <a:norm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3411855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A7915B-8F8C-4FDE-ABEA-C1512F7D0A6F}"/>
              </a:ext>
            </a:extLst>
          </p:cNvPr>
          <p:cNvGrpSpPr/>
          <p:nvPr userDrawn="1"/>
        </p:nvGrpSpPr>
        <p:grpSpPr>
          <a:xfrm>
            <a:off x="6641803" y="464585"/>
            <a:ext cx="6217278" cy="5928830"/>
            <a:chOff x="6651742" y="-77617"/>
            <a:chExt cx="6217278" cy="5928830"/>
          </a:xfrm>
          <a:solidFill>
            <a:srgbClr val="5FDBD5"/>
          </a:solidFill>
        </p:grpSpPr>
        <p:sp>
          <p:nvSpPr>
            <p:cNvPr id="35" name="Freeform: Shape 34">
              <a:extLst>
                <a:ext uri="{FF2B5EF4-FFF2-40B4-BE49-F238E27FC236}">
                  <a16:creationId xmlns:a16="http://schemas.microsoft.com/office/drawing/2014/main" id="{51D79EC0-6B5F-4463-A62B-D76B87BDB83E}"/>
                </a:ext>
              </a:extLst>
            </p:cNvPr>
            <p:cNvSpPr/>
            <p:nvPr userDrawn="1"/>
          </p:nvSpPr>
          <p:spPr>
            <a:xfrm rot="20730318" flipH="1">
              <a:off x="6651742" y="-77617"/>
              <a:ext cx="6217278" cy="5928830"/>
            </a:xfrm>
            <a:custGeom>
              <a:avLst/>
              <a:gdLst>
                <a:gd name="connsiteX0" fmla="*/ 0 w 6217278"/>
                <a:gd name="connsiteY0" fmla="*/ 743403 h 5928830"/>
                <a:gd name="connsiteX1" fmla="*/ 1340530 w 6217278"/>
                <a:gd name="connsiteY1" fmla="*/ 5928830 h 5928830"/>
                <a:gd name="connsiteX2" fmla="*/ 3696999 w 6217278"/>
                <a:gd name="connsiteY2" fmla="*/ 5921613 h 5928830"/>
                <a:gd name="connsiteX3" fmla="*/ 6215910 w 6217278"/>
                <a:gd name="connsiteY3" fmla="*/ 2954158 h 5928830"/>
                <a:gd name="connsiteX4" fmla="*/ 3784086 w 6217278"/>
                <a:gd name="connsiteY4" fmla="*/ 5486 h 5928830"/>
                <a:gd name="connsiteX5" fmla="*/ 2875623 w 6217278"/>
                <a:gd name="connsiteY5" fmla="*/ 0 h 592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7278" h="5928830">
                  <a:moveTo>
                    <a:pt x="0" y="743403"/>
                  </a:moveTo>
                  <a:lnTo>
                    <a:pt x="1340530" y="5928830"/>
                  </a:lnTo>
                  <a:lnTo>
                    <a:pt x="3696999" y="5921613"/>
                  </a:lnTo>
                  <a:cubicBezTo>
                    <a:pt x="6086149" y="5921613"/>
                    <a:pt x="6201396" y="3940180"/>
                    <a:pt x="6215910" y="2954158"/>
                  </a:cubicBezTo>
                  <a:cubicBezTo>
                    <a:pt x="6230424" y="1968137"/>
                    <a:pt x="6173236" y="5486"/>
                    <a:pt x="3784086" y="5486"/>
                  </a:cubicBezTo>
                  <a:lnTo>
                    <a:pt x="2875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7B577FE5-F01B-46F9-80FD-36C22E66BA6A}"/>
                </a:ext>
              </a:extLst>
            </p:cNvPr>
            <p:cNvSpPr/>
            <p:nvPr userDrawn="1"/>
          </p:nvSpPr>
          <p:spPr>
            <a:xfrm flipH="1">
              <a:off x="9857988" y="1210873"/>
              <a:ext cx="1613824" cy="1590432"/>
            </a:xfrm>
            <a:prstGeom prst="ellipse">
              <a:avLst/>
            </a:prstGeom>
            <a:solidFill>
              <a:srgbClr val="F7FF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grpSp>
      <p:sp>
        <p:nvSpPr>
          <p:cNvPr id="36" name="Picture Placeholder 5">
            <a:extLst>
              <a:ext uri="{FF2B5EF4-FFF2-40B4-BE49-F238E27FC236}">
                <a16:creationId xmlns:a16="http://schemas.microsoft.com/office/drawing/2014/main" id="{8907E7AC-7607-4D5A-BBBC-494B986DC271}"/>
              </a:ext>
            </a:extLst>
          </p:cNvPr>
          <p:cNvSpPr>
            <a:spLocks noGrp="1"/>
          </p:cNvSpPr>
          <p:nvPr>
            <p:ph type="pic" sz="quarter" idx="10"/>
          </p:nvPr>
        </p:nvSpPr>
        <p:spPr>
          <a:xfrm>
            <a:off x="7313476" y="1345384"/>
            <a:ext cx="4168103" cy="4167233"/>
          </a:xfrm>
          <a:prstGeom prst="ellipse">
            <a:avLst/>
          </a:prstGeom>
          <a:pattFill prst="pct5">
            <a:fgClr>
              <a:schemeClr val="accent1"/>
            </a:fgClr>
            <a:bgClr>
              <a:schemeClr val="bg1"/>
            </a:bgClr>
          </a:pattFill>
          <a:ln w="38100">
            <a:solidFill>
              <a:schemeClr val="bg1"/>
            </a:solidFill>
          </a:ln>
        </p:spPr>
        <p:txBody>
          <a:bodyPr>
            <a:normAutofit/>
          </a:bodyPr>
          <a:lstStyle>
            <a:lvl1pPr>
              <a:defRPr sz="1100"/>
            </a:lvl1pPr>
          </a:lstStyle>
          <a:p>
            <a:r>
              <a:rPr lang="en-GB"/>
              <a:t>Click icon to add picture</a:t>
            </a:r>
            <a:endParaRPr lang="en-US" dirty="0"/>
          </a:p>
        </p:txBody>
      </p:sp>
    </p:spTree>
    <p:extLst>
      <p:ext uri="{BB962C8B-B14F-4D97-AF65-F5344CB8AC3E}">
        <p14:creationId xmlns:p14="http://schemas.microsoft.com/office/powerpoint/2010/main" val="968593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E8211C4-C46D-4442-8607-907044A78154}"/>
              </a:ext>
            </a:extLst>
          </p:cNvPr>
          <p:cNvSpPr/>
          <p:nvPr userDrawn="1"/>
        </p:nvSpPr>
        <p:spPr>
          <a:xfrm rot="755811" flipH="1">
            <a:off x="7763285" y="-326789"/>
            <a:ext cx="5208974" cy="7059493"/>
          </a:xfrm>
          <a:custGeom>
            <a:avLst/>
            <a:gdLst>
              <a:gd name="connsiteX0" fmla="*/ 1495658 w 5208974"/>
              <a:gd name="connsiteY0" fmla="*/ 0 h 7059493"/>
              <a:gd name="connsiteX1" fmla="*/ 0 w 5208974"/>
              <a:gd name="connsiteY1" fmla="*/ 6692919 h 7059493"/>
              <a:gd name="connsiteX2" fmla="*/ 1640383 w 5208974"/>
              <a:gd name="connsiteY2" fmla="*/ 7059493 h 7059493"/>
              <a:gd name="connsiteX3" fmla="*/ 3932637 w 5208974"/>
              <a:gd name="connsiteY3" fmla="*/ 7059493 h 7059493"/>
              <a:gd name="connsiteX4" fmla="*/ 5208974 w 5208974"/>
              <a:gd name="connsiteY4" fmla="*/ 6054006 h 7059493"/>
              <a:gd name="connsiteX5" fmla="*/ 5208973 w 5208974"/>
              <a:gd name="connsiteY5" fmla="*/ 829810 h 705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8974" h="7059493">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7" name="Picture Placeholder 5">
            <a:extLst>
              <a:ext uri="{FF2B5EF4-FFF2-40B4-BE49-F238E27FC236}">
                <a16:creationId xmlns:a16="http://schemas.microsoft.com/office/drawing/2014/main" id="{79A336E9-189C-4A34-A5DE-6E6C7BB58CE7}"/>
              </a:ext>
            </a:extLst>
          </p:cNvPr>
          <p:cNvSpPr>
            <a:spLocks noGrp="1"/>
          </p:cNvSpPr>
          <p:nvPr>
            <p:ph type="pic" sz="quarter" idx="10"/>
          </p:nvPr>
        </p:nvSpPr>
        <p:spPr>
          <a:xfrm>
            <a:off x="8391013" y="1184316"/>
            <a:ext cx="3123415" cy="3122763"/>
          </a:xfrm>
          <a:prstGeom prst="ellipse">
            <a:avLst/>
          </a:prstGeom>
          <a:pattFill prst="pct5">
            <a:fgClr>
              <a:schemeClr val="accent1"/>
            </a:fgClr>
            <a:bgClr>
              <a:schemeClr val="bg1"/>
            </a:bgClr>
          </a:pattFill>
          <a:ln w="38100">
            <a:solidFill>
              <a:schemeClr val="bg1"/>
            </a:solidFill>
          </a:ln>
        </p:spPr>
        <p:txBody>
          <a:bodyPr>
            <a:normAutofit/>
          </a:bodyPr>
          <a:lstStyle>
            <a:lvl1pPr>
              <a:defRPr sz="1100"/>
            </a:lvl1pPr>
          </a:lstStyle>
          <a:p>
            <a:r>
              <a:rPr lang="en-GB"/>
              <a:t>Click icon to add picture</a:t>
            </a:r>
            <a:endParaRPr lang="en-US"/>
          </a:p>
        </p:txBody>
      </p:sp>
      <p:sp>
        <p:nvSpPr>
          <p:cNvPr id="63" name="Picture Placeholder 5">
            <a:extLst>
              <a:ext uri="{FF2B5EF4-FFF2-40B4-BE49-F238E27FC236}">
                <a16:creationId xmlns:a16="http://schemas.microsoft.com/office/drawing/2014/main" id="{AAB8EE53-7AA6-4030-ACBC-D80143E63B70}"/>
              </a:ext>
            </a:extLst>
          </p:cNvPr>
          <p:cNvSpPr>
            <a:spLocks noGrp="1"/>
          </p:cNvSpPr>
          <p:nvPr>
            <p:ph type="pic" sz="quarter" idx="11"/>
          </p:nvPr>
        </p:nvSpPr>
        <p:spPr>
          <a:xfrm>
            <a:off x="6311358" y="3383926"/>
            <a:ext cx="2274808" cy="2274333"/>
          </a:xfrm>
          <a:prstGeom prst="ellipse">
            <a:avLst/>
          </a:prstGeom>
          <a:pattFill prst="pct5">
            <a:fgClr>
              <a:schemeClr val="accent1"/>
            </a:fgClr>
            <a:bgClr>
              <a:schemeClr val="bg1"/>
            </a:bgClr>
          </a:pattFill>
          <a:ln w="38100">
            <a:solidFill>
              <a:schemeClr val="bg1"/>
            </a:solidFill>
          </a:ln>
        </p:spPr>
        <p:txBody>
          <a:bodyPr>
            <a:normAutofit/>
          </a:bodyPr>
          <a:lstStyle>
            <a:lvl1pPr>
              <a:defRPr sz="1100"/>
            </a:lvl1pPr>
          </a:lstStyle>
          <a:p>
            <a:r>
              <a:rPr lang="en-GB"/>
              <a:t>Click icon to add picture</a:t>
            </a:r>
            <a:endParaRPr lang="en-US" dirty="0"/>
          </a:p>
        </p:txBody>
      </p:sp>
    </p:spTree>
    <p:extLst>
      <p:ext uri="{BB962C8B-B14F-4D97-AF65-F5344CB8AC3E}">
        <p14:creationId xmlns:p14="http://schemas.microsoft.com/office/powerpoint/2010/main" val="198862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832D89-D094-41FC-B337-5C44679DE4D3}"/>
              </a:ext>
            </a:extLst>
          </p:cNvPr>
          <p:cNvGrpSpPr/>
          <p:nvPr userDrawn="1"/>
        </p:nvGrpSpPr>
        <p:grpSpPr>
          <a:xfrm>
            <a:off x="-14068" y="-1"/>
            <a:ext cx="12216402" cy="6858891"/>
            <a:chOff x="-14068" y="-1"/>
            <a:chExt cx="12216402" cy="6858891"/>
          </a:xfrm>
        </p:grpSpPr>
        <p:sp>
          <p:nvSpPr>
            <p:cNvPr id="34" name="Freeform: Shape 33">
              <a:extLst>
                <a:ext uri="{FF2B5EF4-FFF2-40B4-BE49-F238E27FC236}">
                  <a16:creationId xmlns:a16="http://schemas.microsoft.com/office/drawing/2014/main" id="{63447EAB-5E78-4B5B-AA56-90DA28EE5766}"/>
                </a:ext>
              </a:extLst>
            </p:cNvPr>
            <p:cNvSpPr/>
            <p:nvPr userDrawn="1"/>
          </p:nvSpPr>
          <p:spPr>
            <a:xfrm rot="10800000" flipH="1" flipV="1">
              <a:off x="6390399" y="-1"/>
              <a:ext cx="5811935" cy="1579655"/>
            </a:xfrm>
            <a:custGeom>
              <a:avLst/>
              <a:gdLst>
                <a:gd name="connsiteX0" fmla="*/ 74140 w 5811935"/>
                <a:gd name="connsiteY0" fmla="*/ 0 h 1579655"/>
                <a:gd name="connsiteX1" fmla="*/ 5811935 w 5811935"/>
                <a:gd name="connsiteY1" fmla="*/ 0 h 1579655"/>
                <a:gd name="connsiteX2" fmla="*/ 5811935 w 5811935"/>
                <a:gd name="connsiteY2" fmla="*/ 347134 h 1579655"/>
                <a:gd name="connsiteX3" fmla="*/ 5718681 w 5811935"/>
                <a:gd name="connsiteY3" fmla="*/ 339659 h 1579655"/>
                <a:gd name="connsiteX4" fmla="*/ 4676737 w 5811935"/>
                <a:gd name="connsiteY4" fmla="*/ 386201 h 1579655"/>
                <a:gd name="connsiteX5" fmla="*/ 1130003 w 5811935"/>
                <a:gd name="connsiteY5" fmla="*/ 597299 h 1579655"/>
                <a:gd name="connsiteX6" fmla="*/ 57746 w 5811935"/>
                <a:gd name="connsiteY6" fmla="*/ 63421 h 157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1935" h="1579655">
                  <a:moveTo>
                    <a:pt x="74140" y="0"/>
                  </a:moveTo>
                  <a:lnTo>
                    <a:pt x="5811935" y="0"/>
                  </a:lnTo>
                  <a:lnTo>
                    <a:pt x="5811935" y="347134"/>
                  </a:lnTo>
                  <a:lnTo>
                    <a:pt x="5718681" y="339659"/>
                  </a:lnTo>
                  <a:cubicBezTo>
                    <a:pt x="5216447" y="348964"/>
                    <a:pt x="4679225" y="1051986"/>
                    <a:pt x="4676737" y="386201"/>
                  </a:cubicBezTo>
                  <a:cubicBezTo>
                    <a:pt x="1873119" y="3073615"/>
                    <a:pt x="2609006" y="346601"/>
                    <a:pt x="1130003" y="597299"/>
                  </a:cubicBezTo>
                  <a:cubicBezTo>
                    <a:pt x="56454" y="995486"/>
                    <a:pt x="-113992" y="821937"/>
                    <a:pt x="57746" y="63421"/>
                  </a:cubicBez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9B06FA70-BD9D-46CE-82E2-EAC83C3EA9FE}"/>
                </a:ext>
              </a:extLst>
            </p:cNvPr>
            <p:cNvSpPr/>
            <p:nvPr userDrawn="1"/>
          </p:nvSpPr>
          <p:spPr>
            <a:xfrm rot="10800000">
              <a:off x="-14068" y="3154933"/>
              <a:ext cx="11017840" cy="3703957"/>
            </a:xfrm>
            <a:custGeom>
              <a:avLst/>
              <a:gdLst>
                <a:gd name="connsiteX0" fmla="*/ 74140 w 5811935"/>
                <a:gd name="connsiteY0" fmla="*/ 0 h 1579655"/>
                <a:gd name="connsiteX1" fmla="*/ 5811935 w 5811935"/>
                <a:gd name="connsiteY1" fmla="*/ 0 h 1579655"/>
                <a:gd name="connsiteX2" fmla="*/ 5811935 w 5811935"/>
                <a:gd name="connsiteY2" fmla="*/ 347134 h 1579655"/>
                <a:gd name="connsiteX3" fmla="*/ 5718681 w 5811935"/>
                <a:gd name="connsiteY3" fmla="*/ 339659 h 1579655"/>
                <a:gd name="connsiteX4" fmla="*/ 4676737 w 5811935"/>
                <a:gd name="connsiteY4" fmla="*/ 386201 h 1579655"/>
                <a:gd name="connsiteX5" fmla="*/ 1130003 w 5811935"/>
                <a:gd name="connsiteY5" fmla="*/ 597299 h 1579655"/>
                <a:gd name="connsiteX6" fmla="*/ 57746 w 5811935"/>
                <a:gd name="connsiteY6" fmla="*/ 63421 h 157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1935" h="1579655">
                  <a:moveTo>
                    <a:pt x="74140" y="0"/>
                  </a:moveTo>
                  <a:lnTo>
                    <a:pt x="5811935" y="0"/>
                  </a:lnTo>
                  <a:lnTo>
                    <a:pt x="5811935" y="347134"/>
                  </a:lnTo>
                  <a:lnTo>
                    <a:pt x="5718681" y="339659"/>
                  </a:lnTo>
                  <a:cubicBezTo>
                    <a:pt x="5216447" y="348964"/>
                    <a:pt x="4679225" y="1051986"/>
                    <a:pt x="4676737" y="386201"/>
                  </a:cubicBezTo>
                  <a:cubicBezTo>
                    <a:pt x="1873119" y="3073615"/>
                    <a:pt x="2609006" y="346601"/>
                    <a:pt x="1130003" y="597299"/>
                  </a:cubicBezTo>
                  <a:cubicBezTo>
                    <a:pt x="56454" y="995486"/>
                    <a:pt x="-113992" y="821937"/>
                    <a:pt x="57746" y="63421"/>
                  </a:cubicBez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39" name="Rectangle: Rounded Corners 38">
            <a:extLst>
              <a:ext uri="{FF2B5EF4-FFF2-40B4-BE49-F238E27FC236}">
                <a16:creationId xmlns:a16="http://schemas.microsoft.com/office/drawing/2014/main" id="{CB03DCDB-CB09-4A70-A6E2-DF7D9D3DB70E}"/>
              </a:ext>
            </a:extLst>
          </p:cNvPr>
          <p:cNvSpPr/>
          <p:nvPr userDrawn="1"/>
        </p:nvSpPr>
        <p:spPr>
          <a:xfrm rot="10800000" flipV="1">
            <a:off x="1161722" y="2274379"/>
            <a:ext cx="2337271" cy="3703957"/>
          </a:xfrm>
          <a:prstGeom prst="roundRect">
            <a:avLst>
              <a:gd name="adj" fmla="val 7423"/>
            </a:avLst>
          </a:prstGeom>
          <a:solidFill>
            <a:schemeClr val="bg1"/>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0E714AE8-F405-4A45-9F1C-7AD94AE55754}"/>
              </a:ext>
            </a:extLst>
          </p:cNvPr>
          <p:cNvSpPr/>
          <p:nvPr userDrawn="1"/>
        </p:nvSpPr>
        <p:spPr>
          <a:xfrm rot="10800000" flipV="1">
            <a:off x="8674566" y="2274379"/>
            <a:ext cx="2337271" cy="3703957"/>
          </a:xfrm>
          <a:prstGeom prst="roundRect">
            <a:avLst>
              <a:gd name="adj" fmla="val 7423"/>
            </a:avLst>
          </a:prstGeom>
          <a:solidFill>
            <a:schemeClr val="bg1"/>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72328668-7466-4719-8B3B-8F38D5B9AE6F}"/>
              </a:ext>
            </a:extLst>
          </p:cNvPr>
          <p:cNvSpPr/>
          <p:nvPr userDrawn="1"/>
        </p:nvSpPr>
        <p:spPr>
          <a:xfrm rot="10800000" flipV="1">
            <a:off x="3667381" y="2274379"/>
            <a:ext cx="2337271" cy="3703957"/>
          </a:xfrm>
          <a:prstGeom prst="roundRect">
            <a:avLst>
              <a:gd name="adj" fmla="val 7423"/>
            </a:avLst>
          </a:prstGeom>
          <a:solidFill>
            <a:schemeClr val="bg1"/>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4" name="Picture Placeholder 53">
            <a:extLst>
              <a:ext uri="{FF2B5EF4-FFF2-40B4-BE49-F238E27FC236}">
                <a16:creationId xmlns:a16="http://schemas.microsoft.com/office/drawing/2014/main" id="{E754FF75-5BF1-471A-9390-E80FCDC8929B}"/>
              </a:ext>
            </a:extLst>
          </p:cNvPr>
          <p:cNvSpPr>
            <a:spLocks noGrp="1"/>
          </p:cNvSpPr>
          <p:nvPr>
            <p:ph type="pic" sz="quarter" idx="18"/>
          </p:nvPr>
        </p:nvSpPr>
        <p:spPr>
          <a:xfrm>
            <a:off x="3663638" y="2277813"/>
            <a:ext cx="2344757" cy="1984700"/>
          </a:xfrm>
          <a:custGeom>
            <a:avLst/>
            <a:gdLst>
              <a:gd name="connsiteX0" fmla="*/ 108402 w 2467777"/>
              <a:gd name="connsiteY0" fmla="*/ 0 h 1766021"/>
              <a:gd name="connsiteX1" fmla="*/ 2368608 w 2467777"/>
              <a:gd name="connsiteY1" fmla="*/ 0 h 1766021"/>
              <a:gd name="connsiteX2" fmla="*/ 2426211 w 2467777"/>
              <a:gd name="connsiteY2" fmla="*/ 38837 h 1766021"/>
              <a:gd name="connsiteX3" fmla="*/ 2465717 w 2467777"/>
              <a:gd name="connsiteY3" fmla="*/ 97432 h 1766021"/>
              <a:gd name="connsiteX4" fmla="*/ 2467777 w 2467777"/>
              <a:gd name="connsiteY4" fmla="*/ 104070 h 1766021"/>
              <a:gd name="connsiteX5" fmla="*/ 2467777 w 2467777"/>
              <a:gd name="connsiteY5" fmla="*/ 1766021 h 1766021"/>
              <a:gd name="connsiteX6" fmla="*/ 0 w 2467777"/>
              <a:gd name="connsiteY6" fmla="*/ 1766021 h 1766021"/>
              <a:gd name="connsiteX7" fmla="*/ 0 w 2467777"/>
              <a:gd name="connsiteY7" fmla="*/ 137513 h 1766021"/>
              <a:gd name="connsiteX8" fmla="*/ 552 w 2467777"/>
              <a:gd name="connsiteY8" fmla="*/ 132035 h 1766021"/>
              <a:gd name="connsiteX9" fmla="*/ 50800 w 2467777"/>
              <a:gd name="connsiteY9" fmla="*/ 38837 h 17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777" h="1766021">
                <a:moveTo>
                  <a:pt x="108402" y="0"/>
                </a:moveTo>
                <a:lnTo>
                  <a:pt x="2368608" y="0"/>
                </a:lnTo>
                <a:lnTo>
                  <a:pt x="2426211" y="38837"/>
                </a:lnTo>
                <a:cubicBezTo>
                  <a:pt x="2442890" y="55516"/>
                  <a:pt x="2456388" y="75378"/>
                  <a:pt x="2465717" y="97432"/>
                </a:cubicBezTo>
                <a:lnTo>
                  <a:pt x="2467777" y="104070"/>
                </a:lnTo>
                <a:lnTo>
                  <a:pt x="2467777" y="1766021"/>
                </a:lnTo>
                <a:lnTo>
                  <a:pt x="0" y="1766021"/>
                </a:lnTo>
                <a:lnTo>
                  <a:pt x="0" y="137513"/>
                </a:lnTo>
                <a:lnTo>
                  <a:pt x="552" y="132035"/>
                </a:lnTo>
                <a:cubicBezTo>
                  <a:pt x="7919" y="96034"/>
                  <a:pt x="25780" y="63856"/>
                  <a:pt x="50800" y="38837"/>
                </a:cubicBezTo>
                <a:close/>
              </a:path>
            </a:pathLst>
          </a:cu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
        <p:nvSpPr>
          <p:cNvPr id="55" name="Rectangle: Rounded Corners 54">
            <a:extLst>
              <a:ext uri="{FF2B5EF4-FFF2-40B4-BE49-F238E27FC236}">
                <a16:creationId xmlns:a16="http://schemas.microsoft.com/office/drawing/2014/main" id="{4736AD18-F29F-41C1-BE47-BC985F6BAB8B}"/>
              </a:ext>
            </a:extLst>
          </p:cNvPr>
          <p:cNvSpPr/>
          <p:nvPr userDrawn="1"/>
        </p:nvSpPr>
        <p:spPr>
          <a:xfrm rot="10800000" flipV="1">
            <a:off x="6163470" y="2274378"/>
            <a:ext cx="2337271" cy="3703957"/>
          </a:xfrm>
          <a:prstGeom prst="roundRect">
            <a:avLst>
              <a:gd name="adj" fmla="val 7423"/>
            </a:avLst>
          </a:prstGeom>
          <a:solidFill>
            <a:schemeClr val="bg1"/>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7" name="Picture Placeholder 56">
            <a:extLst>
              <a:ext uri="{FF2B5EF4-FFF2-40B4-BE49-F238E27FC236}">
                <a16:creationId xmlns:a16="http://schemas.microsoft.com/office/drawing/2014/main" id="{72DEF9AC-5D98-4E17-9C65-AE27AE398606}"/>
              </a:ext>
            </a:extLst>
          </p:cNvPr>
          <p:cNvSpPr>
            <a:spLocks noGrp="1"/>
          </p:cNvSpPr>
          <p:nvPr>
            <p:ph type="pic" sz="quarter" idx="19"/>
          </p:nvPr>
        </p:nvSpPr>
        <p:spPr>
          <a:xfrm>
            <a:off x="1157979" y="2274378"/>
            <a:ext cx="2344757" cy="1984700"/>
          </a:xfrm>
          <a:custGeom>
            <a:avLst/>
            <a:gdLst>
              <a:gd name="connsiteX0" fmla="*/ 108402 w 2467777"/>
              <a:gd name="connsiteY0" fmla="*/ 0 h 1766021"/>
              <a:gd name="connsiteX1" fmla="*/ 2368608 w 2467777"/>
              <a:gd name="connsiteY1" fmla="*/ 0 h 1766021"/>
              <a:gd name="connsiteX2" fmla="*/ 2426211 w 2467777"/>
              <a:gd name="connsiteY2" fmla="*/ 38837 h 1766021"/>
              <a:gd name="connsiteX3" fmla="*/ 2465717 w 2467777"/>
              <a:gd name="connsiteY3" fmla="*/ 97432 h 1766021"/>
              <a:gd name="connsiteX4" fmla="*/ 2467777 w 2467777"/>
              <a:gd name="connsiteY4" fmla="*/ 104070 h 1766021"/>
              <a:gd name="connsiteX5" fmla="*/ 2467777 w 2467777"/>
              <a:gd name="connsiteY5" fmla="*/ 1766021 h 1766021"/>
              <a:gd name="connsiteX6" fmla="*/ 0 w 2467777"/>
              <a:gd name="connsiteY6" fmla="*/ 1766021 h 1766021"/>
              <a:gd name="connsiteX7" fmla="*/ 0 w 2467777"/>
              <a:gd name="connsiteY7" fmla="*/ 137513 h 1766021"/>
              <a:gd name="connsiteX8" fmla="*/ 552 w 2467777"/>
              <a:gd name="connsiteY8" fmla="*/ 132035 h 1766021"/>
              <a:gd name="connsiteX9" fmla="*/ 50800 w 2467777"/>
              <a:gd name="connsiteY9" fmla="*/ 38837 h 17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777" h="1766021">
                <a:moveTo>
                  <a:pt x="108402" y="0"/>
                </a:moveTo>
                <a:lnTo>
                  <a:pt x="2368608" y="0"/>
                </a:lnTo>
                <a:lnTo>
                  <a:pt x="2426211" y="38837"/>
                </a:lnTo>
                <a:cubicBezTo>
                  <a:pt x="2442890" y="55516"/>
                  <a:pt x="2456388" y="75378"/>
                  <a:pt x="2465717" y="97432"/>
                </a:cubicBezTo>
                <a:lnTo>
                  <a:pt x="2467777" y="104070"/>
                </a:lnTo>
                <a:lnTo>
                  <a:pt x="2467777" y="1766021"/>
                </a:lnTo>
                <a:lnTo>
                  <a:pt x="0" y="1766021"/>
                </a:lnTo>
                <a:lnTo>
                  <a:pt x="0" y="137513"/>
                </a:lnTo>
                <a:lnTo>
                  <a:pt x="552" y="132035"/>
                </a:lnTo>
                <a:cubicBezTo>
                  <a:pt x="7919" y="96034"/>
                  <a:pt x="25780" y="63856"/>
                  <a:pt x="50800" y="38837"/>
                </a:cubicBezTo>
                <a:close/>
              </a:path>
            </a:pathLst>
          </a:cu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
        <p:nvSpPr>
          <p:cNvPr id="58" name="Picture Placeholder 57">
            <a:extLst>
              <a:ext uri="{FF2B5EF4-FFF2-40B4-BE49-F238E27FC236}">
                <a16:creationId xmlns:a16="http://schemas.microsoft.com/office/drawing/2014/main" id="{E5610703-773C-4E77-A2BE-7BD2EA835540}"/>
              </a:ext>
            </a:extLst>
          </p:cNvPr>
          <p:cNvSpPr>
            <a:spLocks noGrp="1"/>
          </p:cNvSpPr>
          <p:nvPr>
            <p:ph type="pic" sz="quarter" idx="20"/>
          </p:nvPr>
        </p:nvSpPr>
        <p:spPr>
          <a:xfrm>
            <a:off x="6159727" y="2274378"/>
            <a:ext cx="2344757" cy="1984700"/>
          </a:xfrm>
          <a:custGeom>
            <a:avLst/>
            <a:gdLst>
              <a:gd name="connsiteX0" fmla="*/ 108402 w 2467777"/>
              <a:gd name="connsiteY0" fmla="*/ 0 h 1766021"/>
              <a:gd name="connsiteX1" fmla="*/ 2368608 w 2467777"/>
              <a:gd name="connsiteY1" fmla="*/ 0 h 1766021"/>
              <a:gd name="connsiteX2" fmla="*/ 2426211 w 2467777"/>
              <a:gd name="connsiteY2" fmla="*/ 38837 h 1766021"/>
              <a:gd name="connsiteX3" fmla="*/ 2465717 w 2467777"/>
              <a:gd name="connsiteY3" fmla="*/ 97432 h 1766021"/>
              <a:gd name="connsiteX4" fmla="*/ 2467777 w 2467777"/>
              <a:gd name="connsiteY4" fmla="*/ 104070 h 1766021"/>
              <a:gd name="connsiteX5" fmla="*/ 2467777 w 2467777"/>
              <a:gd name="connsiteY5" fmla="*/ 1766021 h 1766021"/>
              <a:gd name="connsiteX6" fmla="*/ 0 w 2467777"/>
              <a:gd name="connsiteY6" fmla="*/ 1766021 h 1766021"/>
              <a:gd name="connsiteX7" fmla="*/ 0 w 2467777"/>
              <a:gd name="connsiteY7" fmla="*/ 137513 h 1766021"/>
              <a:gd name="connsiteX8" fmla="*/ 552 w 2467777"/>
              <a:gd name="connsiteY8" fmla="*/ 132035 h 1766021"/>
              <a:gd name="connsiteX9" fmla="*/ 50800 w 2467777"/>
              <a:gd name="connsiteY9" fmla="*/ 38837 h 17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777" h="1766021">
                <a:moveTo>
                  <a:pt x="108402" y="0"/>
                </a:moveTo>
                <a:lnTo>
                  <a:pt x="2368608" y="0"/>
                </a:lnTo>
                <a:lnTo>
                  <a:pt x="2426211" y="38837"/>
                </a:lnTo>
                <a:cubicBezTo>
                  <a:pt x="2442890" y="55516"/>
                  <a:pt x="2456388" y="75378"/>
                  <a:pt x="2465717" y="97432"/>
                </a:cubicBezTo>
                <a:lnTo>
                  <a:pt x="2467777" y="104070"/>
                </a:lnTo>
                <a:lnTo>
                  <a:pt x="2467777" y="1766021"/>
                </a:lnTo>
                <a:lnTo>
                  <a:pt x="0" y="1766021"/>
                </a:lnTo>
                <a:lnTo>
                  <a:pt x="0" y="137513"/>
                </a:lnTo>
                <a:lnTo>
                  <a:pt x="552" y="132035"/>
                </a:lnTo>
                <a:cubicBezTo>
                  <a:pt x="7919" y="96034"/>
                  <a:pt x="25780" y="63856"/>
                  <a:pt x="50800" y="38837"/>
                </a:cubicBezTo>
                <a:close/>
              </a:path>
            </a:pathLst>
          </a:cu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
        <p:nvSpPr>
          <p:cNvPr id="59" name="Picture Placeholder 58">
            <a:extLst>
              <a:ext uri="{FF2B5EF4-FFF2-40B4-BE49-F238E27FC236}">
                <a16:creationId xmlns:a16="http://schemas.microsoft.com/office/drawing/2014/main" id="{62398A44-ECE1-4712-89F5-FF3084A3B7E7}"/>
              </a:ext>
            </a:extLst>
          </p:cNvPr>
          <p:cNvSpPr>
            <a:spLocks noGrp="1"/>
          </p:cNvSpPr>
          <p:nvPr>
            <p:ph type="pic" sz="quarter" idx="21"/>
          </p:nvPr>
        </p:nvSpPr>
        <p:spPr>
          <a:xfrm>
            <a:off x="8670823" y="2274378"/>
            <a:ext cx="2344757" cy="1984700"/>
          </a:xfrm>
          <a:custGeom>
            <a:avLst/>
            <a:gdLst>
              <a:gd name="connsiteX0" fmla="*/ 108402 w 2467777"/>
              <a:gd name="connsiteY0" fmla="*/ 0 h 1766021"/>
              <a:gd name="connsiteX1" fmla="*/ 2368608 w 2467777"/>
              <a:gd name="connsiteY1" fmla="*/ 0 h 1766021"/>
              <a:gd name="connsiteX2" fmla="*/ 2426211 w 2467777"/>
              <a:gd name="connsiteY2" fmla="*/ 38837 h 1766021"/>
              <a:gd name="connsiteX3" fmla="*/ 2465717 w 2467777"/>
              <a:gd name="connsiteY3" fmla="*/ 97432 h 1766021"/>
              <a:gd name="connsiteX4" fmla="*/ 2467777 w 2467777"/>
              <a:gd name="connsiteY4" fmla="*/ 104070 h 1766021"/>
              <a:gd name="connsiteX5" fmla="*/ 2467777 w 2467777"/>
              <a:gd name="connsiteY5" fmla="*/ 1766021 h 1766021"/>
              <a:gd name="connsiteX6" fmla="*/ 0 w 2467777"/>
              <a:gd name="connsiteY6" fmla="*/ 1766021 h 1766021"/>
              <a:gd name="connsiteX7" fmla="*/ 0 w 2467777"/>
              <a:gd name="connsiteY7" fmla="*/ 137513 h 1766021"/>
              <a:gd name="connsiteX8" fmla="*/ 552 w 2467777"/>
              <a:gd name="connsiteY8" fmla="*/ 132035 h 1766021"/>
              <a:gd name="connsiteX9" fmla="*/ 50800 w 2467777"/>
              <a:gd name="connsiteY9" fmla="*/ 38837 h 17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7777" h="1766021">
                <a:moveTo>
                  <a:pt x="108402" y="0"/>
                </a:moveTo>
                <a:lnTo>
                  <a:pt x="2368608" y="0"/>
                </a:lnTo>
                <a:lnTo>
                  <a:pt x="2426211" y="38837"/>
                </a:lnTo>
                <a:cubicBezTo>
                  <a:pt x="2442890" y="55516"/>
                  <a:pt x="2456388" y="75378"/>
                  <a:pt x="2465717" y="97432"/>
                </a:cubicBezTo>
                <a:lnTo>
                  <a:pt x="2467777" y="104070"/>
                </a:lnTo>
                <a:lnTo>
                  <a:pt x="2467777" y="1766021"/>
                </a:lnTo>
                <a:lnTo>
                  <a:pt x="0" y="1766021"/>
                </a:lnTo>
                <a:lnTo>
                  <a:pt x="0" y="137513"/>
                </a:lnTo>
                <a:lnTo>
                  <a:pt x="552" y="132035"/>
                </a:lnTo>
                <a:cubicBezTo>
                  <a:pt x="7919" y="96034"/>
                  <a:pt x="25780" y="63856"/>
                  <a:pt x="50800" y="38837"/>
                </a:cubicBezTo>
                <a:close/>
              </a:path>
            </a:pathLst>
          </a:cu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1578208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09" name="Picture Placeholder 108">
            <a:extLst>
              <a:ext uri="{FF2B5EF4-FFF2-40B4-BE49-F238E27FC236}">
                <a16:creationId xmlns:a16="http://schemas.microsoft.com/office/drawing/2014/main" id="{901A7C88-BB7A-476A-A088-F6D6B62A236F}"/>
              </a:ext>
            </a:extLst>
          </p:cNvPr>
          <p:cNvSpPr>
            <a:spLocks noGrp="1"/>
          </p:cNvSpPr>
          <p:nvPr>
            <p:ph type="pic" sz="quarter" idx="10"/>
          </p:nvPr>
        </p:nvSpPr>
        <p:spPr>
          <a:xfrm>
            <a:off x="921936" y="1926485"/>
            <a:ext cx="2164255" cy="3051922"/>
          </a:xfrm>
          <a:custGeom>
            <a:avLst/>
            <a:gdLst>
              <a:gd name="connsiteX0" fmla="*/ 1979754 w 2164255"/>
              <a:gd name="connsiteY0" fmla="*/ 0 h 3051922"/>
              <a:gd name="connsiteX1" fmla="*/ 2164255 w 2164255"/>
              <a:gd name="connsiteY1" fmla="*/ 184501 h 3051922"/>
              <a:gd name="connsiteX2" fmla="*/ 2164255 w 2164255"/>
              <a:gd name="connsiteY2" fmla="*/ 2867421 h 3051922"/>
              <a:gd name="connsiteX3" fmla="*/ 1979754 w 2164255"/>
              <a:gd name="connsiteY3" fmla="*/ 3051922 h 3051922"/>
              <a:gd name="connsiteX4" fmla="*/ 1780729 w 2164255"/>
              <a:gd name="connsiteY4" fmla="*/ 3033988 h 3051922"/>
              <a:gd name="connsiteX5" fmla="*/ 1787307 w 2164255"/>
              <a:gd name="connsiteY5" fmla="*/ 3019931 h 3051922"/>
              <a:gd name="connsiteX6" fmla="*/ 1791722 w 2164255"/>
              <a:gd name="connsiteY6" fmla="*/ 2996875 h 3051922"/>
              <a:gd name="connsiteX7" fmla="*/ 1908527 w 2164255"/>
              <a:gd name="connsiteY7" fmla="*/ 2245103 h 3051922"/>
              <a:gd name="connsiteX8" fmla="*/ 1830184 w 2164255"/>
              <a:gd name="connsiteY8" fmla="*/ 2142886 h 3051922"/>
              <a:gd name="connsiteX9" fmla="*/ 7803 w 2164255"/>
              <a:gd name="connsiteY9" fmla="*/ 2142886 h 3051922"/>
              <a:gd name="connsiteX10" fmla="*/ 7144 w 2164255"/>
              <a:gd name="connsiteY10" fmla="*/ 1983315 h 3051922"/>
              <a:gd name="connsiteX11" fmla="*/ 0 w 2164255"/>
              <a:gd name="connsiteY11" fmla="*/ 298801 h 3051922"/>
              <a:gd name="connsiteX12" fmla="*/ 213076 w 2164255"/>
              <a:gd name="connsiteY12" fmla="*/ 142875 h 3051922"/>
              <a:gd name="connsiteX13" fmla="*/ 1979754 w 2164255"/>
              <a:gd name="connsiteY13" fmla="*/ 0 h 305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4255" h="3051922">
                <a:moveTo>
                  <a:pt x="1979754" y="0"/>
                </a:moveTo>
                <a:cubicBezTo>
                  <a:pt x="2081651" y="0"/>
                  <a:pt x="2164255" y="82604"/>
                  <a:pt x="2164255" y="184501"/>
                </a:cubicBezTo>
                <a:lnTo>
                  <a:pt x="2164255" y="2867421"/>
                </a:lnTo>
                <a:cubicBezTo>
                  <a:pt x="2164255" y="2969318"/>
                  <a:pt x="2081651" y="3051922"/>
                  <a:pt x="1979754" y="3051922"/>
                </a:cubicBezTo>
                <a:lnTo>
                  <a:pt x="1780729" y="3033988"/>
                </a:lnTo>
                <a:lnTo>
                  <a:pt x="1787307" y="3019931"/>
                </a:lnTo>
                <a:cubicBezTo>
                  <a:pt x="1790147" y="3011714"/>
                  <a:pt x="1791722" y="3003932"/>
                  <a:pt x="1791722" y="2996875"/>
                </a:cubicBezTo>
                <a:lnTo>
                  <a:pt x="1908527" y="2245103"/>
                </a:lnTo>
                <a:cubicBezTo>
                  <a:pt x="1908527" y="2188650"/>
                  <a:pt x="1873452" y="2142886"/>
                  <a:pt x="1830184" y="2142886"/>
                </a:cubicBezTo>
                <a:lnTo>
                  <a:pt x="7803" y="2142886"/>
                </a:lnTo>
                <a:lnTo>
                  <a:pt x="7144" y="1983315"/>
                </a:lnTo>
                <a:cubicBezTo>
                  <a:pt x="4763" y="1421810"/>
                  <a:pt x="2381" y="936194"/>
                  <a:pt x="0" y="298801"/>
                </a:cubicBezTo>
                <a:cubicBezTo>
                  <a:pt x="0" y="196904"/>
                  <a:pt x="111179" y="142875"/>
                  <a:pt x="213076" y="142875"/>
                </a:cubicBezTo>
                <a:cubicBezTo>
                  <a:pt x="849594" y="104775"/>
                  <a:pt x="1333711" y="0"/>
                  <a:pt x="1979754" y="0"/>
                </a:cubicBezTo>
                <a:close/>
              </a:path>
            </a:pathLst>
          </a:custGeom>
          <a:pattFill prst="pct5">
            <a:fgClr>
              <a:schemeClr val="accent1"/>
            </a:fgClr>
            <a:bgClr>
              <a:schemeClr val="bg1"/>
            </a:bgClr>
          </a:pattFill>
          <a:ln w="9525">
            <a:solidFill>
              <a:schemeClr val="bg1"/>
            </a:solidFill>
          </a:ln>
        </p:spPr>
        <p:txBody>
          <a:bodyPr wrap="square">
            <a:noAutofit/>
          </a:bodyPr>
          <a:lstStyle>
            <a:lvl1pPr>
              <a:defRPr sz="1100"/>
            </a:lvl1pPr>
          </a:lstStyle>
          <a:p>
            <a:r>
              <a:rPr lang="en-GB"/>
              <a:t>Click icon to add picture</a:t>
            </a:r>
            <a:endParaRPr lang="en-US"/>
          </a:p>
        </p:txBody>
      </p:sp>
      <p:grpSp>
        <p:nvGrpSpPr>
          <p:cNvPr id="2" name="Group 1">
            <a:extLst>
              <a:ext uri="{FF2B5EF4-FFF2-40B4-BE49-F238E27FC236}">
                <a16:creationId xmlns:a16="http://schemas.microsoft.com/office/drawing/2014/main" id="{3AEBEE69-D2CF-44A3-882C-D2AD49A33F8B}"/>
              </a:ext>
            </a:extLst>
          </p:cNvPr>
          <p:cNvGrpSpPr/>
          <p:nvPr userDrawn="1"/>
        </p:nvGrpSpPr>
        <p:grpSpPr>
          <a:xfrm>
            <a:off x="670763" y="4057645"/>
            <a:ext cx="10581829" cy="1022883"/>
            <a:chOff x="670763" y="4057645"/>
            <a:chExt cx="10581829" cy="1022883"/>
          </a:xfrm>
        </p:grpSpPr>
        <p:sp>
          <p:nvSpPr>
            <p:cNvPr id="63" name="Rectangle: Rounded Corners 62">
              <a:extLst>
                <a:ext uri="{FF2B5EF4-FFF2-40B4-BE49-F238E27FC236}">
                  <a16:creationId xmlns:a16="http://schemas.microsoft.com/office/drawing/2014/main" id="{FD235239-746A-4437-8D42-E1A7F50A538C}"/>
                </a:ext>
              </a:extLst>
            </p:cNvPr>
            <p:cNvSpPr/>
            <p:nvPr userDrawn="1"/>
          </p:nvSpPr>
          <p:spPr>
            <a:xfrm rot="10800000" flipH="1">
              <a:off x="670763" y="4057647"/>
              <a:ext cx="2218314" cy="1022881"/>
            </a:xfrm>
            <a:custGeom>
              <a:avLst/>
              <a:gdLst>
                <a:gd name="connsiteX0" fmla="*/ 0 w 2997145"/>
                <a:gd name="connsiteY0" fmla="*/ 102217 h 1013356"/>
                <a:gd name="connsiteX1" fmla="*/ 102217 w 2997145"/>
                <a:gd name="connsiteY1" fmla="*/ 0 h 1013356"/>
                <a:gd name="connsiteX2" fmla="*/ 28949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844745 w 2997145"/>
                <a:gd name="connsiteY3" fmla="*/ 12126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11742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0 w 2997145"/>
                <a:gd name="connsiteY8" fmla="*/ 111742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7841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262178 w 2997145"/>
                <a:gd name="connsiteY6" fmla="*/ 1022881 h 1022881"/>
                <a:gd name="connsiteX7" fmla="*/ 0 w 2997145"/>
                <a:gd name="connsiteY7" fmla="*/ 920664 h 1022881"/>
                <a:gd name="connsiteX8" fmla="*/ 257175 w 2997145"/>
                <a:gd name="connsiteY8" fmla="*/ 178417 h 1022881"/>
                <a:gd name="connsiteX0" fmla="*/ 154343 w 2894313"/>
                <a:gd name="connsiteY0" fmla="*/ 178417 h 1022881"/>
                <a:gd name="connsiteX1" fmla="*/ 351810 w 2894313"/>
                <a:gd name="connsiteY1" fmla="*/ 0 h 1022881"/>
                <a:gd name="connsiteX2" fmla="*/ 2553971 w 2894313"/>
                <a:gd name="connsiteY2" fmla="*/ 9525 h 1022881"/>
                <a:gd name="connsiteX3" fmla="*/ 2741913 w 2894313"/>
                <a:gd name="connsiteY3" fmla="*/ 168892 h 1022881"/>
                <a:gd name="connsiteX4" fmla="*/ 2894313 w 2894313"/>
                <a:gd name="connsiteY4" fmla="*/ 920664 h 1022881"/>
                <a:gd name="connsiteX5" fmla="*/ 2792096 w 2894313"/>
                <a:gd name="connsiteY5" fmla="*/ 1022881 h 1022881"/>
                <a:gd name="connsiteX6" fmla="*/ 159346 w 2894313"/>
                <a:gd name="connsiteY6" fmla="*/ 1022881 h 1022881"/>
                <a:gd name="connsiteX7" fmla="*/ 0 w 2894313"/>
                <a:gd name="connsiteY7" fmla="*/ 911139 h 1022881"/>
                <a:gd name="connsiteX8" fmla="*/ 154343 w 2894313"/>
                <a:gd name="connsiteY8" fmla="*/ 178417 h 10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313" h="1022881">
                  <a:moveTo>
                    <a:pt x="154343" y="178417"/>
                  </a:moveTo>
                  <a:cubicBezTo>
                    <a:pt x="154343" y="121964"/>
                    <a:pt x="295357" y="0"/>
                    <a:pt x="351810" y="0"/>
                  </a:cubicBezTo>
                  <a:lnTo>
                    <a:pt x="2553971" y="9525"/>
                  </a:lnTo>
                  <a:cubicBezTo>
                    <a:pt x="2610424" y="9525"/>
                    <a:pt x="2741913" y="112439"/>
                    <a:pt x="2741913" y="168892"/>
                  </a:cubicBezTo>
                  <a:lnTo>
                    <a:pt x="2894313" y="920664"/>
                  </a:lnTo>
                  <a:cubicBezTo>
                    <a:pt x="2894313" y="977117"/>
                    <a:pt x="2848549" y="1022881"/>
                    <a:pt x="2792096" y="1022881"/>
                  </a:cubicBezTo>
                  <a:lnTo>
                    <a:pt x="159346" y="1022881"/>
                  </a:lnTo>
                  <a:cubicBezTo>
                    <a:pt x="102893" y="1022881"/>
                    <a:pt x="0" y="967592"/>
                    <a:pt x="0" y="911139"/>
                  </a:cubicBezTo>
                  <a:lnTo>
                    <a:pt x="154343" y="178417"/>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atin typeface="Arial" panose="020B0604020202020204" pitchFamily="34" charset="0"/>
                  <a:cs typeface="Arial" panose="020B0604020202020204" pitchFamily="34" charset="0"/>
                </a:rPr>
                <a:t>                                                                                                                                                                                                                                                                                                                                                                                                                                                                                                                                                                                                                                                                                                                                                                                                                                                                                                                                                                                                                                                                                                                                                                                                                                                                                                                                                                                                                                                                                                                                                                   </a:t>
              </a:r>
            </a:p>
          </p:txBody>
        </p:sp>
        <p:sp>
          <p:nvSpPr>
            <p:cNvPr id="95" name="Rectangle: Rounded Corners 62">
              <a:extLst>
                <a:ext uri="{FF2B5EF4-FFF2-40B4-BE49-F238E27FC236}">
                  <a16:creationId xmlns:a16="http://schemas.microsoft.com/office/drawing/2014/main" id="{A9947CCA-DE66-40D0-82CD-1AD1BF33FD3C}"/>
                </a:ext>
              </a:extLst>
            </p:cNvPr>
            <p:cNvSpPr/>
            <p:nvPr userDrawn="1"/>
          </p:nvSpPr>
          <p:spPr>
            <a:xfrm rot="10800000" flipH="1">
              <a:off x="3485328" y="4057646"/>
              <a:ext cx="2218314" cy="1022881"/>
            </a:xfrm>
            <a:custGeom>
              <a:avLst/>
              <a:gdLst>
                <a:gd name="connsiteX0" fmla="*/ 0 w 2997145"/>
                <a:gd name="connsiteY0" fmla="*/ 102217 h 1013356"/>
                <a:gd name="connsiteX1" fmla="*/ 102217 w 2997145"/>
                <a:gd name="connsiteY1" fmla="*/ 0 h 1013356"/>
                <a:gd name="connsiteX2" fmla="*/ 28949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844745 w 2997145"/>
                <a:gd name="connsiteY3" fmla="*/ 12126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11742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0 w 2997145"/>
                <a:gd name="connsiteY8" fmla="*/ 111742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7841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262178 w 2997145"/>
                <a:gd name="connsiteY6" fmla="*/ 1022881 h 1022881"/>
                <a:gd name="connsiteX7" fmla="*/ 0 w 2997145"/>
                <a:gd name="connsiteY7" fmla="*/ 920664 h 1022881"/>
                <a:gd name="connsiteX8" fmla="*/ 257175 w 2997145"/>
                <a:gd name="connsiteY8" fmla="*/ 178417 h 1022881"/>
                <a:gd name="connsiteX0" fmla="*/ 154343 w 2894313"/>
                <a:gd name="connsiteY0" fmla="*/ 178417 h 1022881"/>
                <a:gd name="connsiteX1" fmla="*/ 351810 w 2894313"/>
                <a:gd name="connsiteY1" fmla="*/ 0 h 1022881"/>
                <a:gd name="connsiteX2" fmla="*/ 2553971 w 2894313"/>
                <a:gd name="connsiteY2" fmla="*/ 9525 h 1022881"/>
                <a:gd name="connsiteX3" fmla="*/ 2741913 w 2894313"/>
                <a:gd name="connsiteY3" fmla="*/ 168892 h 1022881"/>
                <a:gd name="connsiteX4" fmla="*/ 2894313 w 2894313"/>
                <a:gd name="connsiteY4" fmla="*/ 920664 h 1022881"/>
                <a:gd name="connsiteX5" fmla="*/ 2792096 w 2894313"/>
                <a:gd name="connsiteY5" fmla="*/ 1022881 h 1022881"/>
                <a:gd name="connsiteX6" fmla="*/ 159346 w 2894313"/>
                <a:gd name="connsiteY6" fmla="*/ 1022881 h 1022881"/>
                <a:gd name="connsiteX7" fmla="*/ 0 w 2894313"/>
                <a:gd name="connsiteY7" fmla="*/ 911139 h 1022881"/>
                <a:gd name="connsiteX8" fmla="*/ 154343 w 2894313"/>
                <a:gd name="connsiteY8" fmla="*/ 178417 h 10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313" h="1022881">
                  <a:moveTo>
                    <a:pt x="154343" y="178417"/>
                  </a:moveTo>
                  <a:cubicBezTo>
                    <a:pt x="154343" y="121964"/>
                    <a:pt x="295357" y="0"/>
                    <a:pt x="351810" y="0"/>
                  </a:cubicBezTo>
                  <a:lnTo>
                    <a:pt x="2553971" y="9525"/>
                  </a:lnTo>
                  <a:cubicBezTo>
                    <a:pt x="2610424" y="9525"/>
                    <a:pt x="2741913" y="112439"/>
                    <a:pt x="2741913" y="168892"/>
                  </a:cubicBezTo>
                  <a:lnTo>
                    <a:pt x="2894313" y="920664"/>
                  </a:lnTo>
                  <a:cubicBezTo>
                    <a:pt x="2894313" y="977117"/>
                    <a:pt x="2848549" y="1022881"/>
                    <a:pt x="2792096" y="1022881"/>
                  </a:cubicBezTo>
                  <a:lnTo>
                    <a:pt x="159346" y="1022881"/>
                  </a:lnTo>
                  <a:cubicBezTo>
                    <a:pt x="102893" y="1022881"/>
                    <a:pt x="0" y="967592"/>
                    <a:pt x="0" y="911139"/>
                  </a:cubicBezTo>
                  <a:lnTo>
                    <a:pt x="154343" y="178417"/>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atin typeface="Arial" panose="020B0604020202020204" pitchFamily="34" charset="0"/>
                  <a:cs typeface="Arial" panose="020B0604020202020204" pitchFamily="34" charset="0"/>
                </a:rPr>
                <a:t>                                                                                                                                                                                                                                                                                                                                                                                                                                                                                                                                                                                                                                                                                                                                                                                                                                                                                                                                                                                                                                                                                                                                                                                                                                                                                                                                                                                                                                                                                                                                                                   </a:t>
              </a:r>
            </a:p>
          </p:txBody>
        </p:sp>
        <p:sp>
          <p:nvSpPr>
            <p:cNvPr id="97" name="Rectangle: Rounded Corners 62">
              <a:extLst>
                <a:ext uri="{FF2B5EF4-FFF2-40B4-BE49-F238E27FC236}">
                  <a16:creationId xmlns:a16="http://schemas.microsoft.com/office/drawing/2014/main" id="{CDEB1B6D-4B22-443D-AECE-7FF1D39A159F}"/>
                </a:ext>
              </a:extLst>
            </p:cNvPr>
            <p:cNvSpPr/>
            <p:nvPr userDrawn="1"/>
          </p:nvSpPr>
          <p:spPr>
            <a:xfrm rot="10800000" flipH="1">
              <a:off x="6227236" y="4057646"/>
              <a:ext cx="2218314" cy="1022881"/>
            </a:xfrm>
            <a:custGeom>
              <a:avLst/>
              <a:gdLst>
                <a:gd name="connsiteX0" fmla="*/ 0 w 2997145"/>
                <a:gd name="connsiteY0" fmla="*/ 102217 h 1013356"/>
                <a:gd name="connsiteX1" fmla="*/ 102217 w 2997145"/>
                <a:gd name="connsiteY1" fmla="*/ 0 h 1013356"/>
                <a:gd name="connsiteX2" fmla="*/ 28949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844745 w 2997145"/>
                <a:gd name="connsiteY3" fmla="*/ 12126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11742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0 w 2997145"/>
                <a:gd name="connsiteY8" fmla="*/ 111742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7841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262178 w 2997145"/>
                <a:gd name="connsiteY6" fmla="*/ 1022881 h 1022881"/>
                <a:gd name="connsiteX7" fmla="*/ 0 w 2997145"/>
                <a:gd name="connsiteY7" fmla="*/ 920664 h 1022881"/>
                <a:gd name="connsiteX8" fmla="*/ 257175 w 2997145"/>
                <a:gd name="connsiteY8" fmla="*/ 178417 h 1022881"/>
                <a:gd name="connsiteX0" fmla="*/ 154343 w 2894313"/>
                <a:gd name="connsiteY0" fmla="*/ 178417 h 1022881"/>
                <a:gd name="connsiteX1" fmla="*/ 351810 w 2894313"/>
                <a:gd name="connsiteY1" fmla="*/ 0 h 1022881"/>
                <a:gd name="connsiteX2" fmla="*/ 2553971 w 2894313"/>
                <a:gd name="connsiteY2" fmla="*/ 9525 h 1022881"/>
                <a:gd name="connsiteX3" fmla="*/ 2741913 w 2894313"/>
                <a:gd name="connsiteY3" fmla="*/ 168892 h 1022881"/>
                <a:gd name="connsiteX4" fmla="*/ 2894313 w 2894313"/>
                <a:gd name="connsiteY4" fmla="*/ 920664 h 1022881"/>
                <a:gd name="connsiteX5" fmla="*/ 2792096 w 2894313"/>
                <a:gd name="connsiteY5" fmla="*/ 1022881 h 1022881"/>
                <a:gd name="connsiteX6" fmla="*/ 159346 w 2894313"/>
                <a:gd name="connsiteY6" fmla="*/ 1022881 h 1022881"/>
                <a:gd name="connsiteX7" fmla="*/ 0 w 2894313"/>
                <a:gd name="connsiteY7" fmla="*/ 911139 h 1022881"/>
                <a:gd name="connsiteX8" fmla="*/ 154343 w 2894313"/>
                <a:gd name="connsiteY8" fmla="*/ 178417 h 10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313" h="1022881">
                  <a:moveTo>
                    <a:pt x="154343" y="178417"/>
                  </a:moveTo>
                  <a:cubicBezTo>
                    <a:pt x="154343" y="121964"/>
                    <a:pt x="295357" y="0"/>
                    <a:pt x="351810" y="0"/>
                  </a:cubicBezTo>
                  <a:lnTo>
                    <a:pt x="2553971" y="9525"/>
                  </a:lnTo>
                  <a:cubicBezTo>
                    <a:pt x="2610424" y="9525"/>
                    <a:pt x="2741913" y="112439"/>
                    <a:pt x="2741913" y="168892"/>
                  </a:cubicBezTo>
                  <a:lnTo>
                    <a:pt x="2894313" y="920664"/>
                  </a:lnTo>
                  <a:cubicBezTo>
                    <a:pt x="2894313" y="977117"/>
                    <a:pt x="2848549" y="1022881"/>
                    <a:pt x="2792096" y="1022881"/>
                  </a:cubicBezTo>
                  <a:lnTo>
                    <a:pt x="159346" y="1022881"/>
                  </a:lnTo>
                  <a:cubicBezTo>
                    <a:pt x="102893" y="1022881"/>
                    <a:pt x="0" y="967592"/>
                    <a:pt x="0" y="911139"/>
                  </a:cubicBezTo>
                  <a:lnTo>
                    <a:pt x="154343" y="178417"/>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atin typeface="Arial" panose="020B0604020202020204" pitchFamily="34" charset="0"/>
                  <a:cs typeface="Arial" panose="020B0604020202020204" pitchFamily="34" charset="0"/>
                </a:rPr>
                <a:t>                                                                                                                                                                                                                                                                                                                                                                                                                                                                                                                                                                                                                                                                                                                                                                                                                                                                                                                                                                                                                                                                                                                                                                                                                                                                                                                                                                                                                                                                                                                                                                   </a:t>
              </a:r>
            </a:p>
          </p:txBody>
        </p:sp>
        <p:sp>
          <p:nvSpPr>
            <p:cNvPr id="99" name="Rectangle: Rounded Corners 62">
              <a:extLst>
                <a:ext uri="{FF2B5EF4-FFF2-40B4-BE49-F238E27FC236}">
                  <a16:creationId xmlns:a16="http://schemas.microsoft.com/office/drawing/2014/main" id="{AAADB71C-93CC-44CF-990F-3B97B2FF5466}"/>
                </a:ext>
              </a:extLst>
            </p:cNvPr>
            <p:cNvSpPr/>
            <p:nvPr userDrawn="1"/>
          </p:nvSpPr>
          <p:spPr>
            <a:xfrm rot="10800000" flipH="1">
              <a:off x="9034278" y="4057645"/>
              <a:ext cx="2218314" cy="1022881"/>
            </a:xfrm>
            <a:custGeom>
              <a:avLst/>
              <a:gdLst>
                <a:gd name="connsiteX0" fmla="*/ 0 w 2997145"/>
                <a:gd name="connsiteY0" fmla="*/ 102217 h 1013356"/>
                <a:gd name="connsiteX1" fmla="*/ 102217 w 2997145"/>
                <a:gd name="connsiteY1" fmla="*/ 0 h 1013356"/>
                <a:gd name="connsiteX2" fmla="*/ 28949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97145 w 2997145"/>
                <a:gd name="connsiteY3" fmla="*/ 10221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780628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911420 w 2997145"/>
                <a:gd name="connsiteY3" fmla="*/ 92692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02217 h 1013356"/>
                <a:gd name="connsiteX1" fmla="*/ 102217 w 2997145"/>
                <a:gd name="connsiteY1" fmla="*/ 0 h 1013356"/>
                <a:gd name="connsiteX2" fmla="*/ 2656803 w 2997145"/>
                <a:gd name="connsiteY2" fmla="*/ 0 h 1013356"/>
                <a:gd name="connsiteX3" fmla="*/ 2844745 w 2997145"/>
                <a:gd name="connsiteY3" fmla="*/ 121267 h 1013356"/>
                <a:gd name="connsiteX4" fmla="*/ 2997145 w 2997145"/>
                <a:gd name="connsiteY4" fmla="*/ 911139 h 1013356"/>
                <a:gd name="connsiteX5" fmla="*/ 2894928 w 2997145"/>
                <a:gd name="connsiteY5" fmla="*/ 1013356 h 1013356"/>
                <a:gd name="connsiteX6" fmla="*/ 102217 w 2997145"/>
                <a:gd name="connsiteY6" fmla="*/ 1013356 h 1013356"/>
                <a:gd name="connsiteX7" fmla="*/ 0 w 2997145"/>
                <a:gd name="connsiteY7" fmla="*/ 911139 h 1013356"/>
                <a:gd name="connsiteX8" fmla="*/ 0 w 2997145"/>
                <a:gd name="connsiteY8" fmla="*/ 102217 h 1013356"/>
                <a:gd name="connsiteX0" fmla="*/ 0 w 2997145"/>
                <a:gd name="connsiteY0" fmla="*/ 111742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0 w 2997145"/>
                <a:gd name="connsiteY8" fmla="*/ 111742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307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2126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2126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102217 w 2997145"/>
                <a:gd name="connsiteY6" fmla="*/ 1022881 h 1022881"/>
                <a:gd name="connsiteX7" fmla="*/ 0 w 2997145"/>
                <a:gd name="connsiteY7" fmla="*/ 920664 h 1022881"/>
                <a:gd name="connsiteX8" fmla="*/ 257175 w 2997145"/>
                <a:gd name="connsiteY8" fmla="*/ 178417 h 1022881"/>
                <a:gd name="connsiteX0" fmla="*/ 257175 w 2997145"/>
                <a:gd name="connsiteY0" fmla="*/ 178417 h 1022881"/>
                <a:gd name="connsiteX1" fmla="*/ 454642 w 2997145"/>
                <a:gd name="connsiteY1" fmla="*/ 0 h 1022881"/>
                <a:gd name="connsiteX2" fmla="*/ 2656803 w 2997145"/>
                <a:gd name="connsiteY2" fmla="*/ 9525 h 1022881"/>
                <a:gd name="connsiteX3" fmla="*/ 2844745 w 2997145"/>
                <a:gd name="connsiteY3" fmla="*/ 168892 h 1022881"/>
                <a:gd name="connsiteX4" fmla="*/ 2997145 w 2997145"/>
                <a:gd name="connsiteY4" fmla="*/ 920664 h 1022881"/>
                <a:gd name="connsiteX5" fmla="*/ 2894928 w 2997145"/>
                <a:gd name="connsiteY5" fmla="*/ 1022881 h 1022881"/>
                <a:gd name="connsiteX6" fmla="*/ 262178 w 2997145"/>
                <a:gd name="connsiteY6" fmla="*/ 1022881 h 1022881"/>
                <a:gd name="connsiteX7" fmla="*/ 0 w 2997145"/>
                <a:gd name="connsiteY7" fmla="*/ 920664 h 1022881"/>
                <a:gd name="connsiteX8" fmla="*/ 257175 w 2997145"/>
                <a:gd name="connsiteY8" fmla="*/ 178417 h 1022881"/>
                <a:gd name="connsiteX0" fmla="*/ 154343 w 2894313"/>
                <a:gd name="connsiteY0" fmla="*/ 178417 h 1022881"/>
                <a:gd name="connsiteX1" fmla="*/ 351810 w 2894313"/>
                <a:gd name="connsiteY1" fmla="*/ 0 h 1022881"/>
                <a:gd name="connsiteX2" fmla="*/ 2553971 w 2894313"/>
                <a:gd name="connsiteY2" fmla="*/ 9525 h 1022881"/>
                <a:gd name="connsiteX3" fmla="*/ 2741913 w 2894313"/>
                <a:gd name="connsiteY3" fmla="*/ 168892 h 1022881"/>
                <a:gd name="connsiteX4" fmla="*/ 2894313 w 2894313"/>
                <a:gd name="connsiteY4" fmla="*/ 920664 h 1022881"/>
                <a:gd name="connsiteX5" fmla="*/ 2792096 w 2894313"/>
                <a:gd name="connsiteY5" fmla="*/ 1022881 h 1022881"/>
                <a:gd name="connsiteX6" fmla="*/ 159346 w 2894313"/>
                <a:gd name="connsiteY6" fmla="*/ 1022881 h 1022881"/>
                <a:gd name="connsiteX7" fmla="*/ 0 w 2894313"/>
                <a:gd name="connsiteY7" fmla="*/ 911139 h 1022881"/>
                <a:gd name="connsiteX8" fmla="*/ 154343 w 2894313"/>
                <a:gd name="connsiteY8" fmla="*/ 178417 h 10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313" h="1022881">
                  <a:moveTo>
                    <a:pt x="154343" y="178417"/>
                  </a:moveTo>
                  <a:cubicBezTo>
                    <a:pt x="154343" y="121964"/>
                    <a:pt x="295357" y="0"/>
                    <a:pt x="351810" y="0"/>
                  </a:cubicBezTo>
                  <a:lnTo>
                    <a:pt x="2553971" y="9525"/>
                  </a:lnTo>
                  <a:cubicBezTo>
                    <a:pt x="2610424" y="9525"/>
                    <a:pt x="2741913" y="112439"/>
                    <a:pt x="2741913" y="168892"/>
                  </a:cubicBezTo>
                  <a:lnTo>
                    <a:pt x="2894313" y="920664"/>
                  </a:lnTo>
                  <a:cubicBezTo>
                    <a:pt x="2894313" y="977117"/>
                    <a:pt x="2848549" y="1022881"/>
                    <a:pt x="2792096" y="1022881"/>
                  </a:cubicBezTo>
                  <a:lnTo>
                    <a:pt x="159346" y="1022881"/>
                  </a:lnTo>
                  <a:cubicBezTo>
                    <a:pt x="102893" y="1022881"/>
                    <a:pt x="0" y="967592"/>
                    <a:pt x="0" y="911139"/>
                  </a:cubicBezTo>
                  <a:lnTo>
                    <a:pt x="154343" y="178417"/>
                  </a:ln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atin typeface="Arial" panose="020B0604020202020204" pitchFamily="34" charset="0"/>
                  <a:cs typeface="Arial" panose="020B0604020202020204" pitchFamily="34" charset="0"/>
                </a:rPr>
                <a:t>                                                                                                                                                                                                                                                                                                                                                                                                                                                                                                                                                                                                                                                                                                                                                                                                                                                                                                                                                                                                                                                                                                                                                                                                                                                                                                                                                                                                                                                                                                                                                                   </a:t>
              </a:r>
            </a:p>
          </p:txBody>
        </p:sp>
      </p:grpSp>
      <p:sp>
        <p:nvSpPr>
          <p:cNvPr id="112" name="Picture Placeholder 111">
            <a:extLst>
              <a:ext uri="{FF2B5EF4-FFF2-40B4-BE49-F238E27FC236}">
                <a16:creationId xmlns:a16="http://schemas.microsoft.com/office/drawing/2014/main" id="{062A3678-6079-47BA-8804-4B5266111EA3}"/>
              </a:ext>
            </a:extLst>
          </p:cNvPr>
          <p:cNvSpPr>
            <a:spLocks noGrp="1"/>
          </p:cNvSpPr>
          <p:nvPr userDrawn="1">
            <p:ph type="pic" sz="quarter" idx="11"/>
          </p:nvPr>
        </p:nvSpPr>
        <p:spPr>
          <a:xfrm>
            <a:off x="9354199" y="1926485"/>
            <a:ext cx="2164255" cy="3051922"/>
          </a:xfrm>
          <a:custGeom>
            <a:avLst/>
            <a:gdLst>
              <a:gd name="connsiteX0" fmla="*/ 1979754 w 2164255"/>
              <a:gd name="connsiteY0" fmla="*/ 0 h 3051922"/>
              <a:gd name="connsiteX1" fmla="*/ 2164255 w 2164255"/>
              <a:gd name="connsiteY1" fmla="*/ 184501 h 3051922"/>
              <a:gd name="connsiteX2" fmla="*/ 2164255 w 2164255"/>
              <a:gd name="connsiteY2" fmla="*/ 2867421 h 3051922"/>
              <a:gd name="connsiteX3" fmla="*/ 1979754 w 2164255"/>
              <a:gd name="connsiteY3" fmla="*/ 3051922 h 3051922"/>
              <a:gd name="connsiteX4" fmla="*/ 1714762 w 2164255"/>
              <a:gd name="connsiteY4" fmla="*/ 3028043 h 3051922"/>
              <a:gd name="connsiteX5" fmla="*/ 1718559 w 2164255"/>
              <a:gd name="connsiteY5" fmla="*/ 3019929 h 3051922"/>
              <a:gd name="connsiteX6" fmla="*/ 1722974 w 2164255"/>
              <a:gd name="connsiteY6" fmla="*/ 2996873 h 3051922"/>
              <a:gd name="connsiteX7" fmla="*/ 1839779 w 2164255"/>
              <a:gd name="connsiteY7" fmla="*/ 2245101 h 3051922"/>
              <a:gd name="connsiteX8" fmla="*/ 1761436 w 2164255"/>
              <a:gd name="connsiteY8" fmla="*/ 2142884 h 3051922"/>
              <a:gd name="connsiteX9" fmla="*/ 7803 w 2164255"/>
              <a:gd name="connsiteY9" fmla="*/ 2142884 h 3051922"/>
              <a:gd name="connsiteX10" fmla="*/ 7144 w 2164255"/>
              <a:gd name="connsiteY10" fmla="*/ 1983315 h 3051922"/>
              <a:gd name="connsiteX11" fmla="*/ 0 w 2164255"/>
              <a:gd name="connsiteY11" fmla="*/ 298801 h 3051922"/>
              <a:gd name="connsiteX12" fmla="*/ 213076 w 2164255"/>
              <a:gd name="connsiteY12" fmla="*/ 142875 h 3051922"/>
              <a:gd name="connsiteX13" fmla="*/ 1979754 w 2164255"/>
              <a:gd name="connsiteY13" fmla="*/ 0 h 305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4255" h="3051922">
                <a:moveTo>
                  <a:pt x="1979754" y="0"/>
                </a:moveTo>
                <a:cubicBezTo>
                  <a:pt x="2081651" y="0"/>
                  <a:pt x="2164255" y="82604"/>
                  <a:pt x="2164255" y="184501"/>
                </a:cubicBezTo>
                <a:lnTo>
                  <a:pt x="2164255" y="2867421"/>
                </a:lnTo>
                <a:cubicBezTo>
                  <a:pt x="2164255" y="2969318"/>
                  <a:pt x="2081651" y="3051922"/>
                  <a:pt x="1979754" y="3051922"/>
                </a:cubicBezTo>
                <a:lnTo>
                  <a:pt x="1714762" y="3028043"/>
                </a:lnTo>
                <a:lnTo>
                  <a:pt x="1718559" y="3019929"/>
                </a:lnTo>
                <a:cubicBezTo>
                  <a:pt x="1721399" y="3011712"/>
                  <a:pt x="1722974" y="3003930"/>
                  <a:pt x="1722974" y="2996873"/>
                </a:cubicBezTo>
                <a:lnTo>
                  <a:pt x="1839779" y="2245101"/>
                </a:lnTo>
                <a:cubicBezTo>
                  <a:pt x="1839779" y="2188648"/>
                  <a:pt x="1804704" y="2142884"/>
                  <a:pt x="1761436" y="2142884"/>
                </a:cubicBezTo>
                <a:lnTo>
                  <a:pt x="7803" y="2142884"/>
                </a:lnTo>
                <a:lnTo>
                  <a:pt x="7144" y="1983315"/>
                </a:lnTo>
                <a:cubicBezTo>
                  <a:pt x="4763" y="1421810"/>
                  <a:pt x="2381" y="936194"/>
                  <a:pt x="0" y="298801"/>
                </a:cubicBezTo>
                <a:cubicBezTo>
                  <a:pt x="0" y="196904"/>
                  <a:pt x="111179" y="142875"/>
                  <a:pt x="213076" y="142875"/>
                </a:cubicBezTo>
                <a:cubicBezTo>
                  <a:pt x="849594" y="104775"/>
                  <a:pt x="1333711" y="0"/>
                  <a:pt x="1979754" y="0"/>
                </a:cubicBezTo>
                <a:close/>
              </a:path>
            </a:pathLst>
          </a:custGeom>
          <a:pattFill prst="pct5">
            <a:fgClr>
              <a:schemeClr val="accent1"/>
            </a:fgClr>
            <a:bgClr>
              <a:schemeClr val="bg1"/>
            </a:bgClr>
          </a:pattFill>
          <a:ln w="9525">
            <a:solidFill>
              <a:schemeClr val="bg1"/>
            </a:solidFill>
          </a:ln>
        </p:spPr>
        <p:txBody>
          <a:bodyPr wrap="square">
            <a:noAutofit/>
          </a:bodyPr>
          <a:lstStyle>
            <a:lvl1pPr>
              <a:defRPr sz="1100"/>
            </a:lvl1pPr>
          </a:lstStyle>
          <a:p>
            <a:r>
              <a:rPr lang="en-GB"/>
              <a:t>Click icon to add picture</a:t>
            </a:r>
            <a:endParaRPr lang="en-US"/>
          </a:p>
        </p:txBody>
      </p:sp>
      <p:sp>
        <p:nvSpPr>
          <p:cNvPr id="110" name="Picture Placeholder 109">
            <a:extLst>
              <a:ext uri="{FF2B5EF4-FFF2-40B4-BE49-F238E27FC236}">
                <a16:creationId xmlns:a16="http://schemas.microsoft.com/office/drawing/2014/main" id="{4C2E8DA9-065F-4A2C-B9DC-31309D2ECAE2}"/>
              </a:ext>
            </a:extLst>
          </p:cNvPr>
          <p:cNvSpPr>
            <a:spLocks noGrp="1"/>
          </p:cNvSpPr>
          <p:nvPr userDrawn="1">
            <p:ph type="pic" sz="quarter" idx="12"/>
          </p:nvPr>
        </p:nvSpPr>
        <p:spPr>
          <a:xfrm>
            <a:off x="3671152" y="1938249"/>
            <a:ext cx="2164255" cy="3051922"/>
          </a:xfrm>
          <a:custGeom>
            <a:avLst/>
            <a:gdLst>
              <a:gd name="connsiteX0" fmla="*/ 1979754 w 2164255"/>
              <a:gd name="connsiteY0" fmla="*/ 0 h 3051922"/>
              <a:gd name="connsiteX1" fmla="*/ 2164255 w 2164255"/>
              <a:gd name="connsiteY1" fmla="*/ 184501 h 3051922"/>
              <a:gd name="connsiteX2" fmla="*/ 2164255 w 2164255"/>
              <a:gd name="connsiteY2" fmla="*/ 2867421 h 3051922"/>
              <a:gd name="connsiteX3" fmla="*/ 1979754 w 2164255"/>
              <a:gd name="connsiteY3" fmla="*/ 3051922 h 3051922"/>
              <a:gd name="connsiteX4" fmla="*/ 1836717 w 2164255"/>
              <a:gd name="connsiteY4" fmla="*/ 3039033 h 3051922"/>
              <a:gd name="connsiteX5" fmla="*/ 1840649 w 2164255"/>
              <a:gd name="connsiteY5" fmla="*/ 3033827 h 3051922"/>
              <a:gd name="connsiteX6" fmla="*/ 1857071 w 2164255"/>
              <a:gd name="connsiteY6" fmla="*/ 2985110 h 3051922"/>
              <a:gd name="connsiteX7" fmla="*/ 1973876 w 2164255"/>
              <a:gd name="connsiteY7" fmla="*/ 2233338 h 3051922"/>
              <a:gd name="connsiteX8" fmla="*/ 1895533 w 2164255"/>
              <a:gd name="connsiteY8" fmla="*/ 2131121 h 3051922"/>
              <a:gd name="connsiteX9" fmla="*/ 7755 w 2164255"/>
              <a:gd name="connsiteY9" fmla="*/ 2131121 h 3051922"/>
              <a:gd name="connsiteX10" fmla="*/ 7144 w 2164255"/>
              <a:gd name="connsiteY10" fmla="*/ 1983315 h 3051922"/>
              <a:gd name="connsiteX11" fmla="*/ 0 w 2164255"/>
              <a:gd name="connsiteY11" fmla="*/ 298801 h 3051922"/>
              <a:gd name="connsiteX12" fmla="*/ 213076 w 2164255"/>
              <a:gd name="connsiteY12" fmla="*/ 142875 h 3051922"/>
              <a:gd name="connsiteX13" fmla="*/ 1979754 w 2164255"/>
              <a:gd name="connsiteY13" fmla="*/ 0 h 305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4255" h="3051922">
                <a:moveTo>
                  <a:pt x="1979754" y="0"/>
                </a:moveTo>
                <a:cubicBezTo>
                  <a:pt x="2081651" y="0"/>
                  <a:pt x="2164255" y="82604"/>
                  <a:pt x="2164255" y="184501"/>
                </a:cubicBezTo>
                <a:lnTo>
                  <a:pt x="2164255" y="2867421"/>
                </a:lnTo>
                <a:cubicBezTo>
                  <a:pt x="2164255" y="2969318"/>
                  <a:pt x="2081651" y="3051922"/>
                  <a:pt x="1979754" y="3051922"/>
                </a:cubicBezTo>
                <a:lnTo>
                  <a:pt x="1836717" y="3039033"/>
                </a:lnTo>
                <a:lnTo>
                  <a:pt x="1840649" y="3033827"/>
                </a:lnTo>
                <a:cubicBezTo>
                  <a:pt x="1850773" y="3016241"/>
                  <a:pt x="1857071" y="2999223"/>
                  <a:pt x="1857071" y="2985110"/>
                </a:cubicBezTo>
                <a:lnTo>
                  <a:pt x="1973876" y="2233338"/>
                </a:lnTo>
                <a:cubicBezTo>
                  <a:pt x="1973876" y="2176885"/>
                  <a:pt x="1938801" y="2131121"/>
                  <a:pt x="1895533" y="2131121"/>
                </a:cubicBezTo>
                <a:lnTo>
                  <a:pt x="7755" y="2131121"/>
                </a:lnTo>
                <a:lnTo>
                  <a:pt x="7144" y="1983315"/>
                </a:lnTo>
                <a:cubicBezTo>
                  <a:pt x="4763" y="1421810"/>
                  <a:pt x="2381" y="936194"/>
                  <a:pt x="0" y="298801"/>
                </a:cubicBezTo>
                <a:cubicBezTo>
                  <a:pt x="0" y="196904"/>
                  <a:pt x="111179" y="142875"/>
                  <a:pt x="213076" y="142875"/>
                </a:cubicBezTo>
                <a:cubicBezTo>
                  <a:pt x="849594" y="104775"/>
                  <a:pt x="1333711" y="0"/>
                  <a:pt x="1979754" y="0"/>
                </a:cubicBezTo>
                <a:close/>
              </a:path>
            </a:pathLst>
          </a:custGeom>
          <a:pattFill prst="pct5">
            <a:fgClr>
              <a:schemeClr val="accent1"/>
            </a:fgClr>
            <a:bgClr>
              <a:schemeClr val="bg1"/>
            </a:bgClr>
          </a:pattFill>
          <a:ln w="9525">
            <a:solidFill>
              <a:schemeClr val="bg1"/>
            </a:solidFill>
          </a:ln>
        </p:spPr>
        <p:txBody>
          <a:bodyPr wrap="square">
            <a:noAutofit/>
          </a:bodyPr>
          <a:lstStyle>
            <a:lvl1pPr>
              <a:defRPr sz="1100"/>
            </a:lvl1pPr>
          </a:lstStyle>
          <a:p>
            <a:r>
              <a:rPr lang="en-GB"/>
              <a:t>Click icon to add picture</a:t>
            </a:r>
            <a:endParaRPr lang="en-US"/>
          </a:p>
        </p:txBody>
      </p:sp>
      <p:sp>
        <p:nvSpPr>
          <p:cNvPr id="111" name="Picture Placeholder 110">
            <a:extLst>
              <a:ext uri="{FF2B5EF4-FFF2-40B4-BE49-F238E27FC236}">
                <a16:creationId xmlns:a16="http://schemas.microsoft.com/office/drawing/2014/main" id="{096927C2-FAAE-4EEA-A409-775FD4338413}"/>
              </a:ext>
            </a:extLst>
          </p:cNvPr>
          <p:cNvSpPr>
            <a:spLocks noGrp="1"/>
          </p:cNvSpPr>
          <p:nvPr userDrawn="1">
            <p:ph type="pic" sz="quarter" idx="13"/>
          </p:nvPr>
        </p:nvSpPr>
        <p:spPr>
          <a:xfrm>
            <a:off x="6515386" y="1926485"/>
            <a:ext cx="2164255" cy="3051922"/>
          </a:xfrm>
          <a:custGeom>
            <a:avLst/>
            <a:gdLst>
              <a:gd name="connsiteX0" fmla="*/ 1979754 w 2164255"/>
              <a:gd name="connsiteY0" fmla="*/ 0 h 3051922"/>
              <a:gd name="connsiteX1" fmla="*/ 2164255 w 2164255"/>
              <a:gd name="connsiteY1" fmla="*/ 184501 h 3051922"/>
              <a:gd name="connsiteX2" fmla="*/ 2164255 w 2164255"/>
              <a:gd name="connsiteY2" fmla="*/ 2867421 h 3051922"/>
              <a:gd name="connsiteX3" fmla="*/ 1979754 w 2164255"/>
              <a:gd name="connsiteY3" fmla="*/ 3051922 h 3051922"/>
              <a:gd name="connsiteX4" fmla="*/ 1745249 w 2164255"/>
              <a:gd name="connsiteY4" fmla="*/ 3030790 h 3051922"/>
              <a:gd name="connsiteX5" fmla="*/ 1750330 w 2164255"/>
              <a:gd name="connsiteY5" fmla="*/ 3019930 h 3051922"/>
              <a:gd name="connsiteX6" fmla="*/ 1754745 w 2164255"/>
              <a:gd name="connsiteY6" fmla="*/ 2996874 h 3051922"/>
              <a:gd name="connsiteX7" fmla="*/ 1871550 w 2164255"/>
              <a:gd name="connsiteY7" fmla="*/ 2245102 h 3051922"/>
              <a:gd name="connsiteX8" fmla="*/ 1793207 w 2164255"/>
              <a:gd name="connsiteY8" fmla="*/ 2142885 h 3051922"/>
              <a:gd name="connsiteX9" fmla="*/ 7803 w 2164255"/>
              <a:gd name="connsiteY9" fmla="*/ 2142885 h 3051922"/>
              <a:gd name="connsiteX10" fmla="*/ 7144 w 2164255"/>
              <a:gd name="connsiteY10" fmla="*/ 1983315 h 3051922"/>
              <a:gd name="connsiteX11" fmla="*/ 0 w 2164255"/>
              <a:gd name="connsiteY11" fmla="*/ 298801 h 3051922"/>
              <a:gd name="connsiteX12" fmla="*/ 213076 w 2164255"/>
              <a:gd name="connsiteY12" fmla="*/ 142875 h 3051922"/>
              <a:gd name="connsiteX13" fmla="*/ 1979754 w 2164255"/>
              <a:gd name="connsiteY13" fmla="*/ 0 h 305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4255" h="3051922">
                <a:moveTo>
                  <a:pt x="1979754" y="0"/>
                </a:moveTo>
                <a:cubicBezTo>
                  <a:pt x="2081651" y="0"/>
                  <a:pt x="2164255" y="82604"/>
                  <a:pt x="2164255" y="184501"/>
                </a:cubicBezTo>
                <a:lnTo>
                  <a:pt x="2164255" y="2867421"/>
                </a:lnTo>
                <a:cubicBezTo>
                  <a:pt x="2164255" y="2969318"/>
                  <a:pt x="2081651" y="3051922"/>
                  <a:pt x="1979754" y="3051922"/>
                </a:cubicBezTo>
                <a:lnTo>
                  <a:pt x="1745249" y="3030790"/>
                </a:lnTo>
                <a:lnTo>
                  <a:pt x="1750330" y="3019930"/>
                </a:lnTo>
                <a:cubicBezTo>
                  <a:pt x="1753171" y="3011713"/>
                  <a:pt x="1754745" y="3003931"/>
                  <a:pt x="1754745" y="2996874"/>
                </a:cubicBezTo>
                <a:lnTo>
                  <a:pt x="1871550" y="2245102"/>
                </a:lnTo>
                <a:cubicBezTo>
                  <a:pt x="1871550" y="2188649"/>
                  <a:pt x="1836475" y="2142885"/>
                  <a:pt x="1793207" y="2142885"/>
                </a:cubicBezTo>
                <a:lnTo>
                  <a:pt x="7803" y="2142885"/>
                </a:lnTo>
                <a:lnTo>
                  <a:pt x="7144" y="1983315"/>
                </a:lnTo>
                <a:cubicBezTo>
                  <a:pt x="4763" y="1421810"/>
                  <a:pt x="2382" y="936194"/>
                  <a:pt x="0" y="298801"/>
                </a:cubicBezTo>
                <a:cubicBezTo>
                  <a:pt x="0" y="196904"/>
                  <a:pt x="111179" y="142875"/>
                  <a:pt x="213076" y="142875"/>
                </a:cubicBezTo>
                <a:cubicBezTo>
                  <a:pt x="849594" y="104775"/>
                  <a:pt x="1333711" y="0"/>
                  <a:pt x="1979754" y="0"/>
                </a:cubicBezTo>
                <a:close/>
              </a:path>
            </a:pathLst>
          </a:custGeom>
          <a:pattFill prst="pct5">
            <a:fgClr>
              <a:schemeClr val="accent1"/>
            </a:fgClr>
            <a:bgClr>
              <a:schemeClr val="bg1"/>
            </a:bgClr>
          </a:pattFill>
          <a:ln w="9525">
            <a:solidFill>
              <a:schemeClr val="bg1"/>
            </a:solidFill>
          </a:ln>
        </p:spPr>
        <p:txBody>
          <a:bodyPr wrap="square">
            <a:no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225096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5D74-BC22-1547-9207-DCB81919FC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7B6B2F-C2FC-FD40-B047-7E4FD34478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D5D3E-413E-7F4C-BF43-DDEF1ECC4096}"/>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5" name="Footer Placeholder 4">
            <a:extLst>
              <a:ext uri="{FF2B5EF4-FFF2-40B4-BE49-F238E27FC236}">
                <a16:creationId xmlns:a16="http://schemas.microsoft.com/office/drawing/2014/main" id="{DBB3721D-BCF4-F141-85C9-EDF72D724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86274-9D0F-D341-9760-C41576CBACD7}"/>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1722071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E63F8FEE-80D9-449F-8D31-2C04FD51F9CC}"/>
              </a:ext>
            </a:extLst>
          </p:cNvPr>
          <p:cNvSpPr/>
          <p:nvPr userDrawn="1"/>
        </p:nvSpPr>
        <p:spPr>
          <a:xfrm rot="10800000" flipH="1" flipV="1">
            <a:off x="6447296" y="0"/>
            <a:ext cx="5754880" cy="6214740"/>
          </a:xfrm>
          <a:custGeom>
            <a:avLst/>
            <a:gdLst>
              <a:gd name="connsiteX0" fmla="*/ 36508 w 5754880"/>
              <a:gd name="connsiteY0" fmla="*/ 0 h 6214740"/>
              <a:gd name="connsiteX1" fmla="*/ 5754878 w 5754880"/>
              <a:gd name="connsiteY1" fmla="*/ 0 h 6214740"/>
              <a:gd name="connsiteX2" fmla="*/ 5754878 w 5754880"/>
              <a:gd name="connsiteY2" fmla="*/ 401833 h 6214740"/>
              <a:gd name="connsiteX3" fmla="*/ 5754880 w 5754880"/>
              <a:gd name="connsiteY3" fmla="*/ 6140758 h 6214740"/>
              <a:gd name="connsiteX4" fmla="*/ 3881092 w 5754880"/>
              <a:gd name="connsiteY4" fmla="*/ 4915849 h 6214740"/>
              <a:gd name="connsiteX5" fmla="*/ 2113844 w 5754880"/>
              <a:gd name="connsiteY5" fmla="*/ 2364471 h 6214740"/>
              <a:gd name="connsiteX6" fmla="*/ 20346 w 5754880"/>
              <a:gd name="connsiteY6" fmla="*/ 189786 h 621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880" h="6214740">
                <a:moveTo>
                  <a:pt x="36508" y="0"/>
                </a:moveTo>
                <a:lnTo>
                  <a:pt x="5754878" y="0"/>
                </a:lnTo>
                <a:lnTo>
                  <a:pt x="5754878" y="401833"/>
                </a:lnTo>
                <a:cubicBezTo>
                  <a:pt x="5754878" y="2410584"/>
                  <a:pt x="5754880" y="4084118"/>
                  <a:pt x="5754880" y="6140758"/>
                </a:cubicBezTo>
                <a:cubicBezTo>
                  <a:pt x="5234302" y="5845951"/>
                  <a:pt x="3883708" y="7041033"/>
                  <a:pt x="3881092" y="4915849"/>
                </a:cubicBezTo>
                <a:cubicBezTo>
                  <a:pt x="1252006" y="4525537"/>
                  <a:pt x="2645939" y="3829388"/>
                  <a:pt x="2113844" y="2364471"/>
                </a:cubicBezTo>
                <a:cubicBezTo>
                  <a:pt x="754972" y="856934"/>
                  <a:pt x="-148965" y="2459645"/>
                  <a:pt x="20346" y="189786"/>
                </a:cubicBez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Picture Placeholder 41">
            <a:extLst>
              <a:ext uri="{FF2B5EF4-FFF2-40B4-BE49-F238E27FC236}">
                <a16:creationId xmlns:a16="http://schemas.microsoft.com/office/drawing/2014/main" id="{F1D3B28F-48D7-4B95-A941-3BE4487D7BCE}"/>
              </a:ext>
            </a:extLst>
          </p:cNvPr>
          <p:cNvSpPr>
            <a:spLocks noGrp="1"/>
          </p:cNvSpPr>
          <p:nvPr>
            <p:ph type="pic" sz="quarter" idx="20"/>
          </p:nvPr>
        </p:nvSpPr>
        <p:spPr>
          <a:xfrm>
            <a:off x="9420838" y="1530841"/>
            <a:ext cx="1750737" cy="1801294"/>
          </a:xfrm>
          <a:prstGeom prst="roundRect">
            <a:avLst>
              <a:gd name="adj" fmla="val 21329"/>
            </a:avLst>
          </a:pr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
        <p:nvSpPr>
          <p:cNvPr id="32" name="Picture Placeholder 41">
            <a:extLst>
              <a:ext uri="{FF2B5EF4-FFF2-40B4-BE49-F238E27FC236}">
                <a16:creationId xmlns:a16="http://schemas.microsoft.com/office/drawing/2014/main" id="{5127F4F4-942E-4AC5-9165-F9CC3D1AE875}"/>
              </a:ext>
            </a:extLst>
          </p:cNvPr>
          <p:cNvSpPr>
            <a:spLocks noGrp="1"/>
          </p:cNvSpPr>
          <p:nvPr>
            <p:ph type="pic" sz="quarter" idx="21"/>
          </p:nvPr>
        </p:nvSpPr>
        <p:spPr>
          <a:xfrm>
            <a:off x="5220631" y="1530841"/>
            <a:ext cx="3807981" cy="1801294"/>
          </a:xfrm>
          <a:prstGeom prst="roundRect">
            <a:avLst>
              <a:gd name="adj" fmla="val 21329"/>
            </a:avLst>
          </a:pr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
        <p:nvSpPr>
          <p:cNvPr id="33" name="Picture Placeholder 41">
            <a:extLst>
              <a:ext uri="{FF2B5EF4-FFF2-40B4-BE49-F238E27FC236}">
                <a16:creationId xmlns:a16="http://schemas.microsoft.com/office/drawing/2014/main" id="{5D755DA6-A734-4DDF-BC5E-668751B09812}"/>
              </a:ext>
            </a:extLst>
          </p:cNvPr>
          <p:cNvSpPr>
            <a:spLocks noGrp="1"/>
          </p:cNvSpPr>
          <p:nvPr>
            <p:ph type="pic" sz="quarter" idx="22"/>
          </p:nvPr>
        </p:nvSpPr>
        <p:spPr>
          <a:xfrm>
            <a:off x="7352613" y="3525866"/>
            <a:ext cx="3807981" cy="1801294"/>
          </a:xfrm>
          <a:prstGeom prst="roundRect">
            <a:avLst>
              <a:gd name="adj" fmla="val 21329"/>
            </a:avLst>
          </a:pr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
        <p:nvSpPr>
          <p:cNvPr id="34" name="Picture Placeholder 41">
            <a:extLst>
              <a:ext uri="{FF2B5EF4-FFF2-40B4-BE49-F238E27FC236}">
                <a16:creationId xmlns:a16="http://schemas.microsoft.com/office/drawing/2014/main" id="{B1DC7C4F-0D9B-4AC6-A041-5DEB5CC38A8A}"/>
              </a:ext>
            </a:extLst>
          </p:cNvPr>
          <p:cNvSpPr>
            <a:spLocks noGrp="1"/>
          </p:cNvSpPr>
          <p:nvPr>
            <p:ph type="pic" sz="quarter" idx="23"/>
          </p:nvPr>
        </p:nvSpPr>
        <p:spPr>
          <a:xfrm>
            <a:off x="5220631" y="3525866"/>
            <a:ext cx="1750737" cy="1801294"/>
          </a:xfrm>
          <a:prstGeom prst="roundRect">
            <a:avLst>
              <a:gd name="adj" fmla="val 21329"/>
            </a:avLst>
          </a:pr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285947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91CB09-4703-41E1-BA21-6A8F36A1A867}"/>
              </a:ext>
            </a:extLst>
          </p:cNvPr>
          <p:cNvGrpSpPr/>
          <p:nvPr userDrawn="1"/>
        </p:nvGrpSpPr>
        <p:grpSpPr>
          <a:xfrm>
            <a:off x="-2849" y="-26704"/>
            <a:ext cx="12199764" cy="6916070"/>
            <a:chOff x="-2849" y="-26704"/>
            <a:chExt cx="12199764" cy="6916070"/>
          </a:xfrm>
        </p:grpSpPr>
        <p:sp>
          <p:nvSpPr>
            <p:cNvPr id="30" name="Freeform: Shape 29">
              <a:extLst>
                <a:ext uri="{FF2B5EF4-FFF2-40B4-BE49-F238E27FC236}">
                  <a16:creationId xmlns:a16="http://schemas.microsoft.com/office/drawing/2014/main" id="{97FDFAAC-C1D4-4DD5-A42A-962E89C20F67}"/>
                </a:ext>
              </a:extLst>
            </p:cNvPr>
            <p:cNvSpPr/>
            <p:nvPr userDrawn="1"/>
          </p:nvSpPr>
          <p:spPr>
            <a:xfrm rot="10800000" flipH="1">
              <a:off x="9199770" y="3912386"/>
              <a:ext cx="2997145" cy="2976980"/>
            </a:xfrm>
            <a:custGeom>
              <a:avLst/>
              <a:gdLst>
                <a:gd name="connsiteX0" fmla="*/ 260 w 2778257"/>
                <a:gd name="connsiteY0" fmla="*/ 8439636 h 12164356"/>
                <a:gd name="connsiteX1" fmla="*/ 807616 w 2778257"/>
                <a:gd name="connsiteY1" fmla="*/ 12164356 h 12164356"/>
                <a:gd name="connsiteX2" fmla="*/ 2778257 w 2778257"/>
                <a:gd name="connsiteY2" fmla="*/ 12164356 h 12164356"/>
                <a:gd name="connsiteX3" fmla="*/ 2778256 w 2778257"/>
                <a:gd name="connsiteY3" fmla="*/ 4051 h 12164356"/>
                <a:gd name="connsiteX4" fmla="*/ 1060834 w 2778257"/>
                <a:gd name="connsiteY4" fmla="*/ 0 h 12164356"/>
                <a:gd name="connsiteX5" fmla="*/ 251489 w 2778257"/>
                <a:gd name="connsiteY5" fmla="*/ 6040998 h 12164356"/>
                <a:gd name="connsiteX6" fmla="*/ 260 w 2778257"/>
                <a:gd name="connsiteY6" fmla="*/ 8439636 h 12164356"/>
                <a:gd name="connsiteX0" fmla="*/ 260 w 2778257"/>
                <a:gd name="connsiteY0" fmla="*/ 8439636 h 12164356"/>
                <a:gd name="connsiteX1" fmla="*/ 1903307 w 2778257"/>
                <a:gd name="connsiteY1" fmla="*/ 9528489 h 12164356"/>
                <a:gd name="connsiteX2" fmla="*/ 2778257 w 2778257"/>
                <a:gd name="connsiteY2" fmla="*/ 12164356 h 12164356"/>
                <a:gd name="connsiteX3" fmla="*/ 2778256 w 2778257"/>
                <a:gd name="connsiteY3" fmla="*/ 4051 h 12164356"/>
                <a:gd name="connsiteX4" fmla="*/ 1060834 w 2778257"/>
                <a:gd name="connsiteY4" fmla="*/ 0 h 12164356"/>
                <a:gd name="connsiteX5" fmla="*/ 251489 w 2778257"/>
                <a:gd name="connsiteY5" fmla="*/ 6040998 h 12164356"/>
                <a:gd name="connsiteX6" fmla="*/ 260 w 2778257"/>
                <a:gd name="connsiteY6" fmla="*/ 8439636 h 12164356"/>
                <a:gd name="connsiteX0" fmla="*/ 260 w 2778257"/>
                <a:gd name="connsiteY0" fmla="*/ 8439636 h 11358953"/>
                <a:gd name="connsiteX1" fmla="*/ 1903307 w 2778257"/>
                <a:gd name="connsiteY1" fmla="*/ 9528489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260 w 2778257"/>
                <a:gd name="connsiteY0" fmla="*/ 8439636 h 11358953"/>
                <a:gd name="connsiteX1" fmla="*/ 1948104 w 2778257"/>
                <a:gd name="connsiteY1" fmla="*/ 9332203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260 w 2778257"/>
                <a:gd name="connsiteY0" fmla="*/ 8439636 h 11358953"/>
                <a:gd name="connsiteX1" fmla="*/ 1948104 w 2778257"/>
                <a:gd name="connsiteY1" fmla="*/ 9332203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260 w 2778257"/>
                <a:gd name="connsiteY0" fmla="*/ 8439636 h 11358953"/>
                <a:gd name="connsiteX1" fmla="*/ 1948104 w 2778257"/>
                <a:gd name="connsiteY1" fmla="*/ 9332203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1351335 w 2542249"/>
                <a:gd name="connsiteY0" fmla="*/ 4470255 h 11358953"/>
                <a:gd name="connsiteX1" fmla="*/ 1712096 w 2542249"/>
                <a:gd name="connsiteY1" fmla="*/ 9332203 h 11358953"/>
                <a:gd name="connsiteX2" fmla="*/ 2542249 w 2542249"/>
                <a:gd name="connsiteY2" fmla="*/ 11358953 h 11358953"/>
                <a:gd name="connsiteX3" fmla="*/ 2542248 w 2542249"/>
                <a:gd name="connsiteY3" fmla="*/ 4051 h 11358953"/>
                <a:gd name="connsiteX4" fmla="*/ 824826 w 2542249"/>
                <a:gd name="connsiteY4" fmla="*/ 0 h 11358953"/>
                <a:gd name="connsiteX5" fmla="*/ 15481 w 2542249"/>
                <a:gd name="connsiteY5" fmla="*/ 6040998 h 11358953"/>
                <a:gd name="connsiteX6" fmla="*/ 1351335 w 2542249"/>
                <a:gd name="connsiteY6" fmla="*/ 4470255 h 11358953"/>
                <a:gd name="connsiteX0" fmla="*/ 0 w 2526768"/>
                <a:gd name="connsiteY0" fmla="*/ 6040998 h 11358953"/>
                <a:gd name="connsiteX1" fmla="*/ 1696615 w 2526768"/>
                <a:gd name="connsiteY1" fmla="*/ 9332203 h 11358953"/>
                <a:gd name="connsiteX2" fmla="*/ 2526768 w 2526768"/>
                <a:gd name="connsiteY2" fmla="*/ 11358953 h 11358953"/>
                <a:gd name="connsiteX3" fmla="*/ 2526767 w 2526768"/>
                <a:gd name="connsiteY3" fmla="*/ 4051 h 11358953"/>
                <a:gd name="connsiteX4" fmla="*/ 809345 w 2526768"/>
                <a:gd name="connsiteY4" fmla="*/ 0 h 11358953"/>
                <a:gd name="connsiteX5" fmla="*/ 0 w 2526768"/>
                <a:gd name="connsiteY5" fmla="*/ 6040998 h 11358953"/>
                <a:gd name="connsiteX0" fmla="*/ 457960 w 1717620"/>
                <a:gd name="connsiteY0" fmla="*/ 3292960 h 11358953"/>
                <a:gd name="connsiteX1" fmla="*/ 887467 w 1717620"/>
                <a:gd name="connsiteY1" fmla="*/ 9332203 h 11358953"/>
                <a:gd name="connsiteX2" fmla="*/ 1717620 w 1717620"/>
                <a:gd name="connsiteY2" fmla="*/ 11358953 h 11358953"/>
                <a:gd name="connsiteX3" fmla="*/ 1717619 w 1717620"/>
                <a:gd name="connsiteY3" fmla="*/ 4051 h 11358953"/>
                <a:gd name="connsiteX4" fmla="*/ 197 w 1717620"/>
                <a:gd name="connsiteY4" fmla="*/ 0 h 11358953"/>
                <a:gd name="connsiteX5" fmla="*/ 457960 w 1717620"/>
                <a:gd name="connsiteY5" fmla="*/ 3292960 h 11358953"/>
                <a:gd name="connsiteX0" fmla="*/ 690683 w 1950343"/>
                <a:gd name="connsiteY0" fmla="*/ 3292960 h 11358953"/>
                <a:gd name="connsiteX1" fmla="*/ 1120190 w 1950343"/>
                <a:gd name="connsiteY1" fmla="*/ 9332203 h 11358953"/>
                <a:gd name="connsiteX2" fmla="*/ 1950343 w 1950343"/>
                <a:gd name="connsiteY2" fmla="*/ 11358953 h 11358953"/>
                <a:gd name="connsiteX3" fmla="*/ 1950342 w 1950343"/>
                <a:gd name="connsiteY3" fmla="*/ 4051 h 11358953"/>
                <a:gd name="connsiteX4" fmla="*/ 232920 w 1950343"/>
                <a:gd name="connsiteY4" fmla="*/ 0 h 11358953"/>
                <a:gd name="connsiteX5" fmla="*/ 690683 w 1950343"/>
                <a:gd name="connsiteY5" fmla="*/ 3292960 h 11358953"/>
                <a:gd name="connsiteX0" fmla="*/ 1872350 w 3132010"/>
                <a:gd name="connsiteY0" fmla="*/ 3380198 h 11446191"/>
                <a:gd name="connsiteX1" fmla="*/ 2301857 w 3132010"/>
                <a:gd name="connsiteY1" fmla="*/ 9419441 h 11446191"/>
                <a:gd name="connsiteX2" fmla="*/ 3132010 w 3132010"/>
                <a:gd name="connsiteY2" fmla="*/ 11446191 h 11446191"/>
                <a:gd name="connsiteX3" fmla="*/ 3132009 w 3132010"/>
                <a:gd name="connsiteY3" fmla="*/ 91289 h 11446191"/>
                <a:gd name="connsiteX4" fmla="*/ 292 w 3132010"/>
                <a:gd name="connsiteY4" fmla="*/ 0 h 11446191"/>
                <a:gd name="connsiteX5" fmla="*/ 1872350 w 3132010"/>
                <a:gd name="connsiteY5" fmla="*/ 3380198 h 11446191"/>
                <a:gd name="connsiteX0" fmla="*/ 1872058 w 3131718"/>
                <a:gd name="connsiteY0" fmla="*/ 3380198 h 11446191"/>
                <a:gd name="connsiteX1" fmla="*/ 2301565 w 3131718"/>
                <a:gd name="connsiteY1" fmla="*/ 9419441 h 11446191"/>
                <a:gd name="connsiteX2" fmla="*/ 3131718 w 3131718"/>
                <a:gd name="connsiteY2" fmla="*/ 11446191 h 11446191"/>
                <a:gd name="connsiteX3" fmla="*/ 3131717 w 3131718"/>
                <a:gd name="connsiteY3" fmla="*/ 91289 h 11446191"/>
                <a:gd name="connsiteX4" fmla="*/ 0 w 3131718"/>
                <a:gd name="connsiteY4" fmla="*/ 0 h 11446191"/>
                <a:gd name="connsiteX5" fmla="*/ 1872058 w 3131718"/>
                <a:gd name="connsiteY5" fmla="*/ 3380198 h 11446191"/>
                <a:gd name="connsiteX0" fmla="*/ 1872058 w 3131718"/>
                <a:gd name="connsiteY0" fmla="*/ 3380198 h 11446191"/>
                <a:gd name="connsiteX1" fmla="*/ 2301565 w 3131718"/>
                <a:gd name="connsiteY1" fmla="*/ 9419441 h 11446191"/>
                <a:gd name="connsiteX2" fmla="*/ 3131718 w 3131718"/>
                <a:gd name="connsiteY2" fmla="*/ 11446191 h 11446191"/>
                <a:gd name="connsiteX3" fmla="*/ 3131717 w 3131718"/>
                <a:gd name="connsiteY3" fmla="*/ 91289 h 11446191"/>
                <a:gd name="connsiteX4" fmla="*/ 0 w 3131718"/>
                <a:gd name="connsiteY4" fmla="*/ 0 h 11446191"/>
                <a:gd name="connsiteX5" fmla="*/ 1872058 w 3131718"/>
                <a:gd name="connsiteY5" fmla="*/ 3380198 h 11446191"/>
                <a:gd name="connsiteX0" fmla="*/ 2115239 w 3374899"/>
                <a:gd name="connsiteY0" fmla="*/ 335838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115239 w 3374899"/>
                <a:gd name="connsiteY5" fmla="*/ 3358387 h 11424380"/>
                <a:gd name="connsiteX0" fmla="*/ 2115239 w 3374899"/>
                <a:gd name="connsiteY0" fmla="*/ 335838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115239 w 3374899"/>
                <a:gd name="connsiteY5" fmla="*/ 3358387 h 11424380"/>
                <a:gd name="connsiteX0" fmla="*/ 2038444 w 3374899"/>
                <a:gd name="connsiteY0" fmla="*/ 318390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038444 w 3374899"/>
                <a:gd name="connsiteY5" fmla="*/ 3183907 h 11424380"/>
                <a:gd name="connsiteX0" fmla="*/ 2038444 w 3374899"/>
                <a:gd name="connsiteY0" fmla="*/ 318390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038444 w 3374899"/>
                <a:gd name="connsiteY5" fmla="*/ 3183907 h 11424380"/>
                <a:gd name="connsiteX0" fmla="*/ 2038444 w 3374899"/>
                <a:gd name="connsiteY0" fmla="*/ 318390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038444 w 3374899"/>
                <a:gd name="connsiteY5" fmla="*/ 3183907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899" h="11424380">
                  <a:moveTo>
                    <a:pt x="1756866" y="2638665"/>
                  </a:moveTo>
                  <a:cubicBezTo>
                    <a:pt x="2506299" y="3016301"/>
                    <a:pt x="1931633" y="8511302"/>
                    <a:pt x="2544746" y="9397630"/>
                  </a:cubicBezTo>
                  <a:cubicBezTo>
                    <a:pt x="2853461" y="10640271"/>
                    <a:pt x="2982989" y="10879659"/>
                    <a:pt x="3374899" y="11424380"/>
                  </a:cubicBezTo>
                  <a:cubicBezTo>
                    <a:pt x="3374899" y="7370945"/>
                    <a:pt x="3374898" y="4122913"/>
                    <a:pt x="3374898" y="69478"/>
                  </a:cubicBezTo>
                  <a:lnTo>
                    <a:pt x="0" y="0"/>
                  </a:lnTo>
                  <a:cubicBezTo>
                    <a:pt x="578593" y="1983210"/>
                    <a:pt x="1170155" y="1844709"/>
                    <a:pt x="1756866" y="2638665"/>
                  </a:cubicBez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51511379-BCC0-4271-BF12-154FF80DD18F}"/>
                </a:ext>
              </a:extLst>
            </p:cNvPr>
            <p:cNvSpPr/>
            <p:nvPr userDrawn="1"/>
          </p:nvSpPr>
          <p:spPr>
            <a:xfrm rot="10800000" flipV="1">
              <a:off x="-2849" y="-26704"/>
              <a:ext cx="3282195" cy="2976978"/>
            </a:xfrm>
            <a:custGeom>
              <a:avLst/>
              <a:gdLst>
                <a:gd name="connsiteX0" fmla="*/ 260 w 2778257"/>
                <a:gd name="connsiteY0" fmla="*/ 8439636 h 12164356"/>
                <a:gd name="connsiteX1" fmla="*/ 807616 w 2778257"/>
                <a:gd name="connsiteY1" fmla="*/ 12164356 h 12164356"/>
                <a:gd name="connsiteX2" fmla="*/ 2778257 w 2778257"/>
                <a:gd name="connsiteY2" fmla="*/ 12164356 h 12164356"/>
                <a:gd name="connsiteX3" fmla="*/ 2778256 w 2778257"/>
                <a:gd name="connsiteY3" fmla="*/ 4051 h 12164356"/>
                <a:gd name="connsiteX4" fmla="*/ 1060834 w 2778257"/>
                <a:gd name="connsiteY4" fmla="*/ 0 h 12164356"/>
                <a:gd name="connsiteX5" fmla="*/ 251489 w 2778257"/>
                <a:gd name="connsiteY5" fmla="*/ 6040998 h 12164356"/>
                <a:gd name="connsiteX6" fmla="*/ 260 w 2778257"/>
                <a:gd name="connsiteY6" fmla="*/ 8439636 h 12164356"/>
                <a:gd name="connsiteX0" fmla="*/ 260 w 2778257"/>
                <a:gd name="connsiteY0" fmla="*/ 8439636 h 12164356"/>
                <a:gd name="connsiteX1" fmla="*/ 1903307 w 2778257"/>
                <a:gd name="connsiteY1" fmla="*/ 9528489 h 12164356"/>
                <a:gd name="connsiteX2" fmla="*/ 2778257 w 2778257"/>
                <a:gd name="connsiteY2" fmla="*/ 12164356 h 12164356"/>
                <a:gd name="connsiteX3" fmla="*/ 2778256 w 2778257"/>
                <a:gd name="connsiteY3" fmla="*/ 4051 h 12164356"/>
                <a:gd name="connsiteX4" fmla="*/ 1060834 w 2778257"/>
                <a:gd name="connsiteY4" fmla="*/ 0 h 12164356"/>
                <a:gd name="connsiteX5" fmla="*/ 251489 w 2778257"/>
                <a:gd name="connsiteY5" fmla="*/ 6040998 h 12164356"/>
                <a:gd name="connsiteX6" fmla="*/ 260 w 2778257"/>
                <a:gd name="connsiteY6" fmla="*/ 8439636 h 12164356"/>
                <a:gd name="connsiteX0" fmla="*/ 260 w 2778257"/>
                <a:gd name="connsiteY0" fmla="*/ 8439636 h 11358953"/>
                <a:gd name="connsiteX1" fmla="*/ 1903307 w 2778257"/>
                <a:gd name="connsiteY1" fmla="*/ 9528489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260 w 2778257"/>
                <a:gd name="connsiteY0" fmla="*/ 8439636 h 11358953"/>
                <a:gd name="connsiteX1" fmla="*/ 1948104 w 2778257"/>
                <a:gd name="connsiteY1" fmla="*/ 9332203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260 w 2778257"/>
                <a:gd name="connsiteY0" fmla="*/ 8439636 h 11358953"/>
                <a:gd name="connsiteX1" fmla="*/ 1948104 w 2778257"/>
                <a:gd name="connsiteY1" fmla="*/ 9332203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260 w 2778257"/>
                <a:gd name="connsiteY0" fmla="*/ 8439636 h 11358953"/>
                <a:gd name="connsiteX1" fmla="*/ 1948104 w 2778257"/>
                <a:gd name="connsiteY1" fmla="*/ 9332203 h 11358953"/>
                <a:gd name="connsiteX2" fmla="*/ 2778257 w 2778257"/>
                <a:gd name="connsiteY2" fmla="*/ 11358953 h 11358953"/>
                <a:gd name="connsiteX3" fmla="*/ 2778256 w 2778257"/>
                <a:gd name="connsiteY3" fmla="*/ 4051 h 11358953"/>
                <a:gd name="connsiteX4" fmla="*/ 1060834 w 2778257"/>
                <a:gd name="connsiteY4" fmla="*/ 0 h 11358953"/>
                <a:gd name="connsiteX5" fmla="*/ 251489 w 2778257"/>
                <a:gd name="connsiteY5" fmla="*/ 6040998 h 11358953"/>
                <a:gd name="connsiteX6" fmla="*/ 260 w 2778257"/>
                <a:gd name="connsiteY6" fmla="*/ 8439636 h 11358953"/>
                <a:gd name="connsiteX0" fmla="*/ 1351335 w 2542249"/>
                <a:gd name="connsiteY0" fmla="*/ 4470255 h 11358953"/>
                <a:gd name="connsiteX1" fmla="*/ 1712096 w 2542249"/>
                <a:gd name="connsiteY1" fmla="*/ 9332203 h 11358953"/>
                <a:gd name="connsiteX2" fmla="*/ 2542249 w 2542249"/>
                <a:gd name="connsiteY2" fmla="*/ 11358953 h 11358953"/>
                <a:gd name="connsiteX3" fmla="*/ 2542248 w 2542249"/>
                <a:gd name="connsiteY3" fmla="*/ 4051 h 11358953"/>
                <a:gd name="connsiteX4" fmla="*/ 824826 w 2542249"/>
                <a:gd name="connsiteY4" fmla="*/ 0 h 11358953"/>
                <a:gd name="connsiteX5" fmla="*/ 15481 w 2542249"/>
                <a:gd name="connsiteY5" fmla="*/ 6040998 h 11358953"/>
                <a:gd name="connsiteX6" fmla="*/ 1351335 w 2542249"/>
                <a:gd name="connsiteY6" fmla="*/ 4470255 h 11358953"/>
                <a:gd name="connsiteX0" fmla="*/ 0 w 2526768"/>
                <a:gd name="connsiteY0" fmla="*/ 6040998 h 11358953"/>
                <a:gd name="connsiteX1" fmla="*/ 1696615 w 2526768"/>
                <a:gd name="connsiteY1" fmla="*/ 9332203 h 11358953"/>
                <a:gd name="connsiteX2" fmla="*/ 2526768 w 2526768"/>
                <a:gd name="connsiteY2" fmla="*/ 11358953 h 11358953"/>
                <a:gd name="connsiteX3" fmla="*/ 2526767 w 2526768"/>
                <a:gd name="connsiteY3" fmla="*/ 4051 h 11358953"/>
                <a:gd name="connsiteX4" fmla="*/ 809345 w 2526768"/>
                <a:gd name="connsiteY4" fmla="*/ 0 h 11358953"/>
                <a:gd name="connsiteX5" fmla="*/ 0 w 2526768"/>
                <a:gd name="connsiteY5" fmla="*/ 6040998 h 11358953"/>
                <a:gd name="connsiteX0" fmla="*/ 457960 w 1717620"/>
                <a:gd name="connsiteY0" fmla="*/ 3292960 h 11358953"/>
                <a:gd name="connsiteX1" fmla="*/ 887467 w 1717620"/>
                <a:gd name="connsiteY1" fmla="*/ 9332203 h 11358953"/>
                <a:gd name="connsiteX2" fmla="*/ 1717620 w 1717620"/>
                <a:gd name="connsiteY2" fmla="*/ 11358953 h 11358953"/>
                <a:gd name="connsiteX3" fmla="*/ 1717619 w 1717620"/>
                <a:gd name="connsiteY3" fmla="*/ 4051 h 11358953"/>
                <a:gd name="connsiteX4" fmla="*/ 197 w 1717620"/>
                <a:gd name="connsiteY4" fmla="*/ 0 h 11358953"/>
                <a:gd name="connsiteX5" fmla="*/ 457960 w 1717620"/>
                <a:gd name="connsiteY5" fmla="*/ 3292960 h 11358953"/>
                <a:gd name="connsiteX0" fmla="*/ 690683 w 1950343"/>
                <a:gd name="connsiteY0" fmla="*/ 3292960 h 11358953"/>
                <a:gd name="connsiteX1" fmla="*/ 1120190 w 1950343"/>
                <a:gd name="connsiteY1" fmla="*/ 9332203 h 11358953"/>
                <a:gd name="connsiteX2" fmla="*/ 1950343 w 1950343"/>
                <a:gd name="connsiteY2" fmla="*/ 11358953 h 11358953"/>
                <a:gd name="connsiteX3" fmla="*/ 1950342 w 1950343"/>
                <a:gd name="connsiteY3" fmla="*/ 4051 h 11358953"/>
                <a:gd name="connsiteX4" fmla="*/ 232920 w 1950343"/>
                <a:gd name="connsiteY4" fmla="*/ 0 h 11358953"/>
                <a:gd name="connsiteX5" fmla="*/ 690683 w 1950343"/>
                <a:gd name="connsiteY5" fmla="*/ 3292960 h 11358953"/>
                <a:gd name="connsiteX0" fmla="*/ 1872350 w 3132010"/>
                <a:gd name="connsiteY0" fmla="*/ 3380198 h 11446191"/>
                <a:gd name="connsiteX1" fmla="*/ 2301857 w 3132010"/>
                <a:gd name="connsiteY1" fmla="*/ 9419441 h 11446191"/>
                <a:gd name="connsiteX2" fmla="*/ 3132010 w 3132010"/>
                <a:gd name="connsiteY2" fmla="*/ 11446191 h 11446191"/>
                <a:gd name="connsiteX3" fmla="*/ 3132009 w 3132010"/>
                <a:gd name="connsiteY3" fmla="*/ 91289 h 11446191"/>
                <a:gd name="connsiteX4" fmla="*/ 292 w 3132010"/>
                <a:gd name="connsiteY4" fmla="*/ 0 h 11446191"/>
                <a:gd name="connsiteX5" fmla="*/ 1872350 w 3132010"/>
                <a:gd name="connsiteY5" fmla="*/ 3380198 h 11446191"/>
                <a:gd name="connsiteX0" fmla="*/ 1872058 w 3131718"/>
                <a:gd name="connsiteY0" fmla="*/ 3380198 h 11446191"/>
                <a:gd name="connsiteX1" fmla="*/ 2301565 w 3131718"/>
                <a:gd name="connsiteY1" fmla="*/ 9419441 h 11446191"/>
                <a:gd name="connsiteX2" fmla="*/ 3131718 w 3131718"/>
                <a:gd name="connsiteY2" fmla="*/ 11446191 h 11446191"/>
                <a:gd name="connsiteX3" fmla="*/ 3131717 w 3131718"/>
                <a:gd name="connsiteY3" fmla="*/ 91289 h 11446191"/>
                <a:gd name="connsiteX4" fmla="*/ 0 w 3131718"/>
                <a:gd name="connsiteY4" fmla="*/ 0 h 11446191"/>
                <a:gd name="connsiteX5" fmla="*/ 1872058 w 3131718"/>
                <a:gd name="connsiteY5" fmla="*/ 3380198 h 11446191"/>
                <a:gd name="connsiteX0" fmla="*/ 1872058 w 3131718"/>
                <a:gd name="connsiteY0" fmla="*/ 3380198 h 11446191"/>
                <a:gd name="connsiteX1" fmla="*/ 2301565 w 3131718"/>
                <a:gd name="connsiteY1" fmla="*/ 9419441 h 11446191"/>
                <a:gd name="connsiteX2" fmla="*/ 3131718 w 3131718"/>
                <a:gd name="connsiteY2" fmla="*/ 11446191 h 11446191"/>
                <a:gd name="connsiteX3" fmla="*/ 3131717 w 3131718"/>
                <a:gd name="connsiteY3" fmla="*/ 91289 h 11446191"/>
                <a:gd name="connsiteX4" fmla="*/ 0 w 3131718"/>
                <a:gd name="connsiteY4" fmla="*/ 0 h 11446191"/>
                <a:gd name="connsiteX5" fmla="*/ 1872058 w 3131718"/>
                <a:gd name="connsiteY5" fmla="*/ 3380198 h 11446191"/>
                <a:gd name="connsiteX0" fmla="*/ 2115239 w 3374899"/>
                <a:gd name="connsiteY0" fmla="*/ 335838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115239 w 3374899"/>
                <a:gd name="connsiteY5" fmla="*/ 3358387 h 11424380"/>
                <a:gd name="connsiteX0" fmla="*/ 2115239 w 3374899"/>
                <a:gd name="connsiteY0" fmla="*/ 335838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115239 w 3374899"/>
                <a:gd name="connsiteY5" fmla="*/ 3358387 h 11424380"/>
                <a:gd name="connsiteX0" fmla="*/ 2038444 w 3374899"/>
                <a:gd name="connsiteY0" fmla="*/ 318390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038444 w 3374899"/>
                <a:gd name="connsiteY5" fmla="*/ 3183907 h 11424380"/>
                <a:gd name="connsiteX0" fmla="*/ 2038444 w 3374899"/>
                <a:gd name="connsiteY0" fmla="*/ 318390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038444 w 3374899"/>
                <a:gd name="connsiteY5" fmla="*/ 3183907 h 11424380"/>
                <a:gd name="connsiteX0" fmla="*/ 2038444 w 3374899"/>
                <a:gd name="connsiteY0" fmla="*/ 3183907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2038444 w 3374899"/>
                <a:gd name="connsiteY5" fmla="*/ 3183907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1756866 w 3374899"/>
                <a:gd name="connsiteY0" fmla="*/ 2638665 h 11424380"/>
                <a:gd name="connsiteX1" fmla="*/ 2544746 w 3374899"/>
                <a:gd name="connsiteY1" fmla="*/ 9397630 h 11424380"/>
                <a:gd name="connsiteX2" fmla="*/ 3374899 w 3374899"/>
                <a:gd name="connsiteY2" fmla="*/ 11424380 h 11424380"/>
                <a:gd name="connsiteX3" fmla="*/ 3374898 w 3374899"/>
                <a:gd name="connsiteY3" fmla="*/ 69478 h 11424380"/>
                <a:gd name="connsiteX4" fmla="*/ 0 w 3374899"/>
                <a:gd name="connsiteY4" fmla="*/ 0 h 11424380"/>
                <a:gd name="connsiteX5" fmla="*/ 1756866 w 3374899"/>
                <a:gd name="connsiteY5" fmla="*/ 2638665 h 11424380"/>
                <a:gd name="connsiteX0" fmla="*/ 2684264 w 4302297"/>
                <a:gd name="connsiteY0" fmla="*/ 2638665 h 11424380"/>
                <a:gd name="connsiteX1" fmla="*/ 3472144 w 4302297"/>
                <a:gd name="connsiteY1" fmla="*/ 9397630 h 11424380"/>
                <a:gd name="connsiteX2" fmla="*/ 4302297 w 4302297"/>
                <a:gd name="connsiteY2" fmla="*/ 11424380 h 11424380"/>
                <a:gd name="connsiteX3" fmla="*/ 4302296 w 4302297"/>
                <a:gd name="connsiteY3" fmla="*/ 69478 h 11424380"/>
                <a:gd name="connsiteX4" fmla="*/ 0 w 4302297"/>
                <a:gd name="connsiteY4" fmla="*/ 0 h 11424380"/>
                <a:gd name="connsiteX5" fmla="*/ 2684264 w 4302297"/>
                <a:gd name="connsiteY5" fmla="*/ 2638665 h 11424380"/>
                <a:gd name="connsiteX0" fmla="*/ 2694993 w 4313026"/>
                <a:gd name="connsiteY0" fmla="*/ 2638665 h 11424380"/>
                <a:gd name="connsiteX1" fmla="*/ 3482873 w 4313026"/>
                <a:gd name="connsiteY1" fmla="*/ 9397630 h 11424380"/>
                <a:gd name="connsiteX2" fmla="*/ 4313026 w 4313026"/>
                <a:gd name="connsiteY2" fmla="*/ 11424380 h 11424380"/>
                <a:gd name="connsiteX3" fmla="*/ 4313025 w 4313026"/>
                <a:gd name="connsiteY3" fmla="*/ 69478 h 11424380"/>
                <a:gd name="connsiteX4" fmla="*/ 10729 w 4313026"/>
                <a:gd name="connsiteY4" fmla="*/ 0 h 11424380"/>
                <a:gd name="connsiteX5" fmla="*/ 2694993 w 4313026"/>
                <a:gd name="connsiteY5" fmla="*/ 2638665 h 11424380"/>
                <a:gd name="connsiteX0" fmla="*/ 2022388 w 4317171"/>
                <a:gd name="connsiteY0" fmla="*/ 4952685 h 11424380"/>
                <a:gd name="connsiteX1" fmla="*/ 3487018 w 4317171"/>
                <a:gd name="connsiteY1" fmla="*/ 9397630 h 11424380"/>
                <a:gd name="connsiteX2" fmla="*/ 4317171 w 4317171"/>
                <a:gd name="connsiteY2" fmla="*/ 11424380 h 11424380"/>
                <a:gd name="connsiteX3" fmla="*/ 4317170 w 4317171"/>
                <a:gd name="connsiteY3" fmla="*/ 69478 h 11424380"/>
                <a:gd name="connsiteX4" fmla="*/ 14874 w 4317171"/>
                <a:gd name="connsiteY4" fmla="*/ 0 h 11424380"/>
                <a:gd name="connsiteX5" fmla="*/ 2022388 w 4317171"/>
                <a:gd name="connsiteY5" fmla="*/ 4952685 h 11424380"/>
                <a:gd name="connsiteX0" fmla="*/ 2022285 w 4317068"/>
                <a:gd name="connsiteY0" fmla="*/ 4952685 h 11424380"/>
                <a:gd name="connsiteX1" fmla="*/ 3486915 w 4317068"/>
                <a:gd name="connsiteY1" fmla="*/ 9397630 h 11424380"/>
                <a:gd name="connsiteX2" fmla="*/ 4317068 w 4317068"/>
                <a:gd name="connsiteY2" fmla="*/ 11424380 h 11424380"/>
                <a:gd name="connsiteX3" fmla="*/ 4317067 w 4317068"/>
                <a:gd name="connsiteY3" fmla="*/ 69478 h 11424380"/>
                <a:gd name="connsiteX4" fmla="*/ 14771 w 4317068"/>
                <a:gd name="connsiteY4" fmla="*/ 0 h 11424380"/>
                <a:gd name="connsiteX5" fmla="*/ 2022285 w 4317068"/>
                <a:gd name="connsiteY5" fmla="*/ 4952685 h 11424380"/>
                <a:gd name="connsiteX0" fmla="*/ 2022285 w 4317068"/>
                <a:gd name="connsiteY0" fmla="*/ 4952685 h 11515832"/>
                <a:gd name="connsiteX1" fmla="*/ 2496854 w 4317068"/>
                <a:gd name="connsiteY1" fmla="*/ 10965193 h 11515832"/>
                <a:gd name="connsiteX2" fmla="*/ 4317068 w 4317068"/>
                <a:gd name="connsiteY2" fmla="*/ 11424380 h 11515832"/>
                <a:gd name="connsiteX3" fmla="*/ 4317067 w 4317068"/>
                <a:gd name="connsiteY3" fmla="*/ 69478 h 11515832"/>
                <a:gd name="connsiteX4" fmla="*/ 14771 w 4317068"/>
                <a:gd name="connsiteY4" fmla="*/ 0 h 11515832"/>
                <a:gd name="connsiteX5" fmla="*/ 2022285 w 4317068"/>
                <a:gd name="connsiteY5" fmla="*/ 4952685 h 11515832"/>
                <a:gd name="connsiteX0" fmla="*/ 2022285 w 4317068"/>
                <a:gd name="connsiteY0" fmla="*/ 4952685 h 11515832"/>
                <a:gd name="connsiteX1" fmla="*/ 2496854 w 4317068"/>
                <a:gd name="connsiteY1" fmla="*/ 10965193 h 11515832"/>
                <a:gd name="connsiteX2" fmla="*/ 4317068 w 4317068"/>
                <a:gd name="connsiteY2" fmla="*/ 11424380 h 11515832"/>
                <a:gd name="connsiteX3" fmla="*/ 4317067 w 4317068"/>
                <a:gd name="connsiteY3" fmla="*/ 69478 h 11515832"/>
                <a:gd name="connsiteX4" fmla="*/ 14771 w 4317068"/>
                <a:gd name="connsiteY4" fmla="*/ 0 h 11515832"/>
                <a:gd name="connsiteX5" fmla="*/ 2022285 w 4317068"/>
                <a:gd name="connsiteY5" fmla="*/ 4952685 h 11515832"/>
                <a:gd name="connsiteX0" fmla="*/ 2022285 w 4317068"/>
                <a:gd name="connsiteY0" fmla="*/ 4952685 h 11515832"/>
                <a:gd name="connsiteX1" fmla="*/ 2496854 w 4317068"/>
                <a:gd name="connsiteY1" fmla="*/ 10965193 h 11515832"/>
                <a:gd name="connsiteX2" fmla="*/ 4317068 w 4317068"/>
                <a:gd name="connsiteY2" fmla="*/ 11424380 h 11515832"/>
                <a:gd name="connsiteX3" fmla="*/ 4317067 w 4317068"/>
                <a:gd name="connsiteY3" fmla="*/ 69478 h 11515832"/>
                <a:gd name="connsiteX4" fmla="*/ 14771 w 4317068"/>
                <a:gd name="connsiteY4" fmla="*/ 0 h 11515832"/>
                <a:gd name="connsiteX5" fmla="*/ 2022285 w 4317068"/>
                <a:gd name="connsiteY5" fmla="*/ 4952685 h 11515832"/>
                <a:gd name="connsiteX0" fmla="*/ 1947747 w 4317725"/>
                <a:gd name="connsiteY0" fmla="*/ 4728748 h 11515832"/>
                <a:gd name="connsiteX1" fmla="*/ 2497511 w 4317725"/>
                <a:gd name="connsiteY1" fmla="*/ 10965193 h 11515832"/>
                <a:gd name="connsiteX2" fmla="*/ 4317725 w 4317725"/>
                <a:gd name="connsiteY2" fmla="*/ 11424380 h 11515832"/>
                <a:gd name="connsiteX3" fmla="*/ 4317724 w 4317725"/>
                <a:gd name="connsiteY3" fmla="*/ 69478 h 11515832"/>
                <a:gd name="connsiteX4" fmla="*/ 15428 w 4317725"/>
                <a:gd name="connsiteY4" fmla="*/ 0 h 11515832"/>
                <a:gd name="connsiteX5" fmla="*/ 1947747 w 4317725"/>
                <a:gd name="connsiteY5" fmla="*/ 4728748 h 11515832"/>
                <a:gd name="connsiteX0" fmla="*/ 1947747 w 4317725"/>
                <a:gd name="connsiteY0" fmla="*/ 4728748 h 11515832"/>
                <a:gd name="connsiteX1" fmla="*/ 2497511 w 4317725"/>
                <a:gd name="connsiteY1" fmla="*/ 10965193 h 11515832"/>
                <a:gd name="connsiteX2" fmla="*/ 4317725 w 4317725"/>
                <a:gd name="connsiteY2" fmla="*/ 11424380 h 11515832"/>
                <a:gd name="connsiteX3" fmla="*/ 4317724 w 4317725"/>
                <a:gd name="connsiteY3" fmla="*/ 69478 h 11515832"/>
                <a:gd name="connsiteX4" fmla="*/ 15428 w 4317725"/>
                <a:gd name="connsiteY4" fmla="*/ 0 h 11515832"/>
                <a:gd name="connsiteX5" fmla="*/ 1947747 w 4317725"/>
                <a:gd name="connsiteY5" fmla="*/ 4728748 h 11515832"/>
                <a:gd name="connsiteX0" fmla="*/ 1947747 w 4317725"/>
                <a:gd name="connsiteY0" fmla="*/ 4728748 h 11665037"/>
                <a:gd name="connsiteX1" fmla="*/ 2497511 w 4317725"/>
                <a:gd name="connsiteY1" fmla="*/ 10965193 h 11665037"/>
                <a:gd name="connsiteX2" fmla="*/ 4317725 w 4317725"/>
                <a:gd name="connsiteY2" fmla="*/ 11424380 h 11665037"/>
                <a:gd name="connsiteX3" fmla="*/ 4317724 w 4317725"/>
                <a:gd name="connsiteY3" fmla="*/ 69478 h 11665037"/>
                <a:gd name="connsiteX4" fmla="*/ 15428 w 4317725"/>
                <a:gd name="connsiteY4" fmla="*/ 0 h 11665037"/>
                <a:gd name="connsiteX5" fmla="*/ 1947747 w 4317725"/>
                <a:gd name="connsiteY5" fmla="*/ 4728748 h 11665037"/>
                <a:gd name="connsiteX0" fmla="*/ 1947747 w 4317725"/>
                <a:gd name="connsiteY0" fmla="*/ 4728748 h 11665041"/>
                <a:gd name="connsiteX1" fmla="*/ 2497511 w 4317725"/>
                <a:gd name="connsiteY1" fmla="*/ 10965193 h 11665041"/>
                <a:gd name="connsiteX2" fmla="*/ 4317725 w 4317725"/>
                <a:gd name="connsiteY2" fmla="*/ 11424380 h 11665041"/>
                <a:gd name="connsiteX3" fmla="*/ 4317724 w 4317725"/>
                <a:gd name="connsiteY3" fmla="*/ 69478 h 11665041"/>
                <a:gd name="connsiteX4" fmla="*/ 15428 w 4317725"/>
                <a:gd name="connsiteY4" fmla="*/ 0 h 11665041"/>
                <a:gd name="connsiteX5" fmla="*/ 1947747 w 4317725"/>
                <a:gd name="connsiteY5" fmla="*/ 4728748 h 11665041"/>
                <a:gd name="connsiteX0" fmla="*/ 1947747 w 4317725"/>
                <a:gd name="connsiteY0" fmla="*/ 4728748 h 11665037"/>
                <a:gd name="connsiteX1" fmla="*/ 2497511 w 4317725"/>
                <a:gd name="connsiteY1" fmla="*/ 10965193 h 11665037"/>
                <a:gd name="connsiteX2" fmla="*/ 4317725 w 4317725"/>
                <a:gd name="connsiteY2" fmla="*/ 11424380 h 11665037"/>
                <a:gd name="connsiteX3" fmla="*/ 4317724 w 4317725"/>
                <a:gd name="connsiteY3" fmla="*/ 69478 h 11665037"/>
                <a:gd name="connsiteX4" fmla="*/ 15428 w 4317725"/>
                <a:gd name="connsiteY4" fmla="*/ 0 h 11665037"/>
                <a:gd name="connsiteX5" fmla="*/ 1947747 w 4317725"/>
                <a:gd name="connsiteY5" fmla="*/ 4728748 h 11665037"/>
                <a:gd name="connsiteX0" fmla="*/ 1731287 w 4320012"/>
                <a:gd name="connsiteY0" fmla="*/ 4728748 h 11665041"/>
                <a:gd name="connsiteX1" fmla="*/ 2499798 w 4320012"/>
                <a:gd name="connsiteY1" fmla="*/ 10965193 h 11665041"/>
                <a:gd name="connsiteX2" fmla="*/ 4320012 w 4320012"/>
                <a:gd name="connsiteY2" fmla="*/ 11424380 h 11665041"/>
                <a:gd name="connsiteX3" fmla="*/ 4320011 w 4320012"/>
                <a:gd name="connsiteY3" fmla="*/ 69478 h 11665041"/>
                <a:gd name="connsiteX4" fmla="*/ 17715 w 4320012"/>
                <a:gd name="connsiteY4" fmla="*/ 0 h 11665041"/>
                <a:gd name="connsiteX5" fmla="*/ 1731287 w 4320012"/>
                <a:gd name="connsiteY5" fmla="*/ 4728748 h 11665041"/>
                <a:gd name="connsiteX0" fmla="*/ 1866503 w 4318511"/>
                <a:gd name="connsiteY0" fmla="*/ 4647315 h 11665037"/>
                <a:gd name="connsiteX1" fmla="*/ 2498297 w 4318511"/>
                <a:gd name="connsiteY1" fmla="*/ 10965193 h 11665037"/>
                <a:gd name="connsiteX2" fmla="*/ 4318511 w 4318511"/>
                <a:gd name="connsiteY2" fmla="*/ 11424380 h 11665037"/>
                <a:gd name="connsiteX3" fmla="*/ 4318510 w 4318511"/>
                <a:gd name="connsiteY3" fmla="*/ 69478 h 11665037"/>
                <a:gd name="connsiteX4" fmla="*/ 16214 w 4318511"/>
                <a:gd name="connsiteY4" fmla="*/ 0 h 11665037"/>
                <a:gd name="connsiteX5" fmla="*/ 1866503 w 4318511"/>
                <a:gd name="connsiteY5" fmla="*/ 4647315 h 11665037"/>
                <a:gd name="connsiteX0" fmla="*/ 1866503 w 4318511"/>
                <a:gd name="connsiteY0" fmla="*/ 4647315 h 11665041"/>
                <a:gd name="connsiteX1" fmla="*/ 2498297 w 4318511"/>
                <a:gd name="connsiteY1" fmla="*/ 10965193 h 11665041"/>
                <a:gd name="connsiteX2" fmla="*/ 4318511 w 4318511"/>
                <a:gd name="connsiteY2" fmla="*/ 11424380 h 11665041"/>
                <a:gd name="connsiteX3" fmla="*/ 4318510 w 4318511"/>
                <a:gd name="connsiteY3" fmla="*/ 69478 h 11665041"/>
                <a:gd name="connsiteX4" fmla="*/ 16214 w 4318511"/>
                <a:gd name="connsiteY4" fmla="*/ 0 h 11665041"/>
                <a:gd name="connsiteX5" fmla="*/ 1866503 w 4318511"/>
                <a:gd name="connsiteY5" fmla="*/ 4647315 h 11665041"/>
                <a:gd name="connsiteX0" fmla="*/ 1866503 w 4318511"/>
                <a:gd name="connsiteY0" fmla="*/ 4647315 h 11665037"/>
                <a:gd name="connsiteX1" fmla="*/ 2498297 w 4318511"/>
                <a:gd name="connsiteY1" fmla="*/ 10965193 h 11665037"/>
                <a:gd name="connsiteX2" fmla="*/ 4318511 w 4318511"/>
                <a:gd name="connsiteY2" fmla="*/ 11424380 h 11665037"/>
                <a:gd name="connsiteX3" fmla="*/ 4318510 w 4318511"/>
                <a:gd name="connsiteY3" fmla="*/ 69478 h 11665037"/>
                <a:gd name="connsiteX4" fmla="*/ 16214 w 4318511"/>
                <a:gd name="connsiteY4" fmla="*/ 0 h 11665037"/>
                <a:gd name="connsiteX5" fmla="*/ 1866503 w 4318511"/>
                <a:gd name="connsiteY5" fmla="*/ 4647315 h 116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511" h="11665037">
                  <a:moveTo>
                    <a:pt x="1866503" y="4647315"/>
                  </a:moveTo>
                  <a:cubicBezTo>
                    <a:pt x="2267084" y="7354071"/>
                    <a:pt x="1446550" y="7466263"/>
                    <a:pt x="2498297" y="10965193"/>
                  </a:cubicBezTo>
                  <a:cubicBezTo>
                    <a:pt x="3283243" y="12543742"/>
                    <a:pt x="3926601" y="10879659"/>
                    <a:pt x="4318511" y="11424380"/>
                  </a:cubicBezTo>
                  <a:cubicBezTo>
                    <a:pt x="4318511" y="7370945"/>
                    <a:pt x="4318510" y="4122913"/>
                    <a:pt x="4318510" y="69478"/>
                  </a:cubicBezTo>
                  <a:lnTo>
                    <a:pt x="16214" y="0"/>
                  </a:lnTo>
                  <a:cubicBezTo>
                    <a:pt x="-169670" y="4819749"/>
                    <a:pt x="1292325" y="1084676"/>
                    <a:pt x="1866503" y="4647315"/>
                  </a:cubicBezTo>
                  <a:close/>
                </a:path>
              </a:pathLst>
            </a:custGeom>
            <a:solidFill>
              <a:srgbClr val="5FD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60867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05A8368F-2FEC-4878-99E2-BE7FAB152543}"/>
              </a:ext>
            </a:extLst>
          </p:cNvPr>
          <p:cNvSpPr>
            <a:spLocks noGrp="1"/>
          </p:cNvSpPr>
          <p:nvPr>
            <p:ph type="pic" sz="quarter" idx="22"/>
          </p:nvPr>
        </p:nvSpPr>
        <p:spPr>
          <a:xfrm>
            <a:off x="0" y="0"/>
            <a:ext cx="12192000" cy="5650393"/>
          </a:xfrm>
          <a:custGeom>
            <a:avLst/>
            <a:gdLst>
              <a:gd name="connsiteX0" fmla="*/ 0 w 12160210"/>
              <a:gd name="connsiteY0" fmla="*/ 0 h 5620113"/>
              <a:gd name="connsiteX1" fmla="*/ 12160210 w 12160210"/>
              <a:gd name="connsiteY1" fmla="*/ 0 h 5620113"/>
              <a:gd name="connsiteX2" fmla="*/ 12160210 w 12160210"/>
              <a:gd name="connsiteY2" fmla="*/ 3156806 h 5620113"/>
              <a:gd name="connsiteX3" fmla="*/ 6923749 w 12160210"/>
              <a:gd name="connsiteY3" fmla="*/ 4193612 h 5620113"/>
              <a:gd name="connsiteX4" fmla="*/ 408876 w 12160210"/>
              <a:gd name="connsiteY4" fmla="*/ 5612719 h 5620113"/>
              <a:gd name="connsiteX5" fmla="*/ 0 w 12160210"/>
              <a:gd name="connsiteY5" fmla="*/ 5593011 h 562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0210" h="5620113">
                <a:moveTo>
                  <a:pt x="0" y="0"/>
                </a:moveTo>
                <a:lnTo>
                  <a:pt x="12160210" y="0"/>
                </a:lnTo>
                <a:lnTo>
                  <a:pt x="12160210" y="3156806"/>
                </a:lnTo>
                <a:cubicBezTo>
                  <a:pt x="10370276" y="2856158"/>
                  <a:pt x="9976048" y="5016346"/>
                  <a:pt x="6923749" y="4193612"/>
                </a:cubicBezTo>
                <a:cubicBezTo>
                  <a:pt x="4570659" y="3767404"/>
                  <a:pt x="4693829" y="5755890"/>
                  <a:pt x="408876" y="5612719"/>
                </a:cubicBezTo>
                <a:lnTo>
                  <a:pt x="0" y="5593011"/>
                </a:lnTo>
                <a:close/>
              </a:path>
            </a:pathLst>
          </a:custGeom>
          <a:pattFill prst="pct5">
            <a:fgClr>
              <a:schemeClr val="accent1"/>
            </a:fgClr>
            <a:bgClr>
              <a:schemeClr val="bg1"/>
            </a:bgClr>
          </a:pattFill>
          <a:ln w="38100">
            <a:noFill/>
          </a:ln>
        </p:spPr>
        <p:txBody>
          <a:bodyPr wrap="square">
            <a:noAutofit/>
          </a:bodyPr>
          <a:lstStyle>
            <a:lvl1pPr>
              <a:defRPr sz="1100"/>
            </a:lvl1pPr>
          </a:lstStyle>
          <a:p>
            <a:r>
              <a:rPr lang="en-GB"/>
              <a:t>Click icon to add picture</a:t>
            </a:r>
            <a:endParaRPr lang="en-US"/>
          </a:p>
        </p:txBody>
      </p:sp>
    </p:spTree>
    <p:extLst>
      <p:ext uri="{BB962C8B-B14F-4D97-AF65-F5344CB8AC3E}">
        <p14:creationId xmlns:p14="http://schemas.microsoft.com/office/powerpoint/2010/main" val="38594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F125-CE2A-694A-BC44-46D1C52760D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705F7-205E-1949-A66E-46894E870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56E209-5DFB-214E-BE46-0257A50DA5C0}"/>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5" name="Footer Placeholder 4">
            <a:extLst>
              <a:ext uri="{FF2B5EF4-FFF2-40B4-BE49-F238E27FC236}">
                <a16:creationId xmlns:a16="http://schemas.microsoft.com/office/drawing/2014/main" id="{177118C4-1039-6F48-8499-949C6B29B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613AB-A641-B940-8BA1-67292827DF55}"/>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168260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3E45-C352-DC4C-8CFA-8418BDA5AD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9D598F-617C-0749-8C49-2533B92B29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002FE03-A01B-D84F-9F97-EA0C181981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BCC291-CEA9-C24B-9698-AD0C69270CE5}"/>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6" name="Footer Placeholder 5">
            <a:extLst>
              <a:ext uri="{FF2B5EF4-FFF2-40B4-BE49-F238E27FC236}">
                <a16:creationId xmlns:a16="http://schemas.microsoft.com/office/drawing/2014/main" id="{63AC9600-5A45-DF43-ADED-33C3280AA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63BFF-0EE5-9847-A74B-F6E2C5DB779F}"/>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14646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7641-3A82-EA48-80F5-32C13EBDC5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010974-FEAA-9344-9475-CC545EE65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AA7A28-454C-C149-84DE-4448E14B40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604221-48D5-6D4D-AC5B-06A436482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4443CE-C849-7645-95E8-B675CA1BB9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763308-D5A0-A140-B7D5-F3E961452B5D}"/>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8" name="Footer Placeholder 7">
            <a:extLst>
              <a:ext uri="{FF2B5EF4-FFF2-40B4-BE49-F238E27FC236}">
                <a16:creationId xmlns:a16="http://schemas.microsoft.com/office/drawing/2014/main" id="{EC4AA3D7-A2A5-E147-9F7C-C97D513E3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1ED37-2AAD-5740-9EA6-3B014B1A89E9}"/>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339673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2413-894D-AE48-83E4-9F59112688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5F3F6A-ACBB-FD48-B8DE-762E7A1DD4BD}"/>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4" name="Footer Placeholder 3">
            <a:extLst>
              <a:ext uri="{FF2B5EF4-FFF2-40B4-BE49-F238E27FC236}">
                <a16:creationId xmlns:a16="http://schemas.microsoft.com/office/drawing/2014/main" id="{ED3CF797-6B50-5744-B186-D423861A9F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7EEC3-6974-EC41-ADEA-241DAD2E99F6}"/>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25349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6052A-4D16-AC45-9EB1-6AAE4949826C}"/>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3" name="Footer Placeholder 2">
            <a:extLst>
              <a:ext uri="{FF2B5EF4-FFF2-40B4-BE49-F238E27FC236}">
                <a16:creationId xmlns:a16="http://schemas.microsoft.com/office/drawing/2014/main" id="{36B91D8F-FF11-DB43-9FEF-2DAC40463D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29E1FC-CEC6-F247-B51B-F2350E7F2D4A}"/>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392213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AF22-E5D5-5F45-9323-1FCB9C51B0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9570FF-AD78-7F4E-96D7-D4BC5083A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7BF2F6-F2F1-ED4B-8247-C8ACACDC2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7A1C9-C2DD-434F-8A04-BC25668DF0A5}"/>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6" name="Footer Placeholder 5">
            <a:extLst>
              <a:ext uri="{FF2B5EF4-FFF2-40B4-BE49-F238E27FC236}">
                <a16:creationId xmlns:a16="http://schemas.microsoft.com/office/drawing/2014/main" id="{A69799F0-000F-7342-A791-C22C56CEB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FCD54-9558-0847-9AE7-043B7B6A0597}"/>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65116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5BAC-866D-DB47-B1BE-F66CE6BA3E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0C485C-16F1-BA44-9CB8-A78679960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5D320-5416-A24B-8FBC-CC2014F0B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ABFE7F-6ED2-204A-810A-ACBE3583520C}"/>
              </a:ext>
            </a:extLst>
          </p:cNvPr>
          <p:cNvSpPr>
            <a:spLocks noGrp="1"/>
          </p:cNvSpPr>
          <p:nvPr>
            <p:ph type="dt" sz="half" idx="10"/>
          </p:nvPr>
        </p:nvSpPr>
        <p:spPr/>
        <p:txBody>
          <a:bodyPr/>
          <a:lstStyle/>
          <a:p>
            <a:fld id="{9253BD24-DAA5-4148-9526-5C4AB982FD0C}" type="datetimeFigureOut">
              <a:rPr lang="en-US" smtClean="0"/>
              <a:t>9/12/22</a:t>
            </a:fld>
            <a:endParaRPr lang="en-US"/>
          </a:p>
        </p:txBody>
      </p:sp>
      <p:sp>
        <p:nvSpPr>
          <p:cNvPr id="6" name="Footer Placeholder 5">
            <a:extLst>
              <a:ext uri="{FF2B5EF4-FFF2-40B4-BE49-F238E27FC236}">
                <a16:creationId xmlns:a16="http://schemas.microsoft.com/office/drawing/2014/main" id="{E433094A-3F80-2E4E-A2B6-B51D20436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B4B86-56D7-BB47-B212-8E71E180A554}"/>
              </a:ext>
            </a:extLst>
          </p:cNvPr>
          <p:cNvSpPr>
            <a:spLocks noGrp="1"/>
          </p:cNvSpPr>
          <p:nvPr>
            <p:ph type="sldNum" sz="quarter" idx="12"/>
          </p:nvPr>
        </p:nvSpPr>
        <p:spPr/>
        <p:txBody>
          <a:bodyPr/>
          <a:lstStyle/>
          <a:p>
            <a:fld id="{3551621B-F5FA-DF4A-A610-5A8D099C2E2E}" type="slidenum">
              <a:rPr lang="en-US" smtClean="0"/>
              <a:t>‹#›</a:t>
            </a:fld>
            <a:endParaRPr lang="en-US"/>
          </a:p>
        </p:txBody>
      </p:sp>
    </p:spTree>
    <p:extLst>
      <p:ext uri="{BB962C8B-B14F-4D97-AF65-F5344CB8AC3E}">
        <p14:creationId xmlns:p14="http://schemas.microsoft.com/office/powerpoint/2010/main" val="396812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D6A8B-26A5-6242-B7C7-D3E449D92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2E5CA1-BCBB-BF40-A7F6-9387FE5FC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79B5DF-2AE9-0E43-ACB4-4070A42F9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3BD24-DAA5-4148-9526-5C4AB982FD0C}" type="datetimeFigureOut">
              <a:rPr lang="en-US" smtClean="0"/>
              <a:t>9/12/22</a:t>
            </a:fld>
            <a:endParaRPr lang="en-US"/>
          </a:p>
        </p:txBody>
      </p:sp>
      <p:sp>
        <p:nvSpPr>
          <p:cNvPr id="5" name="Footer Placeholder 4">
            <a:extLst>
              <a:ext uri="{FF2B5EF4-FFF2-40B4-BE49-F238E27FC236}">
                <a16:creationId xmlns:a16="http://schemas.microsoft.com/office/drawing/2014/main" id="{79B0856A-F1EC-5141-82FA-03D54FB64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968F28-EA25-F144-B63D-9E6999BD4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1621B-F5FA-DF4A-A610-5A8D099C2E2E}" type="slidenum">
              <a:rPr lang="en-US" smtClean="0"/>
              <a:t>‹#›</a:t>
            </a:fld>
            <a:endParaRPr lang="en-US"/>
          </a:p>
        </p:txBody>
      </p:sp>
    </p:spTree>
    <p:extLst>
      <p:ext uri="{BB962C8B-B14F-4D97-AF65-F5344CB8AC3E}">
        <p14:creationId xmlns:p14="http://schemas.microsoft.com/office/powerpoint/2010/main" val="255733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72" r:id="rId19"/>
    <p:sldLayoutId id="2147483673" r:id="rId20"/>
    <p:sldLayoutId id="2147483674" r:id="rId21"/>
    <p:sldLayoutId id="214748367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s.gov/news.release/jolts.t16.htm"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www.theguardian.com/technology/2022/jun/22/amazon-workers-shortage-leaked-memo-warehouse" TargetMode="External"/><Relationship Id="rId5" Type="http://schemas.openxmlformats.org/officeDocument/2006/relationships/hyperlink" Target="https://www.seattletimes.com/business/amazons-injury-rate-jumped-20-last-year-new-report-shows/" TargetMode="External"/><Relationship Id="rId4" Type="http://schemas.openxmlformats.org/officeDocument/2006/relationships/hyperlink" Target="https://www.businessinsider.com/elizabeth-warren-bernie-sanders-aoc-amazon-absence-policy-investigation-2022-3#:~:text=The%20first%20is%20%22Absence%20Submission,period%2C%22%20the%20policy%20say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ideo" Target="https://www.youtube.com/embed/n_Cn8eFo7u8?feature=oembed" TargetMode="Externa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64ABD7-3EDE-884E-A8FF-FA5383C53B8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9" name="Freeform: Shape 28">
            <a:extLst>
              <a:ext uri="{FF2B5EF4-FFF2-40B4-BE49-F238E27FC236}">
                <a16:creationId xmlns:a16="http://schemas.microsoft.com/office/drawing/2014/main" id="{4B39EAB6-3EEA-44FB-B036-410D2FB526C3}"/>
              </a:ext>
            </a:extLst>
          </p:cNvPr>
          <p:cNvSpPr/>
          <p:nvPr/>
        </p:nvSpPr>
        <p:spPr>
          <a:xfrm flipH="1">
            <a:off x="0" y="11092"/>
            <a:ext cx="12192000" cy="5845961"/>
          </a:xfrm>
          <a:custGeom>
            <a:avLst/>
            <a:gdLst>
              <a:gd name="connsiteX0" fmla="*/ 0 w 12192000"/>
              <a:gd name="connsiteY0" fmla="*/ 0 h 6070344"/>
              <a:gd name="connsiteX1" fmla="*/ 12192000 w 12192000"/>
              <a:gd name="connsiteY1" fmla="*/ 0 h 6070344"/>
              <a:gd name="connsiteX2" fmla="*/ 12192000 w 12192000"/>
              <a:gd name="connsiteY2" fmla="*/ 2397890 h 6070344"/>
              <a:gd name="connsiteX3" fmla="*/ 12165741 w 12192000"/>
              <a:gd name="connsiteY3" fmla="*/ 2467096 h 6070344"/>
              <a:gd name="connsiteX4" fmla="*/ 5937537 w 12192000"/>
              <a:gd name="connsiteY4" fmla="*/ 6070335 h 6070344"/>
              <a:gd name="connsiteX5" fmla="*/ 301808 w 12192000"/>
              <a:gd name="connsiteY5" fmla="*/ 5381293 h 6070344"/>
              <a:gd name="connsiteX6" fmla="*/ 0 w 12192000"/>
              <a:gd name="connsiteY6" fmla="*/ 5422800 h 6070344"/>
              <a:gd name="connsiteX0" fmla="*/ 0 w 12192000"/>
              <a:gd name="connsiteY0" fmla="*/ 0 h 6070344"/>
              <a:gd name="connsiteX1" fmla="*/ 12192000 w 12192000"/>
              <a:gd name="connsiteY1" fmla="*/ 0 h 6070344"/>
              <a:gd name="connsiteX2" fmla="*/ 12192000 w 12192000"/>
              <a:gd name="connsiteY2" fmla="*/ 2397890 h 6070344"/>
              <a:gd name="connsiteX3" fmla="*/ 12165741 w 12192000"/>
              <a:gd name="connsiteY3" fmla="*/ 2467096 h 6070344"/>
              <a:gd name="connsiteX4" fmla="*/ 5937537 w 12192000"/>
              <a:gd name="connsiteY4" fmla="*/ 6070335 h 6070344"/>
              <a:gd name="connsiteX5" fmla="*/ 301808 w 12192000"/>
              <a:gd name="connsiteY5" fmla="*/ 5381293 h 6070344"/>
              <a:gd name="connsiteX6" fmla="*/ 0 w 12192000"/>
              <a:gd name="connsiteY6" fmla="*/ 6019148 h 6070344"/>
              <a:gd name="connsiteX7" fmla="*/ 0 w 12192000"/>
              <a:gd name="connsiteY7" fmla="*/ 0 h 6070344"/>
              <a:gd name="connsiteX0" fmla="*/ 0 w 12192000"/>
              <a:gd name="connsiteY0" fmla="*/ 0 h 6733015"/>
              <a:gd name="connsiteX1" fmla="*/ 12192000 w 12192000"/>
              <a:gd name="connsiteY1" fmla="*/ 0 h 6733015"/>
              <a:gd name="connsiteX2" fmla="*/ 12192000 w 12192000"/>
              <a:gd name="connsiteY2" fmla="*/ 2397890 h 6733015"/>
              <a:gd name="connsiteX3" fmla="*/ 12165741 w 12192000"/>
              <a:gd name="connsiteY3" fmla="*/ 2467096 h 6733015"/>
              <a:gd name="connsiteX4" fmla="*/ 5937537 w 12192000"/>
              <a:gd name="connsiteY4" fmla="*/ 6070335 h 6733015"/>
              <a:gd name="connsiteX5" fmla="*/ 63269 w 12192000"/>
              <a:gd name="connsiteY5" fmla="*/ 6733015 h 6733015"/>
              <a:gd name="connsiteX6" fmla="*/ 0 w 12192000"/>
              <a:gd name="connsiteY6" fmla="*/ 6019148 h 6733015"/>
              <a:gd name="connsiteX7" fmla="*/ 0 w 12192000"/>
              <a:gd name="connsiteY7" fmla="*/ 0 h 6733015"/>
              <a:gd name="connsiteX0" fmla="*/ 0 w 12192000"/>
              <a:gd name="connsiteY0" fmla="*/ 0 h 6733015"/>
              <a:gd name="connsiteX1" fmla="*/ 12192000 w 12192000"/>
              <a:gd name="connsiteY1" fmla="*/ 0 h 6733015"/>
              <a:gd name="connsiteX2" fmla="*/ 12192000 w 12192000"/>
              <a:gd name="connsiteY2" fmla="*/ 2397890 h 6733015"/>
              <a:gd name="connsiteX3" fmla="*/ 12165741 w 12192000"/>
              <a:gd name="connsiteY3" fmla="*/ 2467096 h 6733015"/>
              <a:gd name="connsiteX4" fmla="*/ 5937537 w 12192000"/>
              <a:gd name="connsiteY4" fmla="*/ 6070335 h 6733015"/>
              <a:gd name="connsiteX5" fmla="*/ 63269 w 12192000"/>
              <a:gd name="connsiteY5" fmla="*/ 6733015 h 6733015"/>
              <a:gd name="connsiteX6" fmla="*/ 0 w 12192000"/>
              <a:gd name="connsiteY6" fmla="*/ 6019148 h 6733015"/>
              <a:gd name="connsiteX7" fmla="*/ 0 w 12192000"/>
              <a:gd name="connsiteY7" fmla="*/ 0 h 6733015"/>
              <a:gd name="connsiteX0" fmla="*/ 0 w 12192000"/>
              <a:gd name="connsiteY0" fmla="*/ 0 h 6733015"/>
              <a:gd name="connsiteX1" fmla="*/ 12192000 w 12192000"/>
              <a:gd name="connsiteY1" fmla="*/ 0 h 6733015"/>
              <a:gd name="connsiteX2" fmla="*/ 12192000 w 12192000"/>
              <a:gd name="connsiteY2" fmla="*/ 2397890 h 6733015"/>
              <a:gd name="connsiteX3" fmla="*/ 12165741 w 12192000"/>
              <a:gd name="connsiteY3" fmla="*/ 2467096 h 6733015"/>
              <a:gd name="connsiteX4" fmla="*/ 5937537 w 12192000"/>
              <a:gd name="connsiteY4" fmla="*/ 6070335 h 6733015"/>
              <a:gd name="connsiteX5" fmla="*/ 63269 w 12192000"/>
              <a:gd name="connsiteY5" fmla="*/ 6733015 h 6733015"/>
              <a:gd name="connsiteX6" fmla="*/ 0 w 12192000"/>
              <a:gd name="connsiteY6" fmla="*/ 6019148 h 6733015"/>
              <a:gd name="connsiteX7" fmla="*/ 0 w 12192000"/>
              <a:gd name="connsiteY7" fmla="*/ 0 h 673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733015">
                <a:moveTo>
                  <a:pt x="0" y="0"/>
                </a:moveTo>
                <a:lnTo>
                  <a:pt x="12192000" y="0"/>
                </a:lnTo>
                <a:lnTo>
                  <a:pt x="12192000" y="2397890"/>
                </a:lnTo>
                <a:lnTo>
                  <a:pt x="12165741" y="2467096"/>
                </a:lnTo>
                <a:cubicBezTo>
                  <a:pt x="11231517" y="4693115"/>
                  <a:pt x="8320606" y="6066837"/>
                  <a:pt x="5937537" y="6070335"/>
                </a:cubicBezTo>
                <a:cubicBezTo>
                  <a:pt x="3371155" y="6074102"/>
                  <a:pt x="317205" y="3962359"/>
                  <a:pt x="63269" y="6733015"/>
                </a:cubicBezTo>
                <a:lnTo>
                  <a:pt x="0" y="6019148"/>
                </a:lnTo>
                <a:lnTo>
                  <a:pt x="0" y="0"/>
                </a:lnTo>
                <a:close/>
              </a:path>
            </a:pathLst>
          </a:custGeom>
          <a:solidFill>
            <a:srgbClr val="5FDBD5">
              <a:alpha val="9167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42EAB14E-B8DA-4372-88EA-BEFAF2DCBC92}"/>
              </a:ext>
            </a:extLst>
          </p:cNvPr>
          <p:cNvSpPr/>
          <p:nvPr/>
        </p:nvSpPr>
        <p:spPr>
          <a:xfrm flipH="1">
            <a:off x="9361714" y="4144137"/>
            <a:ext cx="2830286" cy="2724955"/>
          </a:xfrm>
          <a:custGeom>
            <a:avLst/>
            <a:gdLst>
              <a:gd name="connsiteX0" fmla="*/ 529465 w 2299000"/>
              <a:gd name="connsiteY0" fmla="*/ 0 h 2385013"/>
              <a:gd name="connsiteX1" fmla="*/ 2299000 w 2299000"/>
              <a:gd name="connsiteY1" fmla="*/ 1635370 h 2385013"/>
              <a:gd name="connsiteX2" fmla="*/ 2159941 w 2299000"/>
              <a:gd name="connsiteY2" fmla="*/ 2271930 h 2385013"/>
              <a:gd name="connsiteX3" fmla="*/ 2100997 w 2299000"/>
              <a:gd name="connsiteY3" fmla="*/ 2385013 h 2385013"/>
              <a:gd name="connsiteX4" fmla="*/ 0 w 2299000"/>
              <a:gd name="connsiteY4" fmla="*/ 2385013 h 2385013"/>
              <a:gd name="connsiteX5" fmla="*/ 0 w 2299000"/>
              <a:gd name="connsiteY5" fmla="*/ 74626 h 2385013"/>
              <a:gd name="connsiteX6" fmla="*/ 3260 w 2299000"/>
              <a:gd name="connsiteY6" fmla="*/ 73523 h 2385013"/>
              <a:gd name="connsiteX7" fmla="*/ 529465 w 2299000"/>
              <a:gd name="connsiteY7" fmla="*/ 0 h 238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9000" h="2385013">
                <a:moveTo>
                  <a:pt x="529465" y="0"/>
                </a:moveTo>
                <a:cubicBezTo>
                  <a:pt x="1506752" y="0"/>
                  <a:pt x="2299000" y="732180"/>
                  <a:pt x="2299000" y="1635370"/>
                </a:cubicBezTo>
                <a:cubicBezTo>
                  <a:pt x="2299000" y="1861168"/>
                  <a:pt x="2249485" y="2076277"/>
                  <a:pt x="2159941" y="2271930"/>
                </a:cubicBezTo>
                <a:lnTo>
                  <a:pt x="2100997" y="2385013"/>
                </a:lnTo>
                <a:lnTo>
                  <a:pt x="0" y="2385013"/>
                </a:lnTo>
                <a:lnTo>
                  <a:pt x="0" y="74626"/>
                </a:lnTo>
                <a:lnTo>
                  <a:pt x="3260" y="73523"/>
                </a:lnTo>
                <a:cubicBezTo>
                  <a:pt x="169488" y="25741"/>
                  <a:pt x="346224" y="0"/>
                  <a:pt x="529465" y="0"/>
                </a:cubicBezTo>
                <a:close/>
              </a:path>
            </a:pathLst>
          </a:custGeom>
          <a:solidFill>
            <a:srgbClr val="F7FF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67663E1C-039C-46FC-9BCD-AF06739071B9}"/>
              </a:ext>
            </a:extLst>
          </p:cNvPr>
          <p:cNvSpPr/>
          <p:nvPr/>
        </p:nvSpPr>
        <p:spPr>
          <a:xfrm flipH="1">
            <a:off x="-1" y="1"/>
            <a:ext cx="2024743" cy="2612570"/>
          </a:xfrm>
          <a:custGeom>
            <a:avLst/>
            <a:gdLst>
              <a:gd name="connsiteX0" fmla="*/ 258404 w 1769535"/>
              <a:gd name="connsiteY0" fmla="*/ 0 h 2483083"/>
              <a:gd name="connsiteX1" fmla="*/ 1769535 w 1769535"/>
              <a:gd name="connsiteY1" fmla="*/ 0 h 2483083"/>
              <a:gd name="connsiteX2" fmla="*/ 1769535 w 1769535"/>
              <a:gd name="connsiteY2" fmla="*/ 2483083 h 2483083"/>
              <a:gd name="connsiteX3" fmla="*/ 0 w 1769535"/>
              <a:gd name="connsiteY3" fmla="*/ 847713 h 2483083"/>
              <a:gd name="connsiteX4" fmla="*/ 213573 w 1769535"/>
              <a:gd name="connsiteY4" fmla="*/ 68199 h 248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535" h="2483083">
                <a:moveTo>
                  <a:pt x="258404" y="0"/>
                </a:moveTo>
                <a:lnTo>
                  <a:pt x="1769535" y="0"/>
                </a:lnTo>
                <a:lnTo>
                  <a:pt x="1769535" y="2483083"/>
                </a:lnTo>
                <a:cubicBezTo>
                  <a:pt x="792248" y="2483083"/>
                  <a:pt x="0" y="1750903"/>
                  <a:pt x="0" y="847713"/>
                </a:cubicBezTo>
                <a:cubicBezTo>
                  <a:pt x="0" y="565466"/>
                  <a:pt x="77368" y="299920"/>
                  <a:pt x="213573" y="68199"/>
                </a:cubicBezTo>
                <a:close/>
              </a:path>
            </a:pathLst>
          </a:cu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081EA97F-F257-48B0-9618-988C31C1B2A0}"/>
              </a:ext>
            </a:extLst>
          </p:cNvPr>
          <p:cNvSpPr txBox="1"/>
          <p:nvPr/>
        </p:nvSpPr>
        <p:spPr>
          <a:xfrm>
            <a:off x="2109996" y="1108380"/>
            <a:ext cx="7972054" cy="2246769"/>
          </a:xfrm>
          <a:prstGeom prst="rect">
            <a:avLst/>
          </a:prstGeom>
          <a:noFill/>
        </p:spPr>
        <p:txBody>
          <a:bodyPr wrap="none" rtlCol="0">
            <a:spAutoFit/>
          </a:bodyPr>
          <a:lstStyle/>
          <a:p>
            <a:pPr algn="ctr"/>
            <a:r>
              <a:rPr lang="en-US" sz="7000" spc="100" dirty="0">
                <a:latin typeface="Arial" panose="020B0604020202020204" pitchFamily="34" charset="0"/>
                <a:cs typeface="Arial" panose="020B0604020202020204" pitchFamily="34" charset="0"/>
              </a:rPr>
              <a:t>1.4.4 Motivation in </a:t>
            </a:r>
          </a:p>
          <a:p>
            <a:pPr algn="ctr"/>
            <a:r>
              <a:rPr lang="en-US" sz="7000" spc="100" dirty="0">
                <a:latin typeface="Arial" panose="020B0604020202020204" pitchFamily="34" charset="0"/>
                <a:cs typeface="Arial" panose="020B0604020202020204" pitchFamily="34" charset="0"/>
              </a:rPr>
              <a:t>Theory</a:t>
            </a:r>
          </a:p>
        </p:txBody>
      </p:sp>
      <p:sp>
        <p:nvSpPr>
          <p:cNvPr id="165" name="TextBox 164">
            <a:extLst>
              <a:ext uri="{FF2B5EF4-FFF2-40B4-BE49-F238E27FC236}">
                <a16:creationId xmlns:a16="http://schemas.microsoft.com/office/drawing/2014/main" id="{738F4671-A0B3-44E6-9317-3B18FC8C6542}"/>
              </a:ext>
            </a:extLst>
          </p:cNvPr>
          <p:cNvSpPr txBox="1"/>
          <p:nvPr/>
        </p:nvSpPr>
        <p:spPr>
          <a:xfrm>
            <a:off x="3497371" y="3620917"/>
            <a:ext cx="5197257"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AS Business Studies – Edexcel</a:t>
            </a:r>
          </a:p>
        </p:txBody>
      </p:sp>
      <p:pic>
        <p:nvPicPr>
          <p:cNvPr id="26" name="Picture 25">
            <a:extLst>
              <a:ext uri="{FF2B5EF4-FFF2-40B4-BE49-F238E27FC236}">
                <a16:creationId xmlns:a16="http://schemas.microsoft.com/office/drawing/2014/main" id="{26073D39-6FDD-5F4E-A908-A9F4876099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397" y="6071490"/>
            <a:ext cx="1331172" cy="572074"/>
          </a:xfrm>
          <a:prstGeom prst="rect">
            <a:avLst/>
          </a:prstGeom>
        </p:spPr>
      </p:pic>
    </p:spTree>
    <p:extLst>
      <p:ext uri="{BB962C8B-B14F-4D97-AF65-F5344CB8AC3E}">
        <p14:creationId xmlns:p14="http://schemas.microsoft.com/office/powerpoint/2010/main" val="60808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187561DB-355E-4796-9629-0BD604FE5B40}"/>
              </a:ext>
            </a:extLst>
          </p:cNvPr>
          <p:cNvSpPr txBox="1"/>
          <p:nvPr/>
        </p:nvSpPr>
        <p:spPr>
          <a:xfrm>
            <a:off x="3981455" y="4475056"/>
            <a:ext cx="1709122"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Accidents </a:t>
            </a:r>
          </a:p>
        </p:txBody>
      </p:sp>
      <p:sp>
        <p:nvSpPr>
          <p:cNvPr id="109" name="TextBox 108">
            <a:extLst>
              <a:ext uri="{FF2B5EF4-FFF2-40B4-BE49-F238E27FC236}">
                <a16:creationId xmlns:a16="http://schemas.microsoft.com/office/drawing/2014/main" id="{77BC1D4D-6B43-47A3-BE3D-7B8C3E35BCA7}"/>
              </a:ext>
            </a:extLst>
          </p:cNvPr>
          <p:cNvSpPr txBox="1"/>
          <p:nvPr/>
        </p:nvSpPr>
        <p:spPr>
          <a:xfrm>
            <a:off x="1056312" y="644007"/>
            <a:ext cx="7130354" cy="954107"/>
          </a:xfrm>
          <a:prstGeom prst="rect">
            <a:avLst/>
          </a:prstGeom>
          <a:noFill/>
        </p:spPr>
        <p:txBody>
          <a:bodyPr wrap="square" rtlCol="0">
            <a:spAutoFit/>
          </a:bodyPr>
          <a:lstStyle/>
          <a:p>
            <a:r>
              <a:rPr lang="en-NZ" sz="2800" dirty="0"/>
              <a:t>Which of the following is NOT an indicator of poor motivation in the workplace?</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BB2D325-6F6C-49F7-B7B7-EFD239107437}"/>
              </a:ext>
            </a:extLst>
          </p:cNvPr>
          <p:cNvCxnSpPr>
            <a:cxnSpLocks/>
          </p:cNvCxnSpPr>
          <p:nvPr/>
        </p:nvCxnSpPr>
        <p:spPr>
          <a:xfrm>
            <a:off x="1238387" y="1685907"/>
            <a:ext cx="1255711" cy="0"/>
          </a:xfrm>
          <a:prstGeom prst="line">
            <a:avLst/>
          </a:prstGeom>
          <a:ln w="28575">
            <a:solidFill>
              <a:srgbClr val="FECC33"/>
            </a:solidFill>
          </a:ln>
        </p:spPr>
        <p:style>
          <a:lnRef idx="1">
            <a:schemeClr val="accent1"/>
          </a:lnRef>
          <a:fillRef idx="0">
            <a:schemeClr val="accent1"/>
          </a:fillRef>
          <a:effectRef idx="0">
            <a:schemeClr val="accent1"/>
          </a:effectRef>
          <a:fontRef idx="minor">
            <a:schemeClr val="tx1"/>
          </a:fontRef>
        </p:style>
      </p:cxnSp>
      <p:pic>
        <p:nvPicPr>
          <p:cNvPr id="20" name="Picture Placeholder 19" descr="Icon&#10;&#10;Description automatically generated">
            <a:extLst>
              <a:ext uri="{FF2B5EF4-FFF2-40B4-BE49-F238E27FC236}">
                <a16:creationId xmlns:a16="http://schemas.microsoft.com/office/drawing/2014/main" id="{5F5A9F22-B9D9-6B4A-A43B-9B7BFF2D4BEF}"/>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Icon&#10;&#10;Description automatically generated with medium confidence">
            <a:extLst>
              <a:ext uri="{FF2B5EF4-FFF2-40B4-BE49-F238E27FC236}">
                <a16:creationId xmlns:a16="http://schemas.microsoft.com/office/drawing/2014/main" id="{D9CA9C4A-8444-0E4B-B6C2-E99401D7BED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670823" y="2274378"/>
            <a:ext cx="2343457" cy="1983600"/>
          </a:xfrm>
        </p:spPr>
      </p:pic>
      <p:sp>
        <p:nvSpPr>
          <p:cNvPr id="2" name="TextBox 1">
            <a:extLst>
              <a:ext uri="{FF2B5EF4-FFF2-40B4-BE49-F238E27FC236}">
                <a16:creationId xmlns:a16="http://schemas.microsoft.com/office/drawing/2014/main" id="{75D154ED-8BA1-0846-A1C5-EDA150C63A61}"/>
              </a:ext>
            </a:extLst>
          </p:cNvPr>
          <p:cNvSpPr txBox="1"/>
          <p:nvPr/>
        </p:nvSpPr>
        <p:spPr>
          <a:xfrm>
            <a:off x="1141355" y="6089344"/>
            <a:ext cx="4167783"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Knowledge Check </a:t>
            </a:r>
          </a:p>
        </p:txBody>
      </p:sp>
      <p:pic>
        <p:nvPicPr>
          <p:cNvPr id="14" name="Picture Placeholder 13" descr="Logo&#10;&#10;Description automatically generated">
            <a:extLst>
              <a:ext uri="{FF2B5EF4-FFF2-40B4-BE49-F238E27FC236}">
                <a16:creationId xmlns:a16="http://schemas.microsoft.com/office/drawing/2014/main" id="{21F2C427-1E86-4542-BC28-C8813D973715}"/>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Logo&#10;&#10;Description automatically generated">
            <a:extLst>
              <a:ext uri="{FF2B5EF4-FFF2-40B4-BE49-F238E27FC236}">
                <a16:creationId xmlns:a16="http://schemas.microsoft.com/office/drawing/2014/main" id="{036CAA0F-1CDE-8F47-83FF-026F8069C721}"/>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p:pic>
      <p:sp>
        <p:nvSpPr>
          <p:cNvPr id="39" name="TextBox 38">
            <a:extLst>
              <a:ext uri="{FF2B5EF4-FFF2-40B4-BE49-F238E27FC236}">
                <a16:creationId xmlns:a16="http://schemas.microsoft.com/office/drawing/2014/main" id="{07E70D80-7869-2D49-BFC3-E81CD420E4C2}"/>
              </a:ext>
            </a:extLst>
          </p:cNvPr>
          <p:cNvSpPr txBox="1"/>
          <p:nvPr/>
        </p:nvSpPr>
        <p:spPr>
          <a:xfrm>
            <a:off x="1427266" y="4475056"/>
            <a:ext cx="1709122"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Grievances</a:t>
            </a:r>
          </a:p>
        </p:txBody>
      </p:sp>
      <p:sp>
        <p:nvSpPr>
          <p:cNvPr id="40" name="TextBox 39">
            <a:extLst>
              <a:ext uri="{FF2B5EF4-FFF2-40B4-BE49-F238E27FC236}">
                <a16:creationId xmlns:a16="http://schemas.microsoft.com/office/drawing/2014/main" id="{7B341BBA-7EFF-B040-A94D-9CAADDAC9FD0}"/>
              </a:ext>
            </a:extLst>
          </p:cNvPr>
          <p:cNvSpPr txBox="1"/>
          <p:nvPr/>
        </p:nvSpPr>
        <p:spPr>
          <a:xfrm>
            <a:off x="6477544" y="4468942"/>
            <a:ext cx="1709122" cy="553998"/>
          </a:xfrm>
          <a:prstGeom prst="rect">
            <a:avLst/>
          </a:prstGeom>
          <a:noFill/>
        </p:spPr>
        <p:txBody>
          <a:bodyPr wrap="square" rtlCol="0">
            <a:spAutoFit/>
          </a:bodyPr>
          <a:lstStyle/>
          <a:p>
            <a:r>
              <a:rPr lang="en-NZ" sz="1500" dirty="0"/>
              <a:t>High rate of absenteeism </a:t>
            </a:r>
            <a:endParaRPr lang="en-NZ" sz="1500" b="1" dirty="0"/>
          </a:p>
        </p:txBody>
      </p:sp>
      <p:sp>
        <p:nvSpPr>
          <p:cNvPr id="41" name="TextBox 40">
            <a:extLst>
              <a:ext uri="{FF2B5EF4-FFF2-40B4-BE49-F238E27FC236}">
                <a16:creationId xmlns:a16="http://schemas.microsoft.com/office/drawing/2014/main" id="{9FBBFD1A-6868-1A46-9F96-6CD13ADBDFE3}"/>
              </a:ext>
            </a:extLst>
          </p:cNvPr>
          <p:cNvSpPr txBox="1"/>
          <p:nvPr/>
        </p:nvSpPr>
        <p:spPr>
          <a:xfrm>
            <a:off x="8973633" y="4468942"/>
            <a:ext cx="1709122"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Low staff turnover</a:t>
            </a:r>
          </a:p>
        </p:txBody>
      </p:sp>
    </p:spTree>
    <p:extLst>
      <p:ext uri="{BB962C8B-B14F-4D97-AF65-F5344CB8AC3E}">
        <p14:creationId xmlns:p14="http://schemas.microsoft.com/office/powerpoint/2010/main" val="24514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187561DB-355E-4796-9629-0BD604FE5B40}"/>
              </a:ext>
            </a:extLst>
          </p:cNvPr>
          <p:cNvSpPr txBox="1"/>
          <p:nvPr/>
        </p:nvSpPr>
        <p:spPr>
          <a:xfrm>
            <a:off x="3981455" y="4475056"/>
            <a:ext cx="1709122"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Accidents </a:t>
            </a:r>
          </a:p>
        </p:txBody>
      </p:sp>
      <p:sp>
        <p:nvSpPr>
          <p:cNvPr id="109" name="TextBox 108">
            <a:extLst>
              <a:ext uri="{FF2B5EF4-FFF2-40B4-BE49-F238E27FC236}">
                <a16:creationId xmlns:a16="http://schemas.microsoft.com/office/drawing/2014/main" id="{77BC1D4D-6B43-47A3-BE3D-7B8C3E35BCA7}"/>
              </a:ext>
            </a:extLst>
          </p:cNvPr>
          <p:cNvSpPr txBox="1"/>
          <p:nvPr/>
        </p:nvSpPr>
        <p:spPr>
          <a:xfrm>
            <a:off x="1056312" y="644007"/>
            <a:ext cx="7130354" cy="954107"/>
          </a:xfrm>
          <a:prstGeom prst="rect">
            <a:avLst/>
          </a:prstGeom>
          <a:noFill/>
        </p:spPr>
        <p:txBody>
          <a:bodyPr wrap="square" rtlCol="0">
            <a:spAutoFit/>
          </a:bodyPr>
          <a:lstStyle/>
          <a:p>
            <a:r>
              <a:rPr lang="en-NZ" sz="2800" dirty="0"/>
              <a:t>Which of the following is NOT an indicator of poor motivation in the workplace?</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8BB2D325-6F6C-49F7-B7B7-EFD239107437}"/>
              </a:ext>
            </a:extLst>
          </p:cNvPr>
          <p:cNvCxnSpPr>
            <a:cxnSpLocks/>
          </p:cNvCxnSpPr>
          <p:nvPr/>
        </p:nvCxnSpPr>
        <p:spPr>
          <a:xfrm>
            <a:off x="1238387" y="1685907"/>
            <a:ext cx="1255711" cy="0"/>
          </a:xfrm>
          <a:prstGeom prst="line">
            <a:avLst/>
          </a:prstGeom>
          <a:ln w="28575">
            <a:solidFill>
              <a:srgbClr val="FECC33"/>
            </a:solidFill>
          </a:ln>
        </p:spPr>
        <p:style>
          <a:lnRef idx="1">
            <a:schemeClr val="accent1"/>
          </a:lnRef>
          <a:fillRef idx="0">
            <a:schemeClr val="accent1"/>
          </a:fillRef>
          <a:effectRef idx="0">
            <a:schemeClr val="accent1"/>
          </a:effectRef>
          <a:fontRef idx="minor">
            <a:schemeClr val="tx1"/>
          </a:fontRef>
        </p:style>
      </p:cxnSp>
      <p:pic>
        <p:nvPicPr>
          <p:cNvPr id="20" name="Picture Placeholder 19" descr="Icon&#10;&#10;Description automatically generated">
            <a:extLst>
              <a:ext uri="{FF2B5EF4-FFF2-40B4-BE49-F238E27FC236}">
                <a16:creationId xmlns:a16="http://schemas.microsoft.com/office/drawing/2014/main" id="{5F5A9F22-B9D9-6B4A-A43B-9B7BFF2D4BEF}"/>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Icon&#10;&#10;Description automatically generated with medium confidence">
            <a:extLst>
              <a:ext uri="{FF2B5EF4-FFF2-40B4-BE49-F238E27FC236}">
                <a16:creationId xmlns:a16="http://schemas.microsoft.com/office/drawing/2014/main" id="{D9CA9C4A-8444-0E4B-B6C2-E99401D7BED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670823" y="2274378"/>
            <a:ext cx="2343457" cy="1983600"/>
          </a:xfrm>
        </p:spPr>
      </p:pic>
      <p:sp>
        <p:nvSpPr>
          <p:cNvPr id="2" name="TextBox 1">
            <a:extLst>
              <a:ext uri="{FF2B5EF4-FFF2-40B4-BE49-F238E27FC236}">
                <a16:creationId xmlns:a16="http://schemas.microsoft.com/office/drawing/2014/main" id="{75D154ED-8BA1-0846-A1C5-EDA150C63A61}"/>
              </a:ext>
            </a:extLst>
          </p:cNvPr>
          <p:cNvSpPr txBox="1"/>
          <p:nvPr/>
        </p:nvSpPr>
        <p:spPr>
          <a:xfrm>
            <a:off x="1141355" y="6089344"/>
            <a:ext cx="4167783"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Knowledge Check </a:t>
            </a:r>
          </a:p>
        </p:txBody>
      </p:sp>
      <p:pic>
        <p:nvPicPr>
          <p:cNvPr id="14" name="Picture Placeholder 13" descr="Logo&#10;&#10;Description automatically generated">
            <a:extLst>
              <a:ext uri="{FF2B5EF4-FFF2-40B4-BE49-F238E27FC236}">
                <a16:creationId xmlns:a16="http://schemas.microsoft.com/office/drawing/2014/main" id="{21F2C427-1E86-4542-BC28-C8813D973715}"/>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Logo&#10;&#10;Description automatically generated">
            <a:extLst>
              <a:ext uri="{FF2B5EF4-FFF2-40B4-BE49-F238E27FC236}">
                <a16:creationId xmlns:a16="http://schemas.microsoft.com/office/drawing/2014/main" id="{036CAA0F-1CDE-8F47-83FF-026F8069C721}"/>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p:pic>
      <p:sp>
        <p:nvSpPr>
          <p:cNvPr id="39" name="TextBox 38">
            <a:extLst>
              <a:ext uri="{FF2B5EF4-FFF2-40B4-BE49-F238E27FC236}">
                <a16:creationId xmlns:a16="http://schemas.microsoft.com/office/drawing/2014/main" id="{07E70D80-7869-2D49-BFC3-E81CD420E4C2}"/>
              </a:ext>
            </a:extLst>
          </p:cNvPr>
          <p:cNvSpPr txBox="1"/>
          <p:nvPr/>
        </p:nvSpPr>
        <p:spPr>
          <a:xfrm>
            <a:off x="1427266" y="4475056"/>
            <a:ext cx="1709122"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Grievances</a:t>
            </a:r>
          </a:p>
        </p:txBody>
      </p:sp>
      <p:sp>
        <p:nvSpPr>
          <p:cNvPr id="40" name="TextBox 39">
            <a:extLst>
              <a:ext uri="{FF2B5EF4-FFF2-40B4-BE49-F238E27FC236}">
                <a16:creationId xmlns:a16="http://schemas.microsoft.com/office/drawing/2014/main" id="{7B341BBA-7EFF-B040-A94D-9CAADDAC9FD0}"/>
              </a:ext>
            </a:extLst>
          </p:cNvPr>
          <p:cNvSpPr txBox="1"/>
          <p:nvPr/>
        </p:nvSpPr>
        <p:spPr>
          <a:xfrm>
            <a:off x="6477544" y="4468942"/>
            <a:ext cx="1709122" cy="553998"/>
          </a:xfrm>
          <a:prstGeom prst="rect">
            <a:avLst/>
          </a:prstGeom>
          <a:noFill/>
        </p:spPr>
        <p:txBody>
          <a:bodyPr wrap="square" rtlCol="0">
            <a:spAutoFit/>
          </a:bodyPr>
          <a:lstStyle/>
          <a:p>
            <a:r>
              <a:rPr lang="en-NZ" sz="1500" dirty="0"/>
              <a:t>High rate of absenteeism </a:t>
            </a:r>
            <a:endParaRPr lang="en-NZ" sz="1500" b="1" dirty="0"/>
          </a:p>
        </p:txBody>
      </p:sp>
      <p:sp>
        <p:nvSpPr>
          <p:cNvPr id="41" name="TextBox 40">
            <a:extLst>
              <a:ext uri="{FF2B5EF4-FFF2-40B4-BE49-F238E27FC236}">
                <a16:creationId xmlns:a16="http://schemas.microsoft.com/office/drawing/2014/main" id="{9FBBFD1A-6868-1A46-9F96-6CD13ADBDFE3}"/>
              </a:ext>
            </a:extLst>
          </p:cNvPr>
          <p:cNvSpPr txBox="1"/>
          <p:nvPr/>
        </p:nvSpPr>
        <p:spPr>
          <a:xfrm>
            <a:off x="8973633" y="4468942"/>
            <a:ext cx="1709122"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Low staff turnover</a:t>
            </a:r>
          </a:p>
        </p:txBody>
      </p:sp>
      <p:sp>
        <p:nvSpPr>
          <p:cNvPr id="3" name="Explosion 2 2">
            <a:extLst>
              <a:ext uri="{FF2B5EF4-FFF2-40B4-BE49-F238E27FC236}">
                <a16:creationId xmlns:a16="http://schemas.microsoft.com/office/drawing/2014/main" id="{20963DF0-BBAF-3047-A868-0BE666AD1135}"/>
              </a:ext>
            </a:extLst>
          </p:cNvPr>
          <p:cNvSpPr/>
          <p:nvPr/>
        </p:nvSpPr>
        <p:spPr>
          <a:xfrm>
            <a:off x="8655816" y="127321"/>
            <a:ext cx="3040889" cy="2280213"/>
          </a:xfrm>
          <a:prstGeom prst="irregularSeal2">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for answer</a:t>
            </a:r>
          </a:p>
        </p:txBody>
      </p:sp>
    </p:spTree>
    <p:extLst>
      <p:ext uri="{BB962C8B-B14F-4D97-AF65-F5344CB8AC3E}">
        <p14:creationId xmlns:p14="http://schemas.microsoft.com/office/powerpoint/2010/main" val="24986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7"/>
                                        </p:tgtEl>
                                      </p:cBhvr>
                                    </p:animEffect>
                                    <p:set>
                                      <p:cBhvr>
                                        <p:cTn id="16" dur="1" fill="hold">
                                          <p:stCondLst>
                                            <p:cond delay="499"/>
                                          </p:stCondLst>
                                        </p:cTn>
                                        <p:tgtEl>
                                          <p:spTgt spid="97"/>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A3FE556-42D6-49B2-98AE-FC02B0666A5E}"/>
              </a:ext>
            </a:extLst>
          </p:cNvPr>
          <p:cNvSpPr txBox="1"/>
          <p:nvPr/>
        </p:nvSpPr>
        <p:spPr>
          <a:xfrm>
            <a:off x="1646274" y="788893"/>
            <a:ext cx="8899451" cy="523220"/>
          </a:xfrm>
          <a:prstGeom prst="rect">
            <a:avLst/>
          </a:prstGeom>
          <a:noFill/>
        </p:spPr>
        <p:txBody>
          <a:bodyPr wrap="square" rtlCol="0">
            <a:spAutoFit/>
          </a:bodyPr>
          <a:lstStyle/>
          <a:p>
            <a:pPr algn="ctr"/>
            <a:r>
              <a:rPr lang="en-US" sz="2800" dirty="0">
                <a:solidFill>
                  <a:schemeClr val="tx1">
                    <a:lumMod val="75000"/>
                    <a:lumOff val="25000"/>
                  </a:schemeClr>
                </a:solidFill>
                <a:latin typeface="Arial" panose="020B0604020202020204" pitchFamily="34" charset="0"/>
                <a:cs typeface="Arial" panose="020B0604020202020204" pitchFamily="34" charset="0"/>
              </a:rPr>
              <a:t>Four Theories of Motivation</a:t>
            </a:r>
          </a:p>
        </p:txBody>
      </p:sp>
      <p:sp>
        <p:nvSpPr>
          <p:cNvPr id="168" name="TextBox 167">
            <a:extLst>
              <a:ext uri="{FF2B5EF4-FFF2-40B4-BE49-F238E27FC236}">
                <a16:creationId xmlns:a16="http://schemas.microsoft.com/office/drawing/2014/main" id="{B6A94907-5AE6-4258-A182-A5AFC7B5FF0E}"/>
              </a:ext>
            </a:extLst>
          </p:cNvPr>
          <p:cNvSpPr txBox="1"/>
          <p:nvPr userDrawn="1"/>
        </p:nvSpPr>
        <p:spPr>
          <a:xfrm>
            <a:off x="818708" y="4125617"/>
            <a:ext cx="1912917"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Taylor’s Theory of Scientific Management </a:t>
            </a:r>
          </a:p>
        </p:txBody>
      </p:sp>
      <p:sp>
        <p:nvSpPr>
          <p:cNvPr id="177" name="TextBox 176">
            <a:extLst>
              <a:ext uri="{FF2B5EF4-FFF2-40B4-BE49-F238E27FC236}">
                <a16:creationId xmlns:a16="http://schemas.microsoft.com/office/drawing/2014/main" id="{A5F0C4C0-400A-45CE-9142-FDA5207C0DCD}"/>
              </a:ext>
            </a:extLst>
          </p:cNvPr>
          <p:cNvSpPr txBox="1"/>
          <p:nvPr userDrawn="1"/>
        </p:nvSpPr>
        <p:spPr>
          <a:xfrm>
            <a:off x="3478236" y="4248727"/>
            <a:ext cx="2025569"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Mayo’s Theory of Human Relations</a:t>
            </a:r>
          </a:p>
        </p:txBody>
      </p:sp>
      <p:sp>
        <p:nvSpPr>
          <p:cNvPr id="180" name="TextBox 179">
            <a:extLst>
              <a:ext uri="{FF2B5EF4-FFF2-40B4-BE49-F238E27FC236}">
                <a16:creationId xmlns:a16="http://schemas.microsoft.com/office/drawing/2014/main" id="{170CBCFE-AA06-4597-9200-F4BF0C1B98E1}"/>
              </a:ext>
            </a:extLst>
          </p:cNvPr>
          <p:cNvSpPr txBox="1"/>
          <p:nvPr userDrawn="1"/>
        </p:nvSpPr>
        <p:spPr>
          <a:xfrm>
            <a:off x="6356595" y="4125615"/>
            <a:ext cx="1942453"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Maslow’s Hierarchy of Needs</a:t>
            </a:r>
          </a:p>
        </p:txBody>
      </p:sp>
      <p:sp>
        <p:nvSpPr>
          <p:cNvPr id="183" name="TextBox 182">
            <a:extLst>
              <a:ext uri="{FF2B5EF4-FFF2-40B4-BE49-F238E27FC236}">
                <a16:creationId xmlns:a16="http://schemas.microsoft.com/office/drawing/2014/main" id="{8CFEBC2A-418B-4C3B-954B-8E2A65E3245E}"/>
              </a:ext>
            </a:extLst>
          </p:cNvPr>
          <p:cNvSpPr txBox="1"/>
          <p:nvPr userDrawn="1"/>
        </p:nvSpPr>
        <p:spPr>
          <a:xfrm>
            <a:off x="9132425" y="4248725"/>
            <a:ext cx="2013995"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Herzberg’s Two Factor Theory</a:t>
            </a:r>
          </a:p>
        </p:txBody>
      </p:sp>
      <p:pic>
        <p:nvPicPr>
          <p:cNvPr id="15" name="Picture Placeholder 14">
            <a:extLst>
              <a:ext uri="{FF2B5EF4-FFF2-40B4-BE49-F238E27FC236}">
                <a16:creationId xmlns:a16="http://schemas.microsoft.com/office/drawing/2014/main" id="{DED76C3A-226D-9444-A671-3AFB80104D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Picture Placeholder 16">
            <a:extLst>
              <a:ext uri="{FF2B5EF4-FFF2-40B4-BE49-F238E27FC236}">
                <a16:creationId xmlns:a16="http://schemas.microsoft.com/office/drawing/2014/main" id="{32EBA5E1-C74C-6147-A7CC-9C73B2C79C3A}"/>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a:stretch/>
        </p:blipFill>
        <p:spPr>
          <a:xfrm>
            <a:off x="3671152" y="1938249"/>
            <a:ext cx="2164255" cy="3051922"/>
          </a:xfrm>
        </p:spPr>
      </p:pic>
      <p:pic>
        <p:nvPicPr>
          <p:cNvPr id="25" name="Picture Placeholder 24">
            <a:extLst>
              <a:ext uri="{FF2B5EF4-FFF2-40B4-BE49-F238E27FC236}">
                <a16:creationId xmlns:a16="http://schemas.microsoft.com/office/drawing/2014/main" id="{F0957855-79D8-CA47-8FE7-83594226AA4A}"/>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p:pic>
      <p:pic>
        <p:nvPicPr>
          <p:cNvPr id="23" name="Picture Placeholder 22">
            <a:extLst>
              <a:ext uri="{FF2B5EF4-FFF2-40B4-BE49-F238E27FC236}">
                <a16:creationId xmlns:a16="http://schemas.microsoft.com/office/drawing/2014/main" id="{926739F1-27D0-6E40-B0AE-EEC411A99AFC}"/>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923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a:extLst>
              <a:ext uri="{FF2B5EF4-FFF2-40B4-BE49-F238E27FC236}">
                <a16:creationId xmlns:a16="http://schemas.microsoft.com/office/drawing/2014/main" id="{D02BE6FA-7571-40C5-AEA1-A91D7E067F9E}"/>
              </a:ext>
            </a:extLst>
          </p:cNvPr>
          <p:cNvSpPr txBox="1"/>
          <p:nvPr/>
        </p:nvSpPr>
        <p:spPr>
          <a:xfrm>
            <a:off x="615084" y="337182"/>
            <a:ext cx="4983204" cy="954107"/>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Taylor’s Theory of Scientific Management</a:t>
            </a:r>
          </a:p>
        </p:txBody>
      </p:sp>
      <p:cxnSp>
        <p:nvCxnSpPr>
          <p:cNvPr id="123" name="Straight Connector 122">
            <a:extLst>
              <a:ext uri="{FF2B5EF4-FFF2-40B4-BE49-F238E27FC236}">
                <a16:creationId xmlns:a16="http://schemas.microsoft.com/office/drawing/2014/main" id="{F84CCA7D-B5F9-406E-9652-87779B616CF5}"/>
              </a:ext>
            </a:extLst>
          </p:cNvPr>
          <p:cNvCxnSpPr>
            <a:cxnSpLocks/>
          </p:cNvCxnSpPr>
          <p:nvPr/>
        </p:nvCxnSpPr>
        <p:spPr>
          <a:xfrm>
            <a:off x="615084" y="1345384"/>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D0D59E2-FF5A-4840-AAD6-07D9F62BFB51}"/>
              </a:ext>
            </a:extLst>
          </p:cNvPr>
          <p:cNvSpPr txBox="1"/>
          <p:nvPr/>
        </p:nvSpPr>
        <p:spPr>
          <a:xfrm>
            <a:off x="528051" y="1453574"/>
            <a:ext cx="5745427" cy="6247864"/>
          </a:xfrm>
          <a:prstGeom prst="rect">
            <a:avLst/>
          </a:prstGeom>
          <a:noFill/>
        </p:spPr>
        <p:txBody>
          <a:bodyPr wrap="square">
            <a:spAutoFit/>
          </a:bodyPr>
          <a:lstStyle/>
          <a:p>
            <a:r>
              <a:rPr lang="en-NZ" sz="2000" dirty="0"/>
              <a:t>Frederick Taylor (1856-1915) was a management consultant who was interested in maximising the value of people in organisations. </a:t>
            </a:r>
          </a:p>
          <a:p>
            <a:endParaRPr lang="en-NZ" sz="2000" dirty="0"/>
          </a:p>
          <a:p>
            <a:r>
              <a:rPr lang="en-NZ" sz="2000" dirty="0"/>
              <a:t>First theorist to attempt to analyse worker motivation to advise managers on the best way to improve productivity </a:t>
            </a:r>
          </a:p>
          <a:p>
            <a:endParaRPr lang="en-NZ" sz="2000" dirty="0"/>
          </a:p>
          <a:p>
            <a:r>
              <a:rPr lang="en-NZ" sz="2000" dirty="0"/>
              <a:t>Aimed to reduce inefficiency in US manufacturing industry</a:t>
            </a:r>
          </a:p>
          <a:p>
            <a:endParaRPr lang="en-NZ" sz="2000" dirty="0"/>
          </a:p>
          <a:p>
            <a:r>
              <a:rPr lang="en-NZ" sz="2000" dirty="0"/>
              <a:t>He had a significant Theory X view of workers.</a:t>
            </a:r>
          </a:p>
          <a:p>
            <a:endParaRPr lang="en-NZ" sz="2000" dirty="0"/>
          </a:p>
          <a:p>
            <a:r>
              <a:rPr lang="en-NZ" sz="2000" dirty="0"/>
              <a:t>Believed in ‘a fair day’s pay for a fair day’s work’ and that a worker not meeting targets should face a loss of earnings. </a:t>
            </a:r>
          </a:p>
          <a:p>
            <a:endParaRPr lang="en-NZ" sz="2000" dirty="0"/>
          </a:p>
          <a:p>
            <a:endParaRPr lang="en-NZ" sz="2000" dirty="0"/>
          </a:p>
          <a:p>
            <a:pPr lvl="0"/>
            <a:endParaRPr lang="en-NZ" sz="2000" dirty="0"/>
          </a:p>
          <a:p>
            <a:pPr lvl="0"/>
            <a:endParaRPr lang="en-NZ" sz="2000" dirty="0"/>
          </a:p>
        </p:txBody>
      </p:sp>
      <p:pic>
        <p:nvPicPr>
          <p:cNvPr id="6" name="Picture Placeholder 5">
            <a:extLst>
              <a:ext uri="{FF2B5EF4-FFF2-40B4-BE49-F238E27FC236}">
                <a16:creationId xmlns:a16="http://schemas.microsoft.com/office/drawing/2014/main" id="{8C173745-329B-8441-9ACB-AD87635E818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Oval 4">
            <a:extLst>
              <a:ext uri="{FF2B5EF4-FFF2-40B4-BE49-F238E27FC236}">
                <a16:creationId xmlns:a16="http://schemas.microsoft.com/office/drawing/2014/main" id="{01DC1A9F-0256-4F4C-A4EB-C469A9B0249E}"/>
              </a:ext>
            </a:extLst>
          </p:cNvPr>
          <p:cNvSpPr/>
          <p:nvPr/>
        </p:nvSpPr>
        <p:spPr>
          <a:xfrm flipH="1">
            <a:off x="6469046" y="3429000"/>
            <a:ext cx="3333034" cy="3297362"/>
          </a:xfrm>
          <a:prstGeom prst="ellipse">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Arial" panose="020B0604020202020204" pitchFamily="34" charset="0"/>
                <a:cs typeface="Arial" panose="020B0604020202020204" pitchFamily="34" charset="0"/>
              </a:rPr>
              <a:t>Key to remember:</a:t>
            </a:r>
          </a:p>
          <a:p>
            <a:pPr algn="ctr"/>
            <a:r>
              <a:rPr lang="en-NZ" sz="2000" dirty="0">
                <a:solidFill>
                  <a:schemeClr val="tx1"/>
                </a:solidFill>
              </a:rPr>
              <a:t>Believed people’s motivation comes from pay, and if you link pay to performance, then you maximise performance</a:t>
            </a:r>
            <a:r>
              <a:rPr lang="en-US" sz="2000"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5793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a:extLst>
              <a:ext uri="{FF2B5EF4-FFF2-40B4-BE49-F238E27FC236}">
                <a16:creationId xmlns:a16="http://schemas.microsoft.com/office/drawing/2014/main" id="{D02BE6FA-7571-40C5-AEA1-A91D7E067F9E}"/>
              </a:ext>
            </a:extLst>
          </p:cNvPr>
          <p:cNvSpPr txBox="1"/>
          <p:nvPr/>
        </p:nvSpPr>
        <p:spPr>
          <a:xfrm>
            <a:off x="1006471" y="294452"/>
            <a:ext cx="4983204" cy="954107"/>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Taylor’s Theory of Scientific Management</a:t>
            </a:r>
          </a:p>
        </p:txBody>
      </p:sp>
      <p:cxnSp>
        <p:nvCxnSpPr>
          <p:cNvPr id="123" name="Straight Connector 122">
            <a:extLst>
              <a:ext uri="{FF2B5EF4-FFF2-40B4-BE49-F238E27FC236}">
                <a16:creationId xmlns:a16="http://schemas.microsoft.com/office/drawing/2014/main" id="{F84CCA7D-B5F9-406E-9652-87779B616CF5}"/>
              </a:ext>
            </a:extLst>
          </p:cNvPr>
          <p:cNvCxnSpPr>
            <a:cxnSpLocks/>
          </p:cNvCxnSpPr>
          <p:nvPr/>
        </p:nvCxnSpPr>
        <p:spPr>
          <a:xfrm>
            <a:off x="1112796" y="1351066"/>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D0D59E2-FF5A-4840-AAD6-07D9F62BFB51}"/>
              </a:ext>
            </a:extLst>
          </p:cNvPr>
          <p:cNvSpPr txBox="1"/>
          <p:nvPr/>
        </p:nvSpPr>
        <p:spPr>
          <a:xfrm>
            <a:off x="1006470" y="1453574"/>
            <a:ext cx="5089529" cy="5724644"/>
          </a:xfrm>
          <a:prstGeom prst="rect">
            <a:avLst/>
          </a:prstGeom>
          <a:noFill/>
        </p:spPr>
        <p:txBody>
          <a:bodyPr wrap="square">
            <a:spAutoFit/>
          </a:bodyPr>
          <a:lstStyle/>
          <a:p>
            <a:r>
              <a:rPr lang="en-NZ" sz="1800" u="sng" dirty="0">
                <a:effectLst/>
                <a:latin typeface="Arial" panose="020B0604020202020204" pitchFamily="34" charset="0"/>
                <a:ea typeface="Times New Roman" panose="02020603050405020304" pitchFamily="18" charset="0"/>
              </a:rPr>
              <a:t>Major assumptions:</a:t>
            </a:r>
            <a:endParaRPr lang="en-NZ"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Workers do not naturally enjoy work and so need close supervision and control</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Economic man – only way to motivate ‘man’ is with money – payment by piece rate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Supervise and record performance of staff</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Establish best method of doing a job – time the process – provide instructions on the most efficient method and ensure workers don’t deviate from this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n-NZ" sz="1800" dirty="0">
                <a:effectLst/>
                <a:latin typeface="Arial" panose="020B0604020202020204" pitchFamily="34" charset="0"/>
                <a:ea typeface="Times New Roman" panose="02020603050405020304" pitchFamily="18" charset="0"/>
              </a:rPr>
              <a:t> </a:t>
            </a:r>
            <a:endParaRPr lang="en-NZ" sz="1800" dirty="0">
              <a:effectLst/>
              <a:latin typeface="Times New Roman" panose="02020603050405020304" pitchFamily="18" charset="0"/>
              <a:ea typeface="Times New Roman" panose="02020603050405020304" pitchFamily="18" charset="0"/>
            </a:endParaRPr>
          </a:p>
          <a:p>
            <a:r>
              <a:rPr lang="en-NZ" sz="1800" u="sng" dirty="0">
                <a:effectLst/>
                <a:latin typeface="Arial" panose="020B0604020202020204" pitchFamily="34" charset="0"/>
                <a:ea typeface="Times New Roman" panose="02020603050405020304" pitchFamily="18" charset="0"/>
              </a:rPr>
              <a:t>Application to business:</a:t>
            </a:r>
            <a:endParaRPr lang="en-NZ"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Revolutionised the way work was organised in many industries – focus on efficiency and productivity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First forms of mass and flow production established in early 20</a:t>
            </a:r>
            <a:r>
              <a:rPr lang="en-NZ"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century</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Z" sz="2000" dirty="0"/>
          </a:p>
          <a:p>
            <a:pPr lvl="0"/>
            <a:endParaRPr lang="en-NZ" sz="2000" dirty="0"/>
          </a:p>
          <a:p>
            <a:pPr lvl="0"/>
            <a:endParaRPr lang="en-NZ" sz="2000" dirty="0"/>
          </a:p>
        </p:txBody>
      </p:sp>
      <p:pic>
        <p:nvPicPr>
          <p:cNvPr id="6" name="Picture Placeholder 5">
            <a:extLst>
              <a:ext uri="{FF2B5EF4-FFF2-40B4-BE49-F238E27FC236}">
                <a16:creationId xmlns:a16="http://schemas.microsoft.com/office/drawing/2014/main" id="{D53FB359-7BA8-2D44-BECE-3FA114A69D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883FC607-BD09-4417-86E7-C99168647441}"/>
              </a:ext>
            </a:extLst>
          </p:cNvPr>
          <p:cNvSpPr txBox="1"/>
          <p:nvPr/>
        </p:nvSpPr>
        <p:spPr>
          <a:xfrm>
            <a:off x="3415968" y="270768"/>
            <a:ext cx="6295191" cy="1077218"/>
          </a:xfrm>
          <a:prstGeom prst="rect">
            <a:avLst/>
          </a:prstGeom>
          <a:noFill/>
        </p:spPr>
        <p:txBody>
          <a:bodyPr wrap="square" rtlCol="0">
            <a:spAutoFit/>
          </a:bodyPr>
          <a:lstStyle/>
          <a:p>
            <a:pPr algn="ctr"/>
            <a:r>
              <a:rPr lang="en-US" sz="3200" dirty="0">
                <a:solidFill>
                  <a:schemeClr val="tx1">
                    <a:lumMod val="75000"/>
                    <a:lumOff val="25000"/>
                  </a:schemeClr>
                </a:solidFill>
                <a:latin typeface="Arial" panose="020B0604020202020204" pitchFamily="34" charset="0"/>
                <a:cs typeface="Arial" panose="020B0604020202020204" pitchFamily="34" charset="0"/>
              </a:rPr>
              <a:t>Advantages and Disadvantages of Taylor’s Theory </a:t>
            </a:r>
          </a:p>
        </p:txBody>
      </p:sp>
      <p:cxnSp>
        <p:nvCxnSpPr>
          <p:cNvPr id="44" name="Straight Connector 43">
            <a:extLst>
              <a:ext uri="{FF2B5EF4-FFF2-40B4-BE49-F238E27FC236}">
                <a16:creationId xmlns:a16="http://schemas.microsoft.com/office/drawing/2014/main" id="{7A4B4E7C-B96D-4BDC-998F-6F3F10CC54E8}"/>
              </a:ext>
            </a:extLst>
          </p:cNvPr>
          <p:cNvCxnSpPr>
            <a:cxnSpLocks/>
          </p:cNvCxnSpPr>
          <p:nvPr/>
        </p:nvCxnSpPr>
        <p:spPr>
          <a:xfrm flipV="1">
            <a:off x="6027360" y="1447060"/>
            <a:ext cx="0" cy="5140172"/>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844C707-1542-41A0-9110-6F53DA540A3A}"/>
              </a:ext>
            </a:extLst>
          </p:cNvPr>
          <p:cNvSpPr txBox="1"/>
          <p:nvPr/>
        </p:nvSpPr>
        <p:spPr>
          <a:xfrm>
            <a:off x="2222208" y="1928312"/>
            <a:ext cx="3663688" cy="1938992"/>
          </a:xfrm>
          <a:prstGeom prst="rect">
            <a:avLst/>
          </a:prstGeom>
          <a:noFill/>
        </p:spPr>
        <p:txBody>
          <a:bodyPr wrap="square">
            <a:spAutoFit/>
          </a:bodyPr>
          <a:lstStyle/>
          <a:p>
            <a:pPr marL="342900" indent="-342900">
              <a:buFont typeface="Arial" panose="020B0604020202020204" pitchFamily="34" charset="0"/>
              <a:buChar char="•"/>
            </a:pPr>
            <a:r>
              <a:rPr lang="en-NZ" sz="2000" dirty="0"/>
              <a:t>Did help to increase productivity and efficiency in the early 20</a:t>
            </a:r>
            <a:r>
              <a:rPr lang="en-NZ" sz="2000" baseline="30000" dirty="0"/>
              <a:t>th</a:t>
            </a:r>
            <a:r>
              <a:rPr lang="en-NZ" sz="2000" dirty="0"/>
              <a:t> century </a:t>
            </a:r>
          </a:p>
          <a:p>
            <a:pPr marL="342900" indent="-342900">
              <a:buFont typeface="Arial" panose="020B0604020202020204" pitchFamily="34" charset="0"/>
              <a:buChar char="•"/>
            </a:pPr>
            <a:r>
              <a:rPr lang="en-NZ" sz="2000" dirty="0"/>
              <a:t>Higher productivity reduces average costs and increases profits</a:t>
            </a:r>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3AC5321-4C93-4ABE-A0D7-BBF24FDF949F}"/>
              </a:ext>
            </a:extLst>
          </p:cNvPr>
          <p:cNvSpPr txBox="1"/>
          <p:nvPr/>
        </p:nvSpPr>
        <p:spPr>
          <a:xfrm>
            <a:off x="2975927" y="1447060"/>
            <a:ext cx="261700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Benefits </a:t>
            </a:r>
          </a:p>
        </p:txBody>
      </p:sp>
      <p:sp>
        <p:nvSpPr>
          <p:cNvPr id="15" name="TextBox 14">
            <a:extLst>
              <a:ext uri="{FF2B5EF4-FFF2-40B4-BE49-F238E27FC236}">
                <a16:creationId xmlns:a16="http://schemas.microsoft.com/office/drawing/2014/main" id="{5D6E9853-1F3F-624E-98CA-E7810BC82A5D}"/>
              </a:ext>
            </a:extLst>
          </p:cNvPr>
          <p:cNvSpPr txBox="1"/>
          <p:nvPr/>
        </p:nvSpPr>
        <p:spPr>
          <a:xfrm>
            <a:off x="6875754" y="1447060"/>
            <a:ext cx="261700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Drawbacks</a:t>
            </a:r>
          </a:p>
        </p:txBody>
      </p:sp>
      <p:sp>
        <p:nvSpPr>
          <p:cNvPr id="8" name="TextBox 7">
            <a:extLst>
              <a:ext uri="{FF2B5EF4-FFF2-40B4-BE49-F238E27FC236}">
                <a16:creationId xmlns:a16="http://schemas.microsoft.com/office/drawing/2014/main" id="{449D607C-8D0C-7B47-BC18-9BDBFEA93D38}"/>
              </a:ext>
            </a:extLst>
          </p:cNvPr>
          <p:cNvSpPr txBox="1"/>
          <p:nvPr/>
        </p:nvSpPr>
        <p:spPr>
          <a:xfrm>
            <a:off x="6454363" y="1847170"/>
            <a:ext cx="4333379" cy="3785652"/>
          </a:xfrm>
          <a:prstGeom prst="rect">
            <a:avLst/>
          </a:prstGeom>
          <a:noFill/>
        </p:spPr>
        <p:txBody>
          <a:bodyPr wrap="square">
            <a:spAutoFit/>
          </a:bodyPr>
          <a:lstStyle/>
          <a:p>
            <a:pPr marL="342900" indent="-342900">
              <a:buFont typeface="Arial" panose="020B0604020202020204" pitchFamily="34" charset="0"/>
              <a:buChar char="•"/>
            </a:pPr>
            <a:r>
              <a:rPr lang="en-NZ" sz="2000" dirty="0"/>
              <a:t>Workers came to resent boring and repetitive tasks</a:t>
            </a:r>
          </a:p>
          <a:p>
            <a:pPr marL="342900" indent="-342900">
              <a:buFont typeface="Arial" panose="020B0604020202020204" pitchFamily="34" charset="0"/>
              <a:buChar char="•"/>
            </a:pPr>
            <a:r>
              <a:rPr lang="en-NZ" sz="2000" dirty="0"/>
              <a:t>Some felt demotivated by close supervision and worker satisfaction decreased</a:t>
            </a:r>
          </a:p>
          <a:p>
            <a:pPr marL="342900" indent="-342900">
              <a:buFont typeface="Arial" panose="020B0604020202020204" pitchFamily="34" charset="0"/>
              <a:buChar char="•"/>
            </a:pPr>
            <a:r>
              <a:rPr lang="en-NZ" sz="2000" dirty="0"/>
              <a:t>Higher productivity led to job cuts and industrial action </a:t>
            </a:r>
          </a:p>
          <a:p>
            <a:pPr marL="342900" indent="-342900">
              <a:buFont typeface="Arial" panose="020B0604020202020204" pitchFamily="34" charset="0"/>
              <a:buChar char="•"/>
            </a:pPr>
            <a:r>
              <a:rPr lang="en-NZ" sz="2000" dirty="0"/>
              <a:t>Doesn’t account for individual worker differences </a:t>
            </a:r>
          </a:p>
          <a:p>
            <a:pPr marL="342900" indent="-342900">
              <a:buFont typeface="Arial" panose="020B0604020202020204" pitchFamily="34" charset="0"/>
              <a:buChar char="•"/>
            </a:pPr>
            <a:r>
              <a:rPr lang="en-NZ" sz="2000" dirty="0"/>
              <a:t>Doesn’t account for the fact most workers are motivated by factors other than money</a:t>
            </a:r>
          </a:p>
        </p:txBody>
      </p:sp>
    </p:spTree>
    <p:extLst>
      <p:ext uri="{BB962C8B-B14F-4D97-AF65-F5344CB8AC3E}">
        <p14:creationId xmlns:p14="http://schemas.microsoft.com/office/powerpoint/2010/main" val="144911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a:extLst>
              <a:ext uri="{FF2B5EF4-FFF2-40B4-BE49-F238E27FC236}">
                <a16:creationId xmlns:a16="http://schemas.microsoft.com/office/drawing/2014/main" id="{D02BE6FA-7571-40C5-AEA1-A91D7E067F9E}"/>
              </a:ext>
            </a:extLst>
          </p:cNvPr>
          <p:cNvSpPr txBox="1"/>
          <p:nvPr/>
        </p:nvSpPr>
        <p:spPr>
          <a:xfrm>
            <a:off x="540025" y="317602"/>
            <a:ext cx="4983204" cy="954107"/>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Mayo’s Theory of Human Relations </a:t>
            </a:r>
          </a:p>
        </p:txBody>
      </p:sp>
      <p:cxnSp>
        <p:nvCxnSpPr>
          <p:cNvPr id="123" name="Straight Connector 122">
            <a:extLst>
              <a:ext uri="{FF2B5EF4-FFF2-40B4-BE49-F238E27FC236}">
                <a16:creationId xmlns:a16="http://schemas.microsoft.com/office/drawing/2014/main" id="{F84CCA7D-B5F9-406E-9652-87779B616CF5}"/>
              </a:ext>
            </a:extLst>
          </p:cNvPr>
          <p:cNvCxnSpPr>
            <a:cxnSpLocks/>
          </p:cNvCxnSpPr>
          <p:nvPr/>
        </p:nvCxnSpPr>
        <p:spPr>
          <a:xfrm>
            <a:off x="662632" y="1362641"/>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D0D59E2-FF5A-4840-AAD6-07D9F62BFB51}"/>
              </a:ext>
            </a:extLst>
          </p:cNvPr>
          <p:cNvSpPr txBox="1"/>
          <p:nvPr/>
        </p:nvSpPr>
        <p:spPr>
          <a:xfrm>
            <a:off x="534020" y="1453574"/>
            <a:ext cx="6167722" cy="7017306"/>
          </a:xfrm>
          <a:prstGeom prst="rect">
            <a:avLst/>
          </a:prstGeom>
          <a:noFill/>
        </p:spPr>
        <p:txBody>
          <a:bodyPr wrap="square">
            <a:spAutoFit/>
          </a:bodyPr>
          <a:lstStyle/>
          <a:p>
            <a:r>
              <a:rPr lang="en-US" b="1" i="1" dirty="0">
                <a:effectLst/>
                <a:latin typeface="Arial" panose="020B0604020202020204" pitchFamily="34" charset="0"/>
                <a:ea typeface="Times New Roman" panose="02020603050405020304" pitchFamily="18" charset="0"/>
              </a:rPr>
              <a:t>Hawthorne effect </a:t>
            </a:r>
            <a:r>
              <a:rPr lang="en-US" i="1" dirty="0">
                <a:effectLst/>
                <a:latin typeface="Arial" panose="020B0604020202020204" pitchFamily="34" charset="0"/>
                <a:ea typeface="Times New Roman" panose="02020603050405020304" pitchFamily="18" charset="0"/>
              </a:rPr>
              <a:t>- the idea that workers are motivated by recognition given to them as a group</a:t>
            </a:r>
            <a:endParaRPr lang="en-NZ" i="1" dirty="0">
              <a:effectLst/>
              <a:latin typeface="Times New Roman" panose="02020603050405020304" pitchFamily="18" charset="0"/>
              <a:ea typeface="Times New Roman" panose="02020603050405020304" pitchFamily="18" charset="0"/>
            </a:endParaRPr>
          </a:p>
          <a:p>
            <a:endParaRPr lang="en-NZ" dirty="0"/>
          </a:p>
          <a:p>
            <a:r>
              <a:rPr lang="en-NZ" dirty="0"/>
              <a:t>Elton Mayo reported on the Hawthorne Studies and is seen as a founding theorist of the ‘human relations school’ in psychology. </a:t>
            </a:r>
          </a:p>
          <a:p>
            <a:endParaRPr lang="en-NZ" dirty="0"/>
          </a:p>
          <a:p>
            <a:r>
              <a:rPr lang="en-NZ" b="1" dirty="0"/>
              <a:t>The Hawthorne Studies</a:t>
            </a:r>
            <a:endParaRPr lang="en-NZ" dirty="0"/>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Experiments over 5-year period at the Hawthorne factory of Western Electric in Chicago</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dirty="0">
                <a:latin typeface="Arial" panose="020B0604020202020204" pitchFamily="34" charset="0"/>
                <a:ea typeface="Times New Roman" panose="02020603050405020304" pitchFamily="18" charset="0"/>
                <a:cs typeface="Times New Roman" panose="02020603050405020304" pitchFamily="18" charset="0"/>
              </a:rPr>
              <a:t>Study</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was based on assumptions that working conditions e.g. lighting, heating, financial incentives and rest periods had an effect on productivity (based on Scientific management)</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Experiments were undertaken to establish the optimum working conditions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Findings were unexpected – productivity rose in ALL groups, including the control group (no changes to conditions made)</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Z" dirty="0"/>
          </a:p>
          <a:p>
            <a:endParaRPr lang="en-NZ" dirty="0"/>
          </a:p>
          <a:p>
            <a:endParaRPr lang="en-NZ" dirty="0"/>
          </a:p>
          <a:p>
            <a:endParaRPr lang="en-NZ" dirty="0"/>
          </a:p>
          <a:p>
            <a:pPr lvl="0"/>
            <a:endParaRPr lang="en-NZ" dirty="0"/>
          </a:p>
          <a:p>
            <a:pPr lvl="0"/>
            <a:endParaRPr lang="en-NZ" dirty="0"/>
          </a:p>
        </p:txBody>
      </p:sp>
      <p:pic>
        <p:nvPicPr>
          <p:cNvPr id="6" name="Picture Placeholder 5">
            <a:extLst>
              <a:ext uri="{FF2B5EF4-FFF2-40B4-BE49-F238E27FC236}">
                <a16:creationId xmlns:a16="http://schemas.microsoft.com/office/drawing/2014/main" id="{13ADB355-7E28-1542-8C21-6C2F43CE164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361265" y="1078798"/>
            <a:ext cx="4168103" cy="4167233"/>
          </a:xfrm>
        </p:spPr>
      </p:pic>
      <p:grpSp>
        <p:nvGrpSpPr>
          <p:cNvPr id="11" name="Group 10">
            <a:extLst>
              <a:ext uri="{FF2B5EF4-FFF2-40B4-BE49-F238E27FC236}">
                <a16:creationId xmlns:a16="http://schemas.microsoft.com/office/drawing/2014/main" id="{DE49D378-6291-034F-AE7E-5F98027F936F}"/>
              </a:ext>
            </a:extLst>
          </p:cNvPr>
          <p:cNvGrpSpPr/>
          <p:nvPr/>
        </p:nvGrpSpPr>
        <p:grpSpPr>
          <a:xfrm>
            <a:off x="-3764" y="1407274"/>
            <a:ext cx="687677" cy="617683"/>
            <a:chOff x="185717" y="1815102"/>
            <a:chExt cx="1125620" cy="1125620"/>
          </a:xfrm>
        </p:grpSpPr>
        <p:pic>
          <p:nvPicPr>
            <p:cNvPr id="12" name="Picture 6" descr="Key Clipart PNG Images | Vector and PSD Files | Free Download on Pngtree">
              <a:extLst>
                <a:ext uri="{FF2B5EF4-FFF2-40B4-BE49-F238E27FC236}">
                  <a16:creationId xmlns:a16="http://schemas.microsoft.com/office/drawing/2014/main" id="{7BFC29F9-D989-664C-9107-25838636CFC2}"/>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85717" y="1815102"/>
              <a:ext cx="1125620" cy="11256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B4CB1A27-FC65-244F-856F-C208E3434DB9}"/>
                </a:ext>
              </a:extLst>
            </p:cNvPr>
            <p:cNvSpPr/>
            <p:nvPr/>
          </p:nvSpPr>
          <p:spPr>
            <a:xfrm>
              <a:off x="399733" y="2552699"/>
              <a:ext cx="146367" cy="1421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30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a:extLst>
              <a:ext uri="{FF2B5EF4-FFF2-40B4-BE49-F238E27FC236}">
                <a16:creationId xmlns:a16="http://schemas.microsoft.com/office/drawing/2014/main" id="{D02BE6FA-7571-40C5-AEA1-A91D7E067F9E}"/>
              </a:ext>
            </a:extLst>
          </p:cNvPr>
          <p:cNvSpPr txBox="1"/>
          <p:nvPr/>
        </p:nvSpPr>
        <p:spPr>
          <a:xfrm>
            <a:off x="1006471" y="294452"/>
            <a:ext cx="4983204" cy="954107"/>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Mayo’s Theory of Human Relations </a:t>
            </a:r>
          </a:p>
        </p:txBody>
      </p:sp>
      <p:cxnSp>
        <p:nvCxnSpPr>
          <p:cNvPr id="123" name="Straight Connector 122">
            <a:extLst>
              <a:ext uri="{FF2B5EF4-FFF2-40B4-BE49-F238E27FC236}">
                <a16:creationId xmlns:a16="http://schemas.microsoft.com/office/drawing/2014/main" id="{F84CCA7D-B5F9-406E-9652-87779B616CF5}"/>
              </a:ext>
            </a:extLst>
          </p:cNvPr>
          <p:cNvCxnSpPr>
            <a:cxnSpLocks/>
          </p:cNvCxnSpPr>
          <p:nvPr/>
        </p:nvCxnSpPr>
        <p:spPr>
          <a:xfrm>
            <a:off x="1112796" y="1351066"/>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D0D59E2-FF5A-4840-AAD6-07D9F62BFB51}"/>
              </a:ext>
            </a:extLst>
          </p:cNvPr>
          <p:cNvSpPr txBox="1"/>
          <p:nvPr/>
        </p:nvSpPr>
        <p:spPr>
          <a:xfrm>
            <a:off x="1006470" y="1453574"/>
            <a:ext cx="5089529" cy="4924425"/>
          </a:xfrm>
          <a:prstGeom prst="rect">
            <a:avLst/>
          </a:prstGeom>
          <a:noFill/>
        </p:spPr>
        <p:txBody>
          <a:bodyPr wrap="square">
            <a:spAutoFit/>
          </a:bodyPr>
          <a:lstStyle/>
          <a:p>
            <a:r>
              <a:rPr lang="en-NZ" sz="2000" b="1" dirty="0"/>
              <a:t>Conclusions of the Hawthorne Studies</a:t>
            </a:r>
          </a:p>
          <a:p>
            <a:endParaRPr lang="en-NZ" sz="2000" dirty="0"/>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Changes in working conditions and financial rewards have little to no effect on productivity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When management consult with workers and take an interest, then motivation is improved</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Working in teams and developing a team spirit can improve productivity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When some control over working lives is given to workers, such as deciding when to take breaks, there is a positive effect</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Groups can establish their own targets or norms which are influenced  by informal leaders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endParaRPr lang="en-NZ" sz="2000" dirty="0"/>
          </a:p>
          <a:p>
            <a:pPr lvl="0"/>
            <a:endParaRPr lang="en-NZ" sz="2000" dirty="0"/>
          </a:p>
        </p:txBody>
      </p:sp>
      <p:pic>
        <p:nvPicPr>
          <p:cNvPr id="6" name="Picture Placeholder 5">
            <a:extLst>
              <a:ext uri="{FF2B5EF4-FFF2-40B4-BE49-F238E27FC236}">
                <a16:creationId xmlns:a16="http://schemas.microsoft.com/office/drawing/2014/main" id="{70871A65-0066-2E41-AC21-0C6174D1E62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788038" y="771505"/>
            <a:ext cx="4168103" cy="4167233"/>
          </a:xfrm>
        </p:spPr>
      </p:pic>
      <p:sp>
        <p:nvSpPr>
          <p:cNvPr id="11" name="Oval 10">
            <a:extLst>
              <a:ext uri="{FF2B5EF4-FFF2-40B4-BE49-F238E27FC236}">
                <a16:creationId xmlns:a16="http://schemas.microsoft.com/office/drawing/2014/main" id="{12C8ACFB-BF25-CC4A-8F04-5AB97B24F3B2}"/>
              </a:ext>
            </a:extLst>
          </p:cNvPr>
          <p:cNvSpPr/>
          <p:nvPr/>
        </p:nvSpPr>
        <p:spPr>
          <a:xfrm flipH="1">
            <a:off x="5820863" y="3592853"/>
            <a:ext cx="3242114" cy="3101799"/>
          </a:xfrm>
          <a:prstGeom prst="ellipse">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solidFill>
                  <a:schemeClr val="tx1"/>
                </a:solidFill>
                <a:latin typeface="Arial" panose="020B0604020202020204" pitchFamily="34" charset="0"/>
                <a:cs typeface="Arial" panose="020B0604020202020204" pitchFamily="34" charset="0"/>
              </a:rPr>
              <a:t>Key to remember: </a:t>
            </a:r>
          </a:p>
          <a:p>
            <a:pPr algn="ctr"/>
            <a:r>
              <a:rPr lang="en-US" sz="1600" dirty="0">
                <a:solidFill>
                  <a:schemeClr val="tx1"/>
                </a:solidFill>
                <a:latin typeface="Arial" panose="020B0604020202020204" pitchFamily="34" charset="0"/>
                <a:cs typeface="Arial" panose="020B0604020202020204" pitchFamily="34" charset="0"/>
              </a:rPr>
              <a:t>The main finding of the Hawthorne Studies was that changes in working conditions or pay had little effect on productivity. Social cohesion and team work motivated workers.</a:t>
            </a:r>
          </a:p>
        </p:txBody>
      </p:sp>
    </p:spTree>
    <p:extLst>
      <p:ext uri="{BB962C8B-B14F-4D97-AF65-F5344CB8AC3E}">
        <p14:creationId xmlns:p14="http://schemas.microsoft.com/office/powerpoint/2010/main" val="127228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883FC607-BD09-4417-86E7-C99168647441}"/>
              </a:ext>
            </a:extLst>
          </p:cNvPr>
          <p:cNvSpPr txBox="1"/>
          <p:nvPr/>
        </p:nvSpPr>
        <p:spPr>
          <a:xfrm>
            <a:off x="3415968" y="270768"/>
            <a:ext cx="6295191" cy="1077218"/>
          </a:xfrm>
          <a:prstGeom prst="rect">
            <a:avLst/>
          </a:prstGeom>
          <a:noFill/>
        </p:spPr>
        <p:txBody>
          <a:bodyPr wrap="square" rtlCol="0">
            <a:spAutoFit/>
          </a:bodyPr>
          <a:lstStyle/>
          <a:p>
            <a:pPr algn="ctr"/>
            <a:r>
              <a:rPr lang="en-US" sz="3200" dirty="0">
                <a:solidFill>
                  <a:schemeClr val="tx1">
                    <a:lumMod val="75000"/>
                    <a:lumOff val="25000"/>
                  </a:schemeClr>
                </a:solidFill>
                <a:latin typeface="Arial" panose="020B0604020202020204" pitchFamily="34" charset="0"/>
                <a:cs typeface="Arial" panose="020B0604020202020204" pitchFamily="34" charset="0"/>
              </a:rPr>
              <a:t>Advantages and Disadvantages of Mayo’s Theory </a:t>
            </a:r>
          </a:p>
        </p:txBody>
      </p:sp>
      <p:cxnSp>
        <p:nvCxnSpPr>
          <p:cNvPr id="44" name="Straight Connector 43">
            <a:extLst>
              <a:ext uri="{FF2B5EF4-FFF2-40B4-BE49-F238E27FC236}">
                <a16:creationId xmlns:a16="http://schemas.microsoft.com/office/drawing/2014/main" id="{7A4B4E7C-B96D-4BDC-998F-6F3F10CC54E8}"/>
              </a:ext>
            </a:extLst>
          </p:cNvPr>
          <p:cNvCxnSpPr>
            <a:cxnSpLocks/>
          </p:cNvCxnSpPr>
          <p:nvPr/>
        </p:nvCxnSpPr>
        <p:spPr>
          <a:xfrm flipV="1">
            <a:off x="6462888" y="1447060"/>
            <a:ext cx="0" cy="5140172"/>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844C707-1542-41A0-9110-6F53DA540A3A}"/>
              </a:ext>
            </a:extLst>
          </p:cNvPr>
          <p:cNvSpPr txBox="1"/>
          <p:nvPr/>
        </p:nvSpPr>
        <p:spPr>
          <a:xfrm>
            <a:off x="1938349" y="1847170"/>
            <a:ext cx="4516012" cy="5078313"/>
          </a:xfrm>
          <a:prstGeom prst="rect">
            <a:avLst/>
          </a:prstGeom>
          <a:noFill/>
        </p:spPr>
        <p:txBody>
          <a:bodyPr wrap="square">
            <a:spAutoFit/>
          </a:bodyPr>
          <a:lstStyle/>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Gave workers more of a role in decision-making</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Personnel departments were established to try to put the Hawthorne effect into action in the workplace – businesses began to care about ‘personal satisfaction’ of workers</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Businesses started to involve workers in decision-making</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Team-working can be applied in modern organisations (e.g. Volvo implemented teamworking and saw a decrease in absenteeism)</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Opened up research into people-</a:t>
            </a:r>
            <a:r>
              <a:rPr lang="en-NZ" sz="1800" dirty="0" err="1">
                <a:effectLst/>
                <a:latin typeface="Arial" panose="020B0604020202020204" pitchFamily="34" charset="0"/>
                <a:ea typeface="Times New Roman" panose="02020603050405020304" pitchFamily="18" charset="0"/>
              </a:rPr>
              <a:t>centered</a:t>
            </a:r>
            <a:r>
              <a:rPr lang="en-NZ" sz="1800" dirty="0">
                <a:effectLst/>
                <a:latin typeface="Arial" panose="020B0604020202020204" pitchFamily="34" charset="0"/>
                <a:ea typeface="Times New Roman" panose="02020603050405020304" pitchFamily="18" charset="0"/>
              </a:rPr>
              <a:t> motivation and took industry away from money-motivated views of Taylor </a:t>
            </a:r>
            <a:endParaRPr lang="en-NZ" sz="1800" dirty="0">
              <a:effectLst/>
              <a:latin typeface="Times New Roman" panose="02020603050405020304" pitchFamily="18" charset="0"/>
              <a:ea typeface="Times New Roman" panose="02020603050405020304" pitchFamily="18" charset="0"/>
            </a:endParaRPr>
          </a:p>
          <a:p>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3AC5321-4C93-4ABE-A0D7-BBF24FDF949F}"/>
              </a:ext>
            </a:extLst>
          </p:cNvPr>
          <p:cNvSpPr txBox="1"/>
          <p:nvPr/>
        </p:nvSpPr>
        <p:spPr>
          <a:xfrm>
            <a:off x="2975927" y="1447060"/>
            <a:ext cx="261700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Benefits </a:t>
            </a:r>
          </a:p>
        </p:txBody>
      </p:sp>
      <p:sp>
        <p:nvSpPr>
          <p:cNvPr id="15" name="TextBox 14">
            <a:extLst>
              <a:ext uri="{FF2B5EF4-FFF2-40B4-BE49-F238E27FC236}">
                <a16:creationId xmlns:a16="http://schemas.microsoft.com/office/drawing/2014/main" id="{5D6E9853-1F3F-624E-98CA-E7810BC82A5D}"/>
              </a:ext>
            </a:extLst>
          </p:cNvPr>
          <p:cNvSpPr txBox="1"/>
          <p:nvPr/>
        </p:nvSpPr>
        <p:spPr>
          <a:xfrm>
            <a:off x="7199845" y="1462257"/>
            <a:ext cx="261700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Drawbacks</a:t>
            </a:r>
          </a:p>
        </p:txBody>
      </p:sp>
      <p:sp>
        <p:nvSpPr>
          <p:cNvPr id="8" name="TextBox 7">
            <a:extLst>
              <a:ext uri="{FF2B5EF4-FFF2-40B4-BE49-F238E27FC236}">
                <a16:creationId xmlns:a16="http://schemas.microsoft.com/office/drawing/2014/main" id="{449D607C-8D0C-7B47-BC18-9BDBFEA93D38}"/>
              </a:ext>
            </a:extLst>
          </p:cNvPr>
          <p:cNvSpPr txBox="1"/>
          <p:nvPr/>
        </p:nvSpPr>
        <p:spPr>
          <a:xfrm>
            <a:off x="6820505" y="1976189"/>
            <a:ext cx="4333379" cy="3416320"/>
          </a:xfrm>
          <a:prstGeom prst="rect">
            <a:avLst/>
          </a:prstGeom>
          <a:noFill/>
        </p:spPr>
        <p:txBody>
          <a:bodyPr wrap="square">
            <a:spAutoFit/>
          </a:bodyPr>
          <a:lstStyle/>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Study only took place in one workplace – results could be difficult to replicate and apply elsewhere </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It could be argued that financial awards can motivate certain workers to be more productive – for example sales people – again, fails to take account of individual worker differences</a:t>
            </a:r>
          </a:p>
          <a:p>
            <a:pPr marL="342900" indent="-342900">
              <a:buFont typeface="Symbol" pitchFamily="2" charset="2"/>
              <a:buChar char=""/>
            </a:pPr>
            <a:r>
              <a:rPr lang="en-NZ" sz="1800" dirty="0">
                <a:effectLst/>
                <a:latin typeface="Arial" panose="020B0604020202020204" pitchFamily="34" charset="0"/>
                <a:ea typeface="Times New Roman" panose="02020603050405020304" pitchFamily="18" charset="0"/>
              </a:rPr>
              <a:t>Assumes workers and managers share same goals – not always true </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endParaRPr lang="en-N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695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a:extLst>
              <a:ext uri="{FF2B5EF4-FFF2-40B4-BE49-F238E27FC236}">
                <a16:creationId xmlns:a16="http://schemas.microsoft.com/office/drawing/2014/main" id="{37F4822B-B340-40B8-B11C-D82198F11643}"/>
              </a:ext>
            </a:extLst>
          </p:cNvPr>
          <p:cNvSpPr/>
          <p:nvPr/>
        </p:nvSpPr>
        <p:spPr>
          <a:xfrm flipH="1">
            <a:off x="11700621" y="5468569"/>
            <a:ext cx="166689" cy="160443"/>
          </a:xfrm>
          <a:prstGeom prst="ellipse">
            <a:avLst/>
          </a:prstGeom>
          <a:solidFill>
            <a:srgbClr val="688B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383AF75-C874-4511-BDEE-26B668862520}"/>
              </a:ext>
            </a:extLst>
          </p:cNvPr>
          <p:cNvSpPr txBox="1"/>
          <p:nvPr/>
        </p:nvSpPr>
        <p:spPr>
          <a:xfrm>
            <a:off x="226409" y="70296"/>
            <a:ext cx="3912378" cy="1200329"/>
          </a:xfrm>
          <a:prstGeom prst="rect">
            <a:avLst/>
          </a:prstGeom>
          <a:noFill/>
        </p:spPr>
        <p:txBody>
          <a:bodyPr wrap="square" rtlCol="0">
            <a:spAutoFit/>
          </a:bodyPr>
          <a:lstStyle/>
          <a:p>
            <a:r>
              <a:rPr lang="en-US" dirty="0">
                <a:cs typeface="Arial" panose="020B0604020202020204" pitchFamily="34" charset="0"/>
              </a:rPr>
              <a:t>CASE STUDY – </a:t>
            </a:r>
            <a:r>
              <a:rPr lang="en-NZ" b="0" i="0" dirty="0">
                <a:solidFill>
                  <a:srgbClr val="121212"/>
                </a:solidFill>
                <a:effectLst/>
              </a:rPr>
              <a:t>Amazon could run out of workers in US in two years, internal memo suggests</a:t>
            </a:r>
          </a:p>
          <a:p>
            <a:endParaRPr lang="en-US" dirty="0">
              <a:cs typeface="Arial" panose="020B0604020202020204" pitchFamily="34" charset="0"/>
            </a:endParaRPr>
          </a:p>
        </p:txBody>
      </p:sp>
      <p:sp>
        <p:nvSpPr>
          <p:cNvPr id="39" name="TextBox 38">
            <a:extLst>
              <a:ext uri="{FF2B5EF4-FFF2-40B4-BE49-F238E27FC236}">
                <a16:creationId xmlns:a16="http://schemas.microsoft.com/office/drawing/2014/main" id="{D14B87AF-E897-4372-A9E8-862353965CD6}"/>
              </a:ext>
            </a:extLst>
          </p:cNvPr>
          <p:cNvSpPr txBox="1"/>
          <p:nvPr/>
        </p:nvSpPr>
        <p:spPr>
          <a:xfrm>
            <a:off x="4129644" y="30540"/>
            <a:ext cx="8053213" cy="6771084"/>
          </a:xfrm>
          <a:prstGeom prst="rect">
            <a:avLst/>
          </a:prstGeom>
          <a:solidFill>
            <a:schemeClr val="bg1"/>
          </a:solidFill>
        </p:spPr>
        <p:txBody>
          <a:bodyPr wrap="square">
            <a:spAutoFit/>
          </a:bodyPr>
          <a:lstStyle/>
          <a:p>
            <a:pPr algn="l" fontAlgn="base"/>
            <a:r>
              <a:rPr lang="en-NZ" sz="1400" b="0" i="0" dirty="0">
                <a:effectLst/>
              </a:rPr>
              <a:t>Is </a:t>
            </a:r>
            <a:r>
              <a:rPr lang="en-NZ" sz="1400" b="0" i="0" strike="noStrike" dirty="0">
                <a:effectLst/>
              </a:rPr>
              <a:t>Amazon</a:t>
            </a:r>
            <a:r>
              <a:rPr lang="en-NZ" sz="1400" b="0" i="0" dirty="0">
                <a:effectLst/>
              </a:rPr>
              <a:t> about to run out of workers? According to a leaked internal memo, the retail logistics company fears so. “If we continue business as usual, Amazon will deplete the available </a:t>
            </a:r>
            <a:r>
              <a:rPr lang="en-NZ" sz="1400" b="0" i="0" dirty="0" err="1">
                <a:effectLst/>
              </a:rPr>
              <a:t>labor</a:t>
            </a:r>
            <a:r>
              <a:rPr lang="en-NZ" sz="1400" b="0" i="0" dirty="0">
                <a:effectLst/>
              </a:rPr>
              <a:t> supply in the US network by 2024,” the research, first </a:t>
            </a:r>
            <a:r>
              <a:rPr lang="en-NZ" sz="1400" b="0" i="0" strike="noStrike" dirty="0">
                <a:effectLst/>
              </a:rPr>
              <a:t>reported</a:t>
            </a:r>
            <a:r>
              <a:rPr lang="en-NZ" sz="1400" b="0" i="0" dirty="0">
                <a:effectLst/>
              </a:rPr>
              <a:t> by Recode, stated.</a:t>
            </a:r>
            <a:endParaRPr lang="en-NZ" sz="1400" b="1" i="0" dirty="0">
              <a:effectLst/>
            </a:endParaRPr>
          </a:p>
          <a:p>
            <a:pPr fontAlgn="base"/>
            <a:endParaRPr lang="en-NZ" sz="1400" b="1" dirty="0"/>
          </a:p>
          <a:p>
            <a:pPr fontAlgn="base"/>
            <a:r>
              <a:rPr lang="en-NZ" sz="1400" b="0" i="0" dirty="0">
                <a:effectLst/>
              </a:rPr>
              <a:t>Amazon is right to be worried – its staff turnover rate is astronomical. </a:t>
            </a:r>
            <a:r>
              <a:rPr lang="en-NZ" sz="1400" dirty="0"/>
              <a:t>T</a:t>
            </a:r>
            <a:r>
              <a:rPr lang="en-NZ" sz="1400" b="0" i="0" dirty="0">
                <a:effectLst/>
              </a:rPr>
              <a:t>he </a:t>
            </a:r>
            <a:r>
              <a:rPr lang="en-NZ" sz="1400" b="0" i="0" strike="noStrike" dirty="0">
                <a:effectLst/>
                <a:hlinkClick r:id="rId3">
                  <a:extLst>
                    <a:ext uri="{A12FA001-AC4F-418D-AE19-62706E023703}">
                      <ahyp:hlinkClr xmlns:ahyp="http://schemas.microsoft.com/office/drawing/2018/hyperlinkcolor" val="tx"/>
                    </a:ext>
                  </a:extLst>
                </a:hlinkClick>
              </a:rPr>
              <a:t>annual average turnover</a:t>
            </a:r>
            <a:r>
              <a:rPr lang="en-NZ" sz="1400" b="0" i="0" dirty="0">
                <a:effectLst/>
              </a:rPr>
              <a:t> in transportation, warehousing and utilities was 49% in 2021 and in retail it was 64.6%, less than half of Amazon’s turnover.</a:t>
            </a:r>
            <a:endParaRPr lang="en-NZ" sz="1400" b="1" dirty="0"/>
          </a:p>
          <a:p>
            <a:pPr fontAlgn="base"/>
            <a:endParaRPr lang="en-NZ" sz="1400" dirty="0"/>
          </a:p>
          <a:p>
            <a:pPr algn="l" fontAlgn="base"/>
            <a:r>
              <a:rPr lang="en-NZ" sz="1400" b="0" i="0" dirty="0">
                <a:effectLst/>
              </a:rPr>
              <a:t>Workers and labour groups have long decried Amazon’s working conditions and high employee turnover amid high injury rates.</a:t>
            </a:r>
          </a:p>
          <a:p>
            <a:pPr algn="l" fontAlgn="base"/>
            <a:endParaRPr lang="en-NZ" sz="1400" b="0" i="0" dirty="0">
              <a:effectLst/>
            </a:endParaRPr>
          </a:p>
          <a:p>
            <a:pPr algn="l" fontAlgn="base"/>
            <a:r>
              <a:rPr lang="en-NZ" sz="1400" b="0" i="0" dirty="0">
                <a:effectLst/>
              </a:rPr>
              <a:t>Matt Littrell, 22, a picker at Amazon in Kentucky said Amazon’s hiring practices, productivity quotas, attendance policies and unequal enforcement of rules are contributors to the lack of job security that drives Amazon’s high turnover.</a:t>
            </a:r>
          </a:p>
          <a:p>
            <a:pPr algn="l" fontAlgn="base"/>
            <a:endParaRPr lang="en-NZ" sz="1400" b="0" i="0" dirty="0">
              <a:effectLst/>
            </a:endParaRPr>
          </a:p>
          <a:p>
            <a:pPr algn="l" fontAlgn="base"/>
            <a:r>
              <a:rPr lang="en-NZ" sz="1400" b="0" i="0" dirty="0">
                <a:effectLst/>
              </a:rPr>
              <a:t>One issue is Amazon’s “time off task” metric, he said, where Amazon monitors employees’ productivity and issues write-ups, which can lead to termination if too much “time off task” is accrued.</a:t>
            </a:r>
          </a:p>
          <a:p>
            <a:pPr algn="l" fontAlgn="base"/>
            <a:endParaRPr lang="en-NZ" sz="1400" b="0" i="0" dirty="0">
              <a:effectLst/>
            </a:endParaRPr>
          </a:p>
          <a:p>
            <a:pPr algn="l" fontAlgn="base"/>
            <a:r>
              <a:rPr lang="en-NZ" sz="1400" b="0" i="0" dirty="0">
                <a:effectLst/>
              </a:rPr>
              <a:t>“Each one of those instances where I was taking too long to find an item counted against me, and that is all added up, and then they count that as your total time off. And it doesn’t matter if you were doing your job – you were not meeting the expectation,” said Littrell.</a:t>
            </a:r>
          </a:p>
          <a:p>
            <a:endParaRPr lang="en-NZ" sz="1400" dirty="0"/>
          </a:p>
          <a:p>
            <a:r>
              <a:rPr lang="en-NZ" sz="1400" b="0" i="0" dirty="0">
                <a:effectLst/>
              </a:rPr>
              <a:t>If an Amazon worker receives so many attendance penalties that they go </a:t>
            </a:r>
            <a:r>
              <a:rPr lang="en-NZ" sz="1400" b="0" i="0" strike="noStrike" dirty="0">
                <a:effectLst/>
                <a:hlinkClick r:id="rId4">
                  <a:extLst>
                    <a:ext uri="{A12FA001-AC4F-418D-AE19-62706E023703}">
                      <ahyp:hlinkClr xmlns:ahyp="http://schemas.microsoft.com/office/drawing/2018/hyperlinkcolor" val="tx"/>
                    </a:ext>
                  </a:extLst>
                </a:hlinkClick>
              </a:rPr>
              <a:t>negative in their allotted time off</a:t>
            </a:r>
            <a:r>
              <a:rPr lang="en-NZ" sz="1400" b="0" i="0" dirty="0">
                <a:effectLst/>
              </a:rPr>
              <a:t>, they face automatic termination if they cannot get the absence excused by the correct department.</a:t>
            </a:r>
          </a:p>
          <a:p>
            <a:endParaRPr lang="en-NZ" sz="1400" b="0" i="0" dirty="0">
              <a:effectLst/>
            </a:endParaRPr>
          </a:p>
          <a:p>
            <a:r>
              <a:rPr lang="en-NZ" sz="1400" b="0" i="0" dirty="0">
                <a:effectLst/>
              </a:rPr>
              <a:t>A </a:t>
            </a:r>
            <a:r>
              <a:rPr lang="en-NZ" sz="1400" b="0" i="0" strike="noStrike" dirty="0">
                <a:effectLst/>
                <a:hlinkClick r:id="rId5">
                  <a:extLst>
                    <a:ext uri="{A12FA001-AC4F-418D-AE19-62706E023703}">
                      <ahyp:hlinkClr xmlns:ahyp="http://schemas.microsoft.com/office/drawing/2018/hyperlinkcolor" val="tx"/>
                    </a:ext>
                  </a:extLst>
                </a:hlinkClick>
              </a:rPr>
              <a:t>report</a:t>
            </a:r>
            <a:r>
              <a:rPr lang="en-NZ" sz="1400" b="0" i="0" dirty="0">
                <a:effectLst/>
              </a:rPr>
              <a:t> based on Occupational Safety and Health Administration (Osha) data released by the Strategic Organizing </a:t>
            </a:r>
            <a:r>
              <a:rPr lang="en-NZ" sz="1400" b="0" i="0" dirty="0" err="1">
                <a:effectLst/>
              </a:rPr>
              <a:t>Center</a:t>
            </a:r>
            <a:r>
              <a:rPr lang="en-NZ" sz="1400" b="0" i="0" dirty="0">
                <a:effectLst/>
              </a:rPr>
              <a:t> in April found Amazon’s serious injury rate in 2021 was 6.8 per 100 workers, more than twice the average of 3.3 per 100 workers in the warehousing industry and a 20% increase from a year prior.</a:t>
            </a:r>
            <a:endParaRPr lang="en-NZ" sz="1400" dirty="0"/>
          </a:p>
        </p:txBody>
      </p:sp>
      <p:cxnSp>
        <p:nvCxnSpPr>
          <p:cNvPr id="41" name="Straight Connector 40">
            <a:extLst>
              <a:ext uri="{FF2B5EF4-FFF2-40B4-BE49-F238E27FC236}">
                <a16:creationId xmlns:a16="http://schemas.microsoft.com/office/drawing/2014/main" id="{36268EA8-31B8-4424-9F51-3D7456F07D03}"/>
              </a:ext>
            </a:extLst>
          </p:cNvPr>
          <p:cNvCxnSpPr>
            <a:cxnSpLocks/>
          </p:cNvCxnSpPr>
          <p:nvPr/>
        </p:nvCxnSpPr>
        <p:spPr>
          <a:xfrm>
            <a:off x="226409" y="1086823"/>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F60E9E-50BF-E847-A6BD-5701552B27BE}"/>
              </a:ext>
            </a:extLst>
          </p:cNvPr>
          <p:cNvSpPr txBox="1"/>
          <p:nvPr/>
        </p:nvSpPr>
        <p:spPr>
          <a:xfrm>
            <a:off x="120391" y="5922303"/>
            <a:ext cx="3657600" cy="815608"/>
          </a:xfrm>
          <a:prstGeom prst="rect">
            <a:avLst/>
          </a:prstGeom>
          <a:noFill/>
        </p:spPr>
        <p:txBody>
          <a:bodyPr wrap="square">
            <a:spAutoFit/>
          </a:bodyPr>
          <a:lstStyle/>
          <a:p>
            <a:pPr fontAlgn="base"/>
            <a:r>
              <a:rPr lang="en-NZ" sz="1400" b="1" dirty="0"/>
              <a:t>Except from: </a:t>
            </a:r>
            <a:r>
              <a:rPr lang="en-NZ" sz="1100" b="1" dirty="0">
                <a:hlinkClick r:id="rId6"/>
              </a:rPr>
              <a:t>https://www.theguardian.com/technology/2022/jun/22/amazon-workers-shortage-leaked-memo-warehouse</a:t>
            </a:r>
            <a:r>
              <a:rPr lang="en-NZ" sz="1100" b="1" dirty="0"/>
              <a:t> </a:t>
            </a:r>
            <a:endParaRPr lang="en-NZ" sz="1000" b="1" dirty="0"/>
          </a:p>
        </p:txBody>
      </p:sp>
      <p:sp>
        <p:nvSpPr>
          <p:cNvPr id="5" name="TextBox 4">
            <a:extLst>
              <a:ext uri="{FF2B5EF4-FFF2-40B4-BE49-F238E27FC236}">
                <a16:creationId xmlns:a16="http://schemas.microsoft.com/office/drawing/2014/main" id="{232C02B3-37EC-6F4E-889D-4109CECEF5E2}"/>
              </a:ext>
            </a:extLst>
          </p:cNvPr>
          <p:cNvSpPr txBox="1"/>
          <p:nvPr/>
        </p:nvSpPr>
        <p:spPr>
          <a:xfrm>
            <a:off x="-9143" y="3066321"/>
            <a:ext cx="4138787" cy="2462213"/>
          </a:xfrm>
          <a:prstGeom prst="rect">
            <a:avLst/>
          </a:prstGeom>
          <a:solidFill>
            <a:srgbClr val="FBA241"/>
          </a:solidFill>
        </p:spPr>
        <p:txBody>
          <a:bodyPr wrap="square" rtlCol="0">
            <a:spAutoFit/>
          </a:bodyPr>
          <a:lstStyle/>
          <a:p>
            <a:r>
              <a:rPr lang="en-US" sz="1400" b="1" dirty="0">
                <a:latin typeface="Arial" panose="020B0604020202020204" pitchFamily="34" charset="0"/>
                <a:cs typeface="Arial" panose="020B0604020202020204" pitchFamily="34" charset="0"/>
              </a:rPr>
              <a:t>Discussion questions:</a:t>
            </a:r>
          </a:p>
          <a:p>
            <a:pPr marL="342900" indent="-342900">
              <a:buAutoNum type="arabicPeriod"/>
            </a:pPr>
            <a:r>
              <a:rPr lang="en-US" sz="1400" b="1" dirty="0">
                <a:latin typeface="Arial" panose="020B0604020202020204" pitchFamily="34" charset="0"/>
                <a:cs typeface="Arial" panose="020B0604020202020204" pitchFamily="34" charset="0"/>
              </a:rPr>
              <a:t>Explain which indicators demonstrate a lack of worker motivation at Amazon and why. </a:t>
            </a:r>
          </a:p>
          <a:p>
            <a:pPr marL="342900" indent="-342900">
              <a:buAutoNum type="arabicPeriod"/>
            </a:pPr>
            <a:r>
              <a:rPr lang="en-US" sz="1400" b="1" dirty="0">
                <a:latin typeface="Arial" panose="020B0604020202020204" pitchFamily="34" charset="0"/>
                <a:cs typeface="Arial" panose="020B0604020202020204" pitchFamily="34" charset="0"/>
              </a:rPr>
              <a:t>Explain which theorist’s teachings seem to have influenced Amazon’s warehouse management practices. Provide examples from the case study</a:t>
            </a:r>
          </a:p>
          <a:p>
            <a:pPr marL="342900" indent="-342900">
              <a:buAutoNum type="arabicPeriod"/>
            </a:pPr>
            <a:r>
              <a:rPr lang="en-US" sz="1400" b="1" dirty="0" err="1">
                <a:latin typeface="Arial" panose="020B0604020202020204" pitchFamily="34" charset="0"/>
                <a:cs typeface="Arial" panose="020B0604020202020204" pitchFamily="34" charset="0"/>
              </a:rPr>
              <a:t>Analyse</a:t>
            </a:r>
            <a:r>
              <a:rPr lang="en-US" sz="1400" b="1" dirty="0">
                <a:latin typeface="Arial" panose="020B0604020202020204" pitchFamily="34" charset="0"/>
                <a:cs typeface="Arial" panose="020B0604020202020204" pitchFamily="34" charset="0"/>
              </a:rPr>
              <a:t> the benefits and drawbacks of Amazon’s approach to employee motivation</a:t>
            </a:r>
          </a:p>
        </p:txBody>
      </p:sp>
      <p:pic>
        <p:nvPicPr>
          <p:cNvPr id="1028" name="Picture 4" descr="Amazon down? Current status and problems | Downdetector">
            <a:extLst>
              <a:ext uri="{FF2B5EF4-FFF2-40B4-BE49-F238E27FC236}">
                <a16:creationId xmlns:a16="http://schemas.microsoft.com/office/drawing/2014/main" id="{F97896E7-16E0-424F-9E49-046D8DB09C2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0391" y="1597076"/>
            <a:ext cx="3282557" cy="101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5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8383AF75-C874-4511-BDEE-26B668862520}"/>
              </a:ext>
            </a:extLst>
          </p:cNvPr>
          <p:cNvSpPr txBox="1"/>
          <p:nvPr/>
        </p:nvSpPr>
        <p:spPr>
          <a:xfrm>
            <a:off x="6234025" y="410315"/>
            <a:ext cx="4860641" cy="132343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Starter Activity - Categories</a:t>
            </a:r>
          </a:p>
        </p:txBody>
      </p:sp>
      <p:sp>
        <p:nvSpPr>
          <p:cNvPr id="39" name="TextBox 38">
            <a:extLst>
              <a:ext uri="{FF2B5EF4-FFF2-40B4-BE49-F238E27FC236}">
                <a16:creationId xmlns:a16="http://schemas.microsoft.com/office/drawing/2014/main" id="{D14B87AF-E897-4372-A9E8-862353965CD6}"/>
              </a:ext>
            </a:extLst>
          </p:cNvPr>
          <p:cNvSpPr txBox="1"/>
          <p:nvPr/>
        </p:nvSpPr>
        <p:spPr>
          <a:xfrm>
            <a:off x="6331501" y="2151727"/>
            <a:ext cx="5190822" cy="646331"/>
          </a:xfrm>
          <a:prstGeom prst="rect">
            <a:avLst/>
          </a:prstGeom>
          <a:noFill/>
        </p:spPr>
        <p:txBody>
          <a:bodyPr wrap="square">
            <a:spAutoFit/>
          </a:bodyPr>
          <a:lstStyle/>
          <a:p>
            <a:r>
              <a:rPr lang="en-US" dirty="0" err="1">
                <a:latin typeface="Arial" panose="020B0604020202020204" pitchFamily="34" charset="0"/>
                <a:cs typeface="Arial" panose="020B0604020202020204" pitchFamily="34" charset="0"/>
              </a:rPr>
              <a:t>Categorise</a:t>
            </a:r>
            <a:r>
              <a:rPr lang="en-US" dirty="0">
                <a:latin typeface="Arial" panose="020B0604020202020204" pitchFamily="34" charset="0"/>
                <a:cs typeface="Arial" panose="020B0604020202020204" pitchFamily="34" charset="0"/>
              </a:rPr>
              <a:t> the following concepts and items by whether they motivate people or not</a:t>
            </a:r>
          </a:p>
        </p:txBody>
      </p:sp>
      <p:cxnSp>
        <p:nvCxnSpPr>
          <p:cNvPr id="41" name="Straight Connector 40">
            <a:extLst>
              <a:ext uri="{FF2B5EF4-FFF2-40B4-BE49-F238E27FC236}">
                <a16:creationId xmlns:a16="http://schemas.microsoft.com/office/drawing/2014/main" id="{36268EA8-31B8-4424-9F51-3D7456F07D03}"/>
              </a:ext>
            </a:extLst>
          </p:cNvPr>
          <p:cNvCxnSpPr>
            <a:cxnSpLocks/>
          </p:cNvCxnSpPr>
          <p:nvPr/>
        </p:nvCxnSpPr>
        <p:spPr>
          <a:xfrm>
            <a:off x="6442706" y="1873078"/>
            <a:ext cx="1255711" cy="0"/>
          </a:xfrm>
          <a:prstGeom prst="line">
            <a:avLst/>
          </a:prstGeom>
          <a:ln w="28575">
            <a:solidFill>
              <a:srgbClr val="FF9F00"/>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1715A53F-7F47-3843-837E-00A895CC7E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69677" y="1184315"/>
            <a:ext cx="4506293" cy="4505353"/>
          </a:xfrm>
        </p:spPr>
      </p:pic>
      <p:sp>
        <p:nvSpPr>
          <p:cNvPr id="8" name="TextBox 7">
            <a:extLst>
              <a:ext uri="{FF2B5EF4-FFF2-40B4-BE49-F238E27FC236}">
                <a16:creationId xmlns:a16="http://schemas.microsoft.com/office/drawing/2014/main" id="{A57D3656-6E89-774E-B6E1-C6F30A485C54}"/>
              </a:ext>
            </a:extLst>
          </p:cNvPr>
          <p:cNvSpPr txBox="1"/>
          <p:nvPr/>
        </p:nvSpPr>
        <p:spPr>
          <a:xfrm>
            <a:off x="6331501" y="3217107"/>
            <a:ext cx="5860499" cy="3693319"/>
          </a:xfrm>
          <a:prstGeom prst="rect">
            <a:avLst/>
          </a:prstGeom>
          <a:noFill/>
        </p:spPr>
        <p:txBody>
          <a:bodyPr wrap="square" numCol="2">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Money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Achievement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Fancy car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Fulfilling a goal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Consumer goods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Family and friends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Eating out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Success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Love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Owning a home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Power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Working as a team</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Luxury holidays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Renting a home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Basic food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Freedom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Heating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Job security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Fair treatment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Designer clothing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Feeling good about oneself</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Nice working environment</a:t>
            </a:r>
          </a:p>
          <a:p>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83D2B6B1-2131-CB4E-8E16-B8F2A2EA3CDA}"/>
              </a:ext>
            </a:extLst>
          </p:cNvPr>
          <p:cNvSpPr/>
          <p:nvPr/>
        </p:nvSpPr>
        <p:spPr>
          <a:xfrm flipH="1">
            <a:off x="4466923" y="1733754"/>
            <a:ext cx="1864578" cy="1875099"/>
          </a:xfrm>
          <a:prstGeom prst="ellipse">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Arial" panose="020B0604020202020204" pitchFamily="34" charset="0"/>
                <a:cs typeface="Arial" panose="020B0604020202020204" pitchFamily="34" charset="0"/>
              </a:rPr>
              <a:t>Think, pair, share</a:t>
            </a:r>
          </a:p>
        </p:txBody>
      </p:sp>
    </p:spTree>
    <p:extLst>
      <p:ext uri="{BB962C8B-B14F-4D97-AF65-F5344CB8AC3E}">
        <p14:creationId xmlns:p14="http://schemas.microsoft.com/office/powerpoint/2010/main" val="141220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FD4F96C-F50F-49A1-AE5F-FE5A3968480C}"/>
              </a:ext>
            </a:extLst>
          </p:cNvPr>
          <p:cNvSpPr txBox="1"/>
          <p:nvPr/>
        </p:nvSpPr>
        <p:spPr>
          <a:xfrm>
            <a:off x="1068630" y="807015"/>
            <a:ext cx="6754570" cy="646331"/>
          </a:xfrm>
          <a:prstGeom prst="rect">
            <a:avLst/>
          </a:prstGeom>
          <a:noFill/>
        </p:spPr>
        <p:txBody>
          <a:bodyPr wrap="square" rtlCol="0">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Maslow’s Hierarchy of Needs</a:t>
            </a:r>
          </a:p>
        </p:txBody>
      </p:sp>
      <p:cxnSp>
        <p:nvCxnSpPr>
          <p:cNvPr id="42" name="Straight Connector 41">
            <a:extLst>
              <a:ext uri="{FF2B5EF4-FFF2-40B4-BE49-F238E27FC236}">
                <a16:creationId xmlns:a16="http://schemas.microsoft.com/office/drawing/2014/main" id="{749117F9-56E5-4E43-86B8-92EBF3E013E7}"/>
              </a:ext>
            </a:extLst>
          </p:cNvPr>
          <p:cNvCxnSpPr>
            <a:cxnSpLocks/>
          </p:cNvCxnSpPr>
          <p:nvPr/>
        </p:nvCxnSpPr>
        <p:spPr>
          <a:xfrm>
            <a:off x="1160631" y="1583590"/>
            <a:ext cx="1255711" cy="0"/>
          </a:xfrm>
          <a:prstGeom prst="line">
            <a:avLst/>
          </a:prstGeom>
          <a:ln w="28575">
            <a:solidFill>
              <a:srgbClr val="FF9F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7F268C5-EEF9-A342-B671-02596659C6E9}"/>
              </a:ext>
            </a:extLst>
          </p:cNvPr>
          <p:cNvSpPr/>
          <p:nvPr/>
        </p:nvSpPr>
        <p:spPr>
          <a:xfrm>
            <a:off x="1068630" y="1713835"/>
            <a:ext cx="5746840" cy="4555093"/>
          </a:xfrm>
          <a:prstGeom prst="rect">
            <a:avLst/>
          </a:prstGeom>
        </p:spPr>
        <p:txBody>
          <a:bodyPr wrap="square">
            <a:spAutoFit/>
          </a:bodyPr>
          <a:lstStyle/>
          <a:p>
            <a:r>
              <a:rPr lang="en-US" sz="1800" b="1" i="1" dirty="0">
                <a:effectLst/>
                <a:latin typeface="Arial" panose="020B0604020202020204" pitchFamily="34" charset="0"/>
                <a:ea typeface="Times New Roman" panose="02020603050405020304" pitchFamily="18" charset="0"/>
              </a:rPr>
              <a:t>Maslow's hierarchy of needs </a:t>
            </a:r>
            <a:r>
              <a:rPr lang="en-US" sz="1800" i="1" dirty="0">
                <a:effectLst/>
                <a:latin typeface="Arial" panose="020B0604020202020204" pitchFamily="34" charset="0"/>
                <a:ea typeface="Times New Roman" panose="02020603050405020304" pitchFamily="18" charset="0"/>
              </a:rPr>
              <a:t>- the order of people's needs starting with basic human requirements</a:t>
            </a:r>
            <a:endParaRPr lang="en-NZ" sz="1800" i="1"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 </a:t>
            </a:r>
            <a:endParaRPr lang="en-NZ"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Abraham Maslow (1908-1970) was an American psychologist credited with developing a famous theory of motivation.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Instead of looking at external (extrinsic) factors, </a:t>
            </a:r>
            <a:r>
              <a:rPr lang="en-NZ" sz="1800" dirty="0" err="1">
                <a:effectLst/>
                <a:latin typeface="Arial" panose="020B0604020202020204" pitchFamily="34" charset="0"/>
                <a:ea typeface="Times New Roman" panose="02020603050405020304" pitchFamily="18" charset="0"/>
                <a:cs typeface="Times New Roman" panose="02020603050405020304" pitchFamily="18" charset="0"/>
              </a:rPr>
              <a:t>maslow</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looked at the </a:t>
            </a:r>
            <a:r>
              <a:rPr lang="en-NZ" sz="1800" b="1" dirty="0" err="1">
                <a:effectLst/>
                <a:latin typeface="Arial" panose="020B0604020202020204" pitchFamily="34" charset="0"/>
                <a:ea typeface="Times New Roman" panose="02020603050405020304" pitchFamily="18" charset="0"/>
                <a:cs typeface="Times New Roman" panose="02020603050405020304" pitchFamily="18" charset="0"/>
              </a:rPr>
              <a:t>instrinsic</a:t>
            </a:r>
            <a:r>
              <a:rPr lang="en-NZ" sz="1800" b="1" dirty="0">
                <a:effectLst/>
                <a:latin typeface="Arial" panose="020B0604020202020204" pitchFamily="34" charset="0"/>
                <a:ea typeface="Times New Roman" panose="02020603050405020304" pitchFamily="18" charset="0"/>
                <a:cs typeface="Times New Roman" panose="02020603050405020304" pitchFamily="18" charset="0"/>
              </a:rPr>
              <a:t> needs </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people have. We are motivated depending on whether our needs are being fulfilled</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He identified 5 “layers” of motivations, and argued that people will only progress onto higher levels when lower levels are satisfied.</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While his theory is primarily a general psychology theory, it has application to business.</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NZ" sz="2000" dirty="0"/>
              <a:t> </a:t>
            </a:r>
          </a:p>
        </p:txBody>
      </p:sp>
      <p:grpSp>
        <p:nvGrpSpPr>
          <p:cNvPr id="13" name="Group 12">
            <a:extLst>
              <a:ext uri="{FF2B5EF4-FFF2-40B4-BE49-F238E27FC236}">
                <a16:creationId xmlns:a16="http://schemas.microsoft.com/office/drawing/2014/main" id="{50F8441D-92BE-7B4A-9EAE-6EB787F4EE3A}"/>
              </a:ext>
            </a:extLst>
          </p:cNvPr>
          <p:cNvGrpSpPr/>
          <p:nvPr/>
        </p:nvGrpSpPr>
        <p:grpSpPr>
          <a:xfrm>
            <a:off x="380953" y="1622827"/>
            <a:ext cx="687677" cy="617683"/>
            <a:chOff x="185717" y="1815102"/>
            <a:chExt cx="1125620" cy="1125620"/>
          </a:xfrm>
        </p:grpSpPr>
        <p:pic>
          <p:nvPicPr>
            <p:cNvPr id="14" name="Picture 6" descr="Key Clipart PNG Images | Vector and PSD Files | Free Download on Pngtree">
              <a:extLst>
                <a:ext uri="{FF2B5EF4-FFF2-40B4-BE49-F238E27FC236}">
                  <a16:creationId xmlns:a16="http://schemas.microsoft.com/office/drawing/2014/main" id="{C43280B4-2DA1-1A47-81CF-67139EEAC1A3}"/>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85717" y="1815102"/>
              <a:ext cx="1125620" cy="112562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5D4BF4B5-4E54-0141-AC11-51FA4578CB7E}"/>
                </a:ext>
              </a:extLst>
            </p:cNvPr>
            <p:cNvSpPr/>
            <p:nvPr/>
          </p:nvSpPr>
          <p:spPr>
            <a:xfrm>
              <a:off x="399733" y="2552699"/>
              <a:ext cx="146367" cy="1421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Placeholder 9">
            <a:extLst>
              <a:ext uri="{FF2B5EF4-FFF2-40B4-BE49-F238E27FC236}">
                <a16:creationId xmlns:a16="http://schemas.microsoft.com/office/drawing/2014/main" id="{5504719F-15B9-344D-8FAF-AC968BE4A544}"/>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a:xfrm>
            <a:off x="8333683" y="140264"/>
            <a:ext cx="3775426" cy="3774638"/>
          </a:xfrm>
        </p:spPr>
      </p:pic>
      <p:sp>
        <p:nvSpPr>
          <p:cNvPr id="9" name="Oval 8">
            <a:extLst>
              <a:ext uri="{FF2B5EF4-FFF2-40B4-BE49-F238E27FC236}">
                <a16:creationId xmlns:a16="http://schemas.microsoft.com/office/drawing/2014/main" id="{6EB2DB29-669D-3B49-96FB-0FA670B4E8AF}"/>
              </a:ext>
            </a:extLst>
          </p:cNvPr>
          <p:cNvSpPr/>
          <p:nvPr/>
        </p:nvSpPr>
        <p:spPr>
          <a:xfrm flipH="1">
            <a:off x="7111808" y="3264061"/>
            <a:ext cx="3316981" cy="3250399"/>
          </a:xfrm>
          <a:prstGeom prst="ellipse">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solidFill>
                  <a:schemeClr val="tx1"/>
                </a:solidFill>
                <a:latin typeface="Arial" panose="020B0604020202020204" pitchFamily="34" charset="0"/>
                <a:cs typeface="Arial" panose="020B0604020202020204" pitchFamily="34" charset="0"/>
              </a:rPr>
              <a:t>Key to remember: </a:t>
            </a:r>
            <a:r>
              <a:rPr lang="en-US" sz="1600" dirty="0">
                <a:solidFill>
                  <a:schemeClr val="tx1"/>
                </a:solidFill>
                <a:latin typeface="Arial" panose="020B0604020202020204" pitchFamily="34" charset="0"/>
                <a:cs typeface="Arial" panose="020B0604020202020204" pitchFamily="34" charset="0"/>
              </a:rPr>
              <a:t>workers aren’t all motivated by the same thing – motivators change as a worker satisfies each category of ‘needs’ and moves up the hierarchy of needs</a:t>
            </a:r>
            <a:r>
              <a:rPr lang="en-US" sz="1600"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5462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9A29E5-4EC5-4FCA-8A20-F44153A1D208}"/>
              </a:ext>
            </a:extLst>
          </p:cNvPr>
          <p:cNvGraphicFramePr>
            <a:graphicFrameLocks noGrp="1"/>
          </p:cNvGraphicFramePr>
          <p:nvPr>
            <p:ph idx="1"/>
          </p:nvPr>
        </p:nvGraphicFramePr>
        <p:xfrm>
          <a:off x="162003" y="610427"/>
          <a:ext cx="4999028"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28976DB-389E-43BB-8BD5-E61B1F1CCB33}"/>
              </a:ext>
            </a:extLst>
          </p:cNvPr>
          <p:cNvSpPr txBox="1"/>
          <p:nvPr/>
        </p:nvSpPr>
        <p:spPr>
          <a:xfrm>
            <a:off x="1943467" y="939192"/>
            <a:ext cx="1436099" cy="646331"/>
          </a:xfrm>
          <a:prstGeom prst="rect">
            <a:avLst/>
          </a:prstGeom>
          <a:noFill/>
        </p:spPr>
        <p:txBody>
          <a:bodyPr wrap="none" rtlCol="0">
            <a:spAutoFit/>
          </a:bodyPr>
          <a:lstStyle/>
          <a:p>
            <a:pPr algn="ctr"/>
            <a:r>
              <a:rPr lang="en-NZ" b="1" dirty="0">
                <a:solidFill>
                  <a:schemeClr val="tx2"/>
                </a:solidFill>
              </a:rPr>
              <a:t>Self </a:t>
            </a:r>
          </a:p>
          <a:p>
            <a:pPr algn="ctr"/>
            <a:r>
              <a:rPr lang="en-NZ" b="1" dirty="0">
                <a:solidFill>
                  <a:schemeClr val="tx2"/>
                </a:solidFill>
              </a:rPr>
              <a:t>Actualisation</a:t>
            </a:r>
          </a:p>
        </p:txBody>
      </p:sp>
      <p:graphicFrame>
        <p:nvGraphicFramePr>
          <p:cNvPr id="3" name="Table 2">
            <a:extLst>
              <a:ext uri="{FF2B5EF4-FFF2-40B4-BE49-F238E27FC236}">
                <a16:creationId xmlns:a16="http://schemas.microsoft.com/office/drawing/2014/main" id="{AA0279AE-0AB6-492B-AFF4-EE29CD801C46}"/>
              </a:ext>
            </a:extLst>
          </p:cNvPr>
          <p:cNvGraphicFramePr>
            <a:graphicFrameLocks noGrp="1"/>
          </p:cNvGraphicFramePr>
          <p:nvPr/>
        </p:nvGraphicFramePr>
        <p:xfrm>
          <a:off x="5351497" y="157784"/>
          <a:ext cx="6717756" cy="6858000"/>
        </p:xfrm>
        <a:graphic>
          <a:graphicData uri="http://schemas.openxmlformats.org/drawingml/2006/table">
            <a:tbl>
              <a:tblPr firstRow="1" bandRow="1">
                <a:tableStyleId>{5940675A-B579-460E-94D1-54222C63F5DA}</a:tableStyleId>
              </a:tblPr>
              <a:tblGrid>
                <a:gridCol w="3358878">
                  <a:extLst>
                    <a:ext uri="{9D8B030D-6E8A-4147-A177-3AD203B41FA5}">
                      <a16:colId xmlns:a16="http://schemas.microsoft.com/office/drawing/2014/main" val="2674374584"/>
                    </a:ext>
                  </a:extLst>
                </a:gridCol>
                <a:gridCol w="3358878">
                  <a:extLst>
                    <a:ext uri="{9D8B030D-6E8A-4147-A177-3AD203B41FA5}">
                      <a16:colId xmlns:a16="http://schemas.microsoft.com/office/drawing/2014/main" val="3756815941"/>
                    </a:ext>
                  </a:extLst>
                </a:gridCol>
              </a:tblGrid>
              <a:tr h="341323">
                <a:tc>
                  <a:txBody>
                    <a:bodyPr/>
                    <a:lstStyle/>
                    <a:p>
                      <a:r>
                        <a:rPr lang="en-NZ" b="1" dirty="0">
                          <a:solidFill>
                            <a:schemeClr val="bg1"/>
                          </a:solidFill>
                        </a:rPr>
                        <a:t>Meaning</a:t>
                      </a:r>
                    </a:p>
                  </a:txBody>
                  <a:tcPr>
                    <a:solidFill>
                      <a:schemeClr val="tx2"/>
                    </a:solidFill>
                  </a:tcPr>
                </a:tc>
                <a:tc>
                  <a:txBody>
                    <a:bodyPr/>
                    <a:lstStyle/>
                    <a:p>
                      <a:r>
                        <a:rPr lang="en-NZ" b="1" dirty="0">
                          <a:solidFill>
                            <a:schemeClr val="bg1"/>
                          </a:solidFill>
                        </a:rPr>
                        <a:t>Business Application</a:t>
                      </a:r>
                    </a:p>
                  </a:txBody>
                  <a:tcPr>
                    <a:solidFill>
                      <a:schemeClr val="tx2"/>
                    </a:solidFill>
                  </a:tcPr>
                </a:tc>
                <a:extLst>
                  <a:ext uri="{0D108BD9-81ED-4DB2-BD59-A6C34878D82A}">
                    <a16:rowId xmlns:a16="http://schemas.microsoft.com/office/drawing/2014/main" val="1197644002"/>
                  </a:ext>
                </a:extLst>
              </a:tr>
              <a:tr h="1094103">
                <a:tc>
                  <a:txBody>
                    <a:bodyPr/>
                    <a:lstStyle/>
                    <a:p>
                      <a:r>
                        <a:rPr lang="en-NZ" dirty="0"/>
                        <a:t>“What a man can be, he must be” (Maslow, 1954)</a:t>
                      </a:r>
                    </a:p>
                    <a:p>
                      <a:r>
                        <a:rPr lang="en-NZ" dirty="0"/>
                        <a:t>Realisation of one’s potential</a:t>
                      </a:r>
                    </a:p>
                    <a:p>
                      <a:endParaRPr lang="en-NZ" dirty="0"/>
                    </a:p>
                  </a:txBody>
                  <a:tcPr/>
                </a:tc>
                <a:tc>
                  <a:txBody>
                    <a:bodyPr/>
                    <a:lstStyle/>
                    <a:p>
                      <a:r>
                        <a:rPr lang="en-NZ" dirty="0"/>
                        <a:t>Opportunities to reach one’s full potential e.g. challenging work, skills development </a:t>
                      </a:r>
                    </a:p>
                  </a:txBody>
                  <a:tcPr/>
                </a:tc>
                <a:extLst>
                  <a:ext uri="{0D108BD9-81ED-4DB2-BD59-A6C34878D82A}">
                    <a16:rowId xmlns:a16="http://schemas.microsoft.com/office/drawing/2014/main" val="3599847204"/>
                  </a:ext>
                </a:extLst>
              </a:tr>
              <a:tr h="1094103">
                <a:tc>
                  <a:txBody>
                    <a:bodyPr/>
                    <a:lstStyle/>
                    <a:p>
                      <a:r>
                        <a:rPr lang="en-NZ" dirty="0"/>
                        <a:t>Self-esteem needs</a:t>
                      </a:r>
                    </a:p>
                    <a:p>
                      <a:r>
                        <a:rPr lang="en-NZ" dirty="0"/>
                        <a:t>Recognition, Status, importance and respect from others</a:t>
                      </a:r>
                    </a:p>
                    <a:p>
                      <a:endParaRPr lang="en-NZ" dirty="0"/>
                    </a:p>
                  </a:txBody>
                  <a:tcPr/>
                </a:tc>
                <a:tc>
                  <a:txBody>
                    <a:bodyPr/>
                    <a:lstStyle/>
                    <a:p>
                      <a:r>
                        <a:rPr lang="en-NZ" dirty="0"/>
                        <a:t>Promotion, appraisal, staff recognition programmes</a:t>
                      </a:r>
                    </a:p>
                  </a:txBody>
                  <a:tcPr/>
                </a:tc>
                <a:extLst>
                  <a:ext uri="{0D108BD9-81ED-4DB2-BD59-A6C34878D82A}">
                    <a16:rowId xmlns:a16="http://schemas.microsoft.com/office/drawing/2014/main" val="3403800316"/>
                  </a:ext>
                </a:extLst>
              </a:tr>
              <a:tr h="1094103">
                <a:tc>
                  <a:txBody>
                    <a:bodyPr/>
                    <a:lstStyle/>
                    <a:p>
                      <a:r>
                        <a:rPr lang="en-NZ" dirty="0"/>
                        <a:t>Friendships</a:t>
                      </a:r>
                    </a:p>
                    <a:p>
                      <a:r>
                        <a:rPr lang="en-NZ" dirty="0"/>
                        <a:t>Intimacy</a:t>
                      </a:r>
                    </a:p>
                    <a:p>
                      <a:r>
                        <a:rPr lang="en-NZ" dirty="0"/>
                        <a:t>Family</a:t>
                      </a:r>
                    </a:p>
                    <a:p>
                      <a:endParaRPr lang="en-NZ" dirty="0"/>
                    </a:p>
                  </a:txBody>
                  <a:tcPr/>
                </a:tc>
                <a:tc>
                  <a:txBody>
                    <a:bodyPr/>
                    <a:lstStyle/>
                    <a:p>
                      <a:r>
                        <a:rPr lang="en-NZ" dirty="0"/>
                        <a:t>Teamwork, staff events, communication between workers</a:t>
                      </a:r>
                    </a:p>
                    <a:p>
                      <a:endParaRPr lang="en-NZ" dirty="0"/>
                    </a:p>
                  </a:txBody>
                  <a:tcPr/>
                </a:tc>
                <a:extLst>
                  <a:ext uri="{0D108BD9-81ED-4DB2-BD59-A6C34878D82A}">
                    <a16:rowId xmlns:a16="http://schemas.microsoft.com/office/drawing/2014/main" val="3320421743"/>
                  </a:ext>
                </a:extLst>
              </a:tr>
              <a:tr h="1094103">
                <a:tc>
                  <a:txBody>
                    <a:bodyPr/>
                    <a:lstStyle/>
                    <a:p>
                      <a:r>
                        <a:rPr lang="en-NZ" dirty="0"/>
                        <a:t>Personal Security, Emotional security, Financial Security, Health and Wellbeing</a:t>
                      </a:r>
                    </a:p>
                    <a:p>
                      <a:endParaRPr lang="en-NZ" dirty="0"/>
                    </a:p>
                  </a:txBody>
                  <a:tcPr/>
                </a:tc>
                <a:tc>
                  <a:txBody>
                    <a:bodyPr/>
                    <a:lstStyle/>
                    <a:p>
                      <a:r>
                        <a:rPr lang="en-NZ" dirty="0"/>
                        <a:t>Health insurance, job contracts</a:t>
                      </a:r>
                    </a:p>
                    <a:p>
                      <a:r>
                        <a:rPr lang="en-NZ" dirty="0"/>
                        <a:t>Retirement planning, health and safety training</a:t>
                      </a:r>
                    </a:p>
                  </a:txBody>
                  <a:tcPr/>
                </a:tc>
                <a:extLst>
                  <a:ext uri="{0D108BD9-81ED-4DB2-BD59-A6C34878D82A}">
                    <a16:rowId xmlns:a16="http://schemas.microsoft.com/office/drawing/2014/main" val="4015144733"/>
                  </a:ext>
                </a:extLst>
              </a:tr>
              <a:tr h="1094103">
                <a:tc>
                  <a:txBody>
                    <a:bodyPr/>
                    <a:lstStyle/>
                    <a:p>
                      <a:r>
                        <a:rPr lang="en-NZ" dirty="0"/>
                        <a:t>Basic human needs of food, water, sex, shelter, clothes, sleep</a:t>
                      </a:r>
                    </a:p>
                    <a:p>
                      <a:endParaRPr lang="en-NZ" dirty="0"/>
                    </a:p>
                    <a:p>
                      <a:endParaRPr lang="en-NZ" dirty="0"/>
                    </a:p>
                  </a:txBody>
                  <a:tcPr/>
                </a:tc>
                <a:tc>
                  <a:txBody>
                    <a:bodyPr/>
                    <a:lstStyle/>
                    <a:p>
                      <a:r>
                        <a:rPr lang="en-NZ" dirty="0"/>
                        <a:t>Wages high enough to satisfy basic needs </a:t>
                      </a:r>
                    </a:p>
                  </a:txBody>
                  <a:tcPr/>
                </a:tc>
                <a:extLst>
                  <a:ext uri="{0D108BD9-81ED-4DB2-BD59-A6C34878D82A}">
                    <a16:rowId xmlns:a16="http://schemas.microsoft.com/office/drawing/2014/main" val="289909079"/>
                  </a:ext>
                </a:extLst>
              </a:tr>
            </a:tbl>
          </a:graphicData>
        </a:graphic>
      </p:graphicFrame>
      <p:sp>
        <p:nvSpPr>
          <p:cNvPr id="4" name="TextBox 3">
            <a:extLst>
              <a:ext uri="{FF2B5EF4-FFF2-40B4-BE49-F238E27FC236}">
                <a16:creationId xmlns:a16="http://schemas.microsoft.com/office/drawing/2014/main" id="{CF8AE4CA-6338-48C8-9CBC-D2CFA2FB891A}"/>
              </a:ext>
            </a:extLst>
          </p:cNvPr>
          <p:cNvSpPr txBox="1"/>
          <p:nvPr/>
        </p:nvSpPr>
        <p:spPr>
          <a:xfrm>
            <a:off x="162003" y="107825"/>
            <a:ext cx="4387558" cy="400110"/>
          </a:xfrm>
          <a:prstGeom prst="rect">
            <a:avLst/>
          </a:prstGeom>
          <a:noFill/>
        </p:spPr>
        <p:txBody>
          <a:bodyPr wrap="square" rtlCol="0">
            <a:spAutoFit/>
          </a:bodyPr>
          <a:lstStyle/>
          <a:p>
            <a:r>
              <a:rPr lang="en-NZ" sz="2000" b="1" dirty="0"/>
              <a:t>The business applications of Maslow</a:t>
            </a:r>
          </a:p>
        </p:txBody>
      </p:sp>
      <p:sp>
        <p:nvSpPr>
          <p:cNvPr id="5" name="Arrow: Left 4">
            <a:extLst>
              <a:ext uri="{FF2B5EF4-FFF2-40B4-BE49-F238E27FC236}">
                <a16:creationId xmlns:a16="http://schemas.microsoft.com/office/drawing/2014/main" id="{96BFBFAC-A59B-496D-A7DD-6B800795C053}"/>
              </a:ext>
            </a:extLst>
          </p:cNvPr>
          <p:cNvSpPr/>
          <p:nvPr/>
        </p:nvSpPr>
        <p:spPr>
          <a:xfrm>
            <a:off x="3113448" y="701227"/>
            <a:ext cx="2182218" cy="835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Left 6">
            <a:extLst>
              <a:ext uri="{FF2B5EF4-FFF2-40B4-BE49-F238E27FC236}">
                <a16:creationId xmlns:a16="http://schemas.microsoft.com/office/drawing/2014/main" id="{82EA015C-D8D3-4A4D-A1A2-ACAAEEBE8D5F}"/>
              </a:ext>
            </a:extLst>
          </p:cNvPr>
          <p:cNvSpPr/>
          <p:nvPr/>
        </p:nvSpPr>
        <p:spPr>
          <a:xfrm>
            <a:off x="3324430" y="1914288"/>
            <a:ext cx="1971236" cy="835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rrow: Left 8">
            <a:extLst>
              <a:ext uri="{FF2B5EF4-FFF2-40B4-BE49-F238E27FC236}">
                <a16:creationId xmlns:a16="http://schemas.microsoft.com/office/drawing/2014/main" id="{2F94C229-F6AE-4645-A46D-667104C73BCB}"/>
              </a:ext>
            </a:extLst>
          </p:cNvPr>
          <p:cNvSpPr/>
          <p:nvPr/>
        </p:nvSpPr>
        <p:spPr>
          <a:xfrm>
            <a:off x="3825894" y="3011069"/>
            <a:ext cx="1469772" cy="835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Left 9">
            <a:extLst>
              <a:ext uri="{FF2B5EF4-FFF2-40B4-BE49-F238E27FC236}">
                <a16:creationId xmlns:a16="http://schemas.microsoft.com/office/drawing/2014/main" id="{A10E6CC4-B0EF-40EB-BBB7-DD016C2AA472}"/>
              </a:ext>
            </a:extLst>
          </p:cNvPr>
          <p:cNvSpPr/>
          <p:nvPr/>
        </p:nvSpPr>
        <p:spPr>
          <a:xfrm>
            <a:off x="4381265" y="4251773"/>
            <a:ext cx="970231" cy="835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Left 10">
            <a:extLst>
              <a:ext uri="{FF2B5EF4-FFF2-40B4-BE49-F238E27FC236}">
                <a16:creationId xmlns:a16="http://schemas.microsoft.com/office/drawing/2014/main" id="{7E2AAAEE-0E3D-4803-89B8-74FE467D4518}"/>
              </a:ext>
            </a:extLst>
          </p:cNvPr>
          <p:cNvSpPr/>
          <p:nvPr/>
        </p:nvSpPr>
        <p:spPr>
          <a:xfrm>
            <a:off x="4830051" y="5344031"/>
            <a:ext cx="521445" cy="835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2958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47355C-5651-4268-B681-18A7E4F3E220}"/>
              </a:ext>
            </a:extLst>
          </p:cNvPr>
          <p:cNvSpPr>
            <a:spLocks noGrp="1"/>
          </p:cNvSpPr>
          <p:nvPr>
            <p:ph type="pic" sz="quarter" idx="22"/>
          </p:nvPr>
        </p:nvSpPr>
        <p:spPr>
          <a:xfrm>
            <a:off x="0" y="1"/>
            <a:ext cx="12192000" cy="4457516"/>
          </a:xfrm>
        </p:spPr>
      </p:sp>
      <p:sp>
        <p:nvSpPr>
          <p:cNvPr id="4" name="Freeform: Shape 3">
            <a:extLst>
              <a:ext uri="{FF2B5EF4-FFF2-40B4-BE49-F238E27FC236}">
                <a16:creationId xmlns:a16="http://schemas.microsoft.com/office/drawing/2014/main" id="{0199C5B4-B0DC-4D30-8F03-6B83F8D7EA6A}"/>
              </a:ext>
            </a:extLst>
          </p:cNvPr>
          <p:cNvSpPr/>
          <p:nvPr/>
        </p:nvSpPr>
        <p:spPr>
          <a:xfrm>
            <a:off x="2388" y="0"/>
            <a:ext cx="12189612" cy="5216769"/>
          </a:xfrm>
          <a:custGeom>
            <a:avLst/>
            <a:gdLst>
              <a:gd name="connsiteX0" fmla="*/ 12179999 w 12179999"/>
              <a:gd name="connsiteY0" fmla="*/ 0 h 5478580"/>
              <a:gd name="connsiteX1" fmla="*/ 0 w 12179999"/>
              <a:gd name="connsiteY1" fmla="*/ 0 h 5478580"/>
              <a:gd name="connsiteX2" fmla="*/ 0 w 12179999"/>
              <a:gd name="connsiteY2" fmla="*/ 5451231 h 5478580"/>
              <a:gd name="connsiteX3" fmla="*/ 6943538 w 12179999"/>
              <a:gd name="connsiteY3" fmla="*/ 4088004 h 5478580"/>
              <a:gd name="connsiteX4" fmla="*/ 12179999 w 12179999"/>
              <a:gd name="connsiteY4" fmla="*/ 3077308 h 547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999" h="5478580">
                <a:moveTo>
                  <a:pt x="12179999" y="0"/>
                </a:moveTo>
                <a:lnTo>
                  <a:pt x="0" y="0"/>
                </a:lnTo>
                <a:lnTo>
                  <a:pt x="0" y="5451231"/>
                </a:lnTo>
                <a:cubicBezTo>
                  <a:pt x="4724141" y="5738446"/>
                  <a:pt x="4514541" y="3659126"/>
                  <a:pt x="6943538" y="4088004"/>
                </a:cubicBezTo>
                <a:cubicBezTo>
                  <a:pt x="9995837" y="4890018"/>
                  <a:pt x="10390065" y="2784231"/>
                  <a:pt x="12179999" y="3077308"/>
                </a:cubicBezTo>
                <a:close/>
              </a:path>
            </a:pathLst>
          </a:custGeom>
          <a:solidFill>
            <a:srgbClr val="5FDBD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B22C575-F8B3-4327-BFAB-8F80EE790C58}"/>
              </a:ext>
            </a:extLst>
          </p:cNvPr>
          <p:cNvSpPr txBox="1"/>
          <p:nvPr/>
        </p:nvSpPr>
        <p:spPr>
          <a:xfrm>
            <a:off x="1092917" y="306155"/>
            <a:ext cx="5236690"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Maslow’s Hierarchy of Needs</a:t>
            </a:r>
          </a:p>
        </p:txBody>
      </p:sp>
      <p:sp>
        <p:nvSpPr>
          <p:cNvPr id="62" name="TextBox 61">
            <a:extLst>
              <a:ext uri="{FF2B5EF4-FFF2-40B4-BE49-F238E27FC236}">
                <a16:creationId xmlns:a16="http://schemas.microsoft.com/office/drawing/2014/main" id="{C6258560-80F7-4DAE-9A78-1080F616C928}"/>
              </a:ext>
            </a:extLst>
          </p:cNvPr>
          <p:cNvSpPr txBox="1"/>
          <p:nvPr/>
        </p:nvSpPr>
        <p:spPr>
          <a:xfrm>
            <a:off x="1092917" y="1514968"/>
            <a:ext cx="8836529" cy="1754326"/>
          </a:xfrm>
          <a:prstGeom prst="rect">
            <a:avLst/>
          </a:prstGeom>
          <a:noFill/>
        </p:spPr>
        <p:txBody>
          <a:bodyPr wrap="square">
            <a:spAutoFit/>
          </a:bodyPr>
          <a:lstStyle/>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Once one set of needs have been satisfied they are no longer a motivator. Workers can only be motivated by achieving the next set of needs in the hierarchy. </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If lower needs are not met workers cannot be motivated if a business tries to meet higher needs</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If a business fails to meet a particular need, workers are not likely to be motivated. </a:t>
            </a:r>
            <a:endParaRPr lang="en-NZ" sz="1800" dirty="0">
              <a:effectLst/>
              <a:latin typeface="Times New Roman" panose="02020603050405020304" pitchFamily="18" charset="0"/>
              <a:ea typeface="Times New Roman" panose="02020603050405020304" pitchFamily="18" charset="0"/>
            </a:endParaRPr>
          </a:p>
        </p:txBody>
      </p:sp>
      <p:cxnSp>
        <p:nvCxnSpPr>
          <p:cNvPr id="63" name="Straight Connector 62">
            <a:extLst>
              <a:ext uri="{FF2B5EF4-FFF2-40B4-BE49-F238E27FC236}">
                <a16:creationId xmlns:a16="http://schemas.microsoft.com/office/drawing/2014/main" id="{E87559F8-363C-45A9-A719-4133266730B1}"/>
              </a:ext>
            </a:extLst>
          </p:cNvPr>
          <p:cNvCxnSpPr>
            <a:cxnSpLocks/>
          </p:cNvCxnSpPr>
          <p:nvPr/>
        </p:nvCxnSpPr>
        <p:spPr>
          <a:xfrm>
            <a:off x="1188341" y="887212"/>
            <a:ext cx="1181427"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6A3F0E-57FA-D34E-B075-1893A127BD64}"/>
              </a:ext>
            </a:extLst>
          </p:cNvPr>
          <p:cNvSpPr txBox="1"/>
          <p:nvPr/>
        </p:nvSpPr>
        <p:spPr>
          <a:xfrm>
            <a:off x="1092917" y="1053303"/>
            <a:ext cx="52366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Application of Maslow</a:t>
            </a:r>
          </a:p>
        </p:txBody>
      </p:sp>
      <p:sp>
        <p:nvSpPr>
          <p:cNvPr id="11" name="TextBox 10">
            <a:extLst>
              <a:ext uri="{FF2B5EF4-FFF2-40B4-BE49-F238E27FC236}">
                <a16:creationId xmlns:a16="http://schemas.microsoft.com/office/drawing/2014/main" id="{75760ED4-F5F5-AB4B-9E0A-9CFE9B530FB6}"/>
              </a:ext>
            </a:extLst>
          </p:cNvPr>
          <p:cNvSpPr txBox="1"/>
          <p:nvPr/>
        </p:nvSpPr>
        <p:spPr>
          <a:xfrm>
            <a:off x="5511181" y="4121957"/>
            <a:ext cx="52366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Drawbacks</a:t>
            </a:r>
          </a:p>
        </p:txBody>
      </p:sp>
      <p:sp>
        <p:nvSpPr>
          <p:cNvPr id="12" name="TextBox 11">
            <a:extLst>
              <a:ext uri="{FF2B5EF4-FFF2-40B4-BE49-F238E27FC236}">
                <a16:creationId xmlns:a16="http://schemas.microsoft.com/office/drawing/2014/main" id="{B5ACEA30-1884-0B44-8AAF-4307E1E7FE4B}"/>
              </a:ext>
            </a:extLst>
          </p:cNvPr>
          <p:cNvSpPr txBox="1"/>
          <p:nvPr/>
        </p:nvSpPr>
        <p:spPr>
          <a:xfrm>
            <a:off x="5511181" y="4650667"/>
            <a:ext cx="6329127" cy="1200329"/>
          </a:xfrm>
          <a:prstGeom prst="rect">
            <a:avLst/>
          </a:prstGeom>
          <a:noFill/>
        </p:spPr>
        <p:txBody>
          <a:bodyPr wrap="square">
            <a:spAutoFit/>
          </a:bodyPr>
          <a:lstStyle/>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Not everyone has the same needs</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Our perception of what is important at work will vary</a:t>
            </a:r>
            <a:endParaRPr lang="en-NZ"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1800" dirty="0">
                <a:effectLst/>
                <a:latin typeface="Arial" panose="020B0604020202020204" pitchFamily="34" charset="0"/>
                <a:ea typeface="Times New Roman" panose="02020603050405020304" pitchFamily="18" charset="0"/>
              </a:rPr>
              <a:t>Not realistic that most employees will reach the top of the hierarchy</a:t>
            </a:r>
            <a:endParaRPr lang="en-N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819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FD4F96C-F50F-49A1-AE5F-FE5A3968480C}"/>
              </a:ext>
            </a:extLst>
          </p:cNvPr>
          <p:cNvSpPr txBox="1"/>
          <p:nvPr/>
        </p:nvSpPr>
        <p:spPr>
          <a:xfrm>
            <a:off x="830091" y="1483547"/>
            <a:ext cx="6754570" cy="646331"/>
          </a:xfrm>
          <a:prstGeom prst="rect">
            <a:avLst/>
          </a:prstGeom>
          <a:noFill/>
        </p:spPr>
        <p:txBody>
          <a:bodyPr wrap="square" rtlCol="0">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Applying Maslow’s Theory Task</a:t>
            </a:r>
          </a:p>
        </p:txBody>
      </p:sp>
      <p:cxnSp>
        <p:nvCxnSpPr>
          <p:cNvPr id="42" name="Straight Connector 41">
            <a:extLst>
              <a:ext uri="{FF2B5EF4-FFF2-40B4-BE49-F238E27FC236}">
                <a16:creationId xmlns:a16="http://schemas.microsoft.com/office/drawing/2014/main" id="{749117F9-56E5-4E43-86B8-92EBF3E013E7}"/>
              </a:ext>
            </a:extLst>
          </p:cNvPr>
          <p:cNvCxnSpPr>
            <a:cxnSpLocks/>
          </p:cNvCxnSpPr>
          <p:nvPr/>
        </p:nvCxnSpPr>
        <p:spPr>
          <a:xfrm>
            <a:off x="935344" y="2365468"/>
            <a:ext cx="1255711" cy="0"/>
          </a:xfrm>
          <a:prstGeom prst="line">
            <a:avLst/>
          </a:prstGeom>
          <a:ln w="28575">
            <a:solidFill>
              <a:srgbClr val="FF9F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7F268C5-EEF9-A342-B671-02596659C6E9}"/>
              </a:ext>
            </a:extLst>
          </p:cNvPr>
          <p:cNvSpPr/>
          <p:nvPr/>
        </p:nvSpPr>
        <p:spPr>
          <a:xfrm>
            <a:off x="830091" y="2601059"/>
            <a:ext cx="3772828" cy="2677656"/>
          </a:xfrm>
          <a:prstGeom prst="rect">
            <a:avLst/>
          </a:prstGeom>
        </p:spPr>
        <p:txBody>
          <a:bodyPr wrap="square">
            <a:spAutoFit/>
          </a:bodyPr>
          <a:lstStyle/>
          <a:p>
            <a:r>
              <a:rPr lang="en-NZ" sz="2400" dirty="0"/>
              <a:t>Complete the card sort activity in pairs.</a:t>
            </a:r>
          </a:p>
          <a:p>
            <a:endParaRPr lang="en-NZ" sz="2400" dirty="0"/>
          </a:p>
          <a:p>
            <a:r>
              <a:rPr lang="en-NZ" sz="2400" dirty="0"/>
              <a:t>Which level of Maslow’s hierarchy is the worker currently on at work?</a:t>
            </a:r>
          </a:p>
          <a:p>
            <a:pPr lvl="0"/>
            <a:r>
              <a:rPr lang="en-NZ" sz="2400" dirty="0"/>
              <a:t> </a:t>
            </a:r>
          </a:p>
        </p:txBody>
      </p:sp>
      <p:sp>
        <p:nvSpPr>
          <p:cNvPr id="9" name="Oval 8">
            <a:extLst>
              <a:ext uri="{FF2B5EF4-FFF2-40B4-BE49-F238E27FC236}">
                <a16:creationId xmlns:a16="http://schemas.microsoft.com/office/drawing/2014/main" id="{6EB2DB29-669D-3B49-96FB-0FA670B4E8AF}"/>
              </a:ext>
            </a:extLst>
          </p:cNvPr>
          <p:cNvSpPr/>
          <p:nvPr/>
        </p:nvSpPr>
        <p:spPr>
          <a:xfrm flipH="1">
            <a:off x="4219715" y="2507798"/>
            <a:ext cx="4158434" cy="3942839"/>
          </a:xfrm>
          <a:prstGeom prst="ellipse">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Arial" panose="020B0604020202020204" pitchFamily="34" charset="0"/>
                <a:cs typeface="Arial" panose="020B0604020202020204" pitchFamily="34" charset="0"/>
              </a:rPr>
              <a:t>Think Deeper: </a:t>
            </a:r>
          </a:p>
          <a:p>
            <a:pPr algn="ctr"/>
            <a:r>
              <a:rPr lang="en-NZ" sz="2000" dirty="0">
                <a:solidFill>
                  <a:schemeClr val="tx1"/>
                </a:solidFill>
              </a:rPr>
              <a:t>1. How can each worker move to the next level, according to Maslow?</a:t>
            </a:r>
          </a:p>
          <a:p>
            <a:pPr algn="ctr"/>
            <a:r>
              <a:rPr lang="en-NZ" sz="2000" dirty="0">
                <a:solidFill>
                  <a:schemeClr val="tx1"/>
                </a:solidFill>
              </a:rPr>
              <a:t>2. Can you see any similarities between Maslow’s theory and those of other motivational theorists?</a:t>
            </a:r>
          </a:p>
        </p:txBody>
      </p:sp>
      <p:pic>
        <p:nvPicPr>
          <p:cNvPr id="5" name="Picture Placeholder 4">
            <a:extLst>
              <a:ext uri="{FF2B5EF4-FFF2-40B4-BE49-F238E27FC236}">
                <a16:creationId xmlns:a16="http://schemas.microsoft.com/office/drawing/2014/main" id="{4BE3922E-339F-8343-AB4D-B625CD27EA6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972286" y="471663"/>
            <a:ext cx="4073120" cy="4072270"/>
          </a:xfrm>
        </p:spPr>
      </p:pic>
    </p:spTree>
    <p:extLst>
      <p:ext uri="{BB962C8B-B14F-4D97-AF65-F5344CB8AC3E}">
        <p14:creationId xmlns:p14="http://schemas.microsoft.com/office/powerpoint/2010/main" val="81422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BE5EC-0113-43C5-AF60-70A006B2BF2C}"/>
              </a:ext>
            </a:extLst>
          </p:cNvPr>
          <p:cNvPicPr>
            <a:picLocks noChangeAspect="1"/>
          </p:cNvPicPr>
          <p:nvPr/>
        </p:nvPicPr>
        <p:blipFill>
          <a:blip r:embed="rId2"/>
          <a:stretch>
            <a:fillRect/>
          </a:stretch>
        </p:blipFill>
        <p:spPr>
          <a:xfrm>
            <a:off x="299225" y="0"/>
            <a:ext cx="4917868" cy="6858000"/>
          </a:xfrm>
          <a:prstGeom prst="rect">
            <a:avLst/>
          </a:prstGeom>
        </p:spPr>
      </p:pic>
      <p:pic>
        <p:nvPicPr>
          <p:cNvPr id="4" name="Picture 3">
            <a:extLst>
              <a:ext uri="{FF2B5EF4-FFF2-40B4-BE49-F238E27FC236}">
                <a16:creationId xmlns:a16="http://schemas.microsoft.com/office/drawing/2014/main" id="{E93C1EBB-3BB1-4AE7-B13F-1C28B2352A22}"/>
              </a:ext>
            </a:extLst>
          </p:cNvPr>
          <p:cNvPicPr>
            <a:picLocks noChangeAspect="1"/>
          </p:cNvPicPr>
          <p:nvPr/>
        </p:nvPicPr>
        <p:blipFill>
          <a:blip r:embed="rId3"/>
          <a:stretch>
            <a:fillRect/>
          </a:stretch>
        </p:blipFill>
        <p:spPr>
          <a:xfrm>
            <a:off x="5862970" y="823240"/>
            <a:ext cx="5490830" cy="5211520"/>
          </a:xfrm>
          <a:prstGeom prst="rect">
            <a:avLst/>
          </a:prstGeom>
        </p:spPr>
      </p:pic>
    </p:spTree>
    <p:extLst>
      <p:ext uri="{BB962C8B-B14F-4D97-AF65-F5344CB8AC3E}">
        <p14:creationId xmlns:p14="http://schemas.microsoft.com/office/powerpoint/2010/main" val="32448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FD4F96C-F50F-49A1-AE5F-FE5A3968480C}"/>
              </a:ext>
            </a:extLst>
          </p:cNvPr>
          <p:cNvSpPr txBox="1"/>
          <p:nvPr/>
        </p:nvSpPr>
        <p:spPr>
          <a:xfrm>
            <a:off x="1068630" y="807015"/>
            <a:ext cx="6754570" cy="646331"/>
          </a:xfrm>
          <a:prstGeom prst="rect">
            <a:avLst/>
          </a:prstGeom>
          <a:noFill/>
        </p:spPr>
        <p:txBody>
          <a:bodyPr wrap="square" rtlCol="0">
            <a:sp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Herzberg’s Two Factor Theory</a:t>
            </a:r>
          </a:p>
        </p:txBody>
      </p:sp>
      <p:cxnSp>
        <p:nvCxnSpPr>
          <p:cNvPr id="42" name="Straight Connector 41">
            <a:extLst>
              <a:ext uri="{FF2B5EF4-FFF2-40B4-BE49-F238E27FC236}">
                <a16:creationId xmlns:a16="http://schemas.microsoft.com/office/drawing/2014/main" id="{749117F9-56E5-4E43-86B8-92EBF3E013E7}"/>
              </a:ext>
            </a:extLst>
          </p:cNvPr>
          <p:cNvCxnSpPr>
            <a:cxnSpLocks/>
          </p:cNvCxnSpPr>
          <p:nvPr/>
        </p:nvCxnSpPr>
        <p:spPr>
          <a:xfrm>
            <a:off x="1160631" y="1583590"/>
            <a:ext cx="1255711" cy="0"/>
          </a:xfrm>
          <a:prstGeom prst="line">
            <a:avLst/>
          </a:prstGeom>
          <a:ln w="28575">
            <a:solidFill>
              <a:srgbClr val="FF9F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7F268C5-EEF9-A342-B671-02596659C6E9}"/>
              </a:ext>
            </a:extLst>
          </p:cNvPr>
          <p:cNvSpPr/>
          <p:nvPr/>
        </p:nvSpPr>
        <p:spPr>
          <a:xfrm>
            <a:off x="1068630" y="1713835"/>
            <a:ext cx="5746840" cy="4708981"/>
          </a:xfrm>
          <a:prstGeom prst="rect">
            <a:avLst/>
          </a:prstGeom>
        </p:spPr>
        <p:txBody>
          <a:bodyPr wrap="square">
            <a:spAutoFit/>
          </a:bodyPr>
          <a:lstStyle/>
          <a:p>
            <a:pPr marL="342900" lvl="0" indent="-342900">
              <a:buFont typeface="Arial" panose="020B0604020202020204" pitchFamily="34" charset="0"/>
              <a:buChar char="•"/>
              <a:tabLst>
                <a:tab pos="457200" algn="l"/>
              </a:tabLst>
            </a:pPr>
            <a:r>
              <a:rPr lang="en-NZ" sz="2000" dirty="0">
                <a:effectLst/>
                <a:latin typeface="Arial" panose="020B0604020202020204" pitchFamily="34" charset="0"/>
                <a:ea typeface="Times New Roman" panose="02020603050405020304" pitchFamily="18" charset="0"/>
                <a:cs typeface="Times New Roman" panose="02020603050405020304" pitchFamily="18" charset="0"/>
              </a:rPr>
              <a:t>Frederick Hertzberg (1923-2000), an American industrial psychologist who looked at the issues surrounding motivation</a:t>
            </a:r>
            <a:endParaRPr lang="en-N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2000" dirty="0">
                <a:effectLst/>
                <a:latin typeface="Arial" panose="020B0604020202020204" pitchFamily="34" charset="0"/>
                <a:ea typeface="Times New Roman" panose="02020603050405020304" pitchFamily="18" charset="0"/>
                <a:cs typeface="Times New Roman" panose="02020603050405020304" pitchFamily="18" charset="0"/>
              </a:rPr>
              <a:t>The two-factor theory suggests that any aspect of work can either be a motivator or lead to dissatisfaction  </a:t>
            </a:r>
          </a:p>
          <a:p>
            <a:pPr marL="342900" lvl="0" indent="-342900">
              <a:buFont typeface="Arial" panose="020B0604020202020204" pitchFamily="34" charset="0"/>
              <a:buChar char="•"/>
              <a:tabLst>
                <a:tab pos="457200" algn="l"/>
              </a:tabLst>
            </a:pPr>
            <a:r>
              <a:rPr lang="en-NZ" sz="2000" dirty="0">
                <a:effectLst/>
                <a:latin typeface="Arial" panose="020B0604020202020204" pitchFamily="34" charset="0"/>
                <a:ea typeface="Times New Roman" panose="02020603050405020304" pitchFamily="18" charset="0"/>
                <a:cs typeface="Times New Roman" panose="02020603050405020304" pitchFamily="18" charset="0"/>
              </a:rPr>
              <a:t>Motivators work to increase motivation, while demotivators (hygiene factors) must be maintained or they will demotivate workers. </a:t>
            </a:r>
            <a:endParaRPr lang="en-N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2000" dirty="0">
                <a:effectLst/>
                <a:latin typeface="Arial" panose="020B0604020202020204" pitchFamily="34" charset="0"/>
                <a:ea typeface="Times New Roman" panose="02020603050405020304" pitchFamily="18" charset="0"/>
                <a:cs typeface="Times New Roman" panose="02020603050405020304" pitchFamily="18" charset="0"/>
              </a:rPr>
              <a:t>No matter how motivated employees are, if a hygiene factor is damaged/missing, workers could become dissatisfied </a:t>
            </a:r>
          </a:p>
          <a:p>
            <a:pPr marL="342900" lvl="0" indent="-342900">
              <a:buFont typeface="Arial" panose="020B0604020202020204" pitchFamily="34" charset="0"/>
              <a:buChar char="•"/>
              <a:tabLst>
                <a:tab pos="457200" algn="l"/>
              </a:tabLst>
            </a:pPr>
            <a:r>
              <a:rPr lang="en-NZ" sz="2000" dirty="0">
                <a:effectLst/>
                <a:latin typeface="Arial" panose="020B0604020202020204" pitchFamily="34" charset="0"/>
                <a:ea typeface="Times New Roman" panose="02020603050405020304" pitchFamily="18" charset="0"/>
                <a:cs typeface="Times New Roman" panose="02020603050405020304" pitchFamily="18" charset="0"/>
              </a:rPr>
              <a:t>E.g. a nice workspace </a:t>
            </a:r>
            <a:r>
              <a:rPr lang="en-NZ" sz="2000" dirty="0">
                <a:latin typeface="Arial" panose="020B0604020202020204" pitchFamily="34" charset="0"/>
                <a:ea typeface="Times New Roman" panose="02020603050405020304" pitchFamily="18" charset="0"/>
                <a:cs typeface="Times New Roman" panose="02020603050405020304" pitchFamily="18" charset="0"/>
              </a:rPr>
              <a:t> </a:t>
            </a:r>
            <a:r>
              <a:rPr lang="en-NZ" sz="2000" dirty="0">
                <a:effectLst/>
                <a:latin typeface="Arial" panose="020B0604020202020204" pitchFamily="34" charset="0"/>
                <a:ea typeface="Times New Roman" panose="02020603050405020304" pitchFamily="18" charset="0"/>
                <a:cs typeface="Times New Roman" panose="02020603050405020304" pitchFamily="18" charset="0"/>
              </a:rPr>
              <a:t>won’t motivate a worker but if the workspace is cramped and chaotic it could make them dissatisfied</a:t>
            </a:r>
            <a:endParaRPr lang="en-NZ"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4BE3922E-339F-8343-AB4D-B625CD27EA6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8043773" y="1184315"/>
            <a:ext cx="3920931" cy="3920113"/>
          </a:xfrm>
        </p:spPr>
      </p:pic>
    </p:spTree>
    <p:extLst>
      <p:ext uri="{BB962C8B-B14F-4D97-AF65-F5344CB8AC3E}">
        <p14:creationId xmlns:p14="http://schemas.microsoft.com/office/powerpoint/2010/main" val="348511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B2C3-6024-41BB-905E-10FED6A4F18E}"/>
              </a:ext>
            </a:extLst>
          </p:cNvPr>
          <p:cNvSpPr>
            <a:spLocks noGrp="1"/>
          </p:cNvSpPr>
          <p:nvPr>
            <p:ph type="title"/>
          </p:nvPr>
        </p:nvSpPr>
        <p:spPr/>
        <p:txBody>
          <a:bodyPr/>
          <a:lstStyle/>
          <a:p>
            <a:r>
              <a:rPr lang="en-NZ" dirty="0"/>
              <a:t>Task: Classify these factors into Hygiene Factors OR motivators:</a:t>
            </a:r>
          </a:p>
        </p:txBody>
      </p:sp>
      <p:sp>
        <p:nvSpPr>
          <p:cNvPr id="3" name="Content Placeholder 2">
            <a:extLst>
              <a:ext uri="{FF2B5EF4-FFF2-40B4-BE49-F238E27FC236}">
                <a16:creationId xmlns:a16="http://schemas.microsoft.com/office/drawing/2014/main" id="{B54BB886-8821-48C9-A68B-9E9776FF6E5E}"/>
              </a:ext>
            </a:extLst>
          </p:cNvPr>
          <p:cNvSpPr>
            <a:spLocks noGrp="1"/>
          </p:cNvSpPr>
          <p:nvPr>
            <p:ph idx="1"/>
          </p:nvPr>
        </p:nvSpPr>
        <p:spPr/>
        <p:txBody>
          <a:bodyPr numCol="2">
            <a:normAutofit lnSpcReduction="10000"/>
          </a:bodyPr>
          <a:lstStyle/>
          <a:p>
            <a:r>
              <a:rPr lang="en-NZ" dirty="0"/>
              <a:t>Job Security</a:t>
            </a:r>
          </a:p>
          <a:p>
            <a:r>
              <a:rPr lang="en-NZ" dirty="0"/>
              <a:t>Salary/Wage</a:t>
            </a:r>
          </a:p>
          <a:p>
            <a:r>
              <a:rPr lang="en-NZ" dirty="0"/>
              <a:t>Praise</a:t>
            </a:r>
          </a:p>
          <a:p>
            <a:r>
              <a:rPr lang="en-NZ" dirty="0"/>
              <a:t>Recognition</a:t>
            </a:r>
          </a:p>
          <a:p>
            <a:r>
              <a:rPr lang="en-NZ" dirty="0"/>
              <a:t>Carparking</a:t>
            </a:r>
          </a:p>
          <a:p>
            <a:r>
              <a:rPr lang="en-NZ" dirty="0"/>
              <a:t>Clean working environment</a:t>
            </a:r>
          </a:p>
          <a:p>
            <a:r>
              <a:rPr lang="en-NZ" dirty="0"/>
              <a:t>Pleasant </a:t>
            </a:r>
            <a:r>
              <a:rPr lang="en-NZ" dirty="0" err="1"/>
              <a:t>coworkers</a:t>
            </a:r>
            <a:endParaRPr lang="en-NZ" dirty="0"/>
          </a:p>
          <a:p>
            <a:r>
              <a:rPr lang="en-NZ" dirty="0"/>
              <a:t>Workplace safety</a:t>
            </a:r>
          </a:p>
          <a:p>
            <a:r>
              <a:rPr lang="en-NZ" dirty="0"/>
              <a:t>Fairness in treatment</a:t>
            </a:r>
          </a:p>
          <a:p>
            <a:r>
              <a:rPr lang="en-NZ" dirty="0"/>
              <a:t>Promotion opportunities</a:t>
            </a:r>
          </a:p>
          <a:p>
            <a:r>
              <a:rPr lang="en-NZ" dirty="0"/>
              <a:t>Travel for work</a:t>
            </a:r>
          </a:p>
          <a:p>
            <a:r>
              <a:rPr lang="en-NZ" dirty="0"/>
              <a:t>Flexitime</a:t>
            </a:r>
          </a:p>
          <a:p>
            <a:r>
              <a:rPr lang="en-NZ" dirty="0"/>
              <a:t>Teleworking</a:t>
            </a:r>
          </a:p>
          <a:p>
            <a:r>
              <a:rPr lang="en-NZ" dirty="0"/>
              <a:t>Team working</a:t>
            </a:r>
          </a:p>
          <a:p>
            <a:r>
              <a:rPr lang="en-NZ" dirty="0"/>
              <a:t>Responsibility</a:t>
            </a:r>
          </a:p>
          <a:p>
            <a:r>
              <a:rPr lang="en-NZ" dirty="0"/>
              <a:t>Authority</a:t>
            </a:r>
          </a:p>
          <a:p>
            <a:r>
              <a:rPr lang="en-NZ" dirty="0"/>
              <a:t>Friendships at work</a:t>
            </a:r>
          </a:p>
          <a:p>
            <a:endParaRPr lang="en-NZ" dirty="0"/>
          </a:p>
        </p:txBody>
      </p:sp>
    </p:spTree>
    <p:extLst>
      <p:ext uri="{BB962C8B-B14F-4D97-AF65-F5344CB8AC3E}">
        <p14:creationId xmlns:p14="http://schemas.microsoft.com/office/powerpoint/2010/main" val="93295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E351A2F-31C5-4CB7-AE17-BB6D1AC382C6}"/>
              </a:ext>
            </a:extLst>
          </p:cNvPr>
          <p:cNvSpPr/>
          <p:nvPr/>
        </p:nvSpPr>
        <p:spPr>
          <a:xfrm rot="2678075" flipH="1">
            <a:off x="935096" y="5574330"/>
            <a:ext cx="865076" cy="852537"/>
          </a:xfrm>
          <a:prstGeom prst="roundRect">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6B4B0F8-470C-40DB-8BFE-BABBDEEDA18C}"/>
              </a:ext>
            </a:extLst>
          </p:cNvPr>
          <p:cNvSpPr txBox="1"/>
          <p:nvPr/>
        </p:nvSpPr>
        <p:spPr>
          <a:xfrm>
            <a:off x="3379809" y="219525"/>
            <a:ext cx="8534456" cy="523220"/>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Herzberg’s Two Factor Theory</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BF01A5-01CE-E84B-8E57-EDEB070D88E7}"/>
              </a:ext>
            </a:extLst>
          </p:cNvPr>
          <p:cNvSpPr txBox="1"/>
          <p:nvPr/>
        </p:nvSpPr>
        <p:spPr>
          <a:xfrm>
            <a:off x="2918671" y="917912"/>
            <a:ext cx="9456732" cy="5940088"/>
          </a:xfrm>
          <a:prstGeom prst="rect">
            <a:avLst/>
          </a:prstGeom>
          <a:noFill/>
        </p:spPr>
        <p:txBody>
          <a:bodyPr wrap="square" rtlCol="0">
            <a:spAutoFit/>
          </a:bodyPr>
          <a:lstStyle/>
          <a:p>
            <a:r>
              <a:rPr lang="en-NZ" sz="2000" dirty="0"/>
              <a:t>Job satisfaction resulted from 5 main </a:t>
            </a:r>
            <a:r>
              <a:rPr lang="en-NZ" sz="2000" b="1" dirty="0"/>
              <a:t>MOTIVATORS:</a:t>
            </a:r>
          </a:p>
          <a:p>
            <a:pPr marL="914400" lvl="1" indent="-457200">
              <a:buFont typeface="+mj-lt"/>
              <a:buAutoNum type="arabicPeriod"/>
            </a:pPr>
            <a:r>
              <a:rPr lang="en-NZ" sz="2000" dirty="0"/>
              <a:t>Achievement  </a:t>
            </a:r>
          </a:p>
          <a:p>
            <a:pPr marL="914400" lvl="1" indent="-457200">
              <a:buFont typeface="+mj-lt"/>
              <a:buAutoNum type="arabicPeriod"/>
            </a:pPr>
            <a:r>
              <a:rPr lang="en-NZ" sz="2000" dirty="0"/>
              <a:t>Recognition for achievement </a:t>
            </a:r>
          </a:p>
          <a:p>
            <a:pPr marL="914400" lvl="1" indent="-457200">
              <a:buFont typeface="+mj-lt"/>
              <a:buAutoNum type="arabicPeriod"/>
            </a:pPr>
            <a:r>
              <a:rPr lang="en-NZ" sz="2000" dirty="0"/>
              <a:t>The work itself</a:t>
            </a:r>
          </a:p>
          <a:p>
            <a:pPr marL="914400" lvl="1" indent="-457200">
              <a:buFont typeface="+mj-lt"/>
              <a:buAutoNum type="arabicPeriod"/>
            </a:pPr>
            <a:r>
              <a:rPr lang="en-NZ" sz="2000" dirty="0"/>
              <a:t>Responsibility </a:t>
            </a:r>
          </a:p>
          <a:p>
            <a:pPr marL="914400" lvl="1" indent="-457200">
              <a:buFont typeface="+mj-lt"/>
              <a:buAutoNum type="arabicPeriod"/>
            </a:pPr>
            <a:r>
              <a:rPr lang="en-NZ" sz="2000" dirty="0"/>
              <a:t>Advancement </a:t>
            </a:r>
          </a:p>
          <a:p>
            <a:pPr lvl="1"/>
            <a:endParaRPr lang="en-NZ" sz="2000" dirty="0"/>
          </a:p>
          <a:p>
            <a:pPr lvl="1"/>
            <a:endParaRPr lang="en-NZ" sz="2000" dirty="0"/>
          </a:p>
          <a:p>
            <a:pPr lvl="1"/>
            <a:endParaRPr lang="en-NZ" sz="2000" dirty="0"/>
          </a:p>
          <a:p>
            <a:pPr marL="914400" lvl="1" indent="-457200">
              <a:buFont typeface="+mj-lt"/>
              <a:buAutoNum type="arabicPeriod"/>
            </a:pPr>
            <a:endParaRPr lang="en-NZ" sz="2000" dirty="0"/>
          </a:p>
          <a:p>
            <a:r>
              <a:rPr lang="en-NZ" sz="2000" dirty="0"/>
              <a:t>Job dissatisfaction resulted from 5 main </a:t>
            </a:r>
            <a:r>
              <a:rPr lang="en-NZ" sz="2000" b="1" dirty="0"/>
              <a:t>HYGIENE FACTORS </a:t>
            </a:r>
            <a:r>
              <a:rPr lang="en-NZ" sz="2000" dirty="0"/>
              <a:t>(demotivators)</a:t>
            </a:r>
          </a:p>
          <a:p>
            <a:pPr marL="914400" lvl="1" indent="-457200">
              <a:buFont typeface="+mj-lt"/>
              <a:buAutoNum type="arabicPeriod"/>
            </a:pPr>
            <a:r>
              <a:rPr lang="en-NZ" sz="2000" dirty="0"/>
              <a:t>Company policy and administration</a:t>
            </a:r>
          </a:p>
          <a:p>
            <a:pPr marL="914400" lvl="1" indent="-457200">
              <a:buFont typeface="+mj-lt"/>
              <a:buAutoNum type="arabicPeriod"/>
            </a:pPr>
            <a:r>
              <a:rPr lang="en-NZ" sz="2000" dirty="0"/>
              <a:t>Supervision </a:t>
            </a:r>
          </a:p>
          <a:p>
            <a:pPr marL="914400" lvl="1" indent="-457200">
              <a:buFont typeface="+mj-lt"/>
              <a:buAutoNum type="arabicPeriod"/>
            </a:pPr>
            <a:r>
              <a:rPr lang="en-NZ" sz="2000" dirty="0"/>
              <a:t>Salary</a:t>
            </a:r>
          </a:p>
          <a:p>
            <a:pPr marL="914400" lvl="1" indent="-457200">
              <a:buFont typeface="+mj-lt"/>
              <a:buAutoNum type="arabicPeriod"/>
            </a:pPr>
            <a:r>
              <a:rPr lang="en-NZ" sz="2000" dirty="0"/>
              <a:t>Relationships with others</a:t>
            </a:r>
          </a:p>
          <a:p>
            <a:pPr marL="914400" lvl="1" indent="-457200">
              <a:buFont typeface="+mj-lt"/>
              <a:buAutoNum type="arabicPeriod"/>
            </a:pPr>
            <a:r>
              <a:rPr lang="en-NZ" sz="2000" dirty="0"/>
              <a:t>Working conditions</a:t>
            </a:r>
          </a:p>
          <a:p>
            <a:pPr lvl="1"/>
            <a:endParaRPr lang="en-NZ" sz="2000" dirty="0"/>
          </a:p>
          <a:p>
            <a:r>
              <a:rPr lang="en-NZ" sz="2000" dirty="0"/>
              <a:t>These had to be addressed by management to prevent dissatisfaction – they would not, by themselves, motivate </a:t>
            </a:r>
          </a:p>
        </p:txBody>
      </p:sp>
      <p:sp>
        <p:nvSpPr>
          <p:cNvPr id="5" name="TextBox 4">
            <a:extLst>
              <a:ext uri="{FF2B5EF4-FFF2-40B4-BE49-F238E27FC236}">
                <a16:creationId xmlns:a16="http://schemas.microsoft.com/office/drawing/2014/main" id="{BB12DD85-E60E-0D4B-8A5F-7231EF378B1A}"/>
              </a:ext>
            </a:extLst>
          </p:cNvPr>
          <p:cNvSpPr txBox="1"/>
          <p:nvPr/>
        </p:nvSpPr>
        <p:spPr>
          <a:xfrm>
            <a:off x="7647037" y="4803039"/>
            <a:ext cx="4123214" cy="1200329"/>
          </a:xfrm>
          <a:prstGeom prst="rect">
            <a:avLst/>
          </a:prstGeom>
          <a:solidFill>
            <a:srgbClr val="FBA241"/>
          </a:solidFill>
        </p:spPr>
        <p:txBody>
          <a:bodyPr wrap="square" rtlCol="0">
            <a:spAutoFit/>
          </a:bodyPr>
          <a:lstStyle/>
          <a:p>
            <a:r>
              <a:rPr lang="en-NZ" dirty="0"/>
              <a:t>Workers may be encouraged to do a job because of pay and conditions but it doesn’t mean they want to do the job – that requires motivation</a:t>
            </a:r>
          </a:p>
        </p:txBody>
      </p:sp>
      <p:sp>
        <p:nvSpPr>
          <p:cNvPr id="6" name="TextBox 5">
            <a:extLst>
              <a:ext uri="{FF2B5EF4-FFF2-40B4-BE49-F238E27FC236}">
                <a16:creationId xmlns:a16="http://schemas.microsoft.com/office/drawing/2014/main" id="{C261AAEE-00F4-ED40-B932-92ABA33E4803}"/>
              </a:ext>
            </a:extLst>
          </p:cNvPr>
          <p:cNvSpPr txBox="1"/>
          <p:nvPr/>
        </p:nvSpPr>
        <p:spPr>
          <a:xfrm>
            <a:off x="7303793" y="1368740"/>
            <a:ext cx="4610472" cy="2308324"/>
          </a:xfrm>
          <a:prstGeom prst="rect">
            <a:avLst/>
          </a:prstGeom>
          <a:solidFill>
            <a:srgbClr val="FBA241"/>
          </a:solidFill>
        </p:spPr>
        <p:txBody>
          <a:bodyPr wrap="square" rtlCol="0">
            <a:spAutoFit/>
          </a:bodyPr>
          <a:lstStyle/>
          <a:p>
            <a:r>
              <a:rPr lang="en-NZ" dirty="0"/>
              <a:t>Motivators can be provided by adopting </a:t>
            </a:r>
            <a:r>
              <a:rPr lang="en-NZ" b="1" dirty="0"/>
              <a:t>job enrichment:</a:t>
            </a:r>
          </a:p>
          <a:p>
            <a:pPr marL="285750" indent="-285750">
              <a:buFont typeface="Arial" panose="020B0604020202020204" pitchFamily="34" charset="0"/>
              <a:buChar char="•"/>
            </a:pPr>
            <a:r>
              <a:rPr lang="en-NZ" dirty="0"/>
              <a:t>Complete units of work</a:t>
            </a:r>
          </a:p>
          <a:p>
            <a:pPr marL="285750" indent="-285750">
              <a:buFont typeface="Arial" panose="020B0604020202020204" pitchFamily="34" charset="0"/>
              <a:buChar char="•"/>
            </a:pPr>
            <a:r>
              <a:rPr lang="en-NZ" dirty="0"/>
              <a:t>Feedback on performance</a:t>
            </a:r>
          </a:p>
          <a:p>
            <a:pPr marL="285750" indent="-285750">
              <a:buFont typeface="Arial" panose="020B0604020202020204" pitchFamily="34" charset="0"/>
              <a:buChar char="•"/>
            </a:pPr>
            <a:r>
              <a:rPr lang="en-NZ" dirty="0"/>
              <a:t>A range of tasks </a:t>
            </a:r>
          </a:p>
          <a:p>
            <a:r>
              <a:rPr lang="en-NZ" dirty="0"/>
              <a:t>If work is not interesting, rewarding or challenging then it won’t motivate, whatever the pay</a:t>
            </a:r>
          </a:p>
        </p:txBody>
      </p:sp>
    </p:spTree>
    <p:extLst>
      <p:ext uri="{BB962C8B-B14F-4D97-AF65-F5344CB8AC3E}">
        <p14:creationId xmlns:p14="http://schemas.microsoft.com/office/powerpoint/2010/main" val="312655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47355C-5651-4268-B681-18A7E4F3E220}"/>
              </a:ext>
            </a:extLst>
          </p:cNvPr>
          <p:cNvSpPr>
            <a:spLocks noGrp="1"/>
          </p:cNvSpPr>
          <p:nvPr>
            <p:ph type="pic" sz="quarter" idx="22"/>
          </p:nvPr>
        </p:nvSpPr>
        <p:spPr>
          <a:xfrm>
            <a:off x="0" y="1"/>
            <a:ext cx="12192000" cy="4457516"/>
          </a:xfrm>
        </p:spPr>
      </p:sp>
      <p:sp>
        <p:nvSpPr>
          <p:cNvPr id="4" name="Freeform: Shape 3">
            <a:extLst>
              <a:ext uri="{FF2B5EF4-FFF2-40B4-BE49-F238E27FC236}">
                <a16:creationId xmlns:a16="http://schemas.microsoft.com/office/drawing/2014/main" id="{0199C5B4-B0DC-4D30-8F03-6B83F8D7EA6A}"/>
              </a:ext>
            </a:extLst>
          </p:cNvPr>
          <p:cNvSpPr/>
          <p:nvPr/>
        </p:nvSpPr>
        <p:spPr>
          <a:xfrm>
            <a:off x="2388" y="0"/>
            <a:ext cx="12189612" cy="5216769"/>
          </a:xfrm>
          <a:custGeom>
            <a:avLst/>
            <a:gdLst>
              <a:gd name="connsiteX0" fmla="*/ 12179999 w 12179999"/>
              <a:gd name="connsiteY0" fmla="*/ 0 h 5478580"/>
              <a:gd name="connsiteX1" fmla="*/ 0 w 12179999"/>
              <a:gd name="connsiteY1" fmla="*/ 0 h 5478580"/>
              <a:gd name="connsiteX2" fmla="*/ 0 w 12179999"/>
              <a:gd name="connsiteY2" fmla="*/ 5451231 h 5478580"/>
              <a:gd name="connsiteX3" fmla="*/ 6943538 w 12179999"/>
              <a:gd name="connsiteY3" fmla="*/ 4088004 h 5478580"/>
              <a:gd name="connsiteX4" fmla="*/ 12179999 w 12179999"/>
              <a:gd name="connsiteY4" fmla="*/ 3077308 h 547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999" h="5478580">
                <a:moveTo>
                  <a:pt x="12179999" y="0"/>
                </a:moveTo>
                <a:lnTo>
                  <a:pt x="0" y="0"/>
                </a:lnTo>
                <a:lnTo>
                  <a:pt x="0" y="5451231"/>
                </a:lnTo>
                <a:cubicBezTo>
                  <a:pt x="4724141" y="5738446"/>
                  <a:pt x="4514541" y="3659126"/>
                  <a:pt x="6943538" y="4088004"/>
                </a:cubicBezTo>
                <a:cubicBezTo>
                  <a:pt x="9995837" y="4890018"/>
                  <a:pt x="10390065" y="2784231"/>
                  <a:pt x="12179999" y="3077308"/>
                </a:cubicBezTo>
                <a:close/>
              </a:path>
            </a:pathLst>
          </a:custGeom>
          <a:solidFill>
            <a:srgbClr val="5FDBD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B22C575-F8B3-4327-BFAB-8F80EE790C58}"/>
              </a:ext>
            </a:extLst>
          </p:cNvPr>
          <p:cNvSpPr txBox="1"/>
          <p:nvPr/>
        </p:nvSpPr>
        <p:spPr>
          <a:xfrm>
            <a:off x="1092916" y="306155"/>
            <a:ext cx="5817169"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Herzberg’s Two Factor Theory</a:t>
            </a:r>
          </a:p>
        </p:txBody>
      </p:sp>
      <p:sp>
        <p:nvSpPr>
          <p:cNvPr id="62" name="TextBox 61">
            <a:extLst>
              <a:ext uri="{FF2B5EF4-FFF2-40B4-BE49-F238E27FC236}">
                <a16:creationId xmlns:a16="http://schemas.microsoft.com/office/drawing/2014/main" id="{C6258560-80F7-4DAE-9A78-1080F616C928}"/>
              </a:ext>
            </a:extLst>
          </p:cNvPr>
          <p:cNvSpPr txBox="1"/>
          <p:nvPr/>
        </p:nvSpPr>
        <p:spPr>
          <a:xfrm>
            <a:off x="1092917" y="1514968"/>
            <a:ext cx="8836529" cy="1477328"/>
          </a:xfrm>
          <a:prstGeom prst="rect">
            <a:avLst/>
          </a:prstGeom>
          <a:noFill/>
        </p:spPr>
        <p:txBody>
          <a:bodyPr wrap="square">
            <a:spAutoFit/>
          </a:bodyPr>
          <a:lstStyle/>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They had a significant impact on business practices and how we understand which factors motivate and which demotivate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Team-working has become more widespread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Workers now tend to be more responsible for the quality of their own output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Two-way communication favoured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E87559F8-363C-45A9-A719-4133266730B1}"/>
              </a:ext>
            </a:extLst>
          </p:cNvPr>
          <p:cNvCxnSpPr>
            <a:cxnSpLocks/>
          </p:cNvCxnSpPr>
          <p:nvPr/>
        </p:nvCxnSpPr>
        <p:spPr>
          <a:xfrm>
            <a:off x="1188341" y="887212"/>
            <a:ext cx="1181427"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6A3F0E-57FA-D34E-B075-1893A127BD64}"/>
              </a:ext>
            </a:extLst>
          </p:cNvPr>
          <p:cNvSpPr txBox="1"/>
          <p:nvPr/>
        </p:nvSpPr>
        <p:spPr>
          <a:xfrm>
            <a:off x="1092917" y="1053303"/>
            <a:ext cx="52366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Benefits</a:t>
            </a:r>
          </a:p>
        </p:txBody>
      </p:sp>
      <p:sp>
        <p:nvSpPr>
          <p:cNvPr id="11" name="TextBox 10">
            <a:extLst>
              <a:ext uri="{FF2B5EF4-FFF2-40B4-BE49-F238E27FC236}">
                <a16:creationId xmlns:a16="http://schemas.microsoft.com/office/drawing/2014/main" id="{75760ED4-F5F5-AB4B-9E0A-9CFE9B530FB6}"/>
              </a:ext>
            </a:extLst>
          </p:cNvPr>
          <p:cNvSpPr txBox="1"/>
          <p:nvPr/>
        </p:nvSpPr>
        <p:spPr>
          <a:xfrm>
            <a:off x="5511181" y="4121957"/>
            <a:ext cx="52366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Drawbacks</a:t>
            </a:r>
          </a:p>
        </p:txBody>
      </p:sp>
      <p:sp>
        <p:nvSpPr>
          <p:cNvPr id="12" name="TextBox 11">
            <a:extLst>
              <a:ext uri="{FF2B5EF4-FFF2-40B4-BE49-F238E27FC236}">
                <a16:creationId xmlns:a16="http://schemas.microsoft.com/office/drawing/2014/main" id="{B5ACEA30-1884-0B44-8AAF-4307E1E7FE4B}"/>
              </a:ext>
            </a:extLst>
          </p:cNvPr>
          <p:cNvSpPr txBox="1"/>
          <p:nvPr/>
        </p:nvSpPr>
        <p:spPr>
          <a:xfrm>
            <a:off x="5511181" y="4650667"/>
            <a:ext cx="6329127" cy="2031325"/>
          </a:xfrm>
          <a:prstGeom prst="rect">
            <a:avLst/>
          </a:prstGeom>
          <a:noFill/>
        </p:spPr>
        <p:txBody>
          <a:bodyPr wrap="square">
            <a:spAutoFit/>
          </a:bodyPr>
          <a:lstStyle/>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Based on surveys of 200 professional workers – results may not be replicable in other organisations or with other workers</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Dated theory – may not be entirely relevant to today’s workforce</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It overlooks ‘blue collar’ workforce – professional workers surveyed </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163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187561DB-355E-4796-9629-0BD604FE5B40}"/>
              </a:ext>
            </a:extLst>
          </p:cNvPr>
          <p:cNvSpPr txBox="1"/>
          <p:nvPr/>
        </p:nvSpPr>
        <p:spPr>
          <a:xfrm>
            <a:off x="3981455" y="4475056"/>
            <a:ext cx="1709122" cy="553998"/>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Mayo’s theory of human relations</a:t>
            </a:r>
          </a:p>
        </p:txBody>
      </p:sp>
      <p:sp>
        <p:nvSpPr>
          <p:cNvPr id="109" name="TextBox 108">
            <a:extLst>
              <a:ext uri="{FF2B5EF4-FFF2-40B4-BE49-F238E27FC236}">
                <a16:creationId xmlns:a16="http://schemas.microsoft.com/office/drawing/2014/main" id="{77BC1D4D-6B43-47A3-BE3D-7B8C3E35BCA7}"/>
              </a:ext>
            </a:extLst>
          </p:cNvPr>
          <p:cNvSpPr txBox="1"/>
          <p:nvPr/>
        </p:nvSpPr>
        <p:spPr>
          <a:xfrm>
            <a:off x="1141355" y="897580"/>
            <a:ext cx="7045311" cy="830997"/>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Self-</a:t>
            </a:r>
            <a:r>
              <a:rPr lang="en-US" sz="2400" dirty="0" err="1">
                <a:solidFill>
                  <a:schemeClr val="tx1">
                    <a:lumMod val="75000"/>
                    <a:lumOff val="25000"/>
                  </a:schemeClr>
                </a:solidFill>
                <a:latin typeface="Arial" panose="020B0604020202020204" pitchFamily="34" charset="0"/>
                <a:cs typeface="Arial" panose="020B0604020202020204" pitchFamily="34" charset="0"/>
              </a:rPr>
              <a:t>actualisation</a:t>
            </a:r>
            <a:r>
              <a:rPr lang="en-US" sz="2400" dirty="0">
                <a:solidFill>
                  <a:schemeClr val="tx1">
                    <a:lumMod val="75000"/>
                    <a:lumOff val="25000"/>
                  </a:schemeClr>
                </a:solidFill>
                <a:latin typeface="Arial" panose="020B0604020202020204" pitchFamily="34" charset="0"/>
                <a:cs typeface="Arial" panose="020B0604020202020204" pitchFamily="34" charset="0"/>
              </a:rPr>
              <a:t> as the highest level motivator is a key aspect of which theory?</a:t>
            </a:r>
          </a:p>
        </p:txBody>
      </p:sp>
      <p:cxnSp>
        <p:nvCxnSpPr>
          <p:cNvPr id="110" name="Straight Connector 109">
            <a:extLst>
              <a:ext uri="{FF2B5EF4-FFF2-40B4-BE49-F238E27FC236}">
                <a16:creationId xmlns:a16="http://schemas.microsoft.com/office/drawing/2014/main" id="{8BB2D325-6F6C-49F7-B7B7-EFD239107437}"/>
              </a:ext>
            </a:extLst>
          </p:cNvPr>
          <p:cNvCxnSpPr>
            <a:cxnSpLocks/>
          </p:cNvCxnSpPr>
          <p:nvPr/>
        </p:nvCxnSpPr>
        <p:spPr>
          <a:xfrm>
            <a:off x="1238387" y="1685907"/>
            <a:ext cx="1255711" cy="0"/>
          </a:xfrm>
          <a:prstGeom prst="line">
            <a:avLst/>
          </a:prstGeom>
          <a:ln w="28575">
            <a:solidFill>
              <a:srgbClr val="FECC33"/>
            </a:solidFill>
          </a:ln>
        </p:spPr>
        <p:style>
          <a:lnRef idx="1">
            <a:schemeClr val="accent1"/>
          </a:lnRef>
          <a:fillRef idx="0">
            <a:schemeClr val="accent1"/>
          </a:fillRef>
          <a:effectRef idx="0">
            <a:schemeClr val="accent1"/>
          </a:effectRef>
          <a:fontRef idx="minor">
            <a:schemeClr val="tx1"/>
          </a:fontRef>
        </p:style>
      </p:cxnSp>
      <p:pic>
        <p:nvPicPr>
          <p:cNvPr id="20" name="Picture Placeholder 19" descr="Icon&#10;&#10;Description automatically generated">
            <a:extLst>
              <a:ext uri="{FF2B5EF4-FFF2-40B4-BE49-F238E27FC236}">
                <a16:creationId xmlns:a16="http://schemas.microsoft.com/office/drawing/2014/main" id="{5F5A9F22-B9D9-6B4A-A43B-9B7BFF2D4BEF}"/>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Icon&#10;&#10;Description automatically generated with medium confidence">
            <a:extLst>
              <a:ext uri="{FF2B5EF4-FFF2-40B4-BE49-F238E27FC236}">
                <a16:creationId xmlns:a16="http://schemas.microsoft.com/office/drawing/2014/main" id="{D9CA9C4A-8444-0E4B-B6C2-E99401D7BED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670823" y="2274378"/>
            <a:ext cx="2343457" cy="1983600"/>
          </a:xfrm>
        </p:spPr>
      </p:pic>
      <p:sp>
        <p:nvSpPr>
          <p:cNvPr id="2" name="TextBox 1">
            <a:extLst>
              <a:ext uri="{FF2B5EF4-FFF2-40B4-BE49-F238E27FC236}">
                <a16:creationId xmlns:a16="http://schemas.microsoft.com/office/drawing/2014/main" id="{75D154ED-8BA1-0846-A1C5-EDA150C63A61}"/>
              </a:ext>
            </a:extLst>
          </p:cNvPr>
          <p:cNvSpPr txBox="1"/>
          <p:nvPr/>
        </p:nvSpPr>
        <p:spPr>
          <a:xfrm>
            <a:off x="1141355" y="6089344"/>
            <a:ext cx="4167783"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Knowledge Check </a:t>
            </a:r>
          </a:p>
        </p:txBody>
      </p:sp>
      <p:pic>
        <p:nvPicPr>
          <p:cNvPr id="14" name="Picture Placeholder 13" descr="Logo&#10;&#10;Description automatically generated">
            <a:extLst>
              <a:ext uri="{FF2B5EF4-FFF2-40B4-BE49-F238E27FC236}">
                <a16:creationId xmlns:a16="http://schemas.microsoft.com/office/drawing/2014/main" id="{21F2C427-1E86-4542-BC28-C8813D973715}"/>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Logo&#10;&#10;Description automatically generated">
            <a:extLst>
              <a:ext uri="{FF2B5EF4-FFF2-40B4-BE49-F238E27FC236}">
                <a16:creationId xmlns:a16="http://schemas.microsoft.com/office/drawing/2014/main" id="{036CAA0F-1CDE-8F47-83FF-026F8069C721}"/>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p:pic>
      <p:sp>
        <p:nvSpPr>
          <p:cNvPr id="39" name="TextBox 38">
            <a:extLst>
              <a:ext uri="{FF2B5EF4-FFF2-40B4-BE49-F238E27FC236}">
                <a16:creationId xmlns:a16="http://schemas.microsoft.com/office/drawing/2014/main" id="{07E70D80-7869-2D49-BFC3-E81CD420E4C2}"/>
              </a:ext>
            </a:extLst>
          </p:cNvPr>
          <p:cNvSpPr txBox="1"/>
          <p:nvPr/>
        </p:nvSpPr>
        <p:spPr>
          <a:xfrm>
            <a:off x="1427266" y="4475056"/>
            <a:ext cx="1709122" cy="553998"/>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Taylor’s Scientific </a:t>
            </a:r>
            <a:br>
              <a:rPr lang="en-US" sz="1500" dirty="0">
                <a:solidFill>
                  <a:schemeClr val="tx1">
                    <a:lumMod val="65000"/>
                    <a:lumOff val="35000"/>
                  </a:schemeClr>
                </a:solidFill>
                <a:latin typeface="Arial" panose="020B0604020202020204" pitchFamily="34" charset="0"/>
                <a:cs typeface="Arial" panose="020B0604020202020204" pitchFamily="34" charset="0"/>
              </a:rPr>
            </a:br>
            <a:r>
              <a:rPr lang="en-US" sz="1500" dirty="0">
                <a:solidFill>
                  <a:schemeClr val="tx1">
                    <a:lumMod val="65000"/>
                    <a:lumOff val="35000"/>
                  </a:schemeClr>
                </a:solidFill>
                <a:latin typeface="Arial" panose="020B0604020202020204" pitchFamily="34" charset="0"/>
                <a:cs typeface="Arial" panose="020B0604020202020204" pitchFamily="34" charset="0"/>
              </a:rPr>
              <a:t>Management </a:t>
            </a:r>
          </a:p>
        </p:txBody>
      </p:sp>
      <p:sp>
        <p:nvSpPr>
          <p:cNvPr id="40" name="TextBox 39">
            <a:extLst>
              <a:ext uri="{FF2B5EF4-FFF2-40B4-BE49-F238E27FC236}">
                <a16:creationId xmlns:a16="http://schemas.microsoft.com/office/drawing/2014/main" id="{7B341BBA-7EFF-B040-A94D-9CAADDAC9FD0}"/>
              </a:ext>
            </a:extLst>
          </p:cNvPr>
          <p:cNvSpPr txBox="1"/>
          <p:nvPr/>
        </p:nvSpPr>
        <p:spPr>
          <a:xfrm>
            <a:off x="6477544" y="4468942"/>
            <a:ext cx="1709122" cy="784830"/>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Maslow’s hierarchy of needs</a:t>
            </a:r>
          </a:p>
        </p:txBody>
      </p:sp>
      <p:sp>
        <p:nvSpPr>
          <p:cNvPr id="41" name="TextBox 40">
            <a:extLst>
              <a:ext uri="{FF2B5EF4-FFF2-40B4-BE49-F238E27FC236}">
                <a16:creationId xmlns:a16="http://schemas.microsoft.com/office/drawing/2014/main" id="{9FBBFD1A-6868-1A46-9F96-6CD13ADBDFE3}"/>
              </a:ext>
            </a:extLst>
          </p:cNvPr>
          <p:cNvSpPr txBox="1"/>
          <p:nvPr/>
        </p:nvSpPr>
        <p:spPr>
          <a:xfrm>
            <a:off x="8973633" y="4468942"/>
            <a:ext cx="1709122" cy="553998"/>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Herzberg’s Two Factor theory</a:t>
            </a:r>
          </a:p>
        </p:txBody>
      </p:sp>
    </p:spTree>
    <p:extLst>
      <p:ext uri="{BB962C8B-B14F-4D97-AF65-F5344CB8AC3E}">
        <p14:creationId xmlns:p14="http://schemas.microsoft.com/office/powerpoint/2010/main" val="357592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C4BCBFC3-E74B-4B64-9D1E-4F12356C30BC}"/>
              </a:ext>
            </a:extLst>
          </p:cNvPr>
          <p:cNvSpPr txBox="1"/>
          <p:nvPr/>
        </p:nvSpPr>
        <p:spPr>
          <a:xfrm>
            <a:off x="1103166" y="1669490"/>
            <a:ext cx="3936282" cy="461665"/>
          </a:xfrm>
          <a:prstGeom prst="rect">
            <a:avLst/>
          </a:prstGeom>
          <a:noFill/>
        </p:spPr>
        <p:txBody>
          <a:bodyPr wrap="squar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To be able to:</a:t>
            </a:r>
          </a:p>
        </p:txBody>
      </p:sp>
      <p:sp>
        <p:nvSpPr>
          <p:cNvPr id="50" name="Flowchart: Off-page Connector 49">
            <a:extLst>
              <a:ext uri="{FF2B5EF4-FFF2-40B4-BE49-F238E27FC236}">
                <a16:creationId xmlns:a16="http://schemas.microsoft.com/office/drawing/2014/main" id="{1FFBC24F-C1AA-4BEC-A286-5C6C95ECECB5}"/>
              </a:ext>
            </a:extLst>
          </p:cNvPr>
          <p:cNvSpPr/>
          <p:nvPr/>
        </p:nvSpPr>
        <p:spPr>
          <a:xfrm flipH="1">
            <a:off x="761090" y="1754129"/>
            <a:ext cx="241967" cy="292388"/>
          </a:xfrm>
          <a:prstGeom prst="flowChartOffpageConnector">
            <a:avLst/>
          </a:prstGeom>
          <a:solidFill>
            <a:srgbClr val="FBA241"/>
          </a:solidFill>
          <a:ln>
            <a:solidFill>
              <a:srgbClr val="FBA24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910A85F-D659-4942-8DA7-D7DF20A1036E}"/>
              </a:ext>
            </a:extLst>
          </p:cNvPr>
          <p:cNvSpPr txBox="1"/>
          <p:nvPr/>
        </p:nvSpPr>
        <p:spPr>
          <a:xfrm>
            <a:off x="1103166" y="5577892"/>
            <a:ext cx="3753490" cy="507831"/>
          </a:xfrm>
          <a:prstGeom prst="rect">
            <a:avLst/>
          </a:prstGeom>
          <a:noFill/>
        </p:spPr>
        <p:txBody>
          <a:bodyPr wrap="square" rtlCol="0">
            <a:spAutoFit/>
          </a:bodyPr>
          <a:lstStyle/>
          <a:p>
            <a:r>
              <a:rPr lang="en-US" sz="2700" dirty="0">
                <a:solidFill>
                  <a:schemeClr val="tx1">
                    <a:lumMod val="75000"/>
                    <a:lumOff val="25000"/>
                  </a:schemeClr>
                </a:solidFill>
                <a:latin typeface="Arial" panose="020B0604020202020204" pitchFamily="34" charset="0"/>
                <a:cs typeface="Arial" panose="020B0604020202020204" pitchFamily="34" charset="0"/>
              </a:rPr>
              <a:t>Learning Objectives</a:t>
            </a:r>
          </a:p>
        </p:txBody>
      </p:sp>
      <p:cxnSp>
        <p:nvCxnSpPr>
          <p:cNvPr id="59" name="Straight Connector 58">
            <a:extLst>
              <a:ext uri="{FF2B5EF4-FFF2-40B4-BE49-F238E27FC236}">
                <a16:creationId xmlns:a16="http://schemas.microsoft.com/office/drawing/2014/main" id="{497A7D56-E930-4A0B-A518-2BD30CDB24A6}"/>
              </a:ext>
            </a:extLst>
          </p:cNvPr>
          <p:cNvCxnSpPr>
            <a:cxnSpLocks/>
          </p:cNvCxnSpPr>
          <p:nvPr/>
        </p:nvCxnSpPr>
        <p:spPr>
          <a:xfrm>
            <a:off x="1222585" y="5482220"/>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22904B-315C-AD4E-9BD7-E3E045BC565E}"/>
              </a:ext>
            </a:extLst>
          </p:cNvPr>
          <p:cNvSpPr txBox="1"/>
          <p:nvPr/>
        </p:nvSpPr>
        <p:spPr>
          <a:xfrm>
            <a:off x="6567784" y="4030651"/>
            <a:ext cx="1802762" cy="769441"/>
          </a:xfrm>
          <a:prstGeom prst="rect">
            <a:avLst/>
          </a:prstGeom>
          <a:noFill/>
        </p:spPr>
        <p:txBody>
          <a:bodyPr wrap="square">
            <a:spAutoFit/>
          </a:bodyPr>
          <a:lstStyle/>
          <a:p>
            <a:pPr algn="ctr">
              <a:lnSpc>
                <a:spcPct val="150000"/>
              </a:lnSpc>
            </a:pPr>
            <a:r>
              <a:rPr lang="en-US" sz="3200" dirty="0">
                <a:latin typeface="Poppins SemiBold" panose="00000700000000000000" pitchFamily="2" charset="0"/>
                <a:cs typeface="Poppins SemiBold" panose="00000700000000000000" pitchFamily="2" charset="0"/>
              </a:rPr>
              <a:t>1.4.</a:t>
            </a:r>
          </a:p>
        </p:txBody>
      </p:sp>
      <p:sp>
        <p:nvSpPr>
          <p:cNvPr id="23" name="TextBox 22">
            <a:extLst>
              <a:ext uri="{FF2B5EF4-FFF2-40B4-BE49-F238E27FC236}">
                <a16:creationId xmlns:a16="http://schemas.microsoft.com/office/drawing/2014/main" id="{89604F95-0423-824E-8552-854916FA1C13}"/>
              </a:ext>
            </a:extLst>
          </p:cNvPr>
          <p:cNvSpPr txBox="1"/>
          <p:nvPr/>
        </p:nvSpPr>
        <p:spPr>
          <a:xfrm>
            <a:off x="6632243" y="4741655"/>
            <a:ext cx="1673855" cy="830997"/>
          </a:xfrm>
          <a:prstGeom prst="rect">
            <a:avLst/>
          </a:prstGeom>
          <a:noFill/>
        </p:spPr>
        <p:txBody>
          <a:bodyPr wrap="none" rtlCol="0">
            <a:spAutoFit/>
          </a:bodyPr>
          <a:lstStyle/>
          <a:p>
            <a:pPr algn="ctr"/>
            <a:r>
              <a:rPr lang="en-US" sz="2400" dirty="0">
                <a:latin typeface="Poppins Medium" panose="00000600000000000000" pitchFamily="2" charset="0"/>
                <a:cs typeface="Poppins Medium" panose="00000600000000000000" pitchFamily="2" charset="0"/>
              </a:rPr>
              <a:t>People in </a:t>
            </a:r>
          </a:p>
          <a:p>
            <a:pPr algn="ctr"/>
            <a:r>
              <a:rPr lang="en-US" sz="2400" dirty="0">
                <a:latin typeface="Poppins Medium" panose="00000600000000000000" pitchFamily="2" charset="0"/>
                <a:cs typeface="Poppins Medium" panose="00000600000000000000" pitchFamily="2" charset="0"/>
              </a:rPr>
              <a:t>Business</a:t>
            </a:r>
          </a:p>
        </p:txBody>
      </p:sp>
      <p:sp>
        <p:nvSpPr>
          <p:cNvPr id="15" name="TextBox 14">
            <a:extLst>
              <a:ext uri="{FF2B5EF4-FFF2-40B4-BE49-F238E27FC236}">
                <a16:creationId xmlns:a16="http://schemas.microsoft.com/office/drawing/2014/main" id="{73F42CC2-3A27-AA42-982E-58DCA1C0F200}"/>
              </a:ext>
            </a:extLst>
          </p:cNvPr>
          <p:cNvSpPr txBox="1"/>
          <p:nvPr/>
        </p:nvSpPr>
        <p:spPr>
          <a:xfrm>
            <a:off x="1103166" y="2333234"/>
            <a:ext cx="4756086" cy="2862322"/>
          </a:xfrm>
          <a:prstGeom prst="rect">
            <a:avLst/>
          </a:prstGeom>
          <a:noFill/>
        </p:spPr>
        <p:txBody>
          <a:bodyPr wrap="square">
            <a:spAutoFit/>
          </a:bodyPr>
          <a:lstStyle/>
          <a:p>
            <a:pPr marL="285750" indent="-285750">
              <a:buFont typeface="Arial" panose="020B0604020202020204" pitchFamily="34" charset="0"/>
              <a:buChar char="•"/>
            </a:pPr>
            <a:r>
              <a:rPr lang="en-NZ" dirty="0"/>
              <a:t>Explain the importance of employee motivation to a business</a:t>
            </a:r>
          </a:p>
          <a:p>
            <a:pPr marL="285750" indent="-285750">
              <a:buFont typeface="Arial" panose="020B0604020202020204" pitchFamily="34" charset="0"/>
              <a:buChar char="•"/>
            </a:pPr>
            <a:r>
              <a:rPr lang="en-NZ" dirty="0"/>
              <a:t>Explain motivation theories: Taylor (scientific management, Mayo (human relations theory), Maslow (hierarchy of needs) and Herzberg (two-factor theory) </a:t>
            </a:r>
          </a:p>
          <a:p>
            <a:pPr marL="285750" indent="-285750">
              <a:buFont typeface="Arial" panose="020B0604020202020204" pitchFamily="34" charset="0"/>
              <a:buChar char="•"/>
            </a:pPr>
            <a:r>
              <a:rPr lang="en-NZ" dirty="0"/>
              <a:t>Apply motivational theories to business contexts</a:t>
            </a:r>
          </a:p>
          <a:p>
            <a:pPr marL="285750" indent="-285750">
              <a:buFont typeface="Arial" panose="020B0604020202020204" pitchFamily="34" charset="0"/>
              <a:buChar char="•"/>
            </a:pPr>
            <a:r>
              <a:rPr lang="en-NZ" dirty="0"/>
              <a:t>Evaluate motivational theories and their usefulness in business contexts </a:t>
            </a:r>
          </a:p>
        </p:txBody>
      </p:sp>
      <p:pic>
        <p:nvPicPr>
          <p:cNvPr id="9" name="Picture Placeholder 8">
            <a:extLst>
              <a:ext uri="{FF2B5EF4-FFF2-40B4-BE49-F238E27FC236}">
                <a16:creationId xmlns:a16="http://schemas.microsoft.com/office/drawing/2014/main" id="{2CCB722E-946B-0647-B062-AAAC8DBDE0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5481633" y="-12992"/>
            <a:ext cx="6710366" cy="6591873"/>
          </a:xfrm>
        </p:spPr>
      </p:pic>
    </p:spTree>
    <p:extLst>
      <p:ext uri="{BB962C8B-B14F-4D97-AF65-F5344CB8AC3E}">
        <p14:creationId xmlns:p14="http://schemas.microsoft.com/office/powerpoint/2010/main" val="349051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187561DB-355E-4796-9629-0BD604FE5B40}"/>
              </a:ext>
            </a:extLst>
          </p:cNvPr>
          <p:cNvSpPr txBox="1"/>
          <p:nvPr/>
        </p:nvSpPr>
        <p:spPr>
          <a:xfrm>
            <a:off x="3981455" y="4475056"/>
            <a:ext cx="1709122" cy="553998"/>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Mayo’s theory of human relations</a:t>
            </a:r>
          </a:p>
        </p:txBody>
      </p:sp>
      <p:sp>
        <p:nvSpPr>
          <p:cNvPr id="109" name="TextBox 108">
            <a:extLst>
              <a:ext uri="{FF2B5EF4-FFF2-40B4-BE49-F238E27FC236}">
                <a16:creationId xmlns:a16="http://schemas.microsoft.com/office/drawing/2014/main" id="{77BC1D4D-6B43-47A3-BE3D-7B8C3E35BCA7}"/>
              </a:ext>
            </a:extLst>
          </p:cNvPr>
          <p:cNvSpPr txBox="1"/>
          <p:nvPr/>
        </p:nvSpPr>
        <p:spPr>
          <a:xfrm>
            <a:off x="1141355" y="897580"/>
            <a:ext cx="7045311" cy="830997"/>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cs typeface="Arial" panose="020B0604020202020204" pitchFamily="34" charset="0"/>
              </a:rPr>
              <a:t>Self-</a:t>
            </a:r>
            <a:r>
              <a:rPr lang="en-US" sz="2400" dirty="0" err="1">
                <a:solidFill>
                  <a:schemeClr val="tx1">
                    <a:lumMod val="75000"/>
                    <a:lumOff val="25000"/>
                  </a:schemeClr>
                </a:solidFill>
                <a:latin typeface="Arial" panose="020B0604020202020204" pitchFamily="34" charset="0"/>
                <a:cs typeface="Arial" panose="020B0604020202020204" pitchFamily="34" charset="0"/>
              </a:rPr>
              <a:t>actualisation</a:t>
            </a:r>
            <a:r>
              <a:rPr lang="en-US" sz="2400" dirty="0">
                <a:solidFill>
                  <a:schemeClr val="tx1">
                    <a:lumMod val="75000"/>
                    <a:lumOff val="25000"/>
                  </a:schemeClr>
                </a:solidFill>
                <a:latin typeface="Arial" panose="020B0604020202020204" pitchFamily="34" charset="0"/>
                <a:cs typeface="Arial" panose="020B0604020202020204" pitchFamily="34" charset="0"/>
              </a:rPr>
              <a:t> as the highest level motivator is a key aspect of which theory?</a:t>
            </a:r>
          </a:p>
        </p:txBody>
      </p:sp>
      <p:cxnSp>
        <p:nvCxnSpPr>
          <p:cNvPr id="110" name="Straight Connector 109">
            <a:extLst>
              <a:ext uri="{FF2B5EF4-FFF2-40B4-BE49-F238E27FC236}">
                <a16:creationId xmlns:a16="http://schemas.microsoft.com/office/drawing/2014/main" id="{8BB2D325-6F6C-49F7-B7B7-EFD239107437}"/>
              </a:ext>
            </a:extLst>
          </p:cNvPr>
          <p:cNvCxnSpPr>
            <a:cxnSpLocks/>
          </p:cNvCxnSpPr>
          <p:nvPr/>
        </p:nvCxnSpPr>
        <p:spPr>
          <a:xfrm>
            <a:off x="1238387" y="1685907"/>
            <a:ext cx="1255711" cy="0"/>
          </a:xfrm>
          <a:prstGeom prst="line">
            <a:avLst/>
          </a:prstGeom>
          <a:ln w="28575">
            <a:solidFill>
              <a:srgbClr val="FECC33"/>
            </a:solidFill>
          </a:ln>
        </p:spPr>
        <p:style>
          <a:lnRef idx="1">
            <a:schemeClr val="accent1"/>
          </a:lnRef>
          <a:fillRef idx="0">
            <a:schemeClr val="accent1"/>
          </a:fillRef>
          <a:effectRef idx="0">
            <a:schemeClr val="accent1"/>
          </a:effectRef>
          <a:fontRef idx="minor">
            <a:schemeClr val="tx1"/>
          </a:fontRef>
        </p:style>
      </p:cxnSp>
      <p:pic>
        <p:nvPicPr>
          <p:cNvPr id="20" name="Picture Placeholder 19" descr="Icon&#10;&#10;Description automatically generated">
            <a:extLst>
              <a:ext uri="{FF2B5EF4-FFF2-40B4-BE49-F238E27FC236}">
                <a16:creationId xmlns:a16="http://schemas.microsoft.com/office/drawing/2014/main" id="{5F5A9F22-B9D9-6B4A-A43B-9B7BFF2D4BEF}"/>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Icon&#10;&#10;Description automatically generated with medium confidence">
            <a:extLst>
              <a:ext uri="{FF2B5EF4-FFF2-40B4-BE49-F238E27FC236}">
                <a16:creationId xmlns:a16="http://schemas.microsoft.com/office/drawing/2014/main" id="{D9CA9C4A-8444-0E4B-B6C2-E99401D7BED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670823" y="2274378"/>
            <a:ext cx="2343457" cy="1983600"/>
          </a:xfrm>
        </p:spPr>
      </p:pic>
      <p:sp>
        <p:nvSpPr>
          <p:cNvPr id="2" name="TextBox 1">
            <a:extLst>
              <a:ext uri="{FF2B5EF4-FFF2-40B4-BE49-F238E27FC236}">
                <a16:creationId xmlns:a16="http://schemas.microsoft.com/office/drawing/2014/main" id="{75D154ED-8BA1-0846-A1C5-EDA150C63A61}"/>
              </a:ext>
            </a:extLst>
          </p:cNvPr>
          <p:cNvSpPr txBox="1"/>
          <p:nvPr/>
        </p:nvSpPr>
        <p:spPr>
          <a:xfrm>
            <a:off x="1141355" y="6089344"/>
            <a:ext cx="4167783"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Knowledge Check </a:t>
            </a:r>
          </a:p>
        </p:txBody>
      </p:sp>
      <p:pic>
        <p:nvPicPr>
          <p:cNvPr id="14" name="Picture Placeholder 13" descr="Logo&#10;&#10;Description automatically generated">
            <a:extLst>
              <a:ext uri="{FF2B5EF4-FFF2-40B4-BE49-F238E27FC236}">
                <a16:creationId xmlns:a16="http://schemas.microsoft.com/office/drawing/2014/main" id="{21F2C427-1E86-4542-BC28-C8813D973715}"/>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Logo&#10;&#10;Description automatically generated">
            <a:extLst>
              <a:ext uri="{FF2B5EF4-FFF2-40B4-BE49-F238E27FC236}">
                <a16:creationId xmlns:a16="http://schemas.microsoft.com/office/drawing/2014/main" id="{036CAA0F-1CDE-8F47-83FF-026F8069C721}"/>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p:pic>
      <p:sp>
        <p:nvSpPr>
          <p:cNvPr id="39" name="TextBox 38">
            <a:extLst>
              <a:ext uri="{FF2B5EF4-FFF2-40B4-BE49-F238E27FC236}">
                <a16:creationId xmlns:a16="http://schemas.microsoft.com/office/drawing/2014/main" id="{07E70D80-7869-2D49-BFC3-E81CD420E4C2}"/>
              </a:ext>
            </a:extLst>
          </p:cNvPr>
          <p:cNvSpPr txBox="1"/>
          <p:nvPr/>
        </p:nvSpPr>
        <p:spPr>
          <a:xfrm>
            <a:off x="1427266" y="4475056"/>
            <a:ext cx="1709122" cy="553998"/>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Taylor’s Scientific </a:t>
            </a:r>
            <a:br>
              <a:rPr lang="en-US" sz="1500" dirty="0">
                <a:solidFill>
                  <a:schemeClr val="tx1">
                    <a:lumMod val="65000"/>
                    <a:lumOff val="35000"/>
                  </a:schemeClr>
                </a:solidFill>
                <a:latin typeface="Arial" panose="020B0604020202020204" pitchFamily="34" charset="0"/>
                <a:cs typeface="Arial" panose="020B0604020202020204" pitchFamily="34" charset="0"/>
              </a:rPr>
            </a:br>
            <a:r>
              <a:rPr lang="en-US" sz="1500" dirty="0">
                <a:solidFill>
                  <a:schemeClr val="tx1">
                    <a:lumMod val="65000"/>
                    <a:lumOff val="35000"/>
                  </a:schemeClr>
                </a:solidFill>
                <a:latin typeface="Arial" panose="020B0604020202020204" pitchFamily="34" charset="0"/>
                <a:cs typeface="Arial" panose="020B0604020202020204" pitchFamily="34" charset="0"/>
              </a:rPr>
              <a:t>Management </a:t>
            </a:r>
          </a:p>
        </p:txBody>
      </p:sp>
      <p:sp>
        <p:nvSpPr>
          <p:cNvPr id="40" name="TextBox 39">
            <a:extLst>
              <a:ext uri="{FF2B5EF4-FFF2-40B4-BE49-F238E27FC236}">
                <a16:creationId xmlns:a16="http://schemas.microsoft.com/office/drawing/2014/main" id="{7B341BBA-7EFF-B040-A94D-9CAADDAC9FD0}"/>
              </a:ext>
            </a:extLst>
          </p:cNvPr>
          <p:cNvSpPr txBox="1"/>
          <p:nvPr/>
        </p:nvSpPr>
        <p:spPr>
          <a:xfrm>
            <a:off x="6477544" y="4468942"/>
            <a:ext cx="1709122" cy="784830"/>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Maslow’s hierarchy of needs</a:t>
            </a:r>
          </a:p>
        </p:txBody>
      </p:sp>
      <p:sp>
        <p:nvSpPr>
          <p:cNvPr id="41" name="TextBox 40">
            <a:extLst>
              <a:ext uri="{FF2B5EF4-FFF2-40B4-BE49-F238E27FC236}">
                <a16:creationId xmlns:a16="http://schemas.microsoft.com/office/drawing/2014/main" id="{9FBBFD1A-6868-1A46-9F96-6CD13ADBDFE3}"/>
              </a:ext>
            </a:extLst>
          </p:cNvPr>
          <p:cNvSpPr txBox="1"/>
          <p:nvPr/>
        </p:nvSpPr>
        <p:spPr>
          <a:xfrm>
            <a:off x="8973633" y="4468942"/>
            <a:ext cx="1709122" cy="553998"/>
          </a:xfrm>
          <a:prstGeom prst="rect">
            <a:avLst/>
          </a:prstGeom>
          <a:noFill/>
        </p:spPr>
        <p:txBody>
          <a:bodyPr wrap="square" rtlCol="0">
            <a:spAutoFit/>
          </a:bodyPr>
          <a:lstStyle/>
          <a:p>
            <a:pPr algn="ctr"/>
            <a:r>
              <a:rPr lang="en-US" sz="1500" dirty="0">
                <a:solidFill>
                  <a:schemeClr val="tx1">
                    <a:lumMod val="65000"/>
                    <a:lumOff val="35000"/>
                  </a:schemeClr>
                </a:solidFill>
                <a:latin typeface="Arial" panose="020B0604020202020204" pitchFamily="34" charset="0"/>
                <a:cs typeface="Arial" panose="020B0604020202020204" pitchFamily="34" charset="0"/>
              </a:rPr>
              <a:t>Herzberg’s Two Factor theory</a:t>
            </a:r>
          </a:p>
        </p:txBody>
      </p:sp>
    </p:spTree>
    <p:extLst>
      <p:ext uri="{BB962C8B-B14F-4D97-AF65-F5344CB8AC3E}">
        <p14:creationId xmlns:p14="http://schemas.microsoft.com/office/powerpoint/2010/main" val="292871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97"/>
                                        </p:tgtEl>
                                      </p:cBhvr>
                                    </p:animEffect>
                                    <p:set>
                                      <p:cBhvr>
                                        <p:cTn id="16" dur="1" fill="hold">
                                          <p:stCondLst>
                                            <p:cond delay="499"/>
                                          </p:stCondLst>
                                        </p:cTn>
                                        <p:tgtEl>
                                          <p:spTgt spid="97"/>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39"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a:extLst>
              <a:ext uri="{FF2B5EF4-FFF2-40B4-BE49-F238E27FC236}">
                <a16:creationId xmlns:a16="http://schemas.microsoft.com/office/drawing/2014/main" id="{37F4822B-B340-40B8-B11C-D82198F11643}"/>
              </a:ext>
            </a:extLst>
          </p:cNvPr>
          <p:cNvSpPr/>
          <p:nvPr/>
        </p:nvSpPr>
        <p:spPr>
          <a:xfrm flipH="1">
            <a:off x="11700621" y="5468569"/>
            <a:ext cx="166689" cy="160443"/>
          </a:xfrm>
          <a:prstGeom prst="ellipse">
            <a:avLst/>
          </a:prstGeom>
          <a:solidFill>
            <a:srgbClr val="688B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383AF75-C874-4511-BDEE-26B668862520}"/>
              </a:ext>
            </a:extLst>
          </p:cNvPr>
          <p:cNvSpPr txBox="1"/>
          <p:nvPr/>
        </p:nvSpPr>
        <p:spPr>
          <a:xfrm>
            <a:off x="226409" y="70296"/>
            <a:ext cx="391237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CASE STUDY – Google</a:t>
            </a:r>
          </a:p>
        </p:txBody>
      </p:sp>
      <p:cxnSp>
        <p:nvCxnSpPr>
          <p:cNvPr id="41" name="Straight Connector 40">
            <a:extLst>
              <a:ext uri="{FF2B5EF4-FFF2-40B4-BE49-F238E27FC236}">
                <a16:creationId xmlns:a16="http://schemas.microsoft.com/office/drawing/2014/main" id="{36268EA8-31B8-4424-9F51-3D7456F07D03}"/>
              </a:ext>
            </a:extLst>
          </p:cNvPr>
          <p:cNvCxnSpPr>
            <a:cxnSpLocks/>
          </p:cNvCxnSpPr>
          <p:nvPr/>
        </p:nvCxnSpPr>
        <p:spPr>
          <a:xfrm>
            <a:off x="329769" y="901293"/>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2C02B3-37EC-6F4E-889D-4109CECEF5E2}"/>
              </a:ext>
            </a:extLst>
          </p:cNvPr>
          <p:cNvSpPr txBox="1"/>
          <p:nvPr/>
        </p:nvSpPr>
        <p:spPr>
          <a:xfrm>
            <a:off x="348676" y="6049040"/>
            <a:ext cx="9546437" cy="738664"/>
          </a:xfrm>
          <a:prstGeom prst="rect">
            <a:avLst/>
          </a:prstGeom>
          <a:solidFill>
            <a:srgbClr val="FBA241"/>
          </a:solidFill>
        </p:spPr>
        <p:txBody>
          <a:bodyPr wrap="square" rtlCol="0">
            <a:spAutoFit/>
          </a:bodyPr>
          <a:lstStyle/>
          <a:p>
            <a:r>
              <a:rPr lang="en-US" sz="1400" b="1" dirty="0">
                <a:latin typeface="Arial" panose="020B0604020202020204" pitchFamily="34" charset="0"/>
                <a:cs typeface="Arial" panose="020B0604020202020204" pitchFamily="34" charset="0"/>
              </a:rPr>
              <a:t>Discussion question:</a:t>
            </a:r>
          </a:p>
          <a:p>
            <a:r>
              <a:rPr lang="en-US" sz="1400" dirty="0">
                <a:latin typeface="Arial" panose="020B0604020202020204" pitchFamily="34" charset="0"/>
                <a:cs typeface="Arial" panose="020B0604020202020204" pitchFamily="34" charset="0"/>
              </a:rPr>
              <a:t>In pairs, discuss which theorists Google’s workplace seems to most align to, using examples from the video and the theories learnt to support your ideas. </a:t>
            </a:r>
          </a:p>
        </p:txBody>
      </p:sp>
      <p:pic>
        <p:nvPicPr>
          <p:cNvPr id="2" name="Online Media 1" descr="What's it like to work at Google?">
            <a:hlinkClick r:id="" action="ppaction://media"/>
            <a:extLst>
              <a:ext uri="{FF2B5EF4-FFF2-40B4-BE49-F238E27FC236}">
                <a16:creationId xmlns:a16="http://schemas.microsoft.com/office/drawing/2014/main" id="{6FB47A72-A3C7-E94A-9E84-04E819BCE3AD}"/>
              </a:ext>
            </a:extLst>
          </p:cNvPr>
          <p:cNvPicPr>
            <a:picLocks noRot="1" noChangeAspect="1"/>
          </p:cNvPicPr>
          <p:nvPr>
            <a:videoFile r:link="rId1"/>
          </p:nvPr>
        </p:nvPicPr>
        <p:blipFill>
          <a:blip r:embed="rId4"/>
          <a:stretch>
            <a:fillRect/>
          </a:stretch>
        </p:blipFill>
        <p:spPr>
          <a:xfrm>
            <a:off x="348677" y="562970"/>
            <a:ext cx="9546437" cy="5393737"/>
          </a:xfrm>
          <a:prstGeom prst="rect">
            <a:avLst/>
          </a:prstGeom>
        </p:spPr>
      </p:pic>
      <p:sp>
        <p:nvSpPr>
          <p:cNvPr id="3" name="Rectangle 2">
            <a:extLst>
              <a:ext uri="{FF2B5EF4-FFF2-40B4-BE49-F238E27FC236}">
                <a16:creationId xmlns:a16="http://schemas.microsoft.com/office/drawing/2014/main" id="{986403CB-B3B7-7340-9D9F-215795E73D00}"/>
              </a:ext>
            </a:extLst>
          </p:cNvPr>
          <p:cNvSpPr/>
          <p:nvPr/>
        </p:nvSpPr>
        <p:spPr>
          <a:xfrm>
            <a:off x="10101943" y="562970"/>
            <a:ext cx="1861457" cy="2593887"/>
          </a:xfrm>
          <a:prstGeom prst="rect">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Think deeper:</a:t>
            </a:r>
          </a:p>
          <a:p>
            <a:pPr algn="ctr"/>
            <a:r>
              <a:rPr lang="en-US" sz="1600" dirty="0" err="1">
                <a:solidFill>
                  <a:schemeClr val="tx1"/>
                </a:solidFill>
              </a:rPr>
              <a:t>Analyse</a:t>
            </a:r>
            <a:r>
              <a:rPr lang="en-US" sz="1600" dirty="0">
                <a:solidFill>
                  <a:schemeClr val="tx1"/>
                </a:solidFill>
              </a:rPr>
              <a:t> the benefits to Google of having a motivated workforce? </a:t>
            </a:r>
          </a:p>
        </p:txBody>
      </p:sp>
    </p:spTree>
    <p:extLst>
      <p:ext uri="{BB962C8B-B14F-4D97-AF65-F5344CB8AC3E}">
        <p14:creationId xmlns:p14="http://schemas.microsoft.com/office/powerpoint/2010/main" val="29986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08A34E2B-5D72-42FE-91E5-CE4AB9208ABD}"/>
              </a:ext>
            </a:extLst>
          </p:cNvPr>
          <p:cNvSpPr txBox="1"/>
          <p:nvPr/>
        </p:nvSpPr>
        <p:spPr>
          <a:xfrm>
            <a:off x="1111200" y="1062755"/>
            <a:ext cx="4190005"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Plenary – Answers on a post-it</a:t>
            </a:r>
          </a:p>
        </p:txBody>
      </p:sp>
      <p:sp>
        <p:nvSpPr>
          <p:cNvPr id="93" name="TextBox 92">
            <a:extLst>
              <a:ext uri="{FF2B5EF4-FFF2-40B4-BE49-F238E27FC236}">
                <a16:creationId xmlns:a16="http://schemas.microsoft.com/office/drawing/2014/main" id="{56B28A33-3C85-4BBF-BDE4-E9819DC483A4}"/>
              </a:ext>
            </a:extLst>
          </p:cNvPr>
          <p:cNvSpPr txBox="1"/>
          <p:nvPr/>
        </p:nvSpPr>
        <p:spPr>
          <a:xfrm>
            <a:off x="1117680" y="2231433"/>
            <a:ext cx="3373297"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Choose a theorist from today’s lesson and sum up their theory on a post-it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it on the door on your way out!</a:t>
            </a:r>
          </a:p>
        </p:txBody>
      </p:sp>
      <p:pic>
        <p:nvPicPr>
          <p:cNvPr id="2050" name="Picture 2">
            <a:extLst>
              <a:ext uri="{FF2B5EF4-FFF2-40B4-BE49-F238E27FC236}">
                <a16:creationId xmlns:a16="http://schemas.microsoft.com/office/drawing/2014/main" id="{2ECEF4B6-ED32-CE4F-8B20-64F59B8FEB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0977" y="2139973"/>
            <a:ext cx="3597074" cy="359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0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76B4B0F8-470C-40DB-8BFE-BABBDEEDA18C}"/>
              </a:ext>
            </a:extLst>
          </p:cNvPr>
          <p:cNvSpPr txBox="1"/>
          <p:nvPr/>
        </p:nvSpPr>
        <p:spPr>
          <a:xfrm>
            <a:off x="5380280" y="186397"/>
            <a:ext cx="4029740" cy="584775"/>
          </a:xfrm>
          <a:prstGeom prst="rect">
            <a:avLst/>
          </a:prstGeom>
          <a:noFill/>
        </p:spPr>
        <p:txBody>
          <a:bodyPr wrap="square" rtlCol="0">
            <a:spAutoFit/>
          </a:bodyPr>
          <a:lstStyle/>
          <a:p>
            <a:r>
              <a:rPr lang="en-US" sz="3200" dirty="0">
                <a:solidFill>
                  <a:schemeClr val="tx1">
                    <a:lumMod val="75000"/>
                    <a:lumOff val="25000"/>
                  </a:schemeClr>
                </a:solidFill>
                <a:latin typeface="Arial" panose="020B0604020202020204" pitchFamily="34" charset="0"/>
                <a:cs typeface="Arial" panose="020B0604020202020204" pitchFamily="34" charset="0"/>
              </a:rPr>
              <a:t>What is Motivation?</a:t>
            </a:r>
          </a:p>
        </p:txBody>
      </p:sp>
      <p:sp>
        <p:nvSpPr>
          <p:cNvPr id="78" name="TextBox 77">
            <a:extLst>
              <a:ext uri="{FF2B5EF4-FFF2-40B4-BE49-F238E27FC236}">
                <a16:creationId xmlns:a16="http://schemas.microsoft.com/office/drawing/2014/main" id="{EB06EAF8-FB9D-4D04-B402-328B9BFAD995}"/>
              </a:ext>
            </a:extLst>
          </p:cNvPr>
          <p:cNvSpPr txBox="1"/>
          <p:nvPr/>
        </p:nvSpPr>
        <p:spPr>
          <a:xfrm>
            <a:off x="5510696" y="1129083"/>
            <a:ext cx="6507133" cy="5632311"/>
          </a:xfrm>
          <a:prstGeom prst="rect">
            <a:avLst/>
          </a:prstGeom>
          <a:noFill/>
        </p:spPr>
        <p:txBody>
          <a:bodyPr wrap="square">
            <a:spAutoFit/>
          </a:bodyPr>
          <a:lstStyle/>
          <a:p>
            <a:r>
              <a:rPr lang="en-NZ" sz="2400" dirty="0">
                <a:solidFill>
                  <a:srgbClr val="000000"/>
                </a:solidFill>
                <a:latin typeface="Trebuchet MS" panose="020B0603020202020204" pitchFamily="34" charset="0"/>
              </a:rPr>
              <a:t>Motivation is a force which ________ people to do or achieve something.  Many different things will ________ people, for instance some will be motivated by ________ while others will get ___________ from knowing they have done a good job.  Others will want opportunities for ___________, to know their job is _________ or might just enjoy _____________ with their colleagues at work. Employees all have different __________ and wants and so will be motivated by different factors.  </a:t>
            </a:r>
            <a:endParaRPr lang="en-NZ" sz="2400" dirty="0"/>
          </a:p>
          <a:p>
            <a:br>
              <a:rPr lang="en-NZ" sz="2400" dirty="0"/>
            </a:br>
            <a:r>
              <a:rPr lang="en-NZ" sz="2400" b="1" dirty="0">
                <a:solidFill>
                  <a:srgbClr val="000000"/>
                </a:solidFill>
                <a:latin typeface="Trebuchet MS" panose="020B0603020202020204" pitchFamily="34" charset="0"/>
              </a:rPr>
              <a:t>Needs, Motivate, Promotion, Secure, Socialising, Satisfaction, Pushes, Money</a:t>
            </a:r>
            <a:endParaRPr lang="en-NZ" sz="2400" dirty="0"/>
          </a:p>
        </p:txBody>
      </p:sp>
      <p:cxnSp>
        <p:nvCxnSpPr>
          <p:cNvPr id="79" name="Straight Connector 78">
            <a:extLst>
              <a:ext uri="{FF2B5EF4-FFF2-40B4-BE49-F238E27FC236}">
                <a16:creationId xmlns:a16="http://schemas.microsoft.com/office/drawing/2014/main" id="{B8DB5701-526A-4423-8362-2185A89B17BF}"/>
              </a:ext>
            </a:extLst>
          </p:cNvPr>
          <p:cNvCxnSpPr>
            <a:cxnSpLocks/>
          </p:cNvCxnSpPr>
          <p:nvPr/>
        </p:nvCxnSpPr>
        <p:spPr>
          <a:xfrm>
            <a:off x="5510696" y="868482"/>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E351A2F-31C5-4CB7-AE17-BB6D1AC382C6}"/>
              </a:ext>
            </a:extLst>
          </p:cNvPr>
          <p:cNvSpPr/>
          <p:nvPr/>
        </p:nvSpPr>
        <p:spPr>
          <a:xfrm rot="2678075" flipH="1">
            <a:off x="1179645" y="5498424"/>
            <a:ext cx="865076" cy="852537"/>
          </a:xfrm>
          <a:prstGeom prst="roundRect">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pic>
        <p:nvPicPr>
          <p:cNvPr id="5" name="Picture Placeholder 4">
            <a:extLst>
              <a:ext uri="{FF2B5EF4-FFF2-40B4-BE49-F238E27FC236}">
                <a16:creationId xmlns:a16="http://schemas.microsoft.com/office/drawing/2014/main" id="{2C9ADCF8-ED6C-004D-8777-F25D4B972B3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95061" y="1395561"/>
            <a:ext cx="4368011" cy="4367562"/>
          </a:xfrm>
        </p:spPr>
      </p:pic>
    </p:spTree>
    <p:extLst>
      <p:ext uri="{BB962C8B-B14F-4D97-AF65-F5344CB8AC3E}">
        <p14:creationId xmlns:p14="http://schemas.microsoft.com/office/powerpoint/2010/main" val="246087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8383AF75-C874-4511-BDEE-26B668862520}"/>
              </a:ext>
            </a:extLst>
          </p:cNvPr>
          <p:cNvSpPr txBox="1"/>
          <p:nvPr/>
        </p:nvSpPr>
        <p:spPr>
          <a:xfrm>
            <a:off x="6326622" y="1025868"/>
            <a:ext cx="4860641"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Brainstorm</a:t>
            </a:r>
          </a:p>
        </p:txBody>
      </p:sp>
      <p:sp>
        <p:nvSpPr>
          <p:cNvPr id="39" name="TextBox 38">
            <a:extLst>
              <a:ext uri="{FF2B5EF4-FFF2-40B4-BE49-F238E27FC236}">
                <a16:creationId xmlns:a16="http://schemas.microsoft.com/office/drawing/2014/main" id="{D14B87AF-E897-4372-A9E8-862353965CD6}"/>
              </a:ext>
            </a:extLst>
          </p:cNvPr>
          <p:cNvSpPr txBox="1"/>
          <p:nvPr/>
        </p:nvSpPr>
        <p:spPr>
          <a:xfrm>
            <a:off x="6331501" y="2151727"/>
            <a:ext cx="4855762" cy="304698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What are the benefits of a well-motivated workforce?</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36268EA8-31B8-4424-9F51-3D7456F07D03}"/>
              </a:ext>
            </a:extLst>
          </p:cNvPr>
          <p:cNvCxnSpPr>
            <a:cxnSpLocks/>
          </p:cNvCxnSpPr>
          <p:nvPr/>
        </p:nvCxnSpPr>
        <p:spPr>
          <a:xfrm>
            <a:off x="6442706" y="1873078"/>
            <a:ext cx="1255711" cy="0"/>
          </a:xfrm>
          <a:prstGeom prst="line">
            <a:avLst/>
          </a:prstGeom>
          <a:ln w="28575">
            <a:solidFill>
              <a:srgbClr val="FF9F00"/>
            </a:solidFill>
          </a:ln>
        </p:spPr>
        <p:style>
          <a:lnRef idx="1">
            <a:schemeClr val="accent1"/>
          </a:lnRef>
          <a:fillRef idx="0">
            <a:schemeClr val="accent1"/>
          </a:fillRef>
          <a:effectRef idx="0">
            <a:schemeClr val="accent1"/>
          </a:effectRef>
          <a:fontRef idx="minor">
            <a:schemeClr val="tx1"/>
          </a:fontRef>
        </p:style>
      </p:cxnSp>
      <p:pic>
        <p:nvPicPr>
          <p:cNvPr id="5" name="Picture Placeholder 4">
            <a:extLst>
              <a:ext uri="{FF2B5EF4-FFF2-40B4-BE49-F238E27FC236}">
                <a16:creationId xmlns:a16="http://schemas.microsoft.com/office/drawing/2014/main" id="{95020ABD-047D-6240-A58F-494EFE77292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5114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E351A2F-31C5-4CB7-AE17-BB6D1AC382C6}"/>
              </a:ext>
            </a:extLst>
          </p:cNvPr>
          <p:cNvSpPr/>
          <p:nvPr/>
        </p:nvSpPr>
        <p:spPr>
          <a:xfrm rot="2678075" flipH="1">
            <a:off x="935096" y="5574330"/>
            <a:ext cx="865076" cy="852537"/>
          </a:xfrm>
          <a:prstGeom prst="roundRect">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6B4B0F8-470C-40DB-8BFE-BABBDEEDA18C}"/>
              </a:ext>
            </a:extLst>
          </p:cNvPr>
          <p:cNvSpPr txBox="1"/>
          <p:nvPr/>
        </p:nvSpPr>
        <p:spPr>
          <a:xfrm>
            <a:off x="5777946" y="871046"/>
            <a:ext cx="6240489" cy="584775"/>
          </a:xfrm>
          <a:prstGeom prst="rect">
            <a:avLst/>
          </a:prstGeom>
          <a:noFill/>
        </p:spPr>
        <p:txBody>
          <a:bodyPr wrap="square" rtlCol="0">
            <a:spAutoFit/>
          </a:bodyPr>
          <a:lstStyle/>
          <a:p>
            <a:r>
              <a:rPr lang="en-US" sz="3200" dirty="0">
                <a:solidFill>
                  <a:schemeClr val="tx1">
                    <a:lumMod val="75000"/>
                    <a:lumOff val="25000"/>
                  </a:schemeClr>
                </a:solidFill>
                <a:latin typeface="Arial" panose="020B0604020202020204" pitchFamily="34" charset="0"/>
                <a:cs typeface="Arial" panose="020B0604020202020204" pitchFamily="34" charset="0"/>
              </a:rPr>
              <a:t>Benefits of Motivated Staff</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CF15C15-DBE7-BF4B-8A38-44AEC4287904}"/>
              </a:ext>
            </a:extLst>
          </p:cNvPr>
          <p:cNvSpPr txBox="1"/>
          <p:nvPr/>
        </p:nvSpPr>
        <p:spPr>
          <a:xfrm>
            <a:off x="5777946" y="1653985"/>
            <a:ext cx="6240488" cy="2677656"/>
          </a:xfrm>
          <a:prstGeom prst="rect">
            <a:avLst/>
          </a:prstGeom>
          <a:noFill/>
        </p:spPr>
        <p:txBody>
          <a:bodyPr wrap="square">
            <a:spAutoFit/>
          </a:bodyPr>
          <a:lstStyle/>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Lower labour turnover</a:t>
            </a:r>
          </a:p>
          <a:p>
            <a:pPr marL="342900" indent="-342900">
              <a:buFont typeface="Symbol" pitchFamily="2" charset="2"/>
              <a:buChar char=""/>
            </a:pPr>
            <a:r>
              <a:rPr lang="en-NZ" sz="2400" dirty="0">
                <a:effectLst/>
                <a:latin typeface="Arial" panose="020B0604020202020204" pitchFamily="34" charset="0"/>
                <a:ea typeface="Times New Roman" panose="02020603050405020304" pitchFamily="18" charset="0"/>
              </a:rPr>
              <a:t>Lower rate of absenteeism</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Higher productivity leading to lower costs per unit and higher profitability</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latin typeface="Arial" panose="020B0604020202020204" pitchFamily="34" charset="0"/>
                <a:ea typeface="Times New Roman" panose="02020603050405020304" pitchFamily="18" charset="0"/>
              </a:rPr>
              <a:t>Employees feel c</a:t>
            </a:r>
            <a:r>
              <a:rPr lang="en-NZ" sz="2400" dirty="0">
                <a:effectLst/>
                <a:latin typeface="Arial" panose="020B0604020202020204" pitchFamily="34" charset="0"/>
                <a:ea typeface="Times New Roman" panose="02020603050405020304" pitchFamily="18" charset="0"/>
              </a:rPr>
              <a:t>onfident to make suggestions for improvements</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Staff are prepared to take responsibility </a:t>
            </a:r>
            <a:endParaRPr lang="en-NZ" sz="3200" dirty="0"/>
          </a:p>
        </p:txBody>
      </p:sp>
      <p:pic>
        <p:nvPicPr>
          <p:cNvPr id="5" name="Picture Placeholder 4">
            <a:extLst>
              <a:ext uri="{FF2B5EF4-FFF2-40B4-BE49-F238E27FC236}">
                <a16:creationId xmlns:a16="http://schemas.microsoft.com/office/drawing/2014/main" id="{19921A4D-BD73-7547-A89B-F30DC44AE72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60350" y="1653985"/>
            <a:ext cx="3739771" cy="3739386"/>
          </a:xfrm>
        </p:spPr>
      </p:pic>
    </p:spTree>
    <p:extLst>
      <p:ext uri="{BB962C8B-B14F-4D97-AF65-F5344CB8AC3E}">
        <p14:creationId xmlns:p14="http://schemas.microsoft.com/office/powerpoint/2010/main" val="167404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E351A2F-31C5-4CB7-AE17-BB6D1AC382C6}"/>
              </a:ext>
            </a:extLst>
          </p:cNvPr>
          <p:cNvSpPr/>
          <p:nvPr/>
        </p:nvSpPr>
        <p:spPr>
          <a:xfrm rot="2678075" flipH="1">
            <a:off x="935096" y="5574330"/>
            <a:ext cx="865076" cy="852537"/>
          </a:xfrm>
          <a:prstGeom prst="roundRect">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6B4B0F8-470C-40DB-8BFE-BABBDEEDA18C}"/>
              </a:ext>
            </a:extLst>
          </p:cNvPr>
          <p:cNvSpPr txBox="1"/>
          <p:nvPr/>
        </p:nvSpPr>
        <p:spPr>
          <a:xfrm>
            <a:off x="5777946" y="871046"/>
            <a:ext cx="6240489" cy="1077218"/>
          </a:xfrm>
          <a:prstGeom prst="rect">
            <a:avLst/>
          </a:prstGeom>
          <a:noFill/>
        </p:spPr>
        <p:txBody>
          <a:bodyPr wrap="square" rtlCol="0">
            <a:spAutoFit/>
          </a:bodyPr>
          <a:lstStyle/>
          <a:p>
            <a:r>
              <a:rPr lang="en-US" sz="3200" dirty="0">
                <a:solidFill>
                  <a:schemeClr val="tx1">
                    <a:lumMod val="75000"/>
                    <a:lumOff val="25000"/>
                  </a:schemeClr>
                </a:solidFill>
                <a:latin typeface="Arial" panose="020B0604020202020204" pitchFamily="34" charset="0"/>
                <a:cs typeface="Arial" panose="020B0604020202020204" pitchFamily="34" charset="0"/>
              </a:rPr>
              <a:t>Indicators of a poorly motivated workforce </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CF15C15-DBE7-BF4B-8A38-44AEC4287904}"/>
              </a:ext>
            </a:extLst>
          </p:cNvPr>
          <p:cNvSpPr txBox="1"/>
          <p:nvPr/>
        </p:nvSpPr>
        <p:spPr>
          <a:xfrm>
            <a:off x="5777946" y="2151099"/>
            <a:ext cx="6240488" cy="3539430"/>
          </a:xfrm>
          <a:prstGeom prst="rect">
            <a:avLst/>
          </a:prstGeom>
          <a:noFill/>
        </p:spPr>
        <p:txBody>
          <a:bodyPr wrap="square">
            <a:spAutoFit/>
          </a:bodyPr>
          <a:lstStyle/>
          <a:p>
            <a:pPr lvl="0"/>
            <a:r>
              <a:rPr lang="en-NZ" sz="2400" dirty="0">
                <a:latin typeface="Arial" panose="020B0604020202020204" pitchFamily="34" charset="0"/>
                <a:ea typeface="Times New Roman" panose="02020603050405020304" pitchFamily="18" charset="0"/>
              </a:rPr>
              <a:t>Low motivation can be a contributing factor towards:</a:t>
            </a:r>
            <a:endParaRPr lang="en-NZ" sz="2400" dirty="0">
              <a:effectLst/>
              <a:latin typeface="Arial" panose="020B0604020202020204" pitchFamily="34"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Absenteeism</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Lateness</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Poor performance</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Accidents</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latin typeface="Arial" panose="020B0604020202020204" pitchFamily="34" charset="0"/>
                <a:ea typeface="Times New Roman" panose="02020603050405020304" pitchFamily="18" charset="0"/>
              </a:rPr>
              <a:t>Higher rate of l</a:t>
            </a:r>
            <a:r>
              <a:rPr lang="en-NZ" sz="2400" dirty="0">
                <a:effectLst/>
                <a:latin typeface="Arial" panose="020B0604020202020204" pitchFamily="34" charset="0"/>
                <a:ea typeface="Times New Roman" panose="02020603050405020304" pitchFamily="18" charset="0"/>
              </a:rPr>
              <a:t>abour turnover</a:t>
            </a:r>
            <a:endParaRPr lang="en-NZ" sz="2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Grievances</a:t>
            </a:r>
            <a:endParaRPr lang="en-NZ" sz="24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NZ" sz="2400" dirty="0">
                <a:effectLst/>
                <a:latin typeface="Arial" panose="020B0604020202020204" pitchFamily="34" charset="0"/>
                <a:ea typeface="Times New Roman" panose="02020603050405020304" pitchFamily="18" charset="0"/>
              </a:rPr>
              <a:t>Poor response rate</a:t>
            </a:r>
            <a:r>
              <a:rPr lang="en-NZ" sz="3200" dirty="0">
                <a:effectLst/>
              </a:rPr>
              <a:t> </a:t>
            </a:r>
            <a:endParaRPr lang="en-NZ" sz="3200" dirty="0"/>
          </a:p>
        </p:txBody>
      </p:sp>
      <p:pic>
        <p:nvPicPr>
          <p:cNvPr id="5" name="Picture Placeholder 4">
            <a:extLst>
              <a:ext uri="{FF2B5EF4-FFF2-40B4-BE49-F238E27FC236}">
                <a16:creationId xmlns:a16="http://schemas.microsoft.com/office/drawing/2014/main" id="{9876302C-5BF6-B14F-A383-1E0F58F1BC8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3839" y="1622156"/>
            <a:ext cx="3771603" cy="3771215"/>
          </a:xfrm>
        </p:spPr>
      </p:pic>
    </p:spTree>
    <p:extLst>
      <p:ext uri="{BB962C8B-B14F-4D97-AF65-F5344CB8AC3E}">
        <p14:creationId xmlns:p14="http://schemas.microsoft.com/office/powerpoint/2010/main" val="9526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a:extLst>
              <a:ext uri="{FF2B5EF4-FFF2-40B4-BE49-F238E27FC236}">
                <a16:creationId xmlns:a16="http://schemas.microsoft.com/office/drawing/2014/main" id="{37F4822B-B340-40B8-B11C-D82198F11643}"/>
              </a:ext>
            </a:extLst>
          </p:cNvPr>
          <p:cNvSpPr/>
          <p:nvPr/>
        </p:nvSpPr>
        <p:spPr>
          <a:xfrm flipH="1">
            <a:off x="11700621" y="5468569"/>
            <a:ext cx="166689" cy="160443"/>
          </a:xfrm>
          <a:prstGeom prst="ellipse">
            <a:avLst/>
          </a:prstGeom>
          <a:solidFill>
            <a:srgbClr val="688B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383AF75-C874-4511-BDEE-26B668862520}"/>
              </a:ext>
            </a:extLst>
          </p:cNvPr>
          <p:cNvSpPr txBox="1"/>
          <p:nvPr/>
        </p:nvSpPr>
        <p:spPr>
          <a:xfrm>
            <a:off x="223467" y="358819"/>
            <a:ext cx="3912378" cy="830997"/>
          </a:xfrm>
          <a:prstGeom prst="rect">
            <a:avLst/>
          </a:prstGeom>
          <a:noFill/>
        </p:spPr>
        <p:txBody>
          <a:bodyPr wrap="square" rtlCol="0">
            <a:spAutoFit/>
          </a:bodyPr>
          <a:lstStyle/>
          <a:p>
            <a:r>
              <a:rPr lang="en-NZ" sz="2400" b="1" dirty="0"/>
              <a:t>The importance of motivation</a:t>
            </a:r>
          </a:p>
        </p:txBody>
      </p:sp>
      <p:cxnSp>
        <p:nvCxnSpPr>
          <p:cNvPr id="41" name="Straight Connector 40">
            <a:extLst>
              <a:ext uri="{FF2B5EF4-FFF2-40B4-BE49-F238E27FC236}">
                <a16:creationId xmlns:a16="http://schemas.microsoft.com/office/drawing/2014/main" id="{36268EA8-31B8-4424-9F51-3D7456F07D03}"/>
              </a:ext>
            </a:extLst>
          </p:cNvPr>
          <p:cNvCxnSpPr>
            <a:cxnSpLocks/>
          </p:cNvCxnSpPr>
          <p:nvPr/>
        </p:nvCxnSpPr>
        <p:spPr>
          <a:xfrm>
            <a:off x="316517" y="1204071"/>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2C02B3-37EC-6F4E-889D-4109CECEF5E2}"/>
              </a:ext>
            </a:extLst>
          </p:cNvPr>
          <p:cNvSpPr txBox="1"/>
          <p:nvPr/>
        </p:nvSpPr>
        <p:spPr>
          <a:xfrm>
            <a:off x="46074" y="5290144"/>
            <a:ext cx="3783804" cy="1477328"/>
          </a:xfrm>
          <a:prstGeom prst="rect">
            <a:avLst/>
          </a:prstGeom>
          <a:solidFill>
            <a:srgbClr val="FBA241"/>
          </a:solidFill>
        </p:spPr>
        <p:txBody>
          <a:bodyPr wrap="square" rtlCol="0">
            <a:spAutoFit/>
          </a:bodyPr>
          <a:lstStyle/>
          <a:p>
            <a:r>
              <a:rPr lang="en-US" b="1" u="sng" dirty="0">
                <a:latin typeface="Arial" panose="020B0604020202020204" pitchFamily="34" charset="0"/>
                <a:cs typeface="Arial" panose="020B0604020202020204" pitchFamily="34" charset="0"/>
              </a:rPr>
              <a:t>Partner Chat</a:t>
            </a:r>
          </a:p>
          <a:p>
            <a:r>
              <a:rPr lang="en-US" b="1" i="1" dirty="0">
                <a:latin typeface="Arial" panose="020B0604020202020204" pitchFamily="34" charset="0"/>
                <a:cs typeface="Arial" panose="020B0604020202020204" pitchFamily="34" charset="0"/>
              </a:rPr>
              <a:t>Which of the statistics stated do you think are false?</a:t>
            </a:r>
          </a:p>
          <a:p>
            <a:endParaRPr lang="en-US" b="1" i="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Why?</a:t>
            </a:r>
          </a:p>
        </p:txBody>
      </p:sp>
      <p:pic>
        <p:nvPicPr>
          <p:cNvPr id="14" name="Picture 13">
            <a:extLst>
              <a:ext uri="{FF2B5EF4-FFF2-40B4-BE49-F238E27FC236}">
                <a16:creationId xmlns:a16="http://schemas.microsoft.com/office/drawing/2014/main" id="{DFE60FE6-85D8-AE40-ACD0-3745075B4A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149" y="1328768"/>
            <a:ext cx="3912378" cy="3593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495759AB-D4ED-B845-9E71-D14EBFE63881}"/>
              </a:ext>
            </a:extLst>
          </p:cNvPr>
          <p:cNvSpPr txBox="1"/>
          <p:nvPr/>
        </p:nvSpPr>
        <p:spPr>
          <a:xfrm>
            <a:off x="4836427" y="982176"/>
            <a:ext cx="7263424" cy="4893647"/>
          </a:xfrm>
          <a:prstGeom prst="rect">
            <a:avLst/>
          </a:prstGeom>
          <a:noFill/>
        </p:spPr>
        <p:txBody>
          <a:bodyPr wrap="square">
            <a:spAutoFit/>
          </a:bodyPr>
          <a:lstStyle/>
          <a:p>
            <a:pPr marL="457200" indent="-457200">
              <a:buFont typeface="+mj-lt"/>
              <a:buAutoNum type="arabicPeriod"/>
            </a:pPr>
            <a:r>
              <a:rPr lang="en-NZ" sz="2400" dirty="0"/>
              <a:t>Employees work 20% better when motivated</a:t>
            </a:r>
          </a:p>
          <a:p>
            <a:pPr marL="457200" indent="-457200">
              <a:buFont typeface="+mj-lt"/>
              <a:buAutoNum type="arabicPeriod"/>
            </a:pPr>
            <a:r>
              <a:rPr lang="en-NZ" sz="2400" dirty="0"/>
              <a:t>Highly engaged teams increase business profitability by 21%</a:t>
            </a:r>
          </a:p>
          <a:p>
            <a:pPr marL="457200" indent="-457200">
              <a:buFont typeface="+mj-lt"/>
              <a:buAutoNum type="arabicPeriod"/>
            </a:pPr>
            <a:r>
              <a:rPr lang="en-NZ" sz="2400" dirty="0"/>
              <a:t>Employee engagement and motivation reduces absenteeism by 41%</a:t>
            </a:r>
          </a:p>
          <a:p>
            <a:pPr marL="457200" indent="-457200">
              <a:buFont typeface="+mj-lt"/>
              <a:buAutoNum type="arabicPeriod"/>
            </a:pPr>
            <a:r>
              <a:rPr lang="en-NZ" sz="2400" dirty="0"/>
              <a:t>Motivated employees are 87% less likely to resign</a:t>
            </a:r>
          </a:p>
          <a:p>
            <a:pPr marL="457200" indent="-457200">
              <a:buFont typeface="+mj-lt"/>
              <a:buAutoNum type="arabicPeriod"/>
            </a:pPr>
            <a:r>
              <a:rPr lang="en-NZ" sz="2400" dirty="0"/>
              <a:t>Only 15% of employees worldwide feel motivated.</a:t>
            </a:r>
          </a:p>
          <a:p>
            <a:pPr marL="457200" indent="-457200">
              <a:buFont typeface="+mj-lt"/>
              <a:buAutoNum type="arabicPeriod"/>
            </a:pPr>
            <a:r>
              <a:rPr lang="en-NZ" sz="2400" dirty="0"/>
              <a:t>Unmotivated employees cost US companies up to $450 billion a year</a:t>
            </a:r>
          </a:p>
          <a:p>
            <a:pPr marL="457200" indent="-457200">
              <a:buFont typeface="+mj-lt"/>
              <a:buAutoNum type="arabicPeriod"/>
            </a:pPr>
            <a:r>
              <a:rPr lang="en-NZ" sz="2400" dirty="0"/>
              <a:t>The US employer loses over $5,000 on average each time an employer walks out on the job.</a:t>
            </a:r>
          </a:p>
        </p:txBody>
      </p:sp>
    </p:spTree>
    <p:extLst>
      <p:ext uri="{BB962C8B-B14F-4D97-AF65-F5344CB8AC3E}">
        <p14:creationId xmlns:p14="http://schemas.microsoft.com/office/powerpoint/2010/main" val="139780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a:extLst>
              <a:ext uri="{FF2B5EF4-FFF2-40B4-BE49-F238E27FC236}">
                <a16:creationId xmlns:a16="http://schemas.microsoft.com/office/drawing/2014/main" id="{37F4822B-B340-40B8-B11C-D82198F11643}"/>
              </a:ext>
            </a:extLst>
          </p:cNvPr>
          <p:cNvSpPr/>
          <p:nvPr/>
        </p:nvSpPr>
        <p:spPr>
          <a:xfrm flipH="1">
            <a:off x="11700621" y="5468569"/>
            <a:ext cx="166689" cy="160443"/>
          </a:xfrm>
          <a:prstGeom prst="ellipse">
            <a:avLst/>
          </a:prstGeom>
          <a:solidFill>
            <a:srgbClr val="688B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383AF75-C874-4511-BDEE-26B668862520}"/>
              </a:ext>
            </a:extLst>
          </p:cNvPr>
          <p:cNvSpPr txBox="1"/>
          <p:nvPr/>
        </p:nvSpPr>
        <p:spPr>
          <a:xfrm>
            <a:off x="223467" y="358819"/>
            <a:ext cx="3912378" cy="830997"/>
          </a:xfrm>
          <a:prstGeom prst="rect">
            <a:avLst/>
          </a:prstGeom>
          <a:noFill/>
        </p:spPr>
        <p:txBody>
          <a:bodyPr wrap="square" rtlCol="0">
            <a:spAutoFit/>
          </a:bodyPr>
          <a:lstStyle/>
          <a:p>
            <a:r>
              <a:rPr lang="en-NZ" sz="2400" b="1" dirty="0"/>
              <a:t>The importance of motivation</a:t>
            </a:r>
          </a:p>
        </p:txBody>
      </p:sp>
      <p:cxnSp>
        <p:nvCxnSpPr>
          <p:cNvPr id="41" name="Straight Connector 40">
            <a:extLst>
              <a:ext uri="{FF2B5EF4-FFF2-40B4-BE49-F238E27FC236}">
                <a16:creationId xmlns:a16="http://schemas.microsoft.com/office/drawing/2014/main" id="{36268EA8-31B8-4424-9F51-3D7456F07D03}"/>
              </a:ext>
            </a:extLst>
          </p:cNvPr>
          <p:cNvCxnSpPr>
            <a:cxnSpLocks/>
          </p:cNvCxnSpPr>
          <p:nvPr/>
        </p:nvCxnSpPr>
        <p:spPr>
          <a:xfrm>
            <a:off x="316517" y="1204071"/>
            <a:ext cx="1255711" cy="0"/>
          </a:xfrm>
          <a:prstGeom prst="line">
            <a:avLst/>
          </a:prstGeom>
          <a:ln w="28575">
            <a:solidFill>
              <a:srgbClr val="FBA2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2C02B3-37EC-6F4E-889D-4109CECEF5E2}"/>
              </a:ext>
            </a:extLst>
          </p:cNvPr>
          <p:cNvSpPr txBox="1"/>
          <p:nvPr/>
        </p:nvSpPr>
        <p:spPr>
          <a:xfrm>
            <a:off x="46074" y="5290144"/>
            <a:ext cx="3783804" cy="1477328"/>
          </a:xfrm>
          <a:prstGeom prst="rect">
            <a:avLst/>
          </a:prstGeom>
          <a:solidFill>
            <a:srgbClr val="FBA241"/>
          </a:solidFill>
        </p:spPr>
        <p:txBody>
          <a:bodyPr wrap="square" rtlCol="0">
            <a:spAutoFit/>
          </a:bodyPr>
          <a:lstStyle/>
          <a:p>
            <a:r>
              <a:rPr lang="en-US" b="1" u="sng" dirty="0">
                <a:latin typeface="Arial" panose="020B0604020202020204" pitchFamily="34" charset="0"/>
                <a:cs typeface="Arial" panose="020B0604020202020204" pitchFamily="34" charset="0"/>
              </a:rPr>
              <a:t>Partner Chat</a:t>
            </a:r>
          </a:p>
          <a:p>
            <a:r>
              <a:rPr lang="en-US" b="1" i="1" dirty="0">
                <a:latin typeface="Arial" panose="020B0604020202020204" pitchFamily="34" charset="0"/>
                <a:cs typeface="Arial" panose="020B0604020202020204" pitchFamily="34" charset="0"/>
              </a:rPr>
              <a:t>Which of the statistics stated do you think are false?</a:t>
            </a:r>
          </a:p>
          <a:p>
            <a:endParaRPr lang="en-US" b="1" i="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Why?</a:t>
            </a:r>
          </a:p>
        </p:txBody>
      </p:sp>
      <p:pic>
        <p:nvPicPr>
          <p:cNvPr id="14" name="Picture 13">
            <a:extLst>
              <a:ext uri="{FF2B5EF4-FFF2-40B4-BE49-F238E27FC236}">
                <a16:creationId xmlns:a16="http://schemas.microsoft.com/office/drawing/2014/main" id="{DFE60FE6-85D8-AE40-ACD0-3745075B4A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149" y="1328768"/>
            <a:ext cx="3912378" cy="3593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495759AB-D4ED-B845-9E71-D14EBFE63881}"/>
              </a:ext>
            </a:extLst>
          </p:cNvPr>
          <p:cNvSpPr txBox="1"/>
          <p:nvPr/>
        </p:nvSpPr>
        <p:spPr>
          <a:xfrm>
            <a:off x="4836427" y="982176"/>
            <a:ext cx="7263424" cy="4893647"/>
          </a:xfrm>
          <a:prstGeom prst="rect">
            <a:avLst/>
          </a:prstGeom>
          <a:noFill/>
        </p:spPr>
        <p:txBody>
          <a:bodyPr wrap="square">
            <a:spAutoFit/>
          </a:bodyPr>
          <a:lstStyle/>
          <a:p>
            <a:pPr marL="457200" indent="-457200">
              <a:buFont typeface="+mj-lt"/>
              <a:buAutoNum type="arabicPeriod"/>
            </a:pPr>
            <a:r>
              <a:rPr lang="en-NZ" sz="2400" dirty="0"/>
              <a:t>Employees work 20% better when motivated</a:t>
            </a:r>
          </a:p>
          <a:p>
            <a:pPr marL="457200" indent="-457200">
              <a:buFont typeface="+mj-lt"/>
              <a:buAutoNum type="arabicPeriod"/>
            </a:pPr>
            <a:r>
              <a:rPr lang="en-NZ" sz="2400" dirty="0"/>
              <a:t>Highly engaged teams increase business profitability by 21%</a:t>
            </a:r>
          </a:p>
          <a:p>
            <a:pPr marL="457200" indent="-457200">
              <a:buFont typeface="+mj-lt"/>
              <a:buAutoNum type="arabicPeriod"/>
            </a:pPr>
            <a:r>
              <a:rPr lang="en-NZ" sz="2400" dirty="0"/>
              <a:t>Employee engagement and motivation reduces absenteeism by 41%</a:t>
            </a:r>
          </a:p>
          <a:p>
            <a:pPr marL="457200" indent="-457200">
              <a:buFont typeface="+mj-lt"/>
              <a:buAutoNum type="arabicPeriod"/>
            </a:pPr>
            <a:r>
              <a:rPr lang="en-NZ" sz="2400" dirty="0"/>
              <a:t>Motivated employees are 87% less likely to resign</a:t>
            </a:r>
          </a:p>
          <a:p>
            <a:pPr marL="457200" indent="-457200">
              <a:buFont typeface="+mj-lt"/>
              <a:buAutoNum type="arabicPeriod"/>
            </a:pPr>
            <a:r>
              <a:rPr lang="en-NZ" sz="2400" dirty="0"/>
              <a:t>Only 15% of employees worldwide feel motivated.</a:t>
            </a:r>
          </a:p>
          <a:p>
            <a:pPr marL="457200" indent="-457200">
              <a:buFont typeface="+mj-lt"/>
              <a:buAutoNum type="arabicPeriod"/>
            </a:pPr>
            <a:r>
              <a:rPr lang="en-NZ" sz="2400" dirty="0"/>
              <a:t>Unmotivated employees cost US companies up to $450 billion a year</a:t>
            </a:r>
          </a:p>
          <a:p>
            <a:pPr marL="457200" indent="-457200">
              <a:buFont typeface="+mj-lt"/>
              <a:buAutoNum type="arabicPeriod"/>
            </a:pPr>
            <a:r>
              <a:rPr lang="en-NZ" sz="2400" dirty="0"/>
              <a:t>The US employer loses over $5,000 on average each time an employer walks out on the job.</a:t>
            </a:r>
          </a:p>
        </p:txBody>
      </p:sp>
      <p:sp>
        <p:nvSpPr>
          <p:cNvPr id="2" name="Folded Corner 1">
            <a:extLst>
              <a:ext uri="{FF2B5EF4-FFF2-40B4-BE49-F238E27FC236}">
                <a16:creationId xmlns:a16="http://schemas.microsoft.com/office/drawing/2014/main" id="{A459B88E-8E8B-0147-9C90-D5D58A1DC4BF}"/>
              </a:ext>
            </a:extLst>
          </p:cNvPr>
          <p:cNvSpPr/>
          <p:nvPr/>
        </p:nvSpPr>
        <p:spPr>
          <a:xfrm>
            <a:off x="2970210" y="674914"/>
            <a:ext cx="6008914" cy="5200909"/>
          </a:xfrm>
          <a:prstGeom prst="foldedCorner">
            <a:avLst/>
          </a:prstGeom>
          <a:solidFill>
            <a:srgbClr val="FB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According to a number of sources collated by </a:t>
            </a:r>
            <a:r>
              <a:rPr lang="en-US" sz="2400" dirty="0" err="1">
                <a:solidFill>
                  <a:schemeClr val="tx1"/>
                </a:solidFill>
              </a:rPr>
              <a:t>Teamstage.io</a:t>
            </a:r>
            <a:r>
              <a:rPr lang="en-US" sz="2400" dirty="0">
                <a:solidFill>
                  <a:schemeClr val="tx1"/>
                </a:solidFill>
              </a:rPr>
              <a:t> all of these statistics were drawn from workforce studies </a:t>
            </a:r>
          </a:p>
          <a:p>
            <a:pPr algn="ctr"/>
            <a:endParaRPr lang="en-US" sz="2400" dirty="0">
              <a:solidFill>
                <a:schemeClr val="tx1"/>
              </a:solidFill>
            </a:endParaRPr>
          </a:p>
          <a:p>
            <a:pPr algn="ctr"/>
            <a:r>
              <a:rPr lang="en-US" sz="2400" dirty="0">
                <a:solidFill>
                  <a:schemeClr val="tx1"/>
                </a:solidFill>
              </a:rPr>
              <a:t>Which stats surprised you the most?</a:t>
            </a: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2839236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18566</TotalTime>
  <Words>2724</Words>
  <Application>Microsoft Macintosh PowerPoint</Application>
  <PresentationFormat>Widescreen</PresentationFormat>
  <Paragraphs>358</Paragraphs>
  <Slides>32</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Poppins Medium</vt:lpstr>
      <vt:lpstr>Poppins SemiBold</vt:lpstr>
      <vt:lpstr>Symbol</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Classify these factors into Hygiene Factors OR motivators: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Cox</dc:creator>
  <cp:lastModifiedBy>Toby Cox</cp:lastModifiedBy>
  <cp:revision>201</cp:revision>
  <dcterms:created xsi:type="dcterms:W3CDTF">2021-11-14T00:46:24Z</dcterms:created>
  <dcterms:modified xsi:type="dcterms:W3CDTF">2022-09-12T22:42:38Z</dcterms:modified>
</cp:coreProperties>
</file>