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85FF85"/>
    <a:srgbClr val="CBFFA7"/>
    <a:srgbClr val="99FF33"/>
    <a:srgbClr val="FFFF66"/>
    <a:srgbClr val="2B4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9015-72D1-4F5C-BF4F-1476A441B0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3A8C05-DFCD-493D-BCED-01D17145A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6F8B9D-8341-4074-869E-1CE6F9F5AF11}"/>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5" name="Footer Placeholder 4">
            <a:extLst>
              <a:ext uri="{FF2B5EF4-FFF2-40B4-BE49-F238E27FC236}">
                <a16:creationId xmlns:a16="http://schemas.microsoft.com/office/drawing/2014/main" id="{C6BBA58F-5BC1-47A5-8C85-19C19554EB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E6FF10-8399-4F90-8EA1-19C1C28EA1A5}"/>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4174349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0FAF-1F87-4A63-B208-14B6C12FD7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6616B9-E7BF-493A-A8F5-D1278527A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3637EA-8323-4C7D-86AF-E940CFD7165E}"/>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5" name="Footer Placeholder 4">
            <a:extLst>
              <a:ext uri="{FF2B5EF4-FFF2-40B4-BE49-F238E27FC236}">
                <a16:creationId xmlns:a16="http://schemas.microsoft.com/office/drawing/2014/main" id="{6C44FE71-967A-4CBE-AE21-5DC06A6A3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7E972B-CE4E-4E77-8569-74D9AEE12CCB}"/>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404378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4F017-ABDF-457E-92EA-AD8E3167A3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E94FAC-5307-487D-A6E2-318126B46E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389E1C-B728-4353-A2ED-2C44353A547A}"/>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5" name="Footer Placeholder 4">
            <a:extLst>
              <a:ext uri="{FF2B5EF4-FFF2-40B4-BE49-F238E27FC236}">
                <a16:creationId xmlns:a16="http://schemas.microsoft.com/office/drawing/2014/main" id="{72390315-CA55-46D1-A5BB-3457B803A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6549CF-13F3-4C89-8D59-D1B34884B2E7}"/>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32840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F0B4-EFFB-4873-8847-F4C680F444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5FD35F-63C3-4B6E-A41E-7009D65CA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DCBA74-E868-4F14-A887-6D86665CFCA8}"/>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5" name="Footer Placeholder 4">
            <a:extLst>
              <a:ext uri="{FF2B5EF4-FFF2-40B4-BE49-F238E27FC236}">
                <a16:creationId xmlns:a16="http://schemas.microsoft.com/office/drawing/2014/main" id="{B618ED23-4974-4382-90B3-8973129161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986DE-22F5-42E4-8ABF-845F27A7F917}"/>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244690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055F-5753-44EE-9048-B258AC906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AF4C69-1C2C-4E65-8F76-7C7D0CD555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4A88F-0D30-4815-AE90-DE4DF5E5A57A}"/>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5" name="Footer Placeholder 4">
            <a:extLst>
              <a:ext uri="{FF2B5EF4-FFF2-40B4-BE49-F238E27FC236}">
                <a16:creationId xmlns:a16="http://schemas.microsoft.com/office/drawing/2014/main" id="{C9A50681-AF4A-4ED2-9619-7F10600D58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4EB6D3-31D6-423B-AF96-A7C9565FE549}"/>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362824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17F1C-F509-47E2-8FC1-17A35E7915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503D3B-C253-4734-83FC-495DD53AFE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C4E19A-C287-4BD5-B8E3-19C848084F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6A1D9D-AD4B-4872-A561-E8C6A5214A25}"/>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6" name="Footer Placeholder 5">
            <a:extLst>
              <a:ext uri="{FF2B5EF4-FFF2-40B4-BE49-F238E27FC236}">
                <a16:creationId xmlns:a16="http://schemas.microsoft.com/office/drawing/2014/main" id="{176591BC-2C61-4719-A7D4-AA88ABDF7B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4A274F-54EC-4ED5-865D-C3D12CDD69C7}"/>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277805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10D2-6FED-4D52-8EB6-63D9D7431B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7D5697-5F34-4E6D-BAED-855D1DBDD0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33B507-5974-4BB6-94F0-BE711629CD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6340B1-A31C-4160-BEA1-0590578D3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017471-2D52-48FF-8692-DF537FEFA7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0241C6-B118-494B-A8D0-46A5FCACDA81}"/>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8" name="Footer Placeholder 7">
            <a:extLst>
              <a:ext uri="{FF2B5EF4-FFF2-40B4-BE49-F238E27FC236}">
                <a16:creationId xmlns:a16="http://schemas.microsoft.com/office/drawing/2014/main" id="{05C62BB7-0BF8-4F58-AC95-AE1C957F22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311FFF-93A3-4134-8EEC-9A4810E6E93B}"/>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283314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D78E-5F99-4CB9-8319-8586962E06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CEA561-4AF9-4B39-8781-9FA0186D8095}"/>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4" name="Footer Placeholder 3">
            <a:extLst>
              <a:ext uri="{FF2B5EF4-FFF2-40B4-BE49-F238E27FC236}">
                <a16:creationId xmlns:a16="http://schemas.microsoft.com/office/drawing/2014/main" id="{F10F8E09-EE27-4951-BE79-7901B3C134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B0F017-AD6F-4598-AB85-1780D59788D5}"/>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196701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E4A58-34C6-4779-9150-7C42226C4613}"/>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3" name="Footer Placeholder 2">
            <a:extLst>
              <a:ext uri="{FF2B5EF4-FFF2-40B4-BE49-F238E27FC236}">
                <a16:creationId xmlns:a16="http://schemas.microsoft.com/office/drawing/2014/main" id="{32C73236-5CB0-4D63-8E1E-C17F1A9F18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E4A093-35B2-478C-8488-48F7B158F786}"/>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67940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D5FD-6314-458B-B67E-511A2C712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10C2AA-3F18-4A60-A4BE-40C3E9B9A0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1C7722-53D8-4599-99FB-3AD4B470B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954DE-EF1A-48DF-95EF-F08E976ECFD6}"/>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6" name="Footer Placeholder 5">
            <a:extLst>
              <a:ext uri="{FF2B5EF4-FFF2-40B4-BE49-F238E27FC236}">
                <a16:creationId xmlns:a16="http://schemas.microsoft.com/office/drawing/2014/main" id="{28020816-BC40-410C-9874-AEB7F6824D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B6BCFE-BFC3-4EF1-AF84-70C1EC65CFB0}"/>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204601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630C-E789-4CFE-9D7B-0EE1DE532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593BE9D-E0E9-488B-B744-9992491DA6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D73BD5-A5B8-41C7-A646-8611EA657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F941D-B758-487D-9574-A2063DB995FE}"/>
              </a:ext>
            </a:extLst>
          </p:cNvPr>
          <p:cNvSpPr>
            <a:spLocks noGrp="1"/>
          </p:cNvSpPr>
          <p:nvPr>
            <p:ph type="dt" sz="half" idx="10"/>
          </p:nvPr>
        </p:nvSpPr>
        <p:spPr/>
        <p:txBody>
          <a:bodyPr/>
          <a:lstStyle/>
          <a:p>
            <a:fld id="{1473A7A3-1017-468D-928E-8CFB53BEC6BE}" type="datetimeFigureOut">
              <a:rPr lang="en-GB" smtClean="0"/>
              <a:t>09/06/2022</a:t>
            </a:fld>
            <a:endParaRPr lang="en-GB"/>
          </a:p>
        </p:txBody>
      </p:sp>
      <p:sp>
        <p:nvSpPr>
          <p:cNvPr id="6" name="Footer Placeholder 5">
            <a:extLst>
              <a:ext uri="{FF2B5EF4-FFF2-40B4-BE49-F238E27FC236}">
                <a16:creationId xmlns:a16="http://schemas.microsoft.com/office/drawing/2014/main" id="{7544A7EE-1B98-4EF6-96E0-F048181D7C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67D7FD-E1A3-4F25-8FA2-0E44A1C53498}"/>
              </a:ext>
            </a:extLst>
          </p:cNvPr>
          <p:cNvSpPr>
            <a:spLocks noGrp="1"/>
          </p:cNvSpPr>
          <p:nvPr>
            <p:ph type="sldNum" sz="quarter" idx="12"/>
          </p:nvPr>
        </p:nvSpPr>
        <p:spPr/>
        <p:txBody>
          <a:bodyPr/>
          <a:lstStyle/>
          <a:p>
            <a:fld id="{168B3041-484B-493E-8A18-2C34377E57A5}" type="slidenum">
              <a:rPr lang="en-GB" smtClean="0"/>
              <a:t>‹#›</a:t>
            </a:fld>
            <a:endParaRPr lang="en-GB"/>
          </a:p>
        </p:txBody>
      </p:sp>
    </p:spTree>
    <p:extLst>
      <p:ext uri="{BB962C8B-B14F-4D97-AF65-F5344CB8AC3E}">
        <p14:creationId xmlns:p14="http://schemas.microsoft.com/office/powerpoint/2010/main" val="10041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FB631-DAE4-4E66-8530-01D2FF865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0F8543-1C90-417B-BF25-5CC87A0F3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C80B5C-BC10-4447-97FB-5E1CDC431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3A7A3-1017-468D-928E-8CFB53BEC6BE}" type="datetimeFigureOut">
              <a:rPr lang="en-GB" smtClean="0"/>
              <a:t>09/06/2022</a:t>
            </a:fld>
            <a:endParaRPr lang="en-GB"/>
          </a:p>
        </p:txBody>
      </p:sp>
      <p:sp>
        <p:nvSpPr>
          <p:cNvPr id="5" name="Footer Placeholder 4">
            <a:extLst>
              <a:ext uri="{FF2B5EF4-FFF2-40B4-BE49-F238E27FC236}">
                <a16:creationId xmlns:a16="http://schemas.microsoft.com/office/drawing/2014/main" id="{75A64A94-7D03-4670-A7DD-24F8D3C05B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88BFB7-221C-412E-BF16-4D6B86E86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B3041-484B-493E-8A18-2C34377E57A5}" type="slidenum">
              <a:rPr lang="en-GB" smtClean="0"/>
              <a:t>‹#›</a:t>
            </a:fld>
            <a:endParaRPr lang="en-GB"/>
          </a:p>
        </p:txBody>
      </p:sp>
    </p:spTree>
    <p:extLst>
      <p:ext uri="{BB962C8B-B14F-4D97-AF65-F5344CB8AC3E}">
        <p14:creationId xmlns:p14="http://schemas.microsoft.com/office/powerpoint/2010/main" val="1750782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CC7F982C-EA5D-4970-B775-221A26C87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D3F8F4-57AD-419A-9451-99889385E461}"/>
              </a:ext>
            </a:extLst>
          </p:cNvPr>
          <p:cNvSpPr/>
          <p:nvPr/>
        </p:nvSpPr>
        <p:spPr>
          <a:xfrm>
            <a:off x="5952791" y="115454"/>
            <a:ext cx="6239209" cy="923330"/>
          </a:xfrm>
          <a:prstGeom prst="rect">
            <a:avLst/>
          </a:prstGeom>
          <a:noFill/>
        </p:spPr>
        <p:txBody>
          <a:bodyPr wrap="none" lIns="91440" tIns="45720" rIns="91440" bIns="45720">
            <a:spAutoFit/>
          </a:bodyPr>
          <a:lstStyle/>
          <a:p>
            <a:pPr algn="ctr"/>
            <a:r>
              <a:rPr lang="en-US" sz="54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Does God Exist? </a:t>
            </a:r>
          </a:p>
        </p:txBody>
      </p:sp>
      <p:sp>
        <p:nvSpPr>
          <p:cNvPr id="6" name="Rectangle 5">
            <a:extLst>
              <a:ext uri="{FF2B5EF4-FFF2-40B4-BE49-F238E27FC236}">
                <a16:creationId xmlns:a16="http://schemas.microsoft.com/office/drawing/2014/main" id="{1C122163-3635-49DC-AB3E-50668AB6D33E}"/>
              </a:ext>
            </a:extLst>
          </p:cNvPr>
          <p:cNvSpPr/>
          <p:nvPr/>
        </p:nvSpPr>
        <p:spPr>
          <a:xfrm>
            <a:off x="5007615" y="1038828"/>
            <a:ext cx="7361311" cy="707886"/>
          </a:xfrm>
          <a:prstGeom prst="rect">
            <a:avLst/>
          </a:prstGeom>
          <a:noFill/>
        </p:spPr>
        <p:txBody>
          <a:bodyPr wrap="none" lIns="91440" tIns="45720" rIns="91440" bIns="45720">
            <a:spAutoFit/>
          </a:bodyPr>
          <a:lstStyle/>
          <a:p>
            <a:pPr algn="ctr"/>
            <a:r>
              <a:rPr lang="en-US" sz="36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The </a:t>
            </a:r>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Teleological</a:t>
            </a:r>
            <a:r>
              <a:rPr lang="en-US" sz="36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 Argument. </a:t>
            </a:r>
            <a:endParaRPr lang="en-US" sz="3600" b="1" cap="none" spc="0"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endParaRPr>
          </a:p>
        </p:txBody>
      </p:sp>
      <p:sp>
        <p:nvSpPr>
          <p:cNvPr id="4" name="Rectangle: Rounded Corners 3">
            <a:extLst>
              <a:ext uri="{FF2B5EF4-FFF2-40B4-BE49-F238E27FC236}">
                <a16:creationId xmlns:a16="http://schemas.microsoft.com/office/drawing/2014/main" id="{39B5EBB7-0C31-49D3-BB82-AEB2F9F202CF}"/>
              </a:ext>
            </a:extLst>
          </p:cNvPr>
          <p:cNvSpPr/>
          <p:nvPr/>
        </p:nvSpPr>
        <p:spPr>
          <a:xfrm>
            <a:off x="200784" y="1748327"/>
            <a:ext cx="4679126" cy="2030570"/>
          </a:xfrm>
          <a:prstGeom prst="roundRect">
            <a:avLst/>
          </a:prstGeom>
          <a:solidFill>
            <a:srgbClr val="2B4D8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428720A7-97A1-4ED2-AB5D-3AD10094ADC0}"/>
              </a:ext>
            </a:extLst>
          </p:cNvPr>
          <p:cNvSpPr txBox="1"/>
          <p:nvPr/>
        </p:nvSpPr>
        <p:spPr>
          <a:xfrm>
            <a:off x="253939" y="1806005"/>
            <a:ext cx="4849906" cy="2169825"/>
          </a:xfrm>
          <a:prstGeom prst="rect">
            <a:avLst/>
          </a:prstGeom>
          <a:noFill/>
        </p:spPr>
        <p:txBody>
          <a:bodyPr wrap="square">
            <a:spAutoFit/>
          </a:bodyPr>
          <a:lstStyle/>
          <a:p>
            <a:r>
              <a:rPr lang="en-GB" sz="2800" b="1" u="sng" dirty="0">
                <a:ln>
                  <a:solidFill>
                    <a:schemeClr val="bg1"/>
                  </a:solidFill>
                </a:ln>
                <a:solidFill>
                  <a:schemeClr val="bg1"/>
                </a:solidFill>
                <a:latin typeface="Cavolini" panose="03000502040302020204" pitchFamily="66" charset="0"/>
                <a:cs typeface="Cavolini" panose="03000502040302020204" pitchFamily="66" charset="0"/>
              </a:rPr>
              <a:t>Key Question. </a:t>
            </a:r>
          </a:p>
          <a:p>
            <a:r>
              <a:rPr lang="en-GB" sz="700" b="1" u="sng" dirty="0">
                <a:ln>
                  <a:solidFill>
                    <a:schemeClr val="bg1"/>
                  </a:solidFill>
                </a:ln>
                <a:solidFill>
                  <a:schemeClr val="bg1"/>
                </a:solidFill>
                <a:latin typeface="Cavolini" panose="03000502040302020204" pitchFamily="66" charset="0"/>
                <a:cs typeface="Cavolini" panose="03000502040302020204" pitchFamily="66" charset="0"/>
              </a:rPr>
              <a:t> </a:t>
            </a:r>
          </a:p>
          <a:p>
            <a:r>
              <a:rPr lang="en-GB" sz="2800" b="1" dirty="0">
                <a:ln>
                  <a:solidFill>
                    <a:schemeClr val="bg1"/>
                  </a:solidFill>
                </a:ln>
                <a:solidFill>
                  <a:schemeClr val="bg1"/>
                </a:solidFill>
                <a:latin typeface="Cavolini" panose="03000502040302020204" pitchFamily="66" charset="0"/>
                <a:cs typeface="Cavolini" panose="03000502040302020204" pitchFamily="66" charset="0"/>
              </a:rPr>
              <a:t>How might the design of the universe suggest that God could exist?  </a:t>
            </a:r>
          </a:p>
          <a:p>
            <a:endParaRPr lang="en-GB" sz="1600" b="1" dirty="0">
              <a:ln>
                <a:solidFill>
                  <a:schemeClr val="bg1"/>
                </a:solidFill>
              </a:ln>
              <a:solidFill>
                <a:schemeClr val="bg1"/>
              </a:solidFill>
              <a:latin typeface="Cavolini" panose="03000502040302020204" pitchFamily="66" charset="0"/>
              <a:cs typeface="Cavolini" panose="03000502040302020204" pitchFamily="66" charset="0"/>
            </a:endParaRPr>
          </a:p>
        </p:txBody>
      </p:sp>
      <p:sp>
        <p:nvSpPr>
          <p:cNvPr id="9" name="Rectangle: Rounded Corners 8">
            <a:extLst>
              <a:ext uri="{FF2B5EF4-FFF2-40B4-BE49-F238E27FC236}">
                <a16:creationId xmlns:a16="http://schemas.microsoft.com/office/drawing/2014/main" id="{8D96A48B-78A6-49EA-B5D2-65D07035E3A2}"/>
              </a:ext>
            </a:extLst>
          </p:cNvPr>
          <p:cNvSpPr/>
          <p:nvPr/>
        </p:nvSpPr>
        <p:spPr>
          <a:xfrm>
            <a:off x="265573" y="3975830"/>
            <a:ext cx="11509661" cy="2667566"/>
          </a:xfrm>
          <a:prstGeom prst="roundRect">
            <a:avLst/>
          </a:prstGeom>
          <a:solidFill>
            <a:srgbClr val="2B4D8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A67A08CA-F3B2-44E6-95CA-51D8AF47E31A}"/>
              </a:ext>
            </a:extLst>
          </p:cNvPr>
          <p:cNvSpPr txBox="1"/>
          <p:nvPr/>
        </p:nvSpPr>
        <p:spPr>
          <a:xfrm>
            <a:off x="283979" y="4030843"/>
            <a:ext cx="11502889" cy="2877711"/>
          </a:xfrm>
          <a:prstGeom prst="rect">
            <a:avLst/>
          </a:prstGeom>
          <a:noFill/>
        </p:spPr>
        <p:txBody>
          <a:bodyPr wrap="square">
            <a:spAutoFit/>
          </a:bodyPr>
          <a:lstStyle/>
          <a:p>
            <a:r>
              <a:rPr lang="en-GB" sz="2800" b="1" u="sng" dirty="0">
                <a:ln>
                  <a:solidFill>
                    <a:schemeClr val="bg1"/>
                  </a:solidFill>
                </a:ln>
                <a:solidFill>
                  <a:schemeClr val="bg1"/>
                </a:solidFill>
                <a:latin typeface="Cavolini" panose="03000502040302020204" pitchFamily="66" charset="0"/>
                <a:cs typeface="Cavolini" panose="03000502040302020204" pitchFamily="66" charset="0"/>
              </a:rPr>
              <a:t>To begin... Wordsearch. </a:t>
            </a:r>
          </a:p>
          <a:p>
            <a:r>
              <a:rPr lang="en-GB" sz="700" b="1" u="sng" dirty="0">
                <a:ln>
                  <a:solidFill>
                    <a:schemeClr val="bg1"/>
                  </a:solidFill>
                </a:ln>
                <a:solidFill>
                  <a:schemeClr val="bg1"/>
                </a:solidFill>
                <a:latin typeface="Cavolini" panose="03000502040302020204" pitchFamily="66" charset="0"/>
                <a:cs typeface="Cavolini" panose="03000502040302020204" pitchFamily="66" charset="0"/>
              </a:rPr>
              <a:t> </a:t>
            </a:r>
          </a:p>
          <a:p>
            <a:r>
              <a:rPr lang="en-GB" sz="2600" b="1" dirty="0">
                <a:ln>
                  <a:solidFill>
                    <a:schemeClr val="bg1"/>
                  </a:solidFill>
                </a:ln>
                <a:solidFill>
                  <a:schemeClr val="bg1"/>
                </a:solidFill>
                <a:latin typeface="Cavolini" panose="03000502040302020204" pitchFamily="66" charset="0"/>
                <a:cs typeface="Cavolini" panose="03000502040302020204" pitchFamily="66" charset="0"/>
              </a:rPr>
              <a:t>Find 3 words in the grid associated with the following 3 topics.</a:t>
            </a:r>
          </a:p>
          <a:p>
            <a:endParaRPr lang="en-GB" sz="2600" b="1" dirty="0">
              <a:ln>
                <a:solidFill>
                  <a:schemeClr val="bg1"/>
                </a:solidFill>
              </a:ln>
              <a:solidFill>
                <a:schemeClr val="bg1"/>
              </a:solidFill>
              <a:latin typeface="Cavolini" panose="03000502040302020204" pitchFamily="66" charset="0"/>
              <a:cs typeface="Cavolini" panose="03000502040302020204" pitchFamily="66" charset="0"/>
            </a:endParaRPr>
          </a:p>
          <a:p>
            <a:endParaRPr lang="en-GB" sz="2600" b="1" dirty="0">
              <a:ln>
                <a:solidFill>
                  <a:schemeClr val="bg1"/>
                </a:solidFill>
              </a:ln>
              <a:solidFill>
                <a:schemeClr val="bg1"/>
              </a:solidFill>
              <a:latin typeface="Cavolini" panose="03000502040302020204" pitchFamily="66" charset="0"/>
              <a:cs typeface="Cavolini" panose="03000502040302020204" pitchFamily="66" charset="0"/>
            </a:endParaRPr>
          </a:p>
          <a:p>
            <a:endParaRPr lang="en-GB" sz="2000" b="1" dirty="0">
              <a:ln>
                <a:solidFill>
                  <a:schemeClr val="bg1"/>
                </a:solidFill>
              </a:ln>
              <a:solidFill>
                <a:schemeClr val="bg1"/>
              </a:solidFill>
              <a:latin typeface="Cavolini" panose="03000502040302020204" pitchFamily="66" charset="0"/>
              <a:cs typeface="Cavolini" panose="03000502040302020204" pitchFamily="66" charset="0"/>
            </a:endParaRPr>
          </a:p>
          <a:p>
            <a:pPr algn="ctr"/>
            <a:r>
              <a:rPr lang="en-GB" sz="2600" b="1" dirty="0">
                <a:ln>
                  <a:solidFill>
                    <a:schemeClr val="bg1"/>
                  </a:solidFill>
                </a:ln>
                <a:solidFill>
                  <a:schemeClr val="bg1"/>
                </a:solidFill>
                <a:latin typeface="Cavolini" panose="03000502040302020204" pitchFamily="66" charset="0"/>
                <a:cs typeface="Cavolini" panose="03000502040302020204" pitchFamily="66" charset="0"/>
              </a:rPr>
              <a:t>Use the picture clues to help.  </a:t>
            </a:r>
          </a:p>
          <a:p>
            <a:endParaRPr lang="en-GB" sz="1600" b="1" dirty="0">
              <a:ln>
                <a:solidFill>
                  <a:schemeClr val="bg1"/>
                </a:solidFill>
              </a:ln>
              <a:solidFill>
                <a:schemeClr val="bg1"/>
              </a:solidFill>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FF95D98E-EC7E-424A-A516-702E6C582371}"/>
              </a:ext>
            </a:extLst>
          </p:cNvPr>
          <p:cNvSpPr txBox="1"/>
          <p:nvPr/>
        </p:nvSpPr>
        <p:spPr>
          <a:xfrm>
            <a:off x="624460" y="5063538"/>
            <a:ext cx="3294396" cy="1200329"/>
          </a:xfrm>
          <a:prstGeom prst="rect">
            <a:avLst/>
          </a:prstGeom>
          <a:noFill/>
        </p:spPr>
        <p:txBody>
          <a:bodyPr wrap="square">
            <a:spAutoFit/>
          </a:bodyPr>
          <a:lstStyle/>
          <a:p>
            <a:r>
              <a:rPr lang="en-GB" sz="2800" b="1" dirty="0">
                <a:ln>
                  <a:solidFill>
                    <a:schemeClr val="bg1"/>
                  </a:solidFill>
                </a:ln>
                <a:solidFill>
                  <a:srgbClr val="FFFF66"/>
                </a:solidFill>
                <a:latin typeface="Cavolini" panose="03000502040302020204" pitchFamily="66" charset="0"/>
                <a:cs typeface="Cavolini" panose="03000502040302020204" pitchFamily="66" charset="0"/>
              </a:rPr>
              <a:t>7 Dimensions  of Religion.  </a:t>
            </a:r>
          </a:p>
          <a:p>
            <a:endParaRPr lang="en-GB" sz="1600" b="1" dirty="0">
              <a:ln>
                <a:solidFill>
                  <a:schemeClr val="bg1"/>
                </a:solidFill>
              </a:ln>
              <a:solidFill>
                <a:srgbClr val="FFFF66"/>
              </a:solidFill>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FCDDA41C-D3EE-4320-B2C4-C55533AF3674}"/>
              </a:ext>
            </a:extLst>
          </p:cNvPr>
          <p:cNvSpPr txBox="1"/>
          <p:nvPr/>
        </p:nvSpPr>
        <p:spPr>
          <a:xfrm>
            <a:off x="4378544" y="5074345"/>
            <a:ext cx="3294396" cy="1200329"/>
          </a:xfrm>
          <a:prstGeom prst="rect">
            <a:avLst/>
          </a:prstGeom>
          <a:noFill/>
        </p:spPr>
        <p:txBody>
          <a:bodyPr wrap="square">
            <a:spAutoFit/>
          </a:bodyPr>
          <a:lstStyle/>
          <a:p>
            <a:r>
              <a:rPr lang="en-GB" sz="2800" b="1" dirty="0">
                <a:ln>
                  <a:solidFill>
                    <a:schemeClr val="bg1"/>
                  </a:solidFill>
                </a:ln>
                <a:solidFill>
                  <a:srgbClr val="FFFF66"/>
                </a:solidFill>
                <a:latin typeface="Cavolini" panose="03000502040302020204" pitchFamily="66" charset="0"/>
                <a:cs typeface="Cavolini" panose="03000502040302020204" pitchFamily="66" charset="0"/>
              </a:rPr>
              <a:t>Nature of God in 3 religions.  </a:t>
            </a:r>
          </a:p>
          <a:p>
            <a:endParaRPr lang="en-GB" sz="1600" b="1" dirty="0">
              <a:ln>
                <a:solidFill>
                  <a:schemeClr val="bg1"/>
                </a:solidFill>
              </a:ln>
              <a:solidFill>
                <a:srgbClr val="FFFF66"/>
              </a:solidFill>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77F5E491-D3F7-49E7-9D12-580FF3ED9EAA}"/>
              </a:ext>
            </a:extLst>
          </p:cNvPr>
          <p:cNvSpPr txBox="1"/>
          <p:nvPr/>
        </p:nvSpPr>
        <p:spPr>
          <a:xfrm>
            <a:off x="8613625" y="5057529"/>
            <a:ext cx="3294396" cy="1200329"/>
          </a:xfrm>
          <a:prstGeom prst="rect">
            <a:avLst/>
          </a:prstGeom>
          <a:noFill/>
        </p:spPr>
        <p:txBody>
          <a:bodyPr wrap="square">
            <a:spAutoFit/>
          </a:bodyPr>
          <a:lstStyle/>
          <a:p>
            <a:r>
              <a:rPr lang="en-GB" sz="2800" b="1" dirty="0">
                <a:ln>
                  <a:solidFill>
                    <a:schemeClr val="bg1"/>
                  </a:solidFill>
                </a:ln>
                <a:solidFill>
                  <a:srgbClr val="FFFF66"/>
                </a:solidFill>
                <a:latin typeface="Cavolini" panose="03000502040302020204" pitchFamily="66" charset="0"/>
                <a:cs typeface="Cavolini" panose="03000502040302020204" pitchFamily="66" charset="0"/>
              </a:rPr>
              <a:t>Cosmological Argument.  </a:t>
            </a:r>
          </a:p>
          <a:p>
            <a:endParaRPr lang="en-GB" sz="1600" b="1" dirty="0">
              <a:ln>
                <a:solidFill>
                  <a:schemeClr val="bg1"/>
                </a:solidFill>
              </a:ln>
              <a:solidFill>
                <a:srgbClr val="FFFF66"/>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5464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ee the source image">
            <a:extLst>
              <a:ext uri="{FF2B5EF4-FFF2-40B4-BE49-F238E27FC236}">
                <a16:creationId xmlns:a16="http://schemas.microsoft.com/office/drawing/2014/main" id="{13CB0760-A155-1A32-178B-FFE68B9617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98" b="48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095260-5460-B9C4-FB12-AF8F33B0AE2B}"/>
              </a:ext>
            </a:extLst>
          </p:cNvPr>
          <p:cNvSpPr/>
          <p:nvPr/>
        </p:nvSpPr>
        <p:spPr>
          <a:xfrm>
            <a:off x="63216" y="62930"/>
            <a:ext cx="5650859" cy="1261884"/>
          </a:xfrm>
          <a:prstGeom prst="rect">
            <a:avLst/>
          </a:prstGeom>
          <a:noFill/>
        </p:spPr>
        <p:txBody>
          <a:bodyPr wrap="square" lIns="91440" tIns="45720" rIns="91440" bIns="45720">
            <a:spAutoFit/>
          </a:bodyPr>
          <a:lstStyle/>
          <a:p>
            <a:r>
              <a:rPr lang="en-US" sz="36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The </a:t>
            </a:r>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Teleological</a:t>
            </a:r>
            <a:r>
              <a:rPr lang="en-US" sz="36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 Argument. </a:t>
            </a:r>
            <a:endParaRPr lang="en-US" sz="3600" b="1" cap="none" spc="0"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endParaRPr>
          </a:p>
        </p:txBody>
      </p:sp>
      <p:sp>
        <p:nvSpPr>
          <p:cNvPr id="5" name="Rectangle: Rounded Corners 4">
            <a:extLst>
              <a:ext uri="{FF2B5EF4-FFF2-40B4-BE49-F238E27FC236}">
                <a16:creationId xmlns:a16="http://schemas.microsoft.com/office/drawing/2014/main" id="{0216C68E-FD4D-FEBE-5A59-525EA47B3756}"/>
              </a:ext>
            </a:extLst>
          </p:cNvPr>
          <p:cNvSpPr/>
          <p:nvPr/>
        </p:nvSpPr>
        <p:spPr>
          <a:xfrm>
            <a:off x="332469" y="1588524"/>
            <a:ext cx="11491550" cy="2379790"/>
          </a:xfrm>
          <a:prstGeom prst="roundRect">
            <a:avLst/>
          </a:prstGeom>
          <a:solidFill>
            <a:srgbClr val="2B4D8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F704246-65EF-B61A-4995-1A4BA2F6DD70}"/>
              </a:ext>
            </a:extLst>
          </p:cNvPr>
          <p:cNvSpPr txBox="1"/>
          <p:nvPr/>
        </p:nvSpPr>
        <p:spPr>
          <a:xfrm>
            <a:off x="350225" y="1695060"/>
            <a:ext cx="11449677" cy="2169825"/>
          </a:xfrm>
          <a:prstGeom prst="rect">
            <a:avLst/>
          </a:prstGeom>
          <a:noFill/>
        </p:spPr>
        <p:txBody>
          <a:bodyPr wrap="square">
            <a:spAutoFit/>
          </a:bodyPr>
          <a:lstStyle/>
          <a:p>
            <a:r>
              <a:rPr lang="en-GB" sz="2700" b="1" dirty="0">
                <a:ln>
                  <a:solidFill>
                    <a:schemeClr val="bg1"/>
                  </a:solidFill>
                </a:ln>
                <a:solidFill>
                  <a:schemeClr val="bg1"/>
                </a:solidFill>
                <a:latin typeface="Cavolini" panose="03000502040302020204" pitchFamily="66" charset="0"/>
                <a:cs typeface="Cavolini" panose="03000502040302020204" pitchFamily="66" charset="0"/>
              </a:rPr>
              <a:t>The Teleological Argument is also known as the Design Argument. Unlike the Cosmological Argument which is based on the idea that God was the first cause of the universe, the Design Argument is based on the idea that the world is so intricately designed, only God could have made it. </a:t>
            </a:r>
          </a:p>
        </p:txBody>
      </p:sp>
      <p:sp>
        <p:nvSpPr>
          <p:cNvPr id="7" name="Rectangle: Rounded Corners 6">
            <a:extLst>
              <a:ext uri="{FF2B5EF4-FFF2-40B4-BE49-F238E27FC236}">
                <a16:creationId xmlns:a16="http://schemas.microsoft.com/office/drawing/2014/main" id="{846E7004-5AE3-BE6A-8239-8FA4B48C2C59}"/>
              </a:ext>
            </a:extLst>
          </p:cNvPr>
          <p:cNvSpPr/>
          <p:nvPr/>
        </p:nvSpPr>
        <p:spPr>
          <a:xfrm>
            <a:off x="342826" y="4333207"/>
            <a:ext cx="8011061" cy="1659220"/>
          </a:xfrm>
          <a:prstGeom prst="roundRect">
            <a:avLst/>
          </a:prstGeom>
          <a:solidFill>
            <a:srgbClr val="2B4D8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3D2BCFFF-E7D3-0E23-B03A-2E4C42EDE5FE}"/>
              </a:ext>
            </a:extLst>
          </p:cNvPr>
          <p:cNvSpPr txBox="1"/>
          <p:nvPr/>
        </p:nvSpPr>
        <p:spPr>
          <a:xfrm>
            <a:off x="497150" y="4395735"/>
            <a:ext cx="7856737" cy="1754326"/>
          </a:xfrm>
          <a:prstGeom prst="rect">
            <a:avLst/>
          </a:prstGeom>
          <a:noFill/>
        </p:spPr>
        <p:txBody>
          <a:bodyPr wrap="square">
            <a:spAutoFit/>
          </a:bodyPr>
          <a:lstStyle/>
          <a:p>
            <a:r>
              <a:rPr lang="en-GB" sz="2800" b="1" dirty="0">
                <a:ln>
                  <a:solidFill>
                    <a:schemeClr val="bg1"/>
                  </a:solidFill>
                </a:ln>
                <a:solidFill>
                  <a:srgbClr val="85FF85"/>
                </a:solidFill>
                <a:latin typeface="Cavolini" panose="03000502040302020204" pitchFamily="66" charset="0"/>
                <a:cs typeface="Cavolini" panose="03000502040302020204" pitchFamily="66" charset="0"/>
              </a:rPr>
              <a:t>6 Volunteers needed! </a:t>
            </a:r>
          </a:p>
          <a:p>
            <a:endParaRPr lang="en-GB" sz="800" b="1" dirty="0">
              <a:ln>
                <a:solidFill>
                  <a:schemeClr val="bg1"/>
                </a:solidFill>
              </a:ln>
              <a:solidFill>
                <a:srgbClr val="85FF85"/>
              </a:solidFill>
              <a:latin typeface="Cavolini" panose="03000502040302020204" pitchFamily="66" charset="0"/>
              <a:cs typeface="Cavolini" panose="03000502040302020204" pitchFamily="66" charset="0"/>
            </a:endParaRPr>
          </a:p>
          <a:p>
            <a:r>
              <a:rPr lang="en-GB" sz="2800" b="1" dirty="0">
                <a:ln>
                  <a:solidFill>
                    <a:schemeClr val="bg1"/>
                  </a:solidFill>
                </a:ln>
                <a:solidFill>
                  <a:srgbClr val="85FF85"/>
                </a:solidFill>
                <a:latin typeface="Cavolini" panose="03000502040302020204" pitchFamily="66" charset="0"/>
                <a:cs typeface="Cavolini" panose="03000502040302020204" pitchFamily="66" charset="0"/>
              </a:rPr>
              <a:t>Read a scripted philosophical discussion about the Teleological Argument. </a:t>
            </a:r>
          </a:p>
          <a:p>
            <a:endParaRPr lang="en-GB" sz="1600" b="1" dirty="0">
              <a:ln>
                <a:solidFill>
                  <a:schemeClr val="bg1"/>
                </a:solidFill>
              </a:ln>
              <a:solidFill>
                <a:srgbClr val="85FF85"/>
              </a:solidFill>
              <a:latin typeface="Cavolini" panose="03000502040302020204" pitchFamily="66" charset="0"/>
              <a:cs typeface="Cavolini" panose="03000502040302020204" pitchFamily="66" charset="0"/>
            </a:endParaRPr>
          </a:p>
        </p:txBody>
      </p:sp>
      <p:sp>
        <p:nvSpPr>
          <p:cNvPr id="9" name="Rectangle: Rounded Corners 8">
            <a:extLst>
              <a:ext uri="{FF2B5EF4-FFF2-40B4-BE49-F238E27FC236}">
                <a16:creationId xmlns:a16="http://schemas.microsoft.com/office/drawing/2014/main" id="{9ECDCAE0-FCA8-32B3-3FA1-A48E7C30F891}"/>
              </a:ext>
            </a:extLst>
          </p:cNvPr>
          <p:cNvSpPr/>
          <p:nvPr/>
        </p:nvSpPr>
        <p:spPr>
          <a:xfrm>
            <a:off x="9218869" y="4361782"/>
            <a:ext cx="2602117" cy="1659220"/>
          </a:xfrm>
          <a:prstGeom prst="roundRect">
            <a:avLst/>
          </a:prstGeom>
          <a:solidFill>
            <a:srgbClr val="2B4D8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F7DF55AD-D1D6-3D50-A62A-74BFEA0544A3}"/>
              </a:ext>
            </a:extLst>
          </p:cNvPr>
          <p:cNvSpPr txBox="1"/>
          <p:nvPr/>
        </p:nvSpPr>
        <p:spPr>
          <a:xfrm>
            <a:off x="9306119" y="4493403"/>
            <a:ext cx="2474456" cy="1338828"/>
          </a:xfrm>
          <a:prstGeom prst="rect">
            <a:avLst/>
          </a:prstGeom>
          <a:noFill/>
        </p:spPr>
        <p:txBody>
          <a:bodyPr wrap="square">
            <a:spAutoFit/>
          </a:bodyPr>
          <a:lstStyle/>
          <a:p>
            <a:r>
              <a:rPr lang="en-GB" sz="2700" b="1" dirty="0">
                <a:ln>
                  <a:solidFill>
                    <a:schemeClr val="bg1"/>
                  </a:solidFill>
                </a:ln>
                <a:solidFill>
                  <a:schemeClr val="bg1"/>
                </a:solidFill>
                <a:latin typeface="Cavolini" panose="03000502040302020204" pitchFamily="66" charset="0"/>
                <a:cs typeface="Cavolini" panose="03000502040302020204" pitchFamily="66" charset="0"/>
              </a:rPr>
              <a:t>Complete the tasks on the ‘play’.</a:t>
            </a:r>
          </a:p>
        </p:txBody>
      </p:sp>
      <p:sp>
        <p:nvSpPr>
          <p:cNvPr id="2" name="Arrow: Right 1">
            <a:extLst>
              <a:ext uri="{FF2B5EF4-FFF2-40B4-BE49-F238E27FC236}">
                <a16:creationId xmlns:a16="http://schemas.microsoft.com/office/drawing/2014/main" id="{1D1F8E14-5AAA-90C8-A393-25A1FC85BC0F}"/>
              </a:ext>
            </a:extLst>
          </p:cNvPr>
          <p:cNvSpPr/>
          <p:nvPr/>
        </p:nvSpPr>
        <p:spPr>
          <a:xfrm>
            <a:off x="8411230" y="4991100"/>
            <a:ext cx="767228" cy="3260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262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223D3-E0D2-C8DB-608A-47583BCDA494}"/>
              </a:ext>
            </a:extLst>
          </p:cNvPr>
          <p:cNvPicPr>
            <a:picLocks noChangeAspect="1"/>
          </p:cNvPicPr>
          <p:nvPr/>
        </p:nvPicPr>
        <p:blipFill rotWithShape="1">
          <a:blip r:embed="rId2"/>
          <a:srcRect t="9504" b="10947"/>
          <a:stretch/>
        </p:blipFill>
        <p:spPr>
          <a:xfrm>
            <a:off x="0" y="1"/>
            <a:ext cx="12192000" cy="6858000"/>
          </a:xfrm>
          <a:prstGeom prst="rect">
            <a:avLst/>
          </a:prstGeom>
        </p:spPr>
      </p:pic>
      <p:sp>
        <p:nvSpPr>
          <p:cNvPr id="4" name="Rectangle: Rounded Corners 3">
            <a:extLst>
              <a:ext uri="{FF2B5EF4-FFF2-40B4-BE49-F238E27FC236}">
                <a16:creationId xmlns:a16="http://schemas.microsoft.com/office/drawing/2014/main" id="{2274ACBC-A041-E8E4-79D1-9D4B9D6C2A01}"/>
              </a:ext>
            </a:extLst>
          </p:cNvPr>
          <p:cNvSpPr/>
          <p:nvPr/>
        </p:nvSpPr>
        <p:spPr>
          <a:xfrm>
            <a:off x="135980" y="848078"/>
            <a:ext cx="11880430" cy="5883196"/>
          </a:xfrm>
          <a:prstGeom prst="roundRect">
            <a:avLst>
              <a:gd name="adj" fmla="val 10335"/>
            </a:avLst>
          </a:prstGeom>
          <a:solidFill>
            <a:srgbClr val="2B4D8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See the source image">
            <a:extLst>
              <a:ext uri="{FF2B5EF4-FFF2-40B4-BE49-F238E27FC236}">
                <a16:creationId xmlns:a16="http://schemas.microsoft.com/office/drawing/2014/main" id="{D2F95294-68FA-1ADC-5E69-B7234CFAA64F}"/>
              </a:ext>
            </a:extLst>
          </p:cNvPr>
          <p:cNvPicPr>
            <a:picLocks noChangeAspect="1"/>
          </p:cNvPicPr>
          <p:nvPr/>
        </p:nvPicPr>
        <p:blipFill rotWithShape="1">
          <a:blip r:embed="rId3">
            <a:extLst>
              <a:ext uri="{28A0092B-C50C-407E-A947-70E740481C1C}">
                <a14:useLocalDpi xmlns:a14="http://schemas.microsoft.com/office/drawing/2010/main" val="0"/>
              </a:ext>
            </a:extLst>
          </a:blip>
          <a:srcRect l="16725" t="4229" r="12168" b="42421"/>
          <a:stretch/>
        </p:blipFill>
        <p:spPr bwMode="auto">
          <a:xfrm>
            <a:off x="304100" y="972376"/>
            <a:ext cx="996335" cy="1112888"/>
          </a:xfrm>
          <a:prstGeom prst="rect">
            <a:avLst/>
          </a:prstGeom>
          <a:noFill/>
          <a:ln>
            <a:noFill/>
          </a:ln>
        </p:spPr>
      </p:pic>
      <p:sp>
        <p:nvSpPr>
          <p:cNvPr id="6" name="TextBox 5">
            <a:extLst>
              <a:ext uri="{FF2B5EF4-FFF2-40B4-BE49-F238E27FC236}">
                <a16:creationId xmlns:a16="http://schemas.microsoft.com/office/drawing/2014/main" id="{D3C20EDF-CC9B-6197-6483-B72774AA8EEE}"/>
              </a:ext>
            </a:extLst>
          </p:cNvPr>
          <p:cNvSpPr txBox="1"/>
          <p:nvPr/>
        </p:nvSpPr>
        <p:spPr>
          <a:xfrm>
            <a:off x="-123825" y="1160328"/>
            <a:ext cx="12192000" cy="5755422"/>
          </a:xfrm>
          <a:prstGeom prst="rect">
            <a:avLst/>
          </a:prstGeom>
          <a:noFill/>
        </p:spPr>
        <p:txBody>
          <a:bodyPr wrap="square">
            <a:spAutoFit/>
          </a:bodyPr>
          <a:lstStyle/>
          <a:p>
            <a:r>
              <a:rPr lang="en-GB" sz="3400" b="1" dirty="0">
                <a:ln>
                  <a:solidFill>
                    <a:schemeClr val="bg1"/>
                  </a:solidFill>
                </a:ln>
                <a:solidFill>
                  <a:schemeClr val="bg1"/>
                </a:solidFill>
                <a:latin typeface="Cavolini" panose="03000502040302020204" pitchFamily="66" charset="0"/>
                <a:cs typeface="Cavolini" panose="03000502040302020204" pitchFamily="66" charset="0"/>
              </a:rPr>
              <a:t>          ... believed             exists because the            </a:t>
            </a:r>
          </a:p>
          <a:p>
            <a:endParaRPr lang="en-GB" sz="24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3400" b="1" dirty="0">
                <a:ln>
                  <a:solidFill>
                    <a:schemeClr val="bg1"/>
                  </a:solidFill>
                </a:ln>
                <a:solidFill>
                  <a:schemeClr val="bg1"/>
                </a:solidFill>
                <a:latin typeface="Cavolini" panose="03000502040302020204" pitchFamily="66" charset="0"/>
                <a:cs typeface="Cavolini" panose="03000502040302020204" pitchFamily="66" charset="0"/>
              </a:rPr>
              <a:t>   is very intricately designed. He realised that his</a:t>
            </a:r>
          </a:p>
          <a:p>
            <a:endParaRPr lang="en-GB" sz="24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3400" b="1" dirty="0">
                <a:ln>
                  <a:solidFill>
                    <a:schemeClr val="bg1"/>
                  </a:solidFill>
                </a:ln>
                <a:solidFill>
                  <a:schemeClr val="bg1"/>
                </a:solidFill>
                <a:latin typeface="Cavolini" panose="03000502040302020204" pitchFamily="66" charset="0"/>
                <a:cs typeface="Cavolini" panose="03000502040302020204" pitchFamily="66" charset="0"/>
              </a:rPr>
              <a:t>           had a        and compared this to the</a:t>
            </a:r>
          </a:p>
          <a:p>
            <a:endParaRPr lang="en-GB" sz="24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3400" b="1" dirty="0">
                <a:ln>
                  <a:solidFill>
                    <a:schemeClr val="bg1"/>
                  </a:solidFill>
                </a:ln>
                <a:solidFill>
                  <a:schemeClr val="bg1"/>
                </a:solidFill>
                <a:latin typeface="Cavolini" panose="03000502040302020204" pitchFamily="66" charset="0"/>
                <a:cs typeface="Cavolini" panose="03000502040302020204" pitchFamily="66" charset="0"/>
              </a:rPr>
              <a:t>   which is far more complex than a         therefore </a:t>
            </a:r>
          </a:p>
          <a:p>
            <a:endParaRPr lang="en-GB" sz="24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3400" b="1" dirty="0">
                <a:ln>
                  <a:solidFill>
                    <a:schemeClr val="bg1"/>
                  </a:solidFill>
                </a:ln>
                <a:solidFill>
                  <a:schemeClr val="bg1"/>
                </a:solidFill>
                <a:latin typeface="Cavolini" panose="03000502040302020204" pitchFamily="66" charset="0"/>
                <a:cs typeface="Cavolini" panose="03000502040302020204" pitchFamily="66" charset="0"/>
              </a:rPr>
              <a:t>   the        of the         must be all          and all</a:t>
            </a:r>
          </a:p>
          <a:p>
            <a:endParaRPr lang="en-GB" sz="24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3400" b="1" dirty="0">
                <a:ln>
                  <a:solidFill>
                    <a:schemeClr val="bg1"/>
                  </a:solidFill>
                </a:ln>
                <a:solidFill>
                  <a:schemeClr val="bg1"/>
                </a:solidFill>
                <a:latin typeface="Cavolini" panose="03000502040302020204" pitchFamily="66" charset="0"/>
                <a:cs typeface="Cavolini" panose="03000502040302020204" pitchFamily="66" charset="0"/>
              </a:rPr>
              <a:t>   This describes            therefore            must exist.</a:t>
            </a:r>
          </a:p>
          <a:p>
            <a:r>
              <a:rPr lang="en-GB" sz="3400" b="1" dirty="0">
                <a:ln>
                  <a:solidFill>
                    <a:schemeClr val="bg1"/>
                  </a:solidFill>
                </a:ln>
                <a:solidFill>
                  <a:schemeClr val="bg1"/>
                </a:solidFill>
                <a:latin typeface="Cavolini" panose="03000502040302020204" pitchFamily="66" charset="0"/>
                <a:cs typeface="Cavolini" panose="03000502040302020204" pitchFamily="66" charset="0"/>
              </a:rPr>
              <a:t>                </a:t>
            </a:r>
          </a:p>
        </p:txBody>
      </p:sp>
      <p:pic>
        <p:nvPicPr>
          <p:cNvPr id="8" name="Picture 7">
            <a:extLst>
              <a:ext uri="{FF2B5EF4-FFF2-40B4-BE49-F238E27FC236}">
                <a16:creationId xmlns:a16="http://schemas.microsoft.com/office/drawing/2014/main" id="{298C336C-BF15-B5FD-4CF3-33731C006587}"/>
              </a:ext>
            </a:extLst>
          </p:cNvPr>
          <p:cNvPicPr>
            <a:picLocks noChangeAspect="1"/>
          </p:cNvPicPr>
          <p:nvPr/>
        </p:nvPicPr>
        <p:blipFill rotWithShape="1">
          <a:blip r:embed="rId4"/>
          <a:srcRect l="1083" r="1624" b="1868"/>
          <a:stretch/>
        </p:blipFill>
        <p:spPr>
          <a:xfrm>
            <a:off x="4048978" y="950043"/>
            <a:ext cx="1765423" cy="1112888"/>
          </a:xfrm>
          <a:prstGeom prst="rect">
            <a:avLst/>
          </a:prstGeom>
        </p:spPr>
      </p:pic>
      <p:pic>
        <p:nvPicPr>
          <p:cNvPr id="9" name="Picture 8">
            <a:extLst>
              <a:ext uri="{FF2B5EF4-FFF2-40B4-BE49-F238E27FC236}">
                <a16:creationId xmlns:a16="http://schemas.microsoft.com/office/drawing/2014/main" id="{6C4F52FC-E4A1-D8B2-14A0-667EA6D0E5C9}"/>
              </a:ext>
            </a:extLst>
          </p:cNvPr>
          <p:cNvPicPr>
            <a:picLocks noChangeAspect="1"/>
          </p:cNvPicPr>
          <p:nvPr/>
        </p:nvPicPr>
        <p:blipFill>
          <a:blip r:embed="rId5"/>
          <a:stretch>
            <a:fillRect/>
          </a:stretch>
        </p:blipFill>
        <p:spPr>
          <a:xfrm>
            <a:off x="10176599" y="777157"/>
            <a:ext cx="1421969" cy="1421969"/>
          </a:xfrm>
          <a:prstGeom prst="ellipse">
            <a:avLst/>
          </a:prstGeom>
          <a:ln>
            <a:noFill/>
          </a:ln>
          <a:effectLst>
            <a:softEdge rad="112500"/>
          </a:effectLst>
        </p:spPr>
      </p:pic>
      <p:pic>
        <p:nvPicPr>
          <p:cNvPr id="2054" name="Picture 6" descr="See the source image">
            <a:extLst>
              <a:ext uri="{FF2B5EF4-FFF2-40B4-BE49-F238E27FC236}">
                <a16:creationId xmlns:a16="http://schemas.microsoft.com/office/drawing/2014/main" id="{8224D977-B4E4-7EC8-64C0-A30C0A24B1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027" b="7500"/>
          <a:stretch/>
        </p:blipFill>
        <p:spPr bwMode="auto">
          <a:xfrm>
            <a:off x="379228" y="2632811"/>
            <a:ext cx="1135247" cy="10819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FD83525-7704-C096-03DD-E0EBF80DDF13}"/>
              </a:ext>
            </a:extLst>
          </p:cNvPr>
          <p:cNvPicPr>
            <a:picLocks noChangeAspect="1"/>
          </p:cNvPicPr>
          <p:nvPr/>
        </p:nvPicPr>
        <p:blipFill>
          <a:blip r:embed="rId5"/>
          <a:stretch>
            <a:fillRect/>
          </a:stretch>
        </p:blipFill>
        <p:spPr>
          <a:xfrm>
            <a:off x="9951447" y="2483281"/>
            <a:ext cx="1421969" cy="1421969"/>
          </a:xfrm>
          <a:prstGeom prst="ellipse">
            <a:avLst/>
          </a:prstGeom>
          <a:ln>
            <a:noFill/>
          </a:ln>
          <a:effectLst>
            <a:softEdge rad="112500"/>
          </a:effectLst>
        </p:spPr>
      </p:pic>
      <p:pic>
        <p:nvPicPr>
          <p:cNvPr id="12" name="Picture 11">
            <a:extLst>
              <a:ext uri="{FF2B5EF4-FFF2-40B4-BE49-F238E27FC236}">
                <a16:creationId xmlns:a16="http://schemas.microsoft.com/office/drawing/2014/main" id="{61BF0A00-BBF5-DD29-8623-0276811FBEF7}"/>
              </a:ext>
            </a:extLst>
          </p:cNvPr>
          <p:cNvPicPr>
            <a:picLocks noChangeAspect="1"/>
          </p:cNvPicPr>
          <p:nvPr/>
        </p:nvPicPr>
        <p:blipFill>
          <a:blip r:embed="rId5"/>
          <a:stretch>
            <a:fillRect/>
          </a:stretch>
        </p:blipFill>
        <p:spPr>
          <a:xfrm>
            <a:off x="3711580" y="4223757"/>
            <a:ext cx="1421969" cy="1421969"/>
          </a:xfrm>
          <a:prstGeom prst="ellipse">
            <a:avLst/>
          </a:prstGeom>
          <a:ln>
            <a:noFill/>
          </a:ln>
          <a:effectLst>
            <a:softEdge rad="112500"/>
          </a:effectLst>
        </p:spPr>
      </p:pic>
      <p:pic>
        <p:nvPicPr>
          <p:cNvPr id="14" name="Picture 6" descr="See the source image">
            <a:extLst>
              <a:ext uri="{FF2B5EF4-FFF2-40B4-BE49-F238E27FC236}">
                <a16:creationId xmlns:a16="http://schemas.microsoft.com/office/drawing/2014/main" id="{6BD4577A-127E-97CB-02DB-3CFDEA9CB3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027" b="7500"/>
          <a:stretch/>
        </p:blipFill>
        <p:spPr bwMode="auto">
          <a:xfrm>
            <a:off x="8317229" y="3557156"/>
            <a:ext cx="1135247" cy="997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god all knowing">
            <a:extLst>
              <a:ext uri="{FF2B5EF4-FFF2-40B4-BE49-F238E27FC236}">
                <a16:creationId xmlns:a16="http://schemas.microsoft.com/office/drawing/2014/main" id="{CC0C21D7-92D1-FE3A-3252-0033BE70C3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664" r="12667"/>
          <a:stretch/>
        </p:blipFill>
        <p:spPr bwMode="auto">
          <a:xfrm>
            <a:off x="7806791" y="4615001"/>
            <a:ext cx="1293566" cy="875107"/>
          </a:xfrm>
          <a:prstGeom prst="rect">
            <a:avLst/>
          </a:prstGeom>
          <a:noFill/>
          <a:ln>
            <a:noFill/>
          </a:ln>
          <a:extLst>
            <a:ext uri="{53640926-AAD7-44D8-BBD7-CCE9431645EC}">
              <a14:shadowObscured xmlns:a14="http://schemas.microsoft.com/office/drawing/2010/main"/>
            </a:ext>
          </a:extLst>
        </p:spPr>
      </p:pic>
      <p:pic>
        <p:nvPicPr>
          <p:cNvPr id="16" name="Picture 15" descr="Image result for god powerful">
            <a:extLst>
              <a:ext uri="{FF2B5EF4-FFF2-40B4-BE49-F238E27FC236}">
                <a16:creationId xmlns:a16="http://schemas.microsoft.com/office/drawing/2014/main" id="{52841C1D-B720-4954-B314-FEF17736BA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1" t="7858" r="1033" b="3021"/>
          <a:stretch/>
        </p:blipFill>
        <p:spPr bwMode="auto">
          <a:xfrm>
            <a:off x="10678111" y="4220102"/>
            <a:ext cx="1421969" cy="1421969"/>
          </a:xfrm>
          <a:prstGeom prst="ellipse">
            <a:avLst/>
          </a:prstGeom>
          <a:ln>
            <a:noFill/>
          </a:ln>
          <a:effectLst>
            <a:softEdge rad="112500"/>
          </a:effectLst>
          <a:extLst>
            <a:ext uri="{53640926-AAD7-44D8-BBD7-CCE9431645EC}">
              <a14:shadowObscured xmlns:a14="http://schemas.microsoft.com/office/drawing/2010/main"/>
            </a:ext>
          </a:extLst>
        </p:spPr>
      </p:pic>
      <p:pic>
        <p:nvPicPr>
          <p:cNvPr id="2056" name="Picture 8" descr="See the source image">
            <a:extLst>
              <a:ext uri="{FF2B5EF4-FFF2-40B4-BE49-F238E27FC236}">
                <a16:creationId xmlns:a16="http://schemas.microsoft.com/office/drawing/2014/main" id="{0AC885F0-D66C-4342-CFBA-ACF6A7CAC4A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863" t="2268" r="14502" b="4709"/>
          <a:stretch/>
        </p:blipFill>
        <p:spPr bwMode="auto">
          <a:xfrm>
            <a:off x="3041067" y="2613761"/>
            <a:ext cx="1007911" cy="128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e the source image">
            <a:extLst>
              <a:ext uri="{FF2B5EF4-FFF2-40B4-BE49-F238E27FC236}">
                <a16:creationId xmlns:a16="http://schemas.microsoft.com/office/drawing/2014/main" id="{0F30BE1C-362E-B7E3-AEE3-58FF15188B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863" t="2268" r="14502" b="4709"/>
          <a:stretch/>
        </p:blipFill>
        <p:spPr bwMode="auto">
          <a:xfrm>
            <a:off x="1308211" y="4338057"/>
            <a:ext cx="1007911" cy="12819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DBA7B59-5D86-A943-787A-C922A0A92F05}"/>
              </a:ext>
            </a:extLst>
          </p:cNvPr>
          <p:cNvPicPr>
            <a:picLocks noChangeAspect="1"/>
          </p:cNvPicPr>
          <p:nvPr/>
        </p:nvPicPr>
        <p:blipFill rotWithShape="1">
          <a:blip r:embed="rId4"/>
          <a:srcRect l="1083" r="1624" b="1868"/>
          <a:stretch/>
        </p:blipFill>
        <p:spPr>
          <a:xfrm>
            <a:off x="7632838" y="5526089"/>
            <a:ext cx="1565271" cy="986716"/>
          </a:xfrm>
          <a:prstGeom prst="rect">
            <a:avLst/>
          </a:prstGeom>
        </p:spPr>
      </p:pic>
      <p:pic>
        <p:nvPicPr>
          <p:cNvPr id="20" name="Picture 19">
            <a:extLst>
              <a:ext uri="{FF2B5EF4-FFF2-40B4-BE49-F238E27FC236}">
                <a16:creationId xmlns:a16="http://schemas.microsoft.com/office/drawing/2014/main" id="{E95E6434-927A-E414-F0EE-7BD198C73889}"/>
              </a:ext>
            </a:extLst>
          </p:cNvPr>
          <p:cNvPicPr>
            <a:picLocks noChangeAspect="1"/>
          </p:cNvPicPr>
          <p:nvPr/>
        </p:nvPicPr>
        <p:blipFill rotWithShape="1">
          <a:blip r:embed="rId4"/>
          <a:srcRect l="1083" r="1624" b="1868"/>
          <a:stretch/>
        </p:blipFill>
        <p:spPr>
          <a:xfrm>
            <a:off x="3692531" y="5484476"/>
            <a:ext cx="1565270" cy="986715"/>
          </a:xfrm>
          <a:prstGeom prst="rect">
            <a:avLst/>
          </a:prstGeom>
        </p:spPr>
      </p:pic>
      <p:sp>
        <p:nvSpPr>
          <p:cNvPr id="21" name="Rectangle 20">
            <a:extLst>
              <a:ext uri="{FF2B5EF4-FFF2-40B4-BE49-F238E27FC236}">
                <a16:creationId xmlns:a16="http://schemas.microsoft.com/office/drawing/2014/main" id="{2F0CA121-345D-C4AA-7169-D3A84F5D42A2}"/>
              </a:ext>
            </a:extLst>
          </p:cNvPr>
          <p:cNvSpPr/>
          <p:nvPr/>
        </p:nvSpPr>
        <p:spPr>
          <a:xfrm>
            <a:off x="1" y="57574"/>
            <a:ext cx="12192000" cy="769441"/>
          </a:xfrm>
          <a:prstGeom prst="rect">
            <a:avLst/>
          </a:prstGeom>
          <a:noFill/>
        </p:spPr>
        <p:txBody>
          <a:bodyPr wrap="square" lIns="91440" tIns="45720" rIns="91440" bIns="45720">
            <a:spAutoFit/>
          </a:bodyPr>
          <a:lstStyle/>
          <a:p>
            <a:pPr algn="ctr"/>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The </a:t>
            </a:r>
            <a:r>
              <a:rPr lang="en-US" sz="44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Teleological</a:t>
            </a:r>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 Argument. </a:t>
            </a:r>
            <a:endParaRPr lang="en-US" sz="4000" b="1" cap="none" spc="0"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3962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3" name="Freeform: Shape 7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5" name="Freeform: Shape 7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8" name="Picture 4" descr="See the source image">
            <a:extLst>
              <a:ext uri="{FF2B5EF4-FFF2-40B4-BE49-F238E27FC236}">
                <a16:creationId xmlns:a16="http://schemas.microsoft.com/office/drawing/2014/main" id="{D1CAFD80-DF05-AA05-E82B-6E952F1EED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25"/>
          <a:stretch/>
        </p:blipFill>
        <p:spPr bwMode="auto">
          <a:xfrm rot="10800000">
            <a:off x="-10831" y="0"/>
            <a:ext cx="39104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E24114D4-FE79-0D74-8BDA-D1E98D2BEC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25"/>
          <a:stretch/>
        </p:blipFill>
        <p:spPr bwMode="auto">
          <a:xfrm>
            <a:off x="3899648" y="0"/>
            <a:ext cx="40944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6F1CF1EF-83BE-1C13-6BD0-FF2BBCFD6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87" t="1389" r="25552" b="-1389"/>
          <a:stretch/>
        </p:blipFill>
        <p:spPr bwMode="auto">
          <a:xfrm>
            <a:off x="6534150" y="0"/>
            <a:ext cx="5667935" cy="6943725"/>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635796C-4FE3-6904-A27A-5311F59E7C69}"/>
              </a:ext>
            </a:extLst>
          </p:cNvPr>
          <p:cNvSpPr/>
          <p:nvPr/>
        </p:nvSpPr>
        <p:spPr>
          <a:xfrm>
            <a:off x="90111" y="89822"/>
            <a:ext cx="9286971" cy="769441"/>
          </a:xfrm>
          <a:prstGeom prst="rect">
            <a:avLst/>
          </a:prstGeom>
          <a:noFill/>
        </p:spPr>
        <p:txBody>
          <a:bodyPr wrap="square" lIns="91440" tIns="45720" rIns="91440" bIns="45720">
            <a:spAutoFit/>
          </a:bodyPr>
          <a:lstStyle/>
          <a:p>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The </a:t>
            </a:r>
            <a:r>
              <a:rPr lang="en-US" sz="44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Teleological</a:t>
            </a:r>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 Argument. </a:t>
            </a:r>
            <a:endParaRPr lang="en-US" sz="4000" b="1" cap="none" spc="0"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endParaRPr>
          </a:p>
        </p:txBody>
      </p:sp>
      <p:sp>
        <p:nvSpPr>
          <p:cNvPr id="11" name="Rectangle: Rounded Corners 10">
            <a:extLst>
              <a:ext uri="{FF2B5EF4-FFF2-40B4-BE49-F238E27FC236}">
                <a16:creationId xmlns:a16="http://schemas.microsoft.com/office/drawing/2014/main" id="{227927C9-D784-D167-934E-E328FD248E09}"/>
              </a:ext>
            </a:extLst>
          </p:cNvPr>
          <p:cNvSpPr/>
          <p:nvPr/>
        </p:nvSpPr>
        <p:spPr>
          <a:xfrm>
            <a:off x="135979" y="1092072"/>
            <a:ext cx="6014543" cy="5480178"/>
          </a:xfrm>
          <a:prstGeom prst="roundRect">
            <a:avLst>
              <a:gd name="adj" fmla="val 13365"/>
            </a:avLst>
          </a:prstGeom>
          <a:solidFill>
            <a:srgbClr val="2B4D8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1A7E4A99-50C0-3807-4BA7-D9305657BE98}"/>
              </a:ext>
            </a:extLst>
          </p:cNvPr>
          <p:cNvSpPr txBox="1"/>
          <p:nvPr/>
        </p:nvSpPr>
        <p:spPr>
          <a:xfrm>
            <a:off x="307030" y="1321578"/>
            <a:ext cx="5068008" cy="4909036"/>
          </a:xfrm>
          <a:prstGeom prst="rect">
            <a:avLst/>
          </a:prstGeom>
          <a:noFill/>
        </p:spPr>
        <p:txBody>
          <a:bodyPr wrap="square">
            <a:spAutoFit/>
          </a:bodyPr>
          <a:lstStyle/>
          <a:p>
            <a:r>
              <a:rPr lang="en-GB" sz="2700" b="1" u="sng" dirty="0">
                <a:ln>
                  <a:solidFill>
                    <a:schemeClr val="bg1"/>
                  </a:solidFill>
                </a:ln>
                <a:solidFill>
                  <a:schemeClr val="bg1"/>
                </a:solidFill>
                <a:latin typeface="Cavolini" panose="03000502040302020204" pitchFamily="66" charset="0"/>
                <a:cs typeface="Cavolini" panose="03000502040302020204" pitchFamily="66" charset="0"/>
              </a:rPr>
              <a:t>Explain…</a:t>
            </a:r>
          </a:p>
          <a:p>
            <a:endParaRPr lang="en-GB" sz="1600" b="1" dirty="0">
              <a:ln>
                <a:solidFill>
                  <a:schemeClr val="bg1"/>
                </a:solidFill>
              </a:ln>
              <a:solidFill>
                <a:schemeClr val="bg1"/>
              </a:solidFill>
              <a:latin typeface="Cavolini" panose="03000502040302020204" pitchFamily="66" charset="0"/>
              <a:cs typeface="Cavolini" panose="03000502040302020204" pitchFamily="66" charset="0"/>
            </a:endParaRPr>
          </a:p>
          <a:p>
            <a:pPr marL="514350" indent="-514350">
              <a:buAutoNum type="arabicPeriod"/>
            </a:pPr>
            <a:r>
              <a:rPr lang="en-GB" sz="2700" b="1" dirty="0">
                <a:ln>
                  <a:solidFill>
                    <a:schemeClr val="bg1"/>
                  </a:solidFill>
                </a:ln>
                <a:solidFill>
                  <a:schemeClr val="bg1"/>
                </a:solidFill>
                <a:latin typeface="Cavolini" panose="03000502040302020204" pitchFamily="66" charset="0"/>
                <a:cs typeface="Cavolini" panose="03000502040302020204" pitchFamily="66" charset="0"/>
              </a:rPr>
              <a:t>Who David Hume      was and what he thought about the Teleological Argument?</a:t>
            </a:r>
          </a:p>
          <a:p>
            <a:pPr marL="514350" indent="-514350">
              <a:buAutoNum type="arabicPeriod"/>
            </a:pPr>
            <a:endParaRPr lang="en-GB" sz="2700" b="1" dirty="0">
              <a:ln>
                <a:solidFill>
                  <a:schemeClr val="bg1"/>
                </a:solidFill>
              </a:ln>
              <a:solidFill>
                <a:schemeClr val="bg1"/>
              </a:solidFill>
              <a:latin typeface="Cavolini" panose="03000502040302020204" pitchFamily="66" charset="0"/>
              <a:cs typeface="Cavolini" panose="03000502040302020204" pitchFamily="66" charset="0"/>
            </a:endParaRPr>
          </a:p>
          <a:p>
            <a:pPr marL="514350" indent="-514350">
              <a:buAutoNum type="arabicPeriod"/>
            </a:pPr>
            <a:r>
              <a:rPr lang="en-GB" sz="2700" b="1" dirty="0">
                <a:ln>
                  <a:solidFill>
                    <a:schemeClr val="bg1"/>
                  </a:solidFill>
                </a:ln>
                <a:solidFill>
                  <a:schemeClr val="bg1"/>
                </a:solidFill>
                <a:latin typeface="Cavolini" panose="03000502040302020204" pitchFamily="66" charset="0"/>
                <a:cs typeface="Cavolini" panose="03000502040302020204" pitchFamily="66" charset="0"/>
              </a:rPr>
              <a:t>Who F.R. Tennent    was and how he responded to the criticisms of the Teleological Argument?</a:t>
            </a:r>
          </a:p>
        </p:txBody>
      </p:sp>
      <p:pic>
        <p:nvPicPr>
          <p:cNvPr id="17" name="Picture 16" descr="See the source image">
            <a:extLst>
              <a:ext uri="{FF2B5EF4-FFF2-40B4-BE49-F238E27FC236}">
                <a16:creationId xmlns:a16="http://schemas.microsoft.com/office/drawing/2014/main" id="{A05D6983-D4C3-7208-D6CF-CA28B4421254}"/>
              </a:ext>
            </a:extLst>
          </p:cNvPr>
          <p:cNvPicPr>
            <a:picLocks noChangeAspect="1"/>
          </p:cNvPicPr>
          <p:nvPr/>
        </p:nvPicPr>
        <p:blipFill rotWithShape="1">
          <a:blip r:embed="rId3">
            <a:extLst>
              <a:ext uri="{28A0092B-C50C-407E-A947-70E740481C1C}">
                <a14:useLocalDpi xmlns:a14="http://schemas.microsoft.com/office/drawing/2010/main" val="0"/>
              </a:ext>
            </a:extLst>
          </a:blip>
          <a:srcRect l="16582" r="19209" b="15877"/>
          <a:stretch/>
        </p:blipFill>
        <p:spPr bwMode="auto">
          <a:xfrm>
            <a:off x="4506380" y="1958007"/>
            <a:ext cx="1289555" cy="1267083"/>
          </a:xfrm>
          <a:prstGeom prst="rect">
            <a:avLst/>
          </a:prstGeom>
          <a:noFill/>
          <a:ln>
            <a:noFill/>
          </a:ln>
          <a:extLst>
            <a:ext uri="{53640926-AAD7-44D8-BBD7-CCE9431645EC}">
              <a14:shadowObscured xmlns:a14="http://schemas.microsoft.com/office/drawing/2010/main"/>
            </a:ext>
          </a:extLst>
        </p:spPr>
      </p:pic>
      <p:pic>
        <p:nvPicPr>
          <p:cNvPr id="18" name="Picture 17" descr="See the source image">
            <a:extLst>
              <a:ext uri="{FF2B5EF4-FFF2-40B4-BE49-F238E27FC236}">
                <a16:creationId xmlns:a16="http://schemas.microsoft.com/office/drawing/2014/main" id="{F73B4E9C-9040-FF80-6BA7-0EA6FF02900D}"/>
              </a:ext>
            </a:extLst>
          </p:cNvPr>
          <p:cNvPicPr>
            <a:picLocks noChangeAspect="1"/>
          </p:cNvPicPr>
          <p:nvPr/>
        </p:nvPicPr>
        <p:blipFill rotWithShape="1">
          <a:blip r:embed="rId4">
            <a:extLst>
              <a:ext uri="{28A0092B-C50C-407E-A947-70E740481C1C}">
                <a14:useLocalDpi xmlns:a14="http://schemas.microsoft.com/office/drawing/2010/main" val="0"/>
              </a:ext>
            </a:extLst>
          </a:blip>
          <a:srcRect l="24615" t="11701" r="14547" b="35103"/>
          <a:stretch/>
        </p:blipFill>
        <p:spPr bwMode="auto">
          <a:xfrm>
            <a:off x="4437997" y="4120441"/>
            <a:ext cx="1316757" cy="1581150"/>
          </a:xfrm>
          <a:prstGeom prst="rect">
            <a:avLst/>
          </a:prstGeom>
          <a:noFill/>
          <a:ln>
            <a:noFill/>
          </a:ln>
        </p:spPr>
      </p:pic>
    </p:spTree>
    <p:extLst>
      <p:ext uri="{BB962C8B-B14F-4D97-AF65-F5344CB8AC3E}">
        <p14:creationId xmlns:p14="http://schemas.microsoft.com/office/powerpoint/2010/main" val="424565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E2D24BEF-3805-8794-DC26-DFA77CF69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51"/>
          <a:stretch/>
        </p:blipFill>
        <p:spPr bwMode="auto">
          <a:xfrm>
            <a:off x="0" y="-4394"/>
            <a:ext cx="12192000" cy="68623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6CFCBC-0C99-BB4B-C7CA-109027DBCEED}"/>
              </a:ext>
            </a:extLst>
          </p:cNvPr>
          <p:cNvSpPr/>
          <p:nvPr/>
        </p:nvSpPr>
        <p:spPr>
          <a:xfrm>
            <a:off x="252036" y="77496"/>
            <a:ext cx="9286971" cy="830997"/>
          </a:xfrm>
          <a:prstGeom prst="rect">
            <a:avLst/>
          </a:prstGeom>
          <a:noFill/>
        </p:spPr>
        <p:txBody>
          <a:bodyPr wrap="square" lIns="91440" tIns="45720" rIns="91440" bIns="45720">
            <a:spAutoFit/>
          </a:bodyPr>
          <a:lstStyle/>
          <a:p>
            <a:r>
              <a:rPr lang="en-US" sz="48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Does God Exist? </a:t>
            </a:r>
            <a:endParaRPr lang="en-US" sz="4800" b="1" cap="none" spc="0"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endParaRPr>
          </a:p>
        </p:txBody>
      </p:sp>
      <p:sp>
        <p:nvSpPr>
          <p:cNvPr id="8" name="Rectangle: Rounded Corners 7">
            <a:extLst>
              <a:ext uri="{FF2B5EF4-FFF2-40B4-BE49-F238E27FC236}">
                <a16:creationId xmlns:a16="http://schemas.microsoft.com/office/drawing/2014/main" id="{59944742-293E-68CE-4E54-0EBEE6DE60C5}"/>
              </a:ext>
            </a:extLst>
          </p:cNvPr>
          <p:cNvSpPr/>
          <p:nvPr/>
        </p:nvSpPr>
        <p:spPr>
          <a:xfrm>
            <a:off x="240754" y="1217186"/>
            <a:ext cx="7028977" cy="2067861"/>
          </a:xfrm>
          <a:prstGeom prst="roundRect">
            <a:avLst>
              <a:gd name="adj" fmla="val 10584"/>
            </a:avLst>
          </a:prstGeom>
          <a:solidFill>
            <a:srgbClr val="2B4D8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F8F6F597-BBAB-5220-FF47-D40ABBB40B67}"/>
              </a:ext>
            </a:extLst>
          </p:cNvPr>
          <p:cNvSpPr txBox="1"/>
          <p:nvPr/>
        </p:nvSpPr>
        <p:spPr>
          <a:xfrm>
            <a:off x="318711" y="1255540"/>
            <a:ext cx="6951020" cy="1938992"/>
          </a:xfrm>
          <a:prstGeom prst="rect">
            <a:avLst/>
          </a:prstGeom>
          <a:noFill/>
        </p:spPr>
        <p:txBody>
          <a:bodyPr wrap="square">
            <a:spAutoFit/>
          </a:bodyPr>
          <a:lstStyle/>
          <a:p>
            <a:r>
              <a:rPr lang="en-GB" sz="2700" b="1" u="sng" dirty="0">
                <a:ln>
                  <a:solidFill>
                    <a:schemeClr val="bg1"/>
                  </a:solidFill>
                </a:ln>
                <a:solidFill>
                  <a:schemeClr val="bg1"/>
                </a:solidFill>
                <a:latin typeface="Cavolini" panose="03000502040302020204" pitchFamily="66" charset="0"/>
                <a:cs typeface="Cavolini" panose="03000502040302020204" pitchFamily="66" charset="0"/>
              </a:rPr>
              <a:t>Compare…</a:t>
            </a:r>
          </a:p>
          <a:p>
            <a:endParaRPr lang="en-GB" sz="1200" b="1" dirty="0">
              <a:ln>
                <a:solidFill>
                  <a:schemeClr val="bg1"/>
                </a:solidFill>
              </a:ln>
              <a:solidFill>
                <a:schemeClr val="bg1"/>
              </a:solidFill>
              <a:latin typeface="Cavolini" panose="03000502040302020204" pitchFamily="66" charset="0"/>
              <a:cs typeface="Cavolini" panose="03000502040302020204" pitchFamily="66" charset="0"/>
            </a:endParaRPr>
          </a:p>
          <a:p>
            <a:pPr marL="514350" indent="-514350">
              <a:buAutoNum type="arabicPeriod"/>
            </a:pPr>
            <a:r>
              <a:rPr lang="en-GB" sz="2700" b="1" dirty="0">
                <a:ln>
                  <a:solidFill>
                    <a:schemeClr val="bg1"/>
                  </a:solidFill>
                </a:ln>
                <a:solidFill>
                  <a:schemeClr val="bg1"/>
                </a:solidFill>
                <a:latin typeface="Cavolini" panose="03000502040302020204" pitchFamily="66" charset="0"/>
                <a:cs typeface="Cavolini" panose="03000502040302020204" pitchFamily="66" charset="0"/>
              </a:rPr>
              <a:t>On the Venn diagram, compare the two philosophical arguments for the existence of God?</a:t>
            </a:r>
          </a:p>
        </p:txBody>
      </p:sp>
      <p:sp>
        <p:nvSpPr>
          <p:cNvPr id="11" name="Rectangle: Rounded Corners 10">
            <a:extLst>
              <a:ext uri="{FF2B5EF4-FFF2-40B4-BE49-F238E27FC236}">
                <a16:creationId xmlns:a16="http://schemas.microsoft.com/office/drawing/2014/main" id="{00A0C660-C42B-36AF-50D7-9073B20C2E27}"/>
              </a:ext>
            </a:extLst>
          </p:cNvPr>
          <p:cNvSpPr/>
          <p:nvPr/>
        </p:nvSpPr>
        <p:spPr>
          <a:xfrm>
            <a:off x="252037" y="3593740"/>
            <a:ext cx="3907588" cy="2941530"/>
          </a:xfrm>
          <a:prstGeom prst="roundRect">
            <a:avLst>
              <a:gd name="adj" fmla="val 10584"/>
            </a:avLst>
          </a:prstGeom>
          <a:solidFill>
            <a:srgbClr val="2B4D8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9BCF0E88-88AD-4404-6323-F90C46B3A2F5}"/>
              </a:ext>
            </a:extLst>
          </p:cNvPr>
          <p:cNvSpPr txBox="1"/>
          <p:nvPr/>
        </p:nvSpPr>
        <p:spPr>
          <a:xfrm>
            <a:off x="338879" y="3658413"/>
            <a:ext cx="3838675" cy="2769989"/>
          </a:xfrm>
          <a:prstGeom prst="rect">
            <a:avLst/>
          </a:prstGeom>
          <a:noFill/>
        </p:spPr>
        <p:txBody>
          <a:bodyPr wrap="square">
            <a:spAutoFit/>
          </a:bodyPr>
          <a:lstStyle/>
          <a:p>
            <a:r>
              <a:rPr lang="en-GB" sz="2700" b="1" u="sng" dirty="0">
                <a:ln>
                  <a:solidFill>
                    <a:schemeClr val="bg1"/>
                  </a:solidFill>
                </a:ln>
                <a:solidFill>
                  <a:schemeClr val="bg1"/>
                </a:solidFill>
                <a:latin typeface="Cavolini" panose="03000502040302020204" pitchFamily="66" charset="0"/>
                <a:cs typeface="Cavolini" panose="03000502040302020204" pitchFamily="66" charset="0"/>
              </a:rPr>
              <a:t>Your Worldview…</a:t>
            </a:r>
          </a:p>
          <a:p>
            <a:endParaRPr lang="en-GB" sz="12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2700" b="1" dirty="0">
                <a:ln>
                  <a:solidFill>
                    <a:schemeClr val="bg1"/>
                  </a:solidFill>
                </a:ln>
                <a:solidFill>
                  <a:schemeClr val="bg1"/>
                </a:solidFill>
                <a:latin typeface="Cavolini" panose="03000502040302020204" pitchFamily="66" charset="0"/>
                <a:cs typeface="Cavolini" panose="03000502040302020204" pitchFamily="66" charset="0"/>
              </a:rPr>
              <a:t>Considering what you have learnt since beginning this topic answer the questions…</a:t>
            </a:r>
          </a:p>
        </p:txBody>
      </p:sp>
      <p:sp>
        <p:nvSpPr>
          <p:cNvPr id="14" name="Rectangle: Rounded Corners 13">
            <a:extLst>
              <a:ext uri="{FF2B5EF4-FFF2-40B4-BE49-F238E27FC236}">
                <a16:creationId xmlns:a16="http://schemas.microsoft.com/office/drawing/2014/main" id="{F9253793-9A79-D536-F702-5769806E2BF0}"/>
              </a:ext>
            </a:extLst>
          </p:cNvPr>
          <p:cNvSpPr/>
          <p:nvPr/>
        </p:nvSpPr>
        <p:spPr>
          <a:xfrm>
            <a:off x="4572000" y="3590210"/>
            <a:ext cx="7402105" cy="2941530"/>
          </a:xfrm>
          <a:prstGeom prst="roundRect">
            <a:avLst>
              <a:gd name="adj" fmla="val 10584"/>
            </a:avLst>
          </a:prstGeom>
          <a:solidFill>
            <a:srgbClr val="2B4D8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Searching Lens Stock Illustrations – 8,813 Searching Lens Stock  Illustrations, Vectors &amp;amp; Clipart - Dreamstime">
            <a:extLst>
              <a:ext uri="{FF2B5EF4-FFF2-40B4-BE49-F238E27FC236}">
                <a16:creationId xmlns:a16="http://schemas.microsoft.com/office/drawing/2014/main" id="{73B9C34A-E6EA-07B3-CE57-A9EAC6480A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50" t="20898" r="3709" b="13695"/>
          <a:stretch/>
        </p:blipFill>
        <p:spPr bwMode="auto">
          <a:xfrm>
            <a:off x="10195558" y="190372"/>
            <a:ext cx="1751652" cy="7749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B51FB17-A9CB-42F4-7755-F3108760F02A}"/>
              </a:ext>
            </a:extLst>
          </p:cNvPr>
          <p:cNvSpPr txBox="1"/>
          <p:nvPr/>
        </p:nvSpPr>
        <p:spPr>
          <a:xfrm>
            <a:off x="4648835" y="4117350"/>
            <a:ext cx="6464123" cy="523220"/>
          </a:xfrm>
          <a:prstGeom prst="rect">
            <a:avLst/>
          </a:prstGeom>
          <a:noFill/>
        </p:spPr>
        <p:txBody>
          <a:bodyPr wrap="square">
            <a:spAutoFit/>
          </a:bodyPr>
          <a:lstStyle/>
          <a:p>
            <a:r>
              <a:rPr lang="en-GB" sz="2800" b="1" dirty="0">
                <a:solidFill>
                  <a:schemeClr val="bg1"/>
                </a:solidFill>
                <a:latin typeface="Cavolini" panose="03000502040302020204" pitchFamily="66" charset="0"/>
                <a:cs typeface="Cavolini" panose="03000502040302020204" pitchFamily="66" charset="0"/>
              </a:rPr>
              <a:t>What do you think religion is?  </a:t>
            </a:r>
          </a:p>
        </p:txBody>
      </p:sp>
      <p:sp>
        <p:nvSpPr>
          <p:cNvPr id="22" name="TextBox 21">
            <a:extLst>
              <a:ext uri="{FF2B5EF4-FFF2-40B4-BE49-F238E27FC236}">
                <a16:creationId xmlns:a16="http://schemas.microsoft.com/office/drawing/2014/main" id="{1101B199-F47E-26D2-596C-84A6254DB11E}"/>
              </a:ext>
            </a:extLst>
          </p:cNvPr>
          <p:cNvSpPr txBox="1"/>
          <p:nvPr/>
        </p:nvSpPr>
        <p:spPr>
          <a:xfrm>
            <a:off x="4632308" y="5052661"/>
            <a:ext cx="7314902" cy="523220"/>
          </a:xfrm>
          <a:prstGeom prst="rect">
            <a:avLst/>
          </a:prstGeom>
          <a:noFill/>
        </p:spPr>
        <p:txBody>
          <a:bodyPr wrap="square">
            <a:spAutoFit/>
          </a:bodyPr>
          <a:lstStyle/>
          <a:p>
            <a:r>
              <a:rPr lang="en-GB" sz="2800" b="1" dirty="0">
                <a:solidFill>
                  <a:schemeClr val="bg1"/>
                </a:solidFill>
                <a:latin typeface="Cavolini" panose="03000502040302020204" pitchFamily="66" charset="0"/>
                <a:cs typeface="Cavolini" panose="03000502040302020204" pitchFamily="66" charset="0"/>
              </a:rPr>
              <a:t>What do you think religion is for?  </a:t>
            </a:r>
          </a:p>
        </p:txBody>
      </p:sp>
      <p:sp>
        <p:nvSpPr>
          <p:cNvPr id="23" name="TextBox 22">
            <a:extLst>
              <a:ext uri="{FF2B5EF4-FFF2-40B4-BE49-F238E27FC236}">
                <a16:creationId xmlns:a16="http://schemas.microsoft.com/office/drawing/2014/main" id="{6ACA0B4D-5025-24BB-5689-6BB97E8905F3}"/>
              </a:ext>
            </a:extLst>
          </p:cNvPr>
          <p:cNvSpPr txBox="1"/>
          <p:nvPr/>
        </p:nvSpPr>
        <p:spPr>
          <a:xfrm>
            <a:off x="4637629" y="5582505"/>
            <a:ext cx="7402105" cy="954107"/>
          </a:xfrm>
          <a:prstGeom prst="rect">
            <a:avLst/>
          </a:prstGeom>
          <a:noFill/>
        </p:spPr>
        <p:txBody>
          <a:bodyPr wrap="square">
            <a:spAutoFit/>
          </a:bodyPr>
          <a:lstStyle/>
          <a:p>
            <a:r>
              <a:rPr lang="en-GB" sz="2800" b="1" dirty="0">
                <a:solidFill>
                  <a:srgbClr val="66FFFF"/>
                </a:solidFill>
                <a:latin typeface="Cavolini" panose="03000502040302020204" pitchFamily="66" charset="0"/>
                <a:cs typeface="Cavolini" panose="03000502040302020204" pitchFamily="66" charset="0"/>
              </a:rPr>
              <a:t>How do you think religion benefits society?  </a:t>
            </a:r>
          </a:p>
        </p:txBody>
      </p:sp>
      <p:sp>
        <p:nvSpPr>
          <p:cNvPr id="24" name="TextBox 23">
            <a:extLst>
              <a:ext uri="{FF2B5EF4-FFF2-40B4-BE49-F238E27FC236}">
                <a16:creationId xmlns:a16="http://schemas.microsoft.com/office/drawing/2014/main" id="{C629B0B2-FE7E-DDE2-2F5E-6649C48E9F38}"/>
              </a:ext>
            </a:extLst>
          </p:cNvPr>
          <p:cNvSpPr txBox="1"/>
          <p:nvPr/>
        </p:nvSpPr>
        <p:spPr>
          <a:xfrm>
            <a:off x="4657803" y="4592408"/>
            <a:ext cx="7489494" cy="523220"/>
          </a:xfrm>
          <a:prstGeom prst="rect">
            <a:avLst/>
          </a:prstGeom>
          <a:noFill/>
        </p:spPr>
        <p:txBody>
          <a:bodyPr wrap="square">
            <a:spAutoFit/>
          </a:bodyPr>
          <a:lstStyle/>
          <a:p>
            <a:r>
              <a:rPr lang="en-GB" sz="2800" b="1" dirty="0">
                <a:solidFill>
                  <a:srgbClr val="66FFFF"/>
                </a:solidFill>
                <a:latin typeface="Cavolini" panose="03000502040302020204" pitchFamily="66" charset="0"/>
                <a:cs typeface="Cavolini" panose="03000502040302020204" pitchFamily="66" charset="0"/>
              </a:rPr>
              <a:t>Does God exist?  </a:t>
            </a:r>
          </a:p>
        </p:txBody>
      </p:sp>
      <p:sp>
        <p:nvSpPr>
          <p:cNvPr id="25" name="TextBox 24">
            <a:extLst>
              <a:ext uri="{FF2B5EF4-FFF2-40B4-BE49-F238E27FC236}">
                <a16:creationId xmlns:a16="http://schemas.microsoft.com/office/drawing/2014/main" id="{FC9C8F39-1222-4269-5E00-750FF6799CF3}"/>
              </a:ext>
            </a:extLst>
          </p:cNvPr>
          <p:cNvSpPr txBox="1"/>
          <p:nvPr/>
        </p:nvSpPr>
        <p:spPr>
          <a:xfrm>
            <a:off x="4630910" y="3651145"/>
            <a:ext cx="6464123" cy="523220"/>
          </a:xfrm>
          <a:prstGeom prst="rect">
            <a:avLst/>
          </a:prstGeom>
          <a:noFill/>
        </p:spPr>
        <p:txBody>
          <a:bodyPr wrap="square">
            <a:spAutoFit/>
          </a:bodyPr>
          <a:lstStyle/>
          <a:p>
            <a:r>
              <a:rPr lang="en-GB" sz="2800" b="1" dirty="0">
                <a:solidFill>
                  <a:srgbClr val="66FFFF"/>
                </a:solidFill>
                <a:latin typeface="Cavolini" panose="03000502040302020204" pitchFamily="66" charset="0"/>
                <a:cs typeface="Cavolini" panose="03000502040302020204" pitchFamily="66" charset="0"/>
              </a:rPr>
              <a:t>What do you think belief is?  </a:t>
            </a:r>
          </a:p>
        </p:txBody>
      </p:sp>
      <p:sp>
        <p:nvSpPr>
          <p:cNvPr id="26" name="Arrow: Right 25">
            <a:extLst>
              <a:ext uri="{FF2B5EF4-FFF2-40B4-BE49-F238E27FC236}">
                <a16:creationId xmlns:a16="http://schemas.microsoft.com/office/drawing/2014/main" id="{A3BD70BC-C7A2-2BAB-BB79-97258AFC1B41}"/>
              </a:ext>
            </a:extLst>
          </p:cNvPr>
          <p:cNvSpPr/>
          <p:nvPr/>
        </p:nvSpPr>
        <p:spPr>
          <a:xfrm>
            <a:off x="3890681" y="4874557"/>
            <a:ext cx="661989" cy="326001"/>
          </a:xfrm>
          <a:prstGeom prst="rightArrow">
            <a:avLst/>
          </a:prstGeom>
          <a:solidFill>
            <a:schemeClr val="accent1"/>
          </a:solid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7470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F2D28DE7-844D-EBB4-0970-ACCCB7929B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33" b="1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BD2E97-94DE-62D0-E8BD-34B435908CC3}"/>
              </a:ext>
            </a:extLst>
          </p:cNvPr>
          <p:cNvSpPr/>
          <p:nvPr/>
        </p:nvSpPr>
        <p:spPr>
          <a:xfrm>
            <a:off x="252036" y="185072"/>
            <a:ext cx="9286971" cy="923330"/>
          </a:xfrm>
          <a:prstGeom prst="rect">
            <a:avLst/>
          </a:prstGeom>
          <a:noFill/>
        </p:spPr>
        <p:txBody>
          <a:bodyPr wrap="square" lIns="91440" tIns="45720" rIns="91440" bIns="45720">
            <a:spAutoFit/>
          </a:bodyPr>
          <a:lstStyle/>
          <a:p>
            <a:r>
              <a:rPr lang="en-US" sz="5400" b="1" dirty="0">
                <a:ln w="28575">
                  <a:solidFill>
                    <a:schemeClr val="bg1"/>
                  </a:solidFill>
                </a:ln>
                <a:solidFill>
                  <a:srgbClr val="002060"/>
                </a:solidFill>
                <a:effectLst>
                  <a:reflection blurRad="6350" stA="53000" endA="300" endPos="35500" dir="5400000" sy="-90000" algn="bl" rotWithShape="0"/>
                </a:effectLst>
                <a:latin typeface="Cavolini" panose="03000502040302020204" pitchFamily="66" charset="0"/>
                <a:cs typeface="Cavolini" panose="03000502040302020204" pitchFamily="66" charset="0"/>
              </a:rPr>
              <a:t>Does God Exist? </a:t>
            </a:r>
            <a:endParaRPr lang="en-US" sz="5400" b="1" cap="none" spc="0" dirty="0">
              <a:ln w="28575">
                <a:solidFill>
                  <a:schemeClr val="bg1"/>
                </a:solidFill>
              </a:ln>
              <a:solidFill>
                <a:srgbClr val="002060"/>
              </a:solidFill>
              <a:effectLst>
                <a:reflection blurRad="6350" stA="53000" endA="300" endPos="35500" dir="5400000" sy="-90000" algn="bl" rotWithShape="0"/>
              </a:effectLst>
              <a:latin typeface="Cavolini" panose="03000502040302020204" pitchFamily="66" charset="0"/>
              <a:cs typeface="Cavolini" panose="03000502040302020204" pitchFamily="66" charset="0"/>
            </a:endParaRPr>
          </a:p>
        </p:txBody>
      </p:sp>
      <p:sp>
        <p:nvSpPr>
          <p:cNvPr id="15" name="Rectangle: Rounded Corners 14">
            <a:extLst>
              <a:ext uri="{FF2B5EF4-FFF2-40B4-BE49-F238E27FC236}">
                <a16:creationId xmlns:a16="http://schemas.microsoft.com/office/drawing/2014/main" id="{AD4A69C1-2E44-33F7-564D-2799B87E08BE}"/>
              </a:ext>
            </a:extLst>
          </p:cNvPr>
          <p:cNvSpPr/>
          <p:nvPr/>
        </p:nvSpPr>
        <p:spPr>
          <a:xfrm>
            <a:off x="433011" y="1897942"/>
            <a:ext cx="11258550" cy="3502733"/>
          </a:xfrm>
          <a:prstGeom prst="roundRect">
            <a:avLst>
              <a:gd name="adj" fmla="val 10584"/>
            </a:avLst>
          </a:prstGeom>
          <a:solidFill>
            <a:srgbClr val="2B4D89">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24CF154B-F606-3D51-789C-B1F4E6D374BE}"/>
              </a:ext>
            </a:extLst>
          </p:cNvPr>
          <p:cNvSpPr txBox="1"/>
          <p:nvPr/>
        </p:nvSpPr>
        <p:spPr>
          <a:xfrm>
            <a:off x="557212" y="2009967"/>
            <a:ext cx="11077575" cy="3262432"/>
          </a:xfrm>
          <a:prstGeom prst="rect">
            <a:avLst/>
          </a:prstGeom>
          <a:noFill/>
        </p:spPr>
        <p:txBody>
          <a:bodyPr wrap="square">
            <a:spAutoFit/>
          </a:bodyPr>
          <a:lstStyle/>
          <a:p>
            <a:r>
              <a:rPr lang="en-GB" sz="2700" b="1" u="sng" dirty="0">
                <a:ln>
                  <a:solidFill>
                    <a:schemeClr val="bg1"/>
                  </a:solidFill>
                </a:ln>
                <a:solidFill>
                  <a:schemeClr val="bg1"/>
                </a:solidFill>
                <a:latin typeface="Cavolini" panose="03000502040302020204" pitchFamily="66" charset="0"/>
                <a:cs typeface="Cavolini" panose="03000502040302020204" pitchFamily="66" charset="0"/>
              </a:rPr>
              <a:t>Your Worldview…</a:t>
            </a:r>
          </a:p>
          <a:p>
            <a:endParaRPr lang="en-GB" sz="12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2700" b="1" dirty="0">
                <a:ln>
                  <a:solidFill>
                    <a:schemeClr val="bg1"/>
                  </a:solidFill>
                </a:ln>
                <a:solidFill>
                  <a:schemeClr val="bg1"/>
                </a:solidFill>
                <a:latin typeface="Cavolini" panose="03000502040302020204" pitchFamily="66" charset="0"/>
                <a:cs typeface="Cavolini" panose="03000502040302020204" pitchFamily="66" charset="0"/>
              </a:rPr>
              <a:t>Compare your answers in your new ‘lens’ to the one you completed at the beginning of this topic.</a:t>
            </a:r>
          </a:p>
          <a:p>
            <a:endParaRPr lang="en-GB" sz="16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2700" b="1" dirty="0">
                <a:ln>
                  <a:solidFill>
                    <a:schemeClr val="bg1"/>
                  </a:solidFill>
                </a:ln>
                <a:solidFill>
                  <a:schemeClr val="bg1"/>
                </a:solidFill>
                <a:latin typeface="Cavolini" panose="03000502040302020204" pitchFamily="66" charset="0"/>
                <a:cs typeface="Cavolini" panose="03000502040302020204" pitchFamily="66" charset="0"/>
              </a:rPr>
              <a:t>Have your ‘views’ changed?</a:t>
            </a:r>
          </a:p>
          <a:p>
            <a:endParaRPr lang="en-GB" sz="1600" b="1" dirty="0">
              <a:ln>
                <a:solidFill>
                  <a:schemeClr val="bg1"/>
                </a:solidFill>
              </a:ln>
              <a:solidFill>
                <a:schemeClr val="bg1"/>
              </a:solidFill>
              <a:latin typeface="Cavolini" panose="03000502040302020204" pitchFamily="66" charset="0"/>
              <a:cs typeface="Cavolini" panose="03000502040302020204" pitchFamily="66" charset="0"/>
            </a:endParaRPr>
          </a:p>
          <a:p>
            <a:r>
              <a:rPr lang="en-GB" sz="2700" b="1" dirty="0">
                <a:ln>
                  <a:solidFill>
                    <a:schemeClr val="bg1"/>
                  </a:solidFill>
                </a:ln>
                <a:solidFill>
                  <a:schemeClr val="bg1"/>
                </a:solidFill>
                <a:latin typeface="Cavolini" panose="03000502040302020204" pitchFamily="66" charset="0"/>
                <a:cs typeface="Cavolini" panose="03000502040302020204" pitchFamily="66" charset="0"/>
              </a:rPr>
              <a:t>If your ‘worldviews’ have changed, explain why.</a:t>
            </a:r>
          </a:p>
          <a:p>
            <a:r>
              <a:rPr lang="en-GB" sz="2700" b="1" dirty="0">
                <a:ln>
                  <a:solidFill>
                    <a:schemeClr val="bg1"/>
                  </a:solidFill>
                </a:ln>
                <a:solidFill>
                  <a:schemeClr val="bg1"/>
                </a:solidFill>
                <a:latin typeface="Cavolini" panose="03000502040302020204" pitchFamily="66" charset="0"/>
                <a:cs typeface="Cavolini" panose="03000502040302020204" pitchFamily="66" charset="0"/>
              </a:rPr>
              <a:t>If your ‘worldviews’ have remained the same, explain why.</a:t>
            </a:r>
          </a:p>
        </p:txBody>
      </p:sp>
    </p:spTree>
    <p:extLst>
      <p:ext uri="{BB962C8B-B14F-4D97-AF65-F5344CB8AC3E}">
        <p14:creationId xmlns:p14="http://schemas.microsoft.com/office/powerpoint/2010/main" val="421427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3" name="Freeform: Shape 7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5" name="Freeform: Shape 7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8" name="Picture 4" descr="See the source image">
            <a:extLst>
              <a:ext uri="{FF2B5EF4-FFF2-40B4-BE49-F238E27FC236}">
                <a16:creationId xmlns:a16="http://schemas.microsoft.com/office/drawing/2014/main" id="{D1CAFD80-DF05-AA05-E82B-6E952F1EED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25"/>
          <a:stretch/>
        </p:blipFill>
        <p:spPr bwMode="auto">
          <a:xfrm rot="10800000">
            <a:off x="-10831" y="0"/>
            <a:ext cx="39104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E24114D4-FE79-0D74-8BDA-D1E98D2BEC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25"/>
          <a:stretch/>
        </p:blipFill>
        <p:spPr bwMode="auto">
          <a:xfrm>
            <a:off x="3899648" y="0"/>
            <a:ext cx="4197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635796C-4FE3-6904-A27A-5311F59E7C69}"/>
              </a:ext>
            </a:extLst>
          </p:cNvPr>
          <p:cNvSpPr/>
          <p:nvPr/>
        </p:nvSpPr>
        <p:spPr>
          <a:xfrm>
            <a:off x="90111" y="89822"/>
            <a:ext cx="9286971" cy="769441"/>
          </a:xfrm>
          <a:prstGeom prst="rect">
            <a:avLst/>
          </a:prstGeom>
          <a:noFill/>
        </p:spPr>
        <p:txBody>
          <a:bodyPr wrap="square" lIns="91440" tIns="45720" rIns="91440" bIns="45720">
            <a:spAutoFit/>
          </a:bodyPr>
          <a:lstStyle/>
          <a:p>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The </a:t>
            </a:r>
            <a:r>
              <a:rPr lang="en-US" sz="44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Teleological</a:t>
            </a:r>
            <a:r>
              <a:rPr lang="en-US" sz="4000" b="1"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rPr>
              <a:t> Argument. </a:t>
            </a:r>
            <a:endParaRPr lang="en-US" sz="4000" b="1" cap="none" spc="0" dirty="0">
              <a:ln w="0"/>
              <a:solidFill>
                <a:schemeClr val="bg1"/>
              </a:solidFill>
              <a:effectLst>
                <a:reflection blurRad="6350" stA="53000" endA="300" endPos="35500" dir="5400000" sy="-90000" algn="bl" rotWithShape="0"/>
              </a:effectLst>
              <a:latin typeface="Cavolini" panose="03000502040302020204" pitchFamily="66" charset="0"/>
              <a:cs typeface="Cavolini" panose="03000502040302020204" pitchFamily="66" charset="0"/>
            </a:endParaRPr>
          </a:p>
        </p:txBody>
      </p:sp>
      <p:sp>
        <p:nvSpPr>
          <p:cNvPr id="11" name="Rectangle: Rounded Corners 10">
            <a:extLst>
              <a:ext uri="{FF2B5EF4-FFF2-40B4-BE49-F238E27FC236}">
                <a16:creationId xmlns:a16="http://schemas.microsoft.com/office/drawing/2014/main" id="{227927C9-D784-D167-934E-E328FD248E09}"/>
              </a:ext>
            </a:extLst>
          </p:cNvPr>
          <p:cNvSpPr/>
          <p:nvPr/>
        </p:nvSpPr>
        <p:spPr>
          <a:xfrm>
            <a:off x="497501" y="1669306"/>
            <a:ext cx="6014543" cy="4136065"/>
          </a:xfrm>
          <a:prstGeom prst="roundRect">
            <a:avLst>
              <a:gd name="adj" fmla="val 13365"/>
            </a:avLst>
          </a:prstGeom>
          <a:solidFill>
            <a:srgbClr val="2B4D8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AF967CA-47FB-476B-B16C-8831181A7529}"/>
              </a:ext>
            </a:extLst>
          </p:cNvPr>
          <p:cNvSpPr txBox="1"/>
          <p:nvPr/>
        </p:nvSpPr>
        <p:spPr>
          <a:xfrm>
            <a:off x="834228" y="2236053"/>
            <a:ext cx="5341088" cy="3000821"/>
          </a:xfrm>
          <a:prstGeom prst="rect">
            <a:avLst/>
          </a:prstGeom>
          <a:solidFill>
            <a:schemeClr val="bg1"/>
          </a:solidFill>
          <a:ln w="28575">
            <a:solidFill>
              <a:schemeClr val="accent1"/>
            </a:solidFill>
          </a:ln>
        </p:spPr>
        <p:txBody>
          <a:bodyPr wrap="square" rtlCol="0">
            <a:spAutoFit/>
          </a:bodyPr>
          <a:lstStyle/>
          <a:p>
            <a:endParaRPr lang="en-GB" sz="800" b="1" u="sng" dirty="0">
              <a:solidFill>
                <a:schemeClr val="accent1">
                  <a:lumMod val="75000"/>
                </a:schemeClr>
              </a:solidFill>
              <a:latin typeface="Candara" panose="020E0502030303020204" pitchFamily="34" charset="0"/>
            </a:endParaRPr>
          </a:p>
          <a:p>
            <a:r>
              <a:rPr lang="en-GB" sz="2800" b="1" u="sng" dirty="0">
                <a:solidFill>
                  <a:schemeClr val="accent1">
                    <a:lumMod val="75000"/>
                  </a:schemeClr>
                </a:solidFill>
                <a:latin typeface="Candara" panose="020E0502030303020204" pitchFamily="34" charset="0"/>
              </a:rPr>
              <a:t>And finally …</a:t>
            </a:r>
          </a:p>
          <a:p>
            <a:pPr marL="228600" indent="-228600">
              <a:buFont typeface="+mj-lt"/>
              <a:buAutoNum type="arabicPeriod"/>
            </a:pPr>
            <a:endParaRPr lang="en-GB" sz="500" b="1" dirty="0">
              <a:solidFill>
                <a:schemeClr val="accent1">
                  <a:lumMod val="75000"/>
                </a:schemeClr>
              </a:solidFill>
              <a:latin typeface="Candara" panose="020E0502030303020204" pitchFamily="34" charset="0"/>
            </a:endParaRPr>
          </a:p>
          <a:p>
            <a:r>
              <a:rPr lang="en-GB" sz="2800" b="1" dirty="0">
                <a:solidFill>
                  <a:schemeClr val="accent1">
                    <a:lumMod val="75000"/>
                  </a:schemeClr>
                </a:solidFill>
                <a:latin typeface="Candara" panose="020E0502030303020204" pitchFamily="34" charset="0"/>
              </a:rPr>
              <a:t>In your topic booklet, at the front of your exercise books, note down at least two new things you now know and at least two new things you now understand.</a:t>
            </a:r>
          </a:p>
          <a:p>
            <a:r>
              <a:rPr lang="en-GB" sz="800" b="1" dirty="0">
                <a:solidFill>
                  <a:schemeClr val="accent1">
                    <a:lumMod val="75000"/>
                  </a:schemeClr>
                </a:solidFill>
                <a:latin typeface="Candara" panose="020E0502030303020204" pitchFamily="34" charset="0"/>
              </a:rPr>
              <a:t> </a:t>
            </a:r>
          </a:p>
        </p:txBody>
      </p:sp>
      <p:pic>
        <p:nvPicPr>
          <p:cNvPr id="19" name="Picture 4" descr="See the source image">
            <a:extLst>
              <a:ext uri="{FF2B5EF4-FFF2-40B4-BE49-F238E27FC236}">
                <a16:creationId xmlns:a16="http://schemas.microsoft.com/office/drawing/2014/main" id="{9E125B40-AC71-4B71-90B3-B0C54B8A1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25"/>
          <a:stretch/>
        </p:blipFill>
        <p:spPr bwMode="auto">
          <a:xfrm>
            <a:off x="7890021" y="-7417"/>
            <a:ext cx="43019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ats, Maps n Pix: Spinning globes with NASA's Visible Earth">
            <a:extLst>
              <a:ext uri="{FF2B5EF4-FFF2-40B4-BE49-F238E27FC236}">
                <a16:creationId xmlns:a16="http://schemas.microsoft.com/office/drawing/2014/main" id="{B7A9DB4C-35BC-4E2D-A03F-DBE65B72E54E}"/>
              </a:ext>
            </a:extLst>
          </p:cNvPr>
          <p:cNvPicPr>
            <a:picLocks noChangeAspect="1" noChangeArrowheads="1" noCrop="1"/>
          </p:cNvPicPr>
          <p:nvPr/>
        </p:nvPicPr>
        <p:blipFill>
          <a:blip r:embed="rId3">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8067926" y="1752189"/>
            <a:ext cx="3819274" cy="3819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516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62612</TotalTime>
  <Words>410</Words>
  <Application>Microsoft Office PowerPoint</Application>
  <PresentationFormat>Widescreen</PresentationFormat>
  <Paragraphs>67</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Meiryo</vt:lpstr>
      <vt:lpstr>Arial</vt:lpstr>
      <vt:lpstr>Calibri</vt:lpstr>
      <vt:lpstr>Calibri Light</vt:lpstr>
      <vt:lpstr>Candara</vt:lpstr>
      <vt:lpstr>Cavolini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Butler</dc:creator>
  <cp:lastModifiedBy>W Marshall</cp:lastModifiedBy>
  <cp:revision>9</cp:revision>
  <cp:lastPrinted>2022-06-06T07:33:11Z</cp:lastPrinted>
  <dcterms:created xsi:type="dcterms:W3CDTF">2022-04-15T11:11:44Z</dcterms:created>
  <dcterms:modified xsi:type="dcterms:W3CDTF">2022-06-09T09:04:00Z</dcterms:modified>
</cp:coreProperties>
</file>