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0" r:id="rId3"/>
    <p:sldId id="257" r:id="rId4"/>
    <p:sldId id="258" r:id="rId5"/>
    <p:sldId id="259" r:id="rId6"/>
    <p:sldId id="261" r:id="rId7"/>
    <p:sldId id="262" r:id="rId8"/>
    <p:sldId id="263" r:id="rId9"/>
    <p:sldId id="264"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7F"/>
    <a:srgbClr val="CC0099"/>
    <a:srgbClr val="2A53A6"/>
    <a:srgbClr val="911B9D"/>
    <a:srgbClr val="391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1/16/2023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81399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2020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4952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4248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652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1/16/2023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88883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742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395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8439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291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1/16/2023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2332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1/16/2023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636149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 name="Rectangle 8">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Pastel-colored fluid-like design">
            <a:extLst>
              <a:ext uri="{FF2B5EF4-FFF2-40B4-BE49-F238E27FC236}">
                <a16:creationId xmlns:a16="http://schemas.microsoft.com/office/drawing/2014/main" id="{9856C911-98AE-C18E-D14B-163242E61D8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0A142A11-5105-434D-8DD9-13BEAAB25ADE}"/>
              </a:ext>
            </a:extLst>
          </p:cNvPr>
          <p:cNvSpPr/>
          <p:nvPr/>
        </p:nvSpPr>
        <p:spPr>
          <a:xfrm>
            <a:off x="2773615" y="0"/>
            <a:ext cx="6644769" cy="1015663"/>
          </a:xfrm>
          <a:prstGeom prst="rect">
            <a:avLst/>
          </a:prstGeom>
          <a:noFill/>
        </p:spPr>
        <p:txBody>
          <a:bodyPr wrap="none" lIns="91440" tIns="45720" rIns="91440" bIns="45720">
            <a:spAutoFit/>
          </a:bodyPr>
          <a:lstStyle/>
          <a:p>
            <a:pPr algn="ctr"/>
            <a:r>
              <a:rPr lang="en-US" sz="6000" b="1" dirty="0">
                <a:ln w="0">
                  <a:solidFill>
                    <a:srgbClr val="911B9D"/>
                  </a:solidFill>
                </a:ln>
                <a:gradFill flip="none" rotWithShape="1">
                  <a:gsLst>
                    <a:gs pos="100000">
                      <a:schemeClr val="accent5">
                        <a:lumMod val="50000"/>
                      </a:schemeClr>
                    </a:gs>
                    <a:gs pos="60000">
                      <a:srgbClr val="AB64B7"/>
                    </a:gs>
                    <a:gs pos="59176">
                      <a:srgbClr val="D3AED9"/>
                    </a:gs>
                    <a:gs pos="37000">
                      <a:schemeClr val="bg1"/>
                    </a:gs>
                  </a:gsLst>
                  <a:lin ang="5400000" scaled="1"/>
                  <a:tileRect/>
                </a:gra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a:t>
            </a:r>
            <a:endParaRPr lang="en-US" sz="6000" b="1" cap="none" spc="0" dirty="0">
              <a:ln w="0">
                <a:solidFill>
                  <a:srgbClr val="911B9D"/>
                </a:solidFill>
              </a:ln>
              <a:gradFill flip="none" rotWithShape="1">
                <a:gsLst>
                  <a:gs pos="100000">
                    <a:schemeClr val="accent5">
                      <a:lumMod val="50000"/>
                    </a:schemeClr>
                  </a:gs>
                  <a:gs pos="60000">
                    <a:srgbClr val="AB64B7"/>
                  </a:gs>
                  <a:gs pos="59176">
                    <a:srgbClr val="D3AED9"/>
                  </a:gs>
                  <a:gs pos="37000">
                    <a:schemeClr val="bg1"/>
                  </a:gs>
                </a:gsLst>
                <a:lin ang="5400000" scaled="1"/>
                <a:tileRect/>
              </a:gra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1" name="TextBox 10">
            <a:extLst>
              <a:ext uri="{FF2B5EF4-FFF2-40B4-BE49-F238E27FC236}">
                <a16:creationId xmlns:a16="http://schemas.microsoft.com/office/drawing/2014/main" id="{BC631020-DBAA-40C6-9511-4B6A9E2404E6}"/>
              </a:ext>
            </a:extLst>
          </p:cNvPr>
          <p:cNvSpPr txBox="1"/>
          <p:nvPr/>
        </p:nvSpPr>
        <p:spPr>
          <a:xfrm>
            <a:off x="198882" y="1306045"/>
            <a:ext cx="11720345" cy="1308050"/>
          </a:xfrm>
          <a:prstGeom prst="rect">
            <a:avLst/>
          </a:prstGeom>
          <a:noFill/>
        </p:spPr>
        <p:txBody>
          <a:bodyPr wrap="square">
            <a:spAutoFit/>
          </a:bodyPr>
          <a:lstStyle/>
          <a:p>
            <a:r>
              <a:rPr lang="en-GB" sz="2800" b="1" u="sng" dirty="0">
                <a:solidFill>
                  <a:schemeClr val="accent4">
                    <a:lumMod val="50000"/>
                  </a:schemeClr>
                </a:solidFill>
                <a:latin typeface="Cavolini" panose="03000502040302020204" pitchFamily="66" charset="0"/>
                <a:cs typeface="Cavolini" panose="03000502040302020204" pitchFamily="66" charset="0"/>
              </a:rPr>
              <a:t>Key Question. </a:t>
            </a:r>
          </a:p>
          <a:p>
            <a:r>
              <a:rPr lang="en-GB" sz="700" b="1" u="sng" dirty="0">
                <a:solidFill>
                  <a:schemeClr val="accent4">
                    <a:lumMod val="50000"/>
                  </a:schemeClr>
                </a:solidFill>
                <a:latin typeface="Cavolini" panose="03000502040302020204" pitchFamily="66" charset="0"/>
                <a:cs typeface="Cavolini" panose="03000502040302020204" pitchFamily="66" charset="0"/>
              </a:rPr>
              <a:t> </a:t>
            </a:r>
          </a:p>
          <a:p>
            <a:r>
              <a:rPr lang="en-GB" sz="2800" b="1" dirty="0">
                <a:solidFill>
                  <a:schemeClr val="accent4">
                    <a:lumMod val="50000"/>
                  </a:schemeClr>
                </a:solidFill>
                <a:latin typeface="Cavolini" panose="03000502040302020204" pitchFamily="66" charset="0"/>
                <a:cs typeface="Cavolini" panose="03000502040302020204" pitchFamily="66" charset="0"/>
              </a:rPr>
              <a:t>How have philosophers tried to prove that God exists?  </a:t>
            </a:r>
          </a:p>
          <a:p>
            <a:endParaRPr lang="en-GB" sz="1600" b="1" dirty="0">
              <a:solidFill>
                <a:schemeClr val="accent4">
                  <a:lumMod val="50000"/>
                </a:schemeClr>
              </a:solidFill>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4F3DA38D-C280-463F-8E64-FCBC81A091EA}"/>
              </a:ext>
            </a:extLst>
          </p:cNvPr>
          <p:cNvSpPr txBox="1"/>
          <p:nvPr/>
        </p:nvSpPr>
        <p:spPr>
          <a:xfrm>
            <a:off x="171174" y="2640711"/>
            <a:ext cx="11546600" cy="4078039"/>
          </a:xfrm>
          <a:prstGeom prst="rect">
            <a:avLst/>
          </a:prstGeom>
          <a:noFill/>
        </p:spPr>
        <p:txBody>
          <a:bodyPr wrap="square">
            <a:spAutoFit/>
          </a:bodyPr>
          <a:lstStyle/>
          <a:p>
            <a:r>
              <a:rPr lang="en-GB" sz="2800" b="1" u="sng" dirty="0">
                <a:solidFill>
                  <a:schemeClr val="accent4">
                    <a:lumMod val="50000"/>
                  </a:schemeClr>
                </a:solidFill>
                <a:latin typeface="Cavolini" panose="03000502040302020204" pitchFamily="66" charset="0"/>
                <a:cs typeface="Cavolini" panose="03000502040302020204" pitchFamily="66" charset="0"/>
              </a:rPr>
              <a:t>To begin... </a:t>
            </a:r>
          </a:p>
          <a:p>
            <a:r>
              <a:rPr lang="en-GB" sz="700" b="1" u="sng" dirty="0">
                <a:solidFill>
                  <a:schemeClr val="accent4">
                    <a:lumMod val="50000"/>
                  </a:schemeClr>
                </a:solidFill>
                <a:latin typeface="Cavolini" panose="03000502040302020204" pitchFamily="66" charset="0"/>
                <a:cs typeface="Cavolini" panose="03000502040302020204" pitchFamily="66" charset="0"/>
              </a:rPr>
              <a:t> </a:t>
            </a:r>
          </a:p>
          <a:p>
            <a:r>
              <a:rPr lang="en-GB" sz="2800" b="1" dirty="0">
                <a:solidFill>
                  <a:schemeClr val="accent4">
                    <a:lumMod val="50000"/>
                  </a:schemeClr>
                </a:solidFill>
                <a:latin typeface="Cavolini" panose="03000502040302020204" pitchFamily="66" charset="0"/>
                <a:cs typeface="Cavolini" panose="03000502040302020204" pitchFamily="66" charset="0"/>
              </a:rPr>
              <a:t>When we look for something, we need to know what it is we are looking for. Now we have looked at what three different religions believe about God, we know what kind of being we are ‘looking’ for.</a:t>
            </a:r>
          </a:p>
          <a:p>
            <a:endParaRPr lang="en-GB" sz="1200" b="1" dirty="0">
              <a:solidFill>
                <a:schemeClr val="accent4">
                  <a:lumMod val="50000"/>
                </a:schemeClr>
              </a:solidFill>
              <a:latin typeface="Cavolini" panose="03000502040302020204" pitchFamily="66" charset="0"/>
              <a:cs typeface="Cavolini" panose="03000502040302020204" pitchFamily="66" charset="0"/>
            </a:endParaRPr>
          </a:p>
          <a:p>
            <a:r>
              <a:rPr lang="en-GB" sz="2800" b="1" dirty="0">
                <a:solidFill>
                  <a:srgbClr val="CC0099"/>
                </a:solidFill>
                <a:latin typeface="Cavolini" panose="03000502040302020204" pitchFamily="66" charset="0"/>
                <a:cs typeface="Cavolini" panose="03000502040302020204" pitchFamily="66" charset="0"/>
              </a:rPr>
              <a:t>Recap what you learnt about Christian, Hindu and </a:t>
            </a:r>
          </a:p>
          <a:p>
            <a:r>
              <a:rPr lang="en-GB" sz="2800" b="1" dirty="0">
                <a:solidFill>
                  <a:srgbClr val="CC0099"/>
                </a:solidFill>
                <a:latin typeface="Cavolini" panose="03000502040302020204" pitchFamily="66" charset="0"/>
                <a:cs typeface="Cavolini" panose="03000502040302020204" pitchFamily="66" charset="0"/>
              </a:rPr>
              <a:t>Islamic beliefs about God and pick three ideas about</a:t>
            </a:r>
          </a:p>
          <a:p>
            <a:r>
              <a:rPr lang="en-GB" sz="2800" b="1">
                <a:solidFill>
                  <a:srgbClr val="CC0099"/>
                </a:solidFill>
                <a:latin typeface="Cavolini" panose="03000502040302020204" pitchFamily="66" charset="0"/>
                <a:cs typeface="Cavolini" panose="03000502040302020204" pitchFamily="66" charset="0"/>
              </a:rPr>
              <a:t>God </a:t>
            </a:r>
            <a:r>
              <a:rPr lang="en-GB" sz="2800" b="1" dirty="0">
                <a:solidFill>
                  <a:srgbClr val="CC0099"/>
                </a:solidFill>
                <a:latin typeface="Cavolini" panose="03000502040302020204" pitchFamily="66" charset="0"/>
                <a:cs typeface="Cavolini" panose="03000502040302020204" pitchFamily="66" charset="0"/>
              </a:rPr>
              <a:t>that all three have </a:t>
            </a:r>
            <a:r>
              <a:rPr lang="en-GB" sz="2800" b="1">
                <a:solidFill>
                  <a:srgbClr val="CC0099"/>
                </a:solidFill>
                <a:latin typeface="Cavolini" panose="03000502040302020204" pitchFamily="66" charset="0"/>
                <a:cs typeface="Cavolini" panose="03000502040302020204" pitchFamily="66" charset="0"/>
              </a:rPr>
              <a:t>in common</a:t>
            </a:r>
            <a:r>
              <a:rPr lang="en-GB" sz="2800" b="1" dirty="0">
                <a:solidFill>
                  <a:srgbClr val="CC0099"/>
                </a:solidFill>
                <a:latin typeface="Cavolini" panose="03000502040302020204" pitchFamily="66" charset="0"/>
                <a:cs typeface="Cavolini" panose="03000502040302020204" pitchFamily="66" charset="0"/>
              </a:rPr>
              <a:t>, note them down.   </a:t>
            </a:r>
          </a:p>
          <a:p>
            <a:endParaRPr lang="en-GB" sz="1600" b="1" dirty="0">
              <a:solidFill>
                <a:schemeClr val="accent4">
                  <a:lumMod val="50000"/>
                </a:schemeClr>
              </a:solidFill>
              <a:latin typeface="Cavolini" panose="03000502040302020204" pitchFamily="66" charset="0"/>
              <a:cs typeface="Cavolini" panose="03000502040302020204" pitchFamily="66" charset="0"/>
            </a:endParaRPr>
          </a:p>
        </p:txBody>
      </p:sp>
      <p:pic>
        <p:nvPicPr>
          <p:cNvPr id="2050" name="Picture 2" descr="See the source image">
            <a:extLst>
              <a:ext uri="{FF2B5EF4-FFF2-40B4-BE49-F238E27FC236}">
                <a16:creationId xmlns:a16="http://schemas.microsoft.com/office/drawing/2014/main" id="{C4ED1519-2657-4E09-8C0B-37A41D48034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80073" y="4664364"/>
            <a:ext cx="1869352" cy="2054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2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 name="Rectangle 8">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Pastel-colored fluid-like design">
            <a:extLst>
              <a:ext uri="{FF2B5EF4-FFF2-40B4-BE49-F238E27FC236}">
                <a16:creationId xmlns:a16="http://schemas.microsoft.com/office/drawing/2014/main" id="{9856C911-98AE-C18E-D14B-163242E61D8B}"/>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CrisscrossEtching/>
                    </a14:imgEffect>
                    <a14:imgEffect>
                      <a14:sharpenSoften amount="-25000"/>
                    </a14:imgEffect>
                  </a14:imgLayer>
                </a14:imgProps>
              </a:ext>
            </a:extLst>
          </a:blip>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0A142A11-5105-434D-8DD9-13BEAAB25ADE}"/>
              </a:ext>
            </a:extLst>
          </p:cNvPr>
          <p:cNvSpPr/>
          <p:nvPr/>
        </p:nvSpPr>
        <p:spPr>
          <a:xfrm>
            <a:off x="194414" y="-5964"/>
            <a:ext cx="5997155" cy="923330"/>
          </a:xfrm>
          <a:prstGeom prst="rect">
            <a:avLst/>
          </a:prstGeom>
          <a:noFill/>
        </p:spPr>
        <p:txBody>
          <a:bodyPr wrap="none" lIns="91440" tIns="45720" rIns="91440" bIns="45720">
            <a:spAutoFit/>
          </a:bodyPr>
          <a:lstStyle/>
          <a:p>
            <a:pPr algn="ctr"/>
            <a:r>
              <a:rPr lang="en-US" sz="5400" b="1" dirty="0">
                <a:ln w="0">
                  <a:solidFill>
                    <a:srgbClr val="911B9D"/>
                  </a:solidFill>
                </a:ln>
                <a:gradFill flip="none" rotWithShape="1">
                  <a:gsLst>
                    <a:gs pos="100000">
                      <a:schemeClr val="accent5">
                        <a:lumMod val="50000"/>
                      </a:schemeClr>
                    </a:gs>
                    <a:gs pos="60000">
                      <a:srgbClr val="AB64B7"/>
                    </a:gs>
                    <a:gs pos="59176">
                      <a:srgbClr val="D3AED9"/>
                    </a:gs>
                    <a:gs pos="37000">
                      <a:schemeClr val="bg1"/>
                    </a:gs>
                  </a:gsLst>
                  <a:lin ang="5400000" scaled="1"/>
                  <a:tileRect/>
                </a:gra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a:t>
            </a:r>
            <a:endParaRPr lang="en-US" sz="5400" b="1" cap="none" spc="0" dirty="0">
              <a:ln w="0">
                <a:solidFill>
                  <a:srgbClr val="911B9D"/>
                </a:solidFill>
              </a:ln>
              <a:gradFill flip="none" rotWithShape="1">
                <a:gsLst>
                  <a:gs pos="100000">
                    <a:schemeClr val="accent5">
                      <a:lumMod val="50000"/>
                    </a:schemeClr>
                  </a:gs>
                  <a:gs pos="60000">
                    <a:srgbClr val="AB64B7"/>
                  </a:gs>
                  <a:gs pos="59176">
                    <a:srgbClr val="D3AED9"/>
                  </a:gs>
                  <a:gs pos="37000">
                    <a:schemeClr val="bg1"/>
                  </a:gs>
                </a:gsLst>
                <a:lin ang="5400000" scaled="1"/>
                <a:tileRect/>
              </a:gra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1" name="TextBox 10">
            <a:extLst>
              <a:ext uri="{FF2B5EF4-FFF2-40B4-BE49-F238E27FC236}">
                <a16:creationId xmlns:a16="http://schemas.microsoft.com/office/drawing/2014/main" id="{BC631020-DBAA-40C6-9511-4B6A9E2404E6}"/>
              </a:ext>
            </a:extLst>
          </p:cNvPr>
          <p:cNvSpPr txBox="1"/>
          <p:nvPr/>
        </p:nvSpPr>
        <p:spPr>
          <a:xfrm>
            <a:off x="198883" y="1030836"/>
            <a:ext cx="6867742" cy="5893921"/>
          </a:xfrm>
          <a:prstGeom prst="rect">
            <a:avLst/>
          </a:prstGeom>
          <a:noFill/>
        </p:spPr>
        <p:txBody>
          <a:bodyPr wrap="square">
            <a:spAutoFit/>
          </a:bodyPr>
          <a:lstStyle/>
          <a:p>
            <a:r>
              <a:rPr lang="en-GB" sz="700" b="1" u="sng" dirty="0">
                <a:solidFill>
                  <a:schemeClr val="accent4">
                    <a:lumMod val="50000"/>
                  </a:schemeClr>
                </a:solidFill>
                <a:latin typeface="Cavolini" panose="03000502040302020204" pitchFamily="66" charset="0"/>
                <a:cs typeface="Cavolini" panose="03000502040302020204" pitchFamily="66" charset="0"/>
              </a:rPr>
              <a:t> </a:t>
            </a:r>
          </a:p>
          <a:p>
            <a:r>
              <a:rPr lang="en-GB" sz="2600" b="1" u="sng" dirty="0">
                <a:solidFill>
                  <a:srgbClr val="CC0099"/>
                </a:solidFill>
                <a:latin typeface="Cavolini" panose="03000502040302020204" pitchFamily="66" charset="0"/>
                <a:cs typeface="Cavolini" panose="03000502040302020204" pitchFamily="66" charset="0"/>
              </a:rPr>
              <a:t>What is Philosophy and how does philosophy work? </a:t>
            </a:r>
          </a:p>
          <a:p>
            <a:endParaRPr lang="en-GB" sz="1200" b="1" dirty="0">
              <a:solidFill>
                <a:schemeClr val="accent4">
                  <a:lumMod val="50000"/>
                </a:schemeClr>
              </a:solidFill>
              <a:latin typeface="Cavolini" panose="03000502040302020204" pitchFamily="66" charset="0"/>
              <a:cs typeface="Cavolini" panose="03000502040302020204" pitchFamily="66" charset="0"/>
            </a:endParaRPr>
          </a:p>
          <a:p>
            <a:pPr marL="514350" indent="-514350">
              <a:buAutoNum type="arabicPeriod"/>
            </a:pPr>
            <a:r>
              <a:rPr lang="en-GB" sz="2600" b="1" dirty="0">
                <a:solidFill>
                  <a:schemeClr val="accent4">
                    <a:lumMod val="50000"/>
                  </a:schemeClr>
                </a:solidFill>
                <a:latin typeface="Cavolini" panose="03000502040302020204" pitchFamily="66" charset="0"/>
                <a:cs typeface="Cavolini" panose="03000502040302020204" pitchFamily="66" charset="0"/>
              </a:rPr>
              <a:t>An ultimate question is considered and an answer is sought e.g. Does God exist?</a:t>
            </a:r>
          </a:p>
          <a:p>
            <a:pPr marL="514350" indent="-514350">
              <a:buAutoNum type="arabicPeriod"/>
            </a:pPr>
            <a:r>
              <a:rPr lang="en-GB" sz="2600" b="1" dirty="0">
                <a:solidFill>
                  <a:schemeClr val="accent4">
                    <a:lumMod val="50000"/>
                  </a:schemeClr>
                </a:solidFill>
                <a:latin typeface="Cavolini" panose="03000502040302020204" pitchFamily="66" charset="0"/>
                <a:cs typeface="Cavolini" panose="03000502040302020204" pitchFamily="66" charset="0"/>
              </a:rPr>
              <a:t>A process of reasoning leads to a potential answer.</a:t>
            </a:r>
          </a:p>
          <a:p>
            <a:pPr marL="514350" indent="-514350">
              <a:buAutoNum type="arabicPeriod"/>
            </a:pPr>
            <a:r>
              <a:rPr lang="en-GB" sz="2600" b="1" dirty="0">
                <a:solidFill>
                  <a:schemeClr val="accent4">
                    <a:lumMod val="50000"/>
                  </a:schemeClr>
                </a:solidFill>
                <a:latin typeface="Cavolini" panose="03000502040302020204" pitchFamily="66" charset="0"/>
                <a:cs typeface="Cavolini" panose="03000502040302020204" pitchFamily="66" charset="0"/>
              </a:rPr>
              <a:t>The ‘answer’ is criticised –  reasons are put forward to suggest the process of reasoning that led to the ‘answer’ is flawed.</a:t>
            </a:r>
          </a:p>
          <a:p>
            <a:pPr marL="514350" indent="-514350">
              <a:buAutoNum type="arabicPeriod"/>
            </a:pPr>
            <a:r>
              <a:rPr lang="en-GB" sz="2600" b="1" dirty="0">
                <a:solidFill>
                  <a:schemeClr val="accent4">
                    <a:lumMod val="50000"/>
                  </a:schemeClr>
                </a:solidFill>
                <a:latin typeface="Cavolini" panose="03000502040302020204" pitchFamily="66" charset="0"/>
                <a:cs typeface="Cavolini" panose="03000502040302020204" pitchFamily="66" charset="0"/>
              </a:rPr>
              <a:t>Responses to the criticisms are put forward – counter arguments. </a:t>
            </a:r>
            <a:endParaRPr lang="en-GB" sz="2800" b="1" dirty="0">
              <a:solidFill>
                <a:schemeClr val="accent4">
                  <a:lumMod val="50000"/>
                </a:schemeClr>
              </a:solidFill>
              <a:latin typeface="Cavolini" panose="03000502040302020204" pitchFamily="66" charset="0"/>
              <a:cs typeface="Cavolini" panose="03000502040302020204" pitchFamily="66" charset="0"/>
            </a:endParaRPr>
          </a:p>
          <a:p>
            <a:endParaRPr lang="en-GB" sz="1600" b="1" dirty="0">
              <a:solidFill>
                <a:schemeClr val="accent4">
                  <a:lumMod val="50000"/>
                </a:schemeClr>
              </a:solidFill>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4F3DA38D-C280-463F-8E64-FCBC81A091EA}"/>
              </a:ext>
            </a:extLst>
          </p:cNvPr>
          <p:cNvSpPr txBox="1"/>
          <p:nvPr/>
        </p:nvSpPr>
        <p:spPr>
          <a:xfrm>
            <a:off x="7707531" y="4235015"/>
            <a:ext cx="4055383" cy="2231380"/>
          </a:xfrm>
          <a:custGeom>
            <a:avLst/>
            <a:gdLst>
              <a:gd name="connsiteX0" fmla="*/ 0 w 4055383"/>
              <a:gd name="connsiteY0" fmla="*/ 0 h 2231380"/>
              <a:gd name="connsiteX1" fmla="*/ 594790 w 4055383"/>
              <a:gd name="connsiteY1" fmla="*/ 0 h 2231380"/>
              <a:gd name="connsiteX2" fmla="*/ 1270687 w 4055383"/>
              <a:gd name="connsiteY2" fmla="*/ 0 h 2231380"/>
              <a:gd name="connsiteX3" fmla="*/ 1987138 w 4055383"/>
              <a:gd name="connsiteY3" fmla="*/ 0 h 2231380"/>
              <a:gd name="connsiteX4" fmla="*/ 2744142 w 4055383"/>
              <a:gd name="connsiteY4" fmla="*/ 0 h 2231380"/>
              <a:gd name="connsiteX5" fmla="*/ 3420040 w 4055383"/>
              <a:gd name="connsiteY5" fmla="*/ 0 h 2231380"/>
              <a:gd name="connsiteX6" fmla="*/ 4055383 w 4055383"/>
              <a:gd name="connsiteY6" fmla="*/ 0 h 2231380"/>
              <a:gd name="connsiteX7" fmla="*/ 4055383 w 4055383"/>
              <a:gd name="connsiteY7" fmla="*/ 535531 h 2231380"/>
              <a:gd name="connsiteX8" fmla="*/ 4055383 w 4055383"/>
              <a:gd name="connsiteY8" fmla="*/ 1071062 h 2231380"/>
              <a:gd name="connsiteX9" fmla="*/ 4055383 w 4055383"/>
              <a:gd name="connsiteY9" fmla="*/ 1673535 h 2231380"/>
              <a:gd name="connsiteX10" fmla="*/ 4055383 w 4055383"/>
              <a:gd name="connsiteY10" fmla="*/ 2231380 h 2231380"/>
              <a:gd name="connsiteX11" fmla="*/ 3298378 w 4055383"/>
              <a:gd name="connsiteY11" fmla="*/ 2231380 h 2231380"/>
              <a:gd name="connsiteX12" fmla="*/ 2703589 w 4055383"/>
              <a:gd name="connsiteY12" fmla="*/ 2231380 h 2231380"/>
              <a:gd name="connsiteX13" fmla="*/ 2108799 w 4055383"/>
              <a:gd name="connsiteY13" fmla="*/ 2231380 h 2231380"/>
              <a:gd name="connsiteX14" fmla="*/ 1432902 w 4055383"/>
              <a:gd name="connsiteY14" fmla="*/ 2231380 h 2231380"/>
              <a:gd name="connsiteX15" fmla="*/ 675897 w 4055383"/>
              <a:gd name="connsiteY15" fmla="*/ 2231380 h 2231380"/>
              <a:gd name="connsiteX16" fmla="*/ 0 w 4055383"/>
              <a:gd name="connsiteY16" fmla="*/ 2231380 h 2231380"/>
              <a:gd name="connsiteX17" fmla="*/ 0 w 4055383"/>
              <a:gd name="connsiteY17" fmla="*/ 1718163 h 2231380"/>
              <a:gd name="connsiteX18" fmla="*/ 0 w 4055383"/>
              <a:gd name="connsiteY18" fmla="*/ 1204945 h 2231380"/>
              <a:gd name="connsiteX19" fmla="*/ 0 w 4055383"/>
              <a:gd name="connsiteY19" fmla="*/ 714042 h 2231380"/>
              <a:gd name="connsiteX20" fmla="*/ 0 w 4055383"/>
              <a:gd name="connsiteY20" fmla="*/ 0 h 223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5383" h="2231380" extrusionOk="0">
                <a:moveTo>
                  <a:pt x="0" y="0"/>
                </a:moveTo>
                <a:cubicBezTo>
                  <a:pt x="285010" y="16525"/>
                  <a:pt x="409268" y="-12063"/>
                  <a:pt x="594790" y="0"/>
                </a:cubicBezTo>
                <a:cubicBezTo>
                  <a:pt x="780312" y="12063"/>
                  <a:pt x="1124744" y="30633"/>
                  <a:pt x="1270687" y="0"/>
                </a:cubicBezTo>
                <a:cubicBezTo>
                  <a:pt x="1416630" y="-30633"/>
                  <a:pt x="1667962" y="-2996"/>
                  <a:pt x="1987138" y="0"/>
                </a:cubicBezTo>
                <a:cubicBezTo>
                  <a:pt x="2306314" y="2996"/>
                  <a:pt x="2565493" y="2269"/>
                  <a:pt x="2744142" y="0"/>
                </a:cubicBezTo>
                <a:cubicBezTo>
                  <a:pt x="2922791" y="-2269"/>
                  <a:pt x="3095479" y="-1311"/>
                  <a:pt x="3420040" y="0"/>
                </a:cubicBezTo>
                <a:cubicBezTo>
                  <a:pt x="3744601" y="1311"/>
                  <a:pt x="3847866" y="-26091"/>
                  <a:pt x="4055383" y="0"/>
                </a:cubicBezTo>
                <a:cubicBezTo>
                  <a:pt x="4073611" y="187773"/>
                  <a:pt x="4071515" y="326265"/>
                  <a:pt x="4055383" y="535531"/>
                </a:cubicBezTo>
                <a:cubicBezTo>
                  <a:pt x="4039251" y="744797"/>
                  <a:pt x="4065974" y="825690"/>
                  <a:pt x="4055383" y="1071062"/>
                </a:cubicBezTo>
                <a:cubicBezTo>
                  <a:pt x="4044792" y="1316434"/>
                  <a:pt x="4044773" y="1474018"/>
                  <a:pt x="4055383" y="1673535"/>
                </a:cubicBezTo>
                <a:cubicBezTo>
                  <a:pt x="4065993" y="1873052"/>
                  <a:pt x="4078269" y="2049861"/>
                  <a:pt x="4055383" y="2231380"/>
                </a:cubicBezTo>
                <a:cubicBezTo>
                  <a:pt x="3833981" y="2258090"/>
                  <a:pt x="3660899" y="2248645"/>
                  <a:pt x="3298378" y="2231380"/>
                </a:cubicBezTo>
                <a:cubicBezTo>
                  <a:pt x="2935858" y="2214115"/>
                  <a:pt x="2843220" y="2211288"/>
                  <a:pt x="2703589" y="2231380"/>
                </a:cubicBezTo>
                <a:cubicBezTo>
                  <a:pt x="2563958" y="2251472"/>
                  <a:pt x="2315315" y="2235321"/>
                  <a:pt x="2108799" y="2231380"/>
                </a:cubicBezTo>
                <a:cubicBezTo>
                  <a:pt x="1902283" y="2227440"/>
                  <a:pt x="1737444" y="2229120"/>
                  <a:pt x="1432902" y="2231380"/>
                </a:cubicBezTo>
                <a:cubicBezTo>
                  <a:pt x="1128360" y="2233640"/>
                  <a:pt x="971558" y="2257569"/>
                  <a:pt x="675897" y="2231380"/>
                </a:cubicBezTo>
                <a:cubicBezTo>
                  <a:pt x="380237" y="2205191"/>
                  <a:pt x="230762" y="2212184"/>
                  <a:pt x="0" y="2231380"/>
                </a:cubicBezTo>
                <a:cubicBezTo>
                  <a:pt x="1325" y="2022967"/>
                  <a:pt x="-12984" y="1919120"/>
                  <a:pt x="0" y="1718163"/>
                </a:cubicBezTo>
                <a:cubicBezTo>
                  <a:pt x="12984" y="1517206"/>
                  <a:pt x="13490" y="1333857"/>
                  <a:pt x="0" y="1204945"/>
                </a:cubicBezTo>
                <a:cubicBezTo>
                  <a:pt x="-13490" y="1076033"/>
                  <a:pt x="-21267" y="860035"/>
                  <a:pt x="0" y="714042"/>
                </a:cubicBezTo>
                <a:cubicBezTo>
                  <a:pt x="21267" y="568049"/>
                  <a:pt x="15834" y="202134"/>
                  <a:pt x="0" y="0"/>
                </a:cubicBezTo>
                <a:close/>
              </a:path>
            </a:pathLst>
          </a:custGeom>
          <a:noFill/>
          <a:ln w="38100">
            <a:solidFill>
              <a:schemeClr val="accent6"/>
            </a:solidFill>
            <a:extLst>
              <a:ext uri="{C807C97D-BFC1-408E-A445-0C87EB9F89A2}">
                <ask:lineSketchStyleProps xmlns="" xmlns:ask="http://schemas.microsoft.com/office/drawing/2018/sketchyshapes" sd="2940539438">
                  <a:prstGeom prst="rect">
                    <a:avLst/>
                  </a:prstGeom>
                  <ask:type>
                    <ask:lineSketchFreehand/>
                  </ask:type>
                </ask:lineSketchStyleProps>
              </a:ext>
            </a:extLst>
          </a:ln>
        </p:spPr>
        <p:txBody>
          <a:bodyPr wrap="square">
            <a:spAutoFit/>
          </a:bodyPr>
          <a:lstStyle/>
          <a:p>
            <a:r>
              <a:rPr lang="en-GB" sz="2800" b="1" u="sng" dirty="0">
                <a:solidFill>
                  <a:srgbClr val="CC0099"/>
                </a:solidFill>
                <a:latin typeface="Cavolini" panose="03000502040302020204" pitchFamily="66" charset="0"/>
                <a:cs typeface="Cavolini" panose="03000502040302020204" pitchFamily="66" charset="0"/>
              </a:rPr>
              <a:t>In your books... </a:t>
            </a:r>
          </a:p>
          <a:p>
            <a:r>
              <a:rPr lang="en-GB" sz="700" b="1" u="sng" dirty="0">
                <a:solidFill>
                  <a:srgbClr val="CC0099"/>
                </a:solidFill>
                <a:latin typeface="Cavolini" panose="03000502040302020204" pitchFamily="66" charset="0"/>
                <a:cs typeface="Cavolini" panose="03000502040302020204" pitchFamily="66" charset="0"/>
              </a:rPr>
              <a:t> </a:t>
            </a:r>
          </a:p>
          <a:p>
            <a:r>
              <a:rPr lang="en-GB" sz="2600" b="1" dirty="0">
                <a:solidFill>
                  <a:srgbClr val="CC0099"/>
                </a:solidFill>
                <a:latin typeface="Cavolini" panose="03000502040302020204" pitchFamily="66" charset="0"/>
                <a:cs typeface="Cavolini" panose="03000502040302020204" pitchFamily="66" charset="0"/>
              </a:rPr>
              <a:t>Write a definition of philosophy and briefly explain the philosophical process.</a:t>
            </a:r>
          </a:p>
        </p:txBody>
      </p:sp>
      <p:sp>
        <p:nvSpPr>
          <p:cNvPr id="13" name="TextBox 12">
            <a:extLst>
              <a:ext uri="{FF2B5EF4-FFF2-40B4-BE49-F238E27FC236}">
                <a16:creationId xmlns:a16="http://schemas.microsoft.com/office/drawing/2014/main" id="{0CB71993-9DE8-402B-B2A7-832269F484B4}"/>
              </a:ext>
            </a:extLst>
          </p:cNvPr>
          <p:cNvSpPr txBox="1"/>
          <p:nvPr/>
        </p:nvSpPr>
        <p:spPr>
          <a:xfrm>
            <a:off x="7448815" y="382745"/>
            <a:ext cx="4480280" cy="3554819"/>
          </a:xfrm>
          <a:custGeom>
            <a:avLst/>
            <a:gdLst>
              <a:gd name="connsiteX0" fmla="*/ 0 w 4480280"/>
              <a:gd name="connsiteY0" fmla="*/ 0 h 3554819"/>
              <a:gd name="connsiteX1" fmla="*/ 425627 w 4480280"/>
              <a:gd name="connsiteY1" fmla="*/ 0 h 3554819"/>
              <a:gd name="connsiteX2" fmla="*/ 940859 w 4480280"/>
              <a:gd name="connsiteY2" fmla="*/ 0 h 3554819"/>
              <a:gd name="connsiteX3" fmla="*/ 1590499 w 4480280"/>
              <a:gd name="connsiteY3" fmla="*/ 0 h 3554819"/>
              <a:gd name="connsiteX4" fmla="*/ 2060929 w 4480280"/>
              <a:gd name="connsiteY4" fmla="*/ 0 h 3554819"/>
              <a:gd name="connsiteX5" fmla="*/ 2531358 w 4480280"/>
              <a:gd name="connsiteY5" fmla="*/ 0 h 3554819"/>
              <a:gd name="connsiteX6" fmla="*/ 3136196 w 4480280"/>
              <a:gd name="connsiteY6" fmla="*/ 0 h 3554819"/>
              <a:gd name="connsiteX7" fmla="*/ 3741034 w 4480280"/>
              <a:gd name="connsiteY7" fmla="*/ 0 h 3554819"/>
              <a:gd name="connsiteX8" fmla="*/ 4480280 w 4480280"/>
              <a:gd name="connsiteY8" fmla="*/ 0 h 3554819"/>
              <a:gd name="connsiteX9" fmla="*/ 4480280 w 4480280"/>
              <a:gd name="connsiteY9" fmla="*/ 485825 h 3554819"/>
              <a:gd name="connsiteX10" fmla="*/ 4480280 w 4480280"/>
              <a:gd name="connsiteY10" fmla="*/ 1078295 h 3554819"/>
              <a:gd name="connsiteX11" fmla="*/ 4480280 w 4480280"/>
              <a:gd name="connsiteY11" fmla="*/ 1599669 h 3554819"/>
              <a:gd name="connsiteX12" fmla="*/ 4480280 w 4480280"/>
              <a:gd name="connsiteY12" fmla="*/ 2121042 h 3554819"/>
              <a:gd name="connsiteX13" fmla="*/ 4480280 w 4480280"/>
              <a:gd name="connsiteY13" fmla="*/ 2784608 h 3554819"/>
              <a:gd name="connsiteX14" fmla="*/ 4480280 w 4480280"/>
              <a:gd name="connsiteY14" fmla="*/ 3554819 h 3554819"/>
              <a:gd name="connsiteX15" fmla="*/ 3830639 w 4480280"/>
              <a:gd name="connsiteY15" fmla="*/ 3554819 h 3554819"/>
              <a:gd name="connsiteX16" fmla="*/ 3270604 w 4480280"/>
              <a:gd name="connsiteY16" fmla="*/ 3554819 h 3554819"/>
              <a:gd name="connsiteX17" fmla="*/ 2800175 w 4480280"/>
              <a:gd name="connsiteY17" fmla="*/ 3554819 h 3554819"/>
              <a:gd name="connsiteX18" fmla="*/ 2329746 w 4480280"/>
              <a:gd name="connsiteY18" fmla="*/ 3554819 h 3554819"/>
              <a:gd name="connsiteX19" fmla="*/ 1680105 w 4480280"/>
              <a:gd name="connsiteY19" fmla="*/ 3554819 h 3554819"/>
              <a:gd name="connsiteX20" fmla="*/ 1164873 w 4480280"/>
              <a:gd name="connsiteY20" fmla="*/ 3554819 h 3554819"/>
              <a:gd name="connsiteX21" fmla="*/ 694443 w 4480280"/>
              <a:gd name="connsiteY21" fmla="*/ 3554819 h 3554819"/>
              <a:gd name="connsiteX22" fmla="*/ 0 w 4480280"/>
              <a:gd name="connsiteY22" fmla="*/ 3554819 h 3554819"/>
              <a:gd name="connsiteX23" fmla="*/ 0 w 4480280"/>
              <a:gd name="connsiteY23" fmla="*/ 2891253 h 3554819"/>
              <a:gd name="connsiteX24" fmla="*/ 0 w 4480280"/>
              <a:gd name="connsiteY24" fmla="*/ 2369879 h 3554819"/>
              <a:gd name="connsiteX25" fmla="*/ 0 w 4480280"/>
              <a:gd name="connsiteY25" fmla="*/ 1741861 h 3554819"/>
              <a:gd name="connsiteX26" fmla="*/ 0 w 4480280"/>
              <a:gd name="connsiteY26" fmla="*/ 1256036 h 3554819"/>
              <a:gd name="connsiteX27" fmla="*/ 0 w 4480280"/>
              <a:gd name="connsiteY27" fmla="*/ 699114 h 3554819"/>
              <a:gd name="connsiteX28" fmla="*/ 0 w 4480280"/>
              <a:gd name="connsiteY28" fmla="*/ 0 h 35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80280" h="3554819" extrusionOk="0">
                <a:moveTo>
                  <a:pt x="0" y="0"/>
                </a:moveTo>
                <a:cubicBezTo>
                  <a:pt x="119065" y="-44693"/>
                  <a:pt x="247120" y="31669"/>
                  <a:pt x="425627" y="0"/>
                </a:cubicBezTo>
                <a:cubicBezTo>
                  <a:pt x="604134" y="-31669"/>
                  <a:pt x="749843" y="13157"/>
                  <a:pt x="940859" y="0"/>
                </a:cubicBezTo>
                <a:cubicBezTo>
                  <a:pt x="1131875" y="-13157"/>
                  <a:pt x="1289139" y="30833"/>
                  <a:pt x="1590499" y="0"/>
                </a:cubicBezTo>
                <a:cubicBezTo>
                  <a:pt x="1891859" y="-30833"/>
                  <a:pt x="1958641" y="35253"/>
                  <a:pt x="2060929" y="0"/>
                </a:cubicBezTo>
                <a:cubicBezTo>
                  <a:pt x="2163217" y="-35253"/>
                  <a:pt x="2322510" y="54610"/>
                  <a:pt x="2531358" y="0"/>
                </a:cubicBezTo>
                <a:cubicBezTo>
                  <a:pt x="2740206" y="-54610"/>
                  <a:pt x="2873134" y="53918"/>
                  <a:pt x="3136196" y="0"/>
                </a:cubicBezTo>
                <a:cubicBezTo>
                  <a:pt x="3399258" y="-53918"/>
                  <a:pt x="3594425" y="6687"/>
                  <a:pt x="3741034" y="0"/>
                </a:cubicBezTo>
                <a:cubicBezTo>
                  <a:pt x="3887643" y="-6687"/>
                  <a:pt x="4292571" y="9218"/>
                  <a:pt x="4480280" y="0"/>
                </a:cubicBezTo>
                <a:cubicBezTo>
                  <a:pt x="4517889" y="147667"/>
                  <a:pt x="4454889" y="282327"/>
                  <a:pt x="4480280" y="485825"/>
                </a:cubicBezTo>
                <a:cubicBezTo>
                  <a:pt x="4505671" y="689323"/>
                  <a:pt x="4436451" y="889321"/>
                  <a:pt x="4480280" y="1078295"/>
                </a:cubicBezTo>
                <a:cubicBezTo>
                  <a:pt x="4524109" y="1267269"/>
                  <a:pt x="4432069" y="1360980"/>
                  <a:pt x="4480280" y="1599669"/>
                </a:cubicBezTo>
                <a:cubicBezTo>
                  <a:pt x="4528491" y="1838358"/>
                  <a:pt x="4436608" y="1994693"/>
                  <a:pt x="4480280" y="2121042"/>
                </a:cubicBezTo>
                <a:cubicBezTo>
                  <a:pt x="4523952" y="2247391"/>
                  <a:pt x="4428799" y="2484086"/>
                  <a:pt x="4480280" y="2784608"/>
                </a:cubicBezTo>
                <a:cubicBezTo>
                  <a:pt x="4531761" y="3085130"/>
                  <a:pt x="4390452" y="3217108"/>
                  <a:pt x="4480280" y="3554819"/>
                </a:cubicBezTo>
                <a:cubicBezTo>
                  <a:pt x="4344853" y="3586349"/>
                  <a:pt x="4002494" y="3526306"/>
                  <a:pt x="3830639" y="3554819"/>
                </a:cubicBezTo>
                <a:cubicBezTo>
                  <a:pt x="3658784" y="3583332"/>
                  <a:pt x="3539954" y="3516319"/>
                  <a:pt x="3270604" y="3554819"/>
                </a:cubicBezTo>
                <a:cubicBezTo>
                  <a:pt x="3001254" y="3593319"/>
                  <a:pt x="2978419" y="3506583"/>
                  <a:pt x="2800175" y="3554819"/>
                </a:cubicBezTo>
                <a:cubicBezTo>
                  <a:pt x="2621931" y="3603055"/>
                  <a:pt x="2427808" y="3504891"/>
                  <a:pt x="2329746" y="3554819"/>
                </a:cubicBezTo>
                <a:cubicBezTo>
                  <a:pt x="2231684" y="3604747"/>
                  <a:pt x="1865136" y="3516446"/>
                  <a:pt x="1680105" y="3554819"/>
                </a:cubicBezTo>
                <a:cubicBezTo>
                  <a:pt x="1495074" y="3593192"/>
                  <a:pt x="1419821" y="3535547"/>
                  <a:pt x="1164873" y="3554819"/>
                </a:cubicBezTo>
                <a:cubicBezTo>
                  <a:pt x="909925" y="3574091"/>
                  <a:pt x="910929" y="3540903"/>
                  <a:pt x="694443" y="3554819"/>
                </a:cubicBezTo>
                <a:cubicBezTo>
                  <a:pt x="477957" y="3568735"/>
                  <a:pt x="209969" y="3487568"/>
                  <a:pt x="0" y="3554819"/>
                </a:cubicBezTo>
                <a:cubicBezTo>
                  <a:pt x="-66027" y="3335441"/>
                  <a:pt x="70408" y="3201424"/>
                  <a:pt x="0" y="2891253"/>
                </a:cubicBezTo>
                <a:cubicBezTo>
                  <a:pt x="-70408" y="2581082"/>
                  <a:pt x="4150" y="2592632"/>
                  <a:pt x="0" y="2369879"/>
                </a:cubicBezTo>
                <a:cubicBezTo>
                  <a:pt x="-4150" y="2147126"/>
                  <a:pt x="65806" y="1907252"/>
                  <a:pt x="0" y="1741861"/>
                </a:cubicBezTo>
                <a:cubicBezTo>
                  <a:pt x="-65806" y="1576470"/>
                  <a:pt x="25025" y="1366718"/>
                  <a:pt x="0" y="1256036"/>
                </a:cubicBezTo>
                <a:cubicBezTo>
                  <a:pt x="-25025" y="1145355"/>
                  <a:pt x="1842" y="865021"/>
                  <a:pt x="0" y="699114"/>
                </a:cubicBezTo>
                <a:cubicBezTo>
                  <a:pt x="-1842" y="533207"/>
                  <a:pt x="45259" y="155170"/>
                  <a:pt x="0" y="0"/>
                </a:cubicBezTo>
                <a:close/>
              </a:path>
            </a:pathLst>
          </a:custGeom>
          <a:noFill/>
          <a:ln w="38100">
            <a:solidFill>
              <a:schemeClr val="accent4">
                <a:lumMod val="75000"/>
              </a:schemeClr>
            </a:solidFill>
            <a:extLst>
              <a:ext uri="{C807C97D-BFC1-408E-A445-0C87EB9F89A2}">
                <ask:lineSketchStyleProps xmlns="" xmlns:ask="http://schemas.microsoft.com/office/drawing/2018/sketchyshapes" sd="2878329209">
                  <a:prstGeom prst="rect">
                    <a:avLst/>
                  </a:prstGeom>
                  <ask:type>
                    <ask:lineSketchScribble/>
                  </ask:type>
                </ask:lineSketchStyleProps>
              </a:ext>
            </a:extLst>
          </a:ln>
        </p:spPr>
        <p:txBody>
          <a:bodyPr wrap="square">
            <a:spAutoFit/>
          </a:bodyPr>
          <a:lstStyle/>
          <a:p>
            <a:r>
              <a:rPr lang="en-GB" sz="2500" dirty="0">
                <a:solidFill>
                  <a:srgbClr val="2A53A6"/>
                </a:solidFill>
                <a:latin typeface="Avenir Next Demi Bold" panose="020B0703020202020204" pitchFamily="34" charset="0"/>
              </a:rPr>
              <a:t>Philosophy (from Greek: </a:t>
            </a:r>
            <a:r>
              <a:rPr lang="en-GB" sz="2500" dirty="0" err="1">
                <a:solidFill>
                  <a:srgbClr val="2A53A6"/>
                </a:solidFill>
                <a:latin typeface="Avenir Next Demi Bold" panose="020B0703020202020204" pitchFamily="34" charset="0"/>
              </a:rPr>
              <a:t>φιλοσοφί</a:t>
            </a:r>
            <a:r>
              <a:rPr lang="en-GB" sz="2500" dirty="0">
                <a:solidFill>
                  <a:srgbClr val="2A53A6"/>
                </a:solidFill>
                <a:latin typeface="Avenir Next Demi Bold" panose="020B0703020202020204" pitchFamily="34" charset="0"/>
              </a:rPr>
              <a:t>α, philosophia, 'love of wisdom') is the study of fundamental questions, such as those about existence, values, mind, and faith. Such questions are often posed as problems to be studied or resolved.</a:t>
            </a:r>
          </a:p>
        </p:txBody>
      </p:sp>
      <p:pic>
        <p:nvPicPr>
          <p:cNvPr id="14" name="Picture 2" descr="See the source image">
            <a:extLst>
              <a:ext uri="{FF2B5EF4-FFF2-40B4-BE49-F238E27FC236}">
                <a16:creationId xmlns:a16="http://schemas.microsoft.com/office/drawing/2014/main" id="{D3CBD651-3F64-442E-B386-F49A012241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74168" y="3560388"/>
            <a:ext cx="1487500" cy="12301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5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7E94D-E31D-46E9-AA6C-04F1735AA83B}"/>
              </a:ext>
            </a:extLst>
          </p:cNvPr>
          <p:cNvPicPr>
            <a:picLocks noChangeAspect="1"/>
          </p:cNvPicPr>
          <p:nvPr/>
        </p:nvPicPr>
        <p:blipFill>
          <a:blip r:embed="rId2"/>
          <a:stretch>
            <a:fillRect/>
          </a:stretch>
        </p:blipFill>
        <p:spPr>
          <a:xfrm>
            <a:off x="-1" y="6076923"/>
            <a:ext cx="12192001" cy="781077"/>
          </a:xfrm>
          <a:prstGeom prst="rect">
            <a:avLst/>
          </a:prstGeom>
        </p:spPr>
      </p:pic>
      <p:sp>
        <p:nvSpPr>
          <p:cNvPr id="4" name="Rectangle 3">
            <a:extLst>
              <a:ext uri="{FF2B5EF4-FFF2-40B4-BE49-F238E27FC236}">
                <a16:creationId xmlns:a16="http://schemas.microsoft.com/office/drawing/2014/main" id="{11A51A86-00E5-4230-8509-A07DD16DB427}"/>
              </a:ext>
            </a:extLst>
          </p:cNvPr>
          <p:cNvSpPr/>
          <p:nvPr/>
        </p:nvSpPr>
        <p:spPr>
          <a:xfrm>
            <a:off x="2201342" y="674425"/>
            <a:ext cx="7789312" cy="677108"/>
          </a:xfrm>
          <a:prstGeom prst="rect">
            <a:avLst/>
          </a:prstGeom>
          <a:noFill/>
        </p:spPr>
        <p:txBody>
          <a:bodyPr wrap="none" lIns="91440" tIns="45720" rIns="91440" bIns="45720">
            <a:spAutoFit/>
          </a:bodyPr>
          <a:lstStyle/>
          <a:p>
            <a:pPr algn="ctr"/>
            <a:r>
              <a:rPr lang="en-US" sz="3800" b="1"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rPr>
              <a:t>The Cosmological Argument. </a:t>
            </a:r>
            <a:endParaRPr lang="en-US" sz="3800" b="1" cap="none" spc="0"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pic>
        <p:nvPicPr>
          <p:cNvPr id="1026" name="Picture 2" descr="See the source image">
            <a:extLst>
              <a:ext uri="{FF2B5EF4-FFF2-40B4-BE49-F238E27FC236}">
                <a16:creationId xmlns:a16="http://schemas.microsoft.com/office/drawing/2014/main" id="{583A2774-1EF0-4CEE-9F7B-781443E49D9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0080" y="2373742"/>
            <a:ext cx="1945055" cy="19535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699C371-178E-4FE0-957C-B33E2A2BFABD}"/>
              </a:ext>
            </a:extLst>
          </p:cNvPr>
          <p:cNvSpPr>
            <a:spLocks noChangeArrowheads="1"/>
          </p:cNvSpPr>
          <p:nvPr/>
        </p:nvSpPr>
        <p:spPr bwMode="auto">
          <a:xfrm>
            <a:off x="780762" y="1411440"/>
            <a:ext cx="104044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solidFill>
                    <a:srgbClr val="911B9D"/>
                  </a:solidFill>
                </a:ln>
                <a:solidFill>
                  <a:schemeClr val="tx1"/>
                </a:solidFill>
                <a:effectLst/>
                <a:latin typeface="Cavolini" panose="03000502040302020204" pitchFamily="66" charset="0"/>
                <a:ea typeface="Times New Roman" panose="02020603050405020304" pitchFamily="18" charset="0"/>
                <a:cs typeface="Cavolini" panose="03000502040302020204" pitchFamily="66" charset="0"/>
              </a:rPr>
              <a:t>The Domino Analogy.</a:t>
            </a:r>
            <a:r>
              <a:rPr kumimoji="0" lang="en-GB" altLang="en-US" sz="3200" b="0" i="0" u="none" strike="noStrike" cap="none" normalizeH="0" baseline="0" dirty="0">
                <a:ln>
                  <a:solidFill>
                    <a:srgbClr val="911B9D"/>
                  </a:solidFill>
                </a:ln>
                <a:solidFill>
                  <a:srgbClr val="000000"/>
                </a:solidFill>
                <a:effectLst/>
                <a:latin typeface="Cavolini" panose="03000502040302020204" pitchFamily="66" charset="0"/>
                <a:ea typeface="Times New Roman" panose="02020603050405020304" pitchFamily="18" charset="0"/>
                <a:cs typeface="Cavolini" panose="0300050204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solidFill>
                  <a:srgbClr val="911B9D"/>
                </a:solid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solidFill>
                    <a:srgbClr val="911B9D"/>
                  </a:solidFill>
                </a:ln>
                <a:solidFill>
                  <a:schemeClr val="tx1"/>
                </a:solidFill>
                <a:effectLst/>
                <a:latin typeface="Cavolini" panose="03000502040302020204" pitchFamily="66" charset="0"/>
                <a:ea typeface="Times New Roman" panose="02020603050405020304" pitchFamily="18" charset="0"/>
                <a:cs typeface="Cavolini" panose="03000502040302020204" pitchFamily="66" charset="0"/>
              </a:rPr>
              <a:t>The Domino Analogy helps us explain the Cosmological Argument. </a:t>
            </a:r>
            <a:endParaRPr kumimoji="0" lang="en-GB" altLang="en-US" sz="1100" b="0" i="0" u="none" strike="noStrike" cap="none" normalizeH="0" baseline="0" dirty="0">
              <a:ln>
                <a:solidFill>
                  <a:srgbClr val="911B9D"/>
                </a:solidFill>
              </a:ln>
              <a:solidFill>
                <a:schemeClr val="tx1"/>
              </a:solidFill>
              <a:effectLst/>
              <a:latin typeface="Cavolini" panose="03000502040302020204" pitchFamily="66" charset="0"/>
              <a:cs typeface="Cavolini" panose="03000502040302020204" pitchFamily="66" charset="0"/>
            </a:endParaRPr>
          </a:p>
        </p:txBody>
      </p:sp>
      <p:sp>
        <p:nvSpPr>
          <p:cNvPr id="7" name="Rectangle 7">
            <a:extLst>
              <a:ext uri="{FF2B5EF4-FFF2-40B4-BE49-F238E27FC236}">
                <a16:creationId xmlns:a16="http://schemas.microsoft.com/office/drawing/2014/main" id="{7B74860D-30E3-4855-A85E-897ACC22642C}"/>
              </a:ext>
            </a:extLst>
          </p:cNvPr>
          <p:cNvSpPr>
            <a:spLocks noChangeArrowheads="1"/>
          </p:cNvSpPr>
          <p:nvPr/>
        </p:nvSpPr>
        <p:spPr bwMode="auto">
          <a:xfrm>
            <a:off x="775855" y="2536007"/>
            <a:ext cx="879301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1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Imagine there are thousands of dominoes in a room,  each placed on its edge so that if one fell it would   knock the next one down, then the next etc. You could leave the dominoes for a long time, and provided   nothing happened to disturb them nothing would happen. </a:t>
            </a:r>
          </a:p>
        </p:txBody>
      </p:sp>
      <p:sp>
        <p:nvSpPr>
          <p:cNvPr id="11" name="TextBox 10">
            <a:extLst>
              <a:ext uri="{FF2B5EF4-FFF2-40B4-BE49-F238E27FC236}">
                <a16:creationId xmlns:a16="http://schemas.microsoft.com/office/drawing/2014/main" id="{36C8BD47-E99A-4C9A-8DB3-199026BEDE83}"/>
              </a:ext>
            </a:extLst>
          </p:cNvPr>
          <p:cNvSpPr txBox="1"/>
          <p:nvPr/>
        </p:nvSpPr>
        <p:spPr>
          <a:xfrm>
            <a:off x="775855" y="4389034"/>
            <a:ext cx="10591353"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Supposing one day, you walked into the room just at the moment the dominoes were half way through falling over. You look back to the first domino and see that it has fallen, but see no obvious reason for it to fall. Naturally you would ask, ‘what caused the first domino to fall?’ the Cosmological argument is similar to this – what started it all off?</a:t>
            </a:r>
            <a:endParaRPr kumimoji="0" lang="en-GB" altLang="en-US" sz="1100" b="0" i="0" u="none" strike="noStrike" cap="none" normalizeH="0" baseline="0" dirty="0">
              <a:ln>
                <a:noFill/>
              </a:ln>
              <a:solidFill>
                <a:srgbClr val="391367"/>
              </a:solidFill>
              <a:effectLst/>
              <a:latin typeface="Cavolini" panose="03000502040302020204" pitchFamily="66" charset="0"/>
              <a:cs typeface="Cavolini" panose="03000502040302020204" pitchFamily="66" charset="0"/>
            </a:endParaRPr>
          </a:p>
        </p:txBody>
      </p:sp>
      <p:sp>
        <p:nvSpPr>
          <p:cNvPr id="12" name="Rectangle 11">
            <a:extLst>
              <a:ext uri="{FF2B5EF4-FFF2-40B4-BE49-F238E27FC236}">
                <a16:creationId xmlns:a16="http://schemas.microsoft.com/office/drawing/2014/main" id="{510E1E49-5924-4A48-A46D-B9628FDD58DC}"/>
              </a:ext>
            </a:extLst>
          </p:cNvPr>
          <p:cNvSpPr/>
          <p:nvPr/>
        </p:nvSpPr>
        <p:spPr>
          <a:xfrm>
            <a:off x="3788578" y="134504"/>
            <a:ext cx="4669868" cy="707886"/>
          </a:xfrm>
          <a:prstGeom prst="rect">
            <a:avLst/>
          </a:prstGeom>
          <a:noFill/>
        </p:spPr>
        <p:txBody>
          <a:bodyPr wrap="none" lIns="91440" tIns="45720" rIns="91440" bIns="45720">
            <a:spAutoFit/>
          </a:bodyPr>
          <a:lstStyle/>
          <a:p>
            <a:pPr algn="ctr"/>
            <a:r>
              <a:rPr lang="en-US" sz="4000" b="1" dirty="0">
                <a:ln w="0"/>
                <a:solidFill>
                  <a:schemeClr val="bg1"/>
                </a:soli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 </a:t>
            </a:r>
          </a:p>
        </p:txBody>
      </p:sp>
    </p:spTree>
    <p:extLst>
      <p:ext uri="{BB962C8B-B14F-4D97-AF65-F5344CB8AC3E}">
        <p14:creationId xmlns:p14="http://schemas.microsoft.com/office/powerpoint/2010/main" val="261397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7E94D-E31D-46E9-AA6C-04F1735AA83B}"/>
              </a:ext>
            </a:extLst>
          </p:cNvPr>
          <p:cNvPicPr>
            <a:picLocks noChangeAspect="1"/>
          </p:cNvPicPr>
          <p:nvPr/>
        </p:nvPicPr>
        <p:blipFill>
          <a:blip r:embed="rId2"/>
          <a:stretch>
            <a:fillRect/>
          </a:stretch>
        </p:blipFill>
        <p:spPr>
          <a:xfrm>
            <a:off x="-1" y="6076923"/>
            <a:ext cx="12192001" cy="781077"/>
          </a:xfrm>
          <a:prstGeom prst="rect">
            <a:avLst/>
          </a:prstGeom>
        </p:spPr>
      </p:pic>
      <p:sp>
        <p:nvSpPr>
          <p:cNvPr id="4" name="Rectangle 3">
            <a:extLst>
              <a:ext uri="{FF2B5EF4-FFF2-40B4-BE49-F238E27FC236}">
                <a16:creationId xmlns:a16="http://schemas.microsoft.com/office/drawing/2014/main" id="{11A51A86-00E5-4230-8509-A07DD16DB427}"/>
              </a:ext>
            </a:extLst>
          </p:cNvPr>
          <p:cNvSpPr/>
          <p:nvPr/>
        </p:nvSpPr>
        <p:spPr>
          <a:xfrm>
            <a:off x="2399313" y="692897"/>
            <a:ext cx="7393370" cy="646331"/>
          </a:xfrm>
          <a:prstGeom prst="rect">
            <a:avLst/>
          </a:prstGeom>
          <a:noFill/>
        </p:spPr>
        <p:txBody>
          <a:bodyPr wrap="none" lIns="91440" tIns="45720" rIns="91440" bIns="45720">
            <a:spAutoFit/>
          </a:bodyPr>
          <a:lstStyle/>
          <a:p>
            <a:pPr algn="ctr"/>
            <a:r>
              <a:rPr lang="en-US" sz="3600" b="1"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rPr>
              <a:t>The Cosmological Argument. </a:t>
            </a:r>
            <a:endParaRPr lang="en-US" sz="3600" b="1" cap="none" spc="0"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1" name="TextBox 10">
            <a:extLst>
              <a:ext uri="{FF2B5EF4-FFF2-40B4-BE49-F238E27FC236}">
                <a16:creationId xmlns:a16="http://schemas.microsoft.com/office/drawing/2014/main" id="{36C8BD47-E99A-4C9A-8DB3-199026BEDE83}"/>
              </a:ext>
            </a:extLst>
          </p:cNvPr>
          <p:cNvSpPr txBox="1"/>
          <p:nvPr/>
        </p:nvSpPr>
        <p:spPr>
          <a:xfrm>
            <a:off x="748148" y="1470342"/>
            <a:ext cx="10843490"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The Cosmological argument </a:t>
            </a:r>
            <a:r>
              <a:rPr lang="en-GB" altLang="en-US" sz="2400" dirty="0">
                <a:solidFill>
                  <a:srgbClr val="391367"/>
                </a:solidFill>
                <a:latin typeface="Cavolini" panose="03000502040302020204" pitchFamily="66" charset="0"/>
                <a:ea typeface="Times New Roman" panose="02020603050405020304" pitchFamily="18" charset="0"/>
                <a:cs typeface="Cavolini" panose="03000502040302020204" pitchFamily="66" charset="0"/>
              </a:rPr>
              <a:t>attempts to prove God exists by asking the question</a:t>
            </a:r>
            <a:r>
              <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 – what started it all off? The ‘it’ 13</a:t>
            </a:r>
            <a:r>
              <a:rPr kumimoji="0" lang="en-GB" altLang="en-US" sz="2400" b="0" i="0" u="none" strike="noStrike" cap="none" normalizeH="0" baseline="3000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th</a:t>
            </a:r>
            <a:r>
              <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 century philosopher, St.                                                       Thomas Aquinas is thinking                                            about is the universe. His                                                                     argument goes like this…</a:t>
            </a:r>
          </a:p>
        </p:txBody>
      </p:sp>
      <p:sp>
        <p:nvSpPr>
          <p:cNvPr id="12" name="Rectangle 11">
            <a:extLst>
              <a:ext uri="{FF2B5EF4-FFF2-40B4-BE49-F238E27FC236}">
                <a16:creationId xmlns:a16="http://schemas.microsoft.com/office/drawing/2014/main" id="{510E1E49-5924-4A48-A46D-B9628FDD58DC}"/>
              </a:ext>
            </a:extLst>
          </p:cNvPr>
          <p:cNvSpPr/>
          <p:nvPr/>
        </p:nvSpPr>
        <p:spPr>
          <a:xfrm>
            <a:off x="3788578" y="134504"/>
            <a:ext cx="4669868" cy="707886"/>
          </a:xfrm>
          <a:prstGeom prst="rect">
            <a:avLst/>
          </a:prstGeom>
          <a:noFill/>
        </p:spPr>
        <p:txBody>
          <a:bodyPr wrap="none" lIns="91440" tIns="45720" rIns="91440" bIns="45720">
            <a:spAutoFit/>
          </a:bodyPr>
          <a:lstStyle/>
          <a:p>
            <a:pPr algn="ctr"/>
            <a:r>
              <a:rPr lang="en-US" sz="4000" b="1" dirty="0">
                <a:ln w="0"/>
                <a:solidFill>
                  <a:schemeClr val="bg1"/>
                </a:soli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 </a:t>
            </a:r>
          </a:p>
        </p:txBody>
      </p:sp>
      <p:pic>
        <p:nvPicPr>
          <p:cNvPr id="5" name="Picture 4">
            <a:extLst>
              <a:ext uri="{FF2B5EF4-FFF2-40B4-BE49-F238E27FC236}">
                <a16:creationId xmlns:a16="http://schemas.microsoft.com/office/drawing/2014/main" id="{F519F599-943A-4175-A790-A8E3B87CCE6E}"/>
              </a:ext>
            </a:extLst>
          </p:cNvPr>
          <p:cNvPicPr>
            <a:picLocks noChangeAspect="1"/>
          </p:cNvPicPr>
          <p:nvPr/>
        </p:nvPicPr>
        <p:blipFill>
          <a:blip r:embed="rId3"/>
          <a:stretch>
            <a:fillRect/>
          </a:stretch>
        </p:blipFill>
        <p:spPr>
          <a:xfrm>
            <a:off x="6077527" y="2253672"/>
            <a:ext cx="6003635" cy="4479059"/>
          </a:xfrm>
          <a:prstGeom prst="rect">
            <a:avLst/>
          </a:prstGeom>
        </p:spPr>
      </p:pic>
      <p:sp>
        <p:nvSpPr>
          <p:cNvPr id="13" name="TextBox 12">
            <a:extLst>
              <a:ext uri="{FF2B5EF4-FFF2-40B4-BE49-F238E27FC236}">
                <a16:creationId xmlns:a16="http://schemas.microsoft.com/office/drawing/2014/main" id="{58D41E5F-162E-49E4-A18E-55DAC1C8DFA8}"/>
              </a:ext>
            </a:extLst>
          </p:cNvPr>
          <p:cNvSpPr txBox="1"/>
          <p:nvPr/>
        </p:nvSpPr>
        <p:spPr>
          <a:xfrm>
            <a:off x="829123" y="3854314"/>
            <a:ext cx="4950240" cy="2800767"/>
          </a:xfrm>
          <a:custGeom>
            <a:avLst/>
            <a:gdLst>
              <a:gd name="connsiteX0" fmla="*/ 0 w 4950240"/>
              <a:gd name="connsiteY0" fmla="*/ 0 h 2800767"/>
              <a:gd name="connsiteX1" fmla="*/ 451022 w 4950240"/>
              <a:gd name="connsiteY1" fmla="*/ 0 h 2800767"/>
              <a:gd name="connsiteX2" fmla="*/ 951546 w 4950240"/>
              <a:gd name="connsiteY2" fmla="*/ 0 h 2800767"/>
              <a:gd name="connsiteX3" fmla="*/ 1353066 w 4950240"/>
              <a:gd name="connsiteY3" fmla="*/ 0 h 2800767"/>
              <a:gd name="connsiteX4" fmla="*/ 1804087 w 4950240"/>
              <a:gd name="connsiteY4" fmla="*/ 0 h 2800767"/>
              <a:gd name="connsiteX5" fmla="*/ 2255109 w 4950240"/>
              <a:gd name="connsiteY5" fmla="*/ 0 h 2800767"/>
              <a:gd name="connsiteX6" fmla="*/ 2706131 w 4950240"/>
              <a:gd name="connsiteY6" fmla="*/ 0 h 2800767"/>
              <a:gd name="connsiteX7" fmla="*/ 3305660 w 4950240"/>
              <a:gd name="connsiteY7" fmla="*/ 0 h 2800767"/>
              <a:gd name="connsiteX8" fmla="*/ 3855687 w 4950240"/>
              <a:gd name="connsiteY8" fmla="*/ 0 h 2800767"/>
              <a:gd name="connsiteX9" fmla="*/ 4455216 w 4950240"/>
              <a:gd name="connsiteY9" fmla="*/ 0 h 2800767"/>
              <a:gd name="connsiteX10" fmla="*/ 4950240 w 4950240"/>
              <a:gd name="connsiteY10" fmla="*/ 0 h 2800767"/>
              <a:gd name="connsiteX11" fmla="*/ 4950240 w 4950240"/>
              <a:gd name="connsiteY11" fmla="*/ 476130 h 2800767"/>
              <a:gd name="connsiteX12" fmla="*/ 4950240 w 4950240"/>
              <a:gd name="connsiteY12" fmla="*/ 1064291 h 2800767"/>
              <a:gd name="connsiteX13" fmla="*/ 4950240 w 4950240"/>
              <a:gd name="connsiteY13" fmla="*/ 1680460 h 2800767"/>
              <a:gd name="connsiteX14" fmla="*/ 4950240 w 4950240"/>
              <a:gd name="connsiteY14" fmla="*/ 2156591 h 2800767"/>
              <a:gd name="connsiteX15" fmla="*/ 4950240 w 4950240"/>
              <a:gd name="connsiteY15" fmla="*/ 2800767 h 2800767"/>
              <a:gd name="connsiteX16" fmla="*/ 4548721 w 4950240"/>
              <a:gd name="connsiteY16" fmla="*/ 2800767 h 2800767"/>
              <a:gd name="connsiteX17" fmla="*/ 3949191 w 4950240"/>
              <a:gd name="connsiteY17" fmla="*/ 2800767 h 2800767"/>
              <a:gd name="connsiteX18" fmla="*/ 3448667 w 4950240"/>
              <a:gd name="connsiteY18" fmla="*/ 2800767 h 2800767"/>
              <a:gd name="connsiteX19" fmla="*/ 2997645 w 4950240"/>
              <a:gd name="connsiteY19" fmla="*/ 2800767 h 2800767"/>
              <a:gd name="connsiteX20" fmla="*/ 2398116 w 4950240"/>
              <a:gd name="connsiteY20" fmla="*/ 2800767 h 2800767"/>
              <a:gd name="connsiteX21" fmla="*/ 1897592 w 4950240"/>
              <a:gd name="connsiteY21" fmla="*/ 2800767 h 2800767"/>
              <a:gd name="connsiteX22" fmla="*/ 1446570 w 4950240"/>
              <a:gd name="connsiteY22" fmla="*/ 2800767 h 2800767"/>
              <a:gd name="connsiteX23" fmla="*/ 995548 w 4950240"/>
              <a:gd name="connsiteY23" fmla="*/ 2800767 h 2800767"/>
              <a:gd name="connsiteX24" fmla="*/ 544526 w 4950240"/>
              <a:gd name="connsiteY24" fmla="*/ 2800767 h 2800767"/>
              <a:gd name="connsiteX25" fmla="*/ 0 w 4950240"/>
              <a:gd name="connsiteY25" fmla="*/ 2800767 h 2800767"/>
              <a:gd name="connsiteX26" fmla="*/ 0 w 4950240"/>
              <a:gd name="connsiteY26" fmla="*/ 2240614 h 2800767"/>
              <a:gd name="connsiteX27" fmla="*/ 0 w 4950240"/>
              <a:gd name="connsiteY27" fmla="*/ 1624445 h 2800767"/>
              <a:gd name="connsiteX28" fmla="*/ 0 w 4950240"/>
              <a:gd name="connsiteY28" fmla="*/ 1120307 h 2800767"/>
              <a:gd name="connsiteX29" fmla="*/ 0 w 4950240"/>
              <a:gd name="connsiteY29" fmla="*/ 560153 h 2800767"/>
              <a:gd name="connsiteX30" fmla="*/ 0 w 4950240"/>
              <a:gd name="connsiteY30"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50240" h="2800767" fill="none" extrusionOk="0">
                <a:moveTo>
                  <a:pt x="0" y="0"/>
                </a:moveTo>
                <a:cubicBezTo>
                  <a:pt x="166944" y="-15271"/>
                  <a:pt x="253438" y="18772"/>
                  <a:pt x="451022" y="0"/>
                </a:cubicBezTo>
                <a:cubicBezTo>
                  <a:pt x="648606" y="-18772"/>
                  <a:pt x="823284" y="56530"/>
                  <a:pt x="951546" y="0"/>
                </a:cubicBezTo>
                <a:cubicBezTo>
                  <a:pt x="1079808" y="-56530"/>
                  <a:pt x="1191673" y="2006"/>
                  <a:pt x="1353066" y="0"/>
                </a:cubicBezTo>
                <a:cubicBezTo>
                  <a:pt x="1514459" y="-2006"/>
                  <a:pt x="1643031" y="52560"/>
                  <a:pt x="1804087" y="0"/>
                </a:cubicBezTo>
                <a:cubicBezTo>
                  <a:pt x="1965143" y="-52560"/>
                  <a:pt x="2076936" y="51549"/>
                  <a:pt x="2255109" y="0"/>
                </a:cubicBezTo>
                <a:cubicBezTo>
                  <a:pt x="2433282" y="-51549"/>
                  <a:pt x="2543467" y="28928"/>
                  <a:pt x="2706131" y="0"/>
                </a:cubicBezTo>
                <a:cubicBezTo>
                  <a:pt x="2868795" y="-28928"/>
                  <a:pt x="3174509" y="55520"/>
                  <a:pt x="3305660" y="0"/>
                </a:cubicBezTo>
                <a:cubicBezTo>
                  <a:pt x="3436811" y="-55520"/>
                  <a:pt x="3651978" y="33111"/>
                  <a:pt x="3855687" y="0"/>
                </a:cubicBezTo>
                <a:cubicBezTo>
                  <a:pt x="4059396" y="-33111"/>
                  <a:pt x="4281691" y="34120"/>
                  <a:pt x="4455216" y="0"/>
                </a:cubicBezTo>
                <a:cubicBezTo>
                  <a:pt x="4628741" y="-34120"/>
                  <a:pt x="4790555" y="39770"/>
                  <a:pt x="4950240" y="0"/>
                </a:cubicBezTo>
                <a:cubicBezTo>
                  <a:pt x="4990177" y="150736"/>
                  <a:pt x="4906940" y="274383"/>
                  <a:pt x="4950240" y="476130"/>
                </a:cubicBezTo>
                <a:cubicBezTo>
                  <a:pt x="4993540" y="677877"/>
                  <a:pt x="4948829" y="830956"/>
                  <a:pt x="4950240" y="1064291"/>
                </a:cubicBezTo>
                <a:cubicBezTo>
                  <a:pt x="4951651" y="1297626"/>
                  <a:pt x="4878545" y="1469122"/>
                  <a:pt x="4950240" y="1680460"/>
                </a:cubicBezTo>
                <a:cubicBezTo>
                  <a:pt x="5021935" y="1891798"/>
                  <a:pt x="4932213" y="1975124"/>
                  <a:pt x="4950240" y="2156591"/>
                </a:cubicBezTo>
                <a:cubicBezTo>
                  <a:pt x="4968267" y="2338058"/>
                  <a:pt x="4932685" y="2610845"/>
                  <a:pt x="4950240" y="2800767"/>
                </a:cubicBezTo>
                <a:cubicBezTo>
                  <a:pt x="4851654" y="2836268"/>
                  <a:pt x="4643913" y="2764153"/>
                  <a:pt x="4548721" y="2800767"/>
                </a:cubicBezTo>
                <a:cubicBezTo>
                  <a:pt x="4453529" y="2837381"/>
                  <a:pt x="4213731" y="2759246"/>
                  <a:pt x="3949191" y="2800767"/>
                </a:cubicBezTo>
                <a:cubicBezTo>
                  <a:pt x="3684651" y="2842288"/>
                  <a:pt x="3609953" y="2747860"/>
                  <a:pt x="3448667" y="2800767"/>
                </a:cubicBezTo>
                <a:cubicBezTo>
                  <a:pt x="3287381" y="2853674"/>
                  <a:pt x="3195447" y="2750230"/>
                  <a:pt x="2997645" y="2800767"/>
                </a:cubicBezTo>
                <a:cubicBezTo>
                  <a:pt x="2799843" y="2851304"/>
                  <a:pt x="2543989" y="2784615"/>
                  <a:pt x="2398116" y="2800767"/>
                </a:cubicBezTo>
                <a:cubicBezTo>
                  <a:pt x="2252243" y="2816919"/>
                  <a:pt x="2124181" y="2746783"/>
                  <a:pt x="1897592" y="2800767"/>
                </a:cubicBezTo>
                <a:cubicBezTo>
                  <a:pt x="1671003" y="2854751"/>
                  <a:pt x="1578539" y="2797551"/>
                  <a:pt x="1446570" y="2800767"/>
                </a:cubicBezTo>
                <a:cubicBezTo>
                  <a:pt x="1314601" y="2803983"/>
                  <a:pt x="1102042" y="2790708"/>
                  <a:pt x="995548" y="2800767"/>
                </a:cubicBezTo>
                <a:cubicBezTo>
                  <a:pt x="889054" y="2810826"/>
                  <a:pt x="735643" y="2755228"/>
                  <a:pt x="544526" y="2800767"/>
                </a:cubicBezTo>
                <a:cubicBezTo>
                  <a:pt x="353409" y="2846306"/>
                  <a:pt x="171172" y="2786935"/>
                  <a:pt x="0" y="2800767"/>
                </a:cubicBezTo>
                <a:cubicBezTo>
                  <a:pt x="-40874" y="2595059"/>
                  <a:pt x="42399" y="2486528"/>
                  <a:pt x="0" y="2240614"/>
                </a:cubicBezTo>
                <a:cubicBezTo>
                  <a:pt x="-42399" y="1994700"/>
                  <a:pt x="50334" y="1752159"/>
                  <a:pt x="0" y="1624445"/>
                </a:cubicBezTo>
                <a:cubicBezTo>
                  <a:pt x="-50334" y="1496731"/>
                  <a:pt x="28942" y="1230639"/>
                  <a:pt x="0" y="1120307"/>
                </a:cubicBezTo>
                <a:cubicBezTo>
                  <a:pt x="-28942" y="1009975"/>
                  <a:pt x="64838" y="706789"/>
                  <a:pt x="0" y="560153"/>
                </a:cubicBezTo>
                <a:cubicBezTo>
                  <a:pt x="-64838" y="413517"/>
                  <a:pt x="63886" y="242131"/>
                  <a:pt x="0" y="0"/>
                </a:cubicBezTo>
                <a:close/>
              </a:path>
              <a:path w="4950240" h="2800767" stroke="0" extrusionOk="0">
                <a:moveTo>
                  <a:pt x="0" y="0"/>
                </a:moveTo>
                <a:cubicBezTo>
                  <a:pt x="295749" y="-51168"/>
                  <a:pt x="307600" y="1092"/>
                  <a:pt x="599529" y="0"/>
                </a:cubicBezTo>
                <a:cubicBezTo>
                  <a:pt x="891458" y="-1092"/>
                  <a:pt x="966895" y="633"/>
                  <a:pt x="1199058" y="0"/>
                </a:cubicBezTo>
                <a:cubicBezTo>
                  <a:pt x="1431221" y="-633"/>
                  <a:pt x="1660557" y="30611"/>
                  <a:pt x="1848090" y="0"/>
                </a:cubicBezTo>
                <a:cubicBezTo>
                  <a:pt x="2035623" y="-30611"/>
                  <a:pt x="2117097" y="44701"/>
                  <a:pt x="2299111" y="0"/>
                </a:cubicBezTo>
                <a:cubicBezTo>
                  <a:pt x="2481125" y="-44701"/>
                  <a:pt x="2639915" y="36055"/>
                  <a:pt x="2799636" y="0"/>
                </a:cubicBezTo>
                <a:cubicBezTo>
                  <a:pt x="2959357" y="-36055"/>
                  <a:pt x="3143196" y="59638"/>
                  <a:pt x="3300160" y="0"/>
                </a:cubicBezTo>
                <a:cubicBezTo>
                  <a:pt x="3457124" y="-59638"/>
                  <a:pt x="3654854" y="55315"/>
                  <a:pt x="3949191" y="0"/>
                </a:cubicBezTo>
                <a:cubicBezTo>
                  <a:pt x="4243528" y="-55315"/>
                  <a:pt x="4240388" y="45352"/>
                  <a:pt x="4400213" y="0"/>
                </a:cubicBezTo>
                <a:cubicBezTo>
                  <a:pt x="4560038" y="-45352"/>
                  <a:pt x="4698178" y="50539"/>
                  <a:pt x="4950240" y="0"/>
                </a:cubicBezTo>
                <a:cubicBezTo>
                  <a:pt x="4988110" y="212253"/>
                  <a:pt x="4917324" y="375368"/>
                  <a:pt x="4950240" y="476130"/>
                </a:cubicBezTo>
                <a:cubicBezTo>
                  <a:pt x="4983156" y="576892"/>
                  <a:pt x="4902651" y="762300"/>
                  <a:pt x="4950240" y="1036284"/>
                </a:cubicBezTo>
                <a:cubicBezTo>
                  <a:pt x="4997829" y="1310268"/>
                  <a:pt x="4939896" y="1460244"/>
                  <a:pt x="4950240" y="1652453"/>
                </a:cubicBezTo>
                <a:cubicBezTo>
                  <a:pt x="4960584" y="1844662"/>
                  <a:pt x="4904607" y="1996409"/>
                  <a:pt x="4950240" y="2212606"/>
                </a:cubicBezTo>
                <a:cubicBezTo>
                  <a:pt x="4995873" y="2428803"/>
                  <a:pt x="4901231" y="2526884"/>
                  <a:pt x="4950240" y="2800767"/>
                </a:cubicBezTo>
                <a:cubicBezTo>
                  <a:pt x="4643065" y="2859729"/>
                  <a:pt x="4620845" y="2733911"/>
                  <a:pt x="4301209" y="2800767"/>
                </a:cubicBezTo>
                <a:cubicBezTo>
                  <a:pt x="3981573" y="2867623"/>
                  <a:pt x="4046670" y="2780328"/>
                  <a:pt x="3800684" y="2800767"/>
                </a:cubicBezTo>
                <a:cubicBezTo>
                  <a:pt x="3554699" y="2821206"/>
                  <a:pt x="3473786" y="2772177"/>
                  <a:pt x="3300160" y="2800767"/>
                </a:cubicBezTo>
                <a:cubicBezTo>
                  <a:pt x="3126534" y="2829357"/>
                  <a:pt x="2900981" y="2771330"/>
                  <a:pt x="2799636" y="2800767"/>
                </a:cubicBezTo>
                <a:cubicBezTo>
                  <a:pt x="2698291" y="2830204"/>
                  <a:pt x="2596898" y="2767679"/>
                  <a:pt x="2398116" y="2800767"/>
                </a:cubicBezTo>
                <a:cubicBezTo>
                  <a:pt x="2199334" y="2833855"/>
                  <a:pt x="2103158" y="2800566"/>
                  <a:pt x="1996597" y="2800767"/>
                </a:cubicBezTo>
                <a:cubicBezTo>
                  <a:pt x="1890036" y="2800968"/>
                  <a:pt x="1604591" y="2744631"/>
                  <a:pt x="1446570" y="2800767"/>
                </a:cubicBezTo>
                <a:cubicBezTo>
                  <a:pt x="1288549" y="2856903"/>
                  <a:pt x="1240847" y="2778050"/>
                  <a:pt x="1045051" y="2800767"/>
                </a:cubicBezTo>
                <a:cubicBezTo>
                  <a:pt x="849255" y="2823484"/>
                  <a:pt x="419905" y="2784648"/>
                  <a:pt x="0" y="2800767"/>
                </a:cubicBezTo>
                <a:cubicBezTo>
                  <a:pt x="-15879" y="2577006"/>
                  <a:pt x="34840" y="2462384"/>
                  <a:pt x="0" y="2268621"/>
                </a:cubicBezTo>
                <a:cubicBezTo>
                  <a:pt x="-34840" y="2074858"/>
                  <a:pt x="3518" y="1922250"/>
                  <a:pt x="0" y="1736476"/>
                </a:cubicBezTo>
                <a:cubicBezTo>
                  <a:pt x="-3518" y="1550702"/>
                  <a:pt x="38327" y="1393787"/>
                  <a:pt x="0" y="1204330"/>
                </a:cubicBezTo>
                <a:cubicBezTo>
                  <a:pt x="-38327" y="1014873"/>
                  <a:pt x="48738" y="747946"/>
                  <a:pt x="0" y="588161"/>
                </a:cubicBezTo>
                <a:cubicBezTo>
                  <a:pt x="-48738" y="428376"/>
                  <a:pt x="54262" y="290556"/>
                  <a:pt x="0" y="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i="1" u="sng" dirty="0">
                <a:solidFill>
                  <a:srgbClr val="AC007F"/>
                </a:solidFill>
                <a:latin typeface="Cavolini" panose="03000502040302020204" pitchFamily="66" charset="0"/>
                <a:ea typeface="Times New Roman" panose="02020603050405020304" pitchFamily="18" charset="0"/>
                <a:cs typeface="Cavolini" panose="03000502040302020204" pitchFamily="66" charset="0"/>
              </a:rPr>
              <a:t>Making connections…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rgbClr val="AC007F"/>
              </a:solidFill>
              <a:effectLst/>
              <a:latin typeface="Cavolini" panose="03000502040302020204" pitchFamily="66" charset="0"/>
              <a:ea typeface="Times New Roman" panose="02020603050405020304" pitchFamily="18"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rgbClr val="AC007F"/>
                </a:solidFill>
                <a:latin typeface="Cavolini" panose="03000502040302020204" pitchFamily="66" charset="0"/>
                <a:ea typeface="Times New Roman" panose="02020603050405020304" pitchFamily="18" charset="0"/>
                <a:cs typeface="Cavolini" panose="03000502040302020204" pitchFamily="66" charset="0"/>
              </a:rPr>
              <a:t>Considering the beliefs about God of Christians, Muslims and Hindus do you think   they would agree with the Cosmological Argument. Explain your answer.</a:t>
            </a:r>
            <a:endParaRPr kumimoji="0" lang="en-GB" altLang="en-US" sz="2400" b="0" i="0" u="none" strike="noStrike" cap="none" normalizeH="0" baseline="0" dirty="0">
              <a:ln>
                <a:noFill/>
              </a:ln>
              <a:solidFill>
                <a:srgbClr val="AC007F"/>
              </a:solidFill>
              <a:effectLst/>
              <a:latin typeface="Cavolini" panose="03000502040302020204" pitchFamily="66" charset="0"/>
              <a:ea typeface="Times New Roman" panose="02020603050405020304" pitchFamily="18" charset="0"/>
              <a:cs typeface="Cavolini" panose="03000502040302020204" pitchFamily="66" charset="0"/>
            </a:endParaRPr>
          </a:p>
        </p:txBody>
      </p:sp>
      <p:pic>
        <p:nvPicPr>
          <p:cNvPr id="14" name="Picture 2" descr="See the source image">
            <a:extLst>
              <a:ext uri="{FF2B5EF4-FFF2-40B4-BE49-F238E27FC236}">
                <a16:creationId xmlns:a16="http://schemas.microsoft.com/office/drawing/2014/main" id="{2EAFC4C4-074B-42AE-B5C8-D64CD0255C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11877" y="5394490"/>
            <a:ext cx="1709624" cy="14138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8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7E94D-E31D-46E9-AA6C-04F1735AA83B}"/>
              </a:ext>
            </a:extLst>
          </p:cNvPr>
          <p:cNvPicPr>
            <a:picLocks noChangeAspect="1"/>
          </p:cNvPicPr>
          <p:nvPr/>
        </p:nvPicPr>
        <p:blipFill>
          <a:blip r:embed="rId2"/>
          <a:stretch>
            <a:fillRect/>
          </a:stretch>
        </p:blipFill>
        <p:spPr>
          <a:xfrm>
            <a:off x="-1" y="6076923"/>
            <a:ext cx="12192001" cy="781077"/>
          </a:xfrm>
          <a:prstGeom prst="rect">
            <a:avLst/>
          </a:prstGeom>
        </p:spPr>
      </p:pic>
      <p:sp>
        <p:nvSpPr>
          <p:cNvPr id="4" name="Rectangle 3">
            <a:extLst>
              <a:ext uri="{FF2B5EF4-FFF2-40B4-BE49-F238E27FC236}">
                <a16:creationId xmlns:a16="http://schemas.microsoft.com/office/drawing/2014/main" id="{11A51A86-00E5-4230-8509-A07DD16DB427}"/>
              </a:ext>
            </a:extLst>
          </p:cNvPr>
          <p:cNvSpPr/>
          <p:nvPr/>
        </p:nvSpPr>
        <p:spPr>
          <a:xfrm>
            <a:off x="2600490" y="692897"/>
            <a:ext cx="6991016" cy="615553"/>
          </a:xfrm>
          <a:prstGeom prst="rect">
            <a:avLst/>
          </a:prstGeom>
          <a:noFill/>
        </p:spPr>
        <p:txBody>
          <a:bodyPr wrap="none" lIns="91440" tIns="45720" rIns="91440" bIns="45720">
            <a:spAutoFit/>
          </a:bodyPr>
          <a:lstStyle/>
          <a:p>
            <a:pPr algn="ctr"/>
            <a:r>
              <a:rPr lang="en-US" sz="3400" b="1"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rPr>
              <a:t>The Cosmological Argument. </a:t>
            </a:r>
            <a:endParaRPr lang="en-US" sz="3400" b="1" cap="none" spc="0"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2" name="Rectangle 11">
            <a:extLst>
              <a:ext uri="{FF2B5EF4-FFF2-40B4-BE49-F238E27FC236}">
                <a16:creationId xmlns:a16="http://schemas.microsoft.com/office/drawing/2014/main" id="{510E1E49-5924-4A48-A46D-B9628FDD58DC}"/>
              </a:ext>
            </a:extLst>
          </p:cNvPr>
          <p:cNvSpPr/>
          <p:nvPr/>
        </p:nvSpPr>
        <p:spPr>
          <a:xfrm>
            <a:off x="3788578" y="134504"/>
            <a:ext cx="4669868" cy="707886"/>
          </a:xfrm>
          <a:prstGeom prst="rect">
            <a:avLst/>
          </a:prstGeom>
          <a:noFill/>
        </p:spPr>
        <p:txBody>
          <a:bodyPr wrap="none" lIns="91440" tIns="45720" rIns="91440" bIns="45720">
            <a:spAutoFit/>
          </a:bodyPr>
          <a:lstStyle/>
          <a:p>
            <a:pPr algn="ctr"/>
            <a:r>
              <a:rPr lang="en-US" sz="4000" b="1" dirty="0">
                <a:ln w="0"/>
                <a:solidFill>
                  <a:schemeClr val="bg1"/>
                </a:soli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 </a:t>
            </a:r>
          </a:p>
        </p:txBody>
      </p:sp>
      <p:sp>
        <p:nvSpPr>
          <p:cNvPr id="13" name="TextBox 12">
            <a:extLst>
              <a:ext uri="{FF2B5EF4-FFF2-40B4-BE49-F238E27FC236}">
                <a16:creationId xmlns:a16="http://schemas.microsoft.com/office/drawing/2014/main" id="{58D41E5F-162E-49E4-A18E-55DAC1C8DFA8}"/>
              </a:ext>
            </a:extLst>
          </p:cNvPr>
          <p:cNvSpPr txBox="1"/>
          <p:nvPr/>
        </p:nvSpPr>
        <p:spPr>
          <a:xfrm>
            <a:off x="785094" y="1473934"/>
            <a:ext cx="10335493" cy="954107"/>
          </a:xfrm>
          <a:custGeom>
            <a:avLst/>
            <a:gdLst>
              <a:gd name="connsiteX0" fmla="*/ 0 w 10335493"/>
              <a:gd name="connsiteY0" fmla="*/ 0 h 954107"/>
              <a:gd name="connsiteX1" fmla="*/ 367484 w 10335493"/>
              <a:gd name="connsiteY1" fmla="*/ 0 h 954107"/>
              <a:gd name="connsiteX2" fmla="*/ 1148388 w 10335493"/>
              <a:gd name="connsiteY2" fmla="*/ 0 h 954107"/>
              <a:gd name="connsiteX3" fmla="*/ 1619227 w 10335493"/>
              <a:gd name="connsiteY3" fmla="*/ 0 h 954107"/>
              <a:gd name="connsiteX4" fmla="*/ 2296776 w 10335493"/>
              <a:gd name="connsiteY4" fmla="*/ 0 h 954107"/>
              <a:gd name="connsiteX5" fmla="*/ 2767615 w 10335493"/>
              <a:gd name="connsiteY5" fmla="*/ 0 h 954107"/>
              <a:gd name="connsiteX6" fmla="*/ 3341809 w 10335493"/>
              <a:gd name="connsiteY6" fmla="*/ 0 h 954107"/>
              <a:gd name="connsiteX7" fmla="*/ 3812649 w 10335493"/>
              <a:gd name="connsiteY7" fmla="*/ 0 h 954107"/>
              <a:gd name="connsiteX8" fmla="*/ 4386843 w 10335493"/>
              <a:gd name="connsiteY8" fmla="*/ 0 h 954107"/>
              <a:gd name="connsiteX9" fmla="*/ 5064392 w 10335493"/>
              <a:gd name="connsiteY9" fmla="*/ 0 h 954107"/>
              <a:gd name="connsiteX10" fmla="*/ 5431876 w 10335493"/>
              <a:gd name="connsiteY10" fmla="*/ 0 h 954107"/>
              <a:gd name="connsiteX11" fmla="*/ 6212780 w 10335493"/>
              <a:gd name="connsiteY11" fmla="*/ 0 h 954107"/>
              <a:gd name="connsiteX12" fmla="*/ 6890329 w 10335493"/>
              <a:gd name="connsiteY12" fmla="*/ 0 h 954107"/>
              <a:gd name="connsiteX13" fmla="*/ 7464523 w 10335493"/>
              <a:gd name="connsiteY13" fmla="*/ 0 h 954107"/>
              <a:gd name="connsiteX14" fmla="*/ 8142072 w 10335493"/>
              <a:gd name="connsiteY14" fmla="*/ 0 h 954107"/>
              <a:gd name="connsiteX15" fmla="*/ 8922976 w 10335493"/>
              <a:gd name="connsiteY15" fmla="*/ 0 h 954107"/>
              <a:gd name="connsiteX16" fmla="*/ 9703880 w 10335493"/>
              <a:gd name="connsiteY16" fmla="*/ 0 h 954107"/>
              <a:gd name="connsiteX17" fmla="*/ 10335493 w 10335493"/>
              <a:gd name="connsiteY17" fmla="*/ 0 h 954107"/>
              <a:gd name="connsiteX18" fmla="*/ 10335493 w 10335493"/>
              <a:gd name="connsiteY18" fmla="*/ 477054 h 954107"/>
              <a:gd name="connsiteX19" fmla="*/ 10335493 w 10335493"/>
              <a:gd name="connsiteY19" fmla="*/ 954107 h 954107"/>
              <a:gd name="connsiteX20" fmla="*/ 10071364 w 10335493"/>
              <a:gd name="connsiteY20" fmla="*/ 954107 h 954107"/>
              <a:gd name="connsiteX21" fmla="*/ 9703880 w 10335493"/>
              <a:gd name="connsiteY21" fmla="*/ 954107 h 954107"/>
              <a:gd name="connsiteX22" fmla="*/ 8922976 w 10335493"/>
              <a:gd name="connsiteY22" fmla="*/ 954107 h 954107"/>
              <a:gd name="connsiteX23" fmla="*/ 8348782 w 10335493"/>
              <a:gd name="connsiteY23" fmla="*/ 954107 h 954107"/>
              <a:gd name="connsiteX24" fmla="*/ 7981297 w 10335493"/>
              <a:gd name="connsiteY24" fmla="*/ 954107 h 954107"/>
              <a:gd name="connsiteX25" fmla="*/ 7613813 w 10335493"/>
              <a:gd name="connsiteY25" fmla="*/ 954107 h 954107"/>
              <a:gd name="connsiteX26" fmla="*/ 7142974 w 10335493"/>
              <a:gd name="connsiteY26" fmla="*/ 954107 h 954107"/>
              <a:gd name="connsiteX27" fmla="*/ 6672135 w 10335493"/>
              <a:gd name="connsiteY27" fmla="*/ 954107 h 954107"/>
              <a:gd name="connsiteX28" fmla="*/ 6408006 w 10335493"/>
              <a:gd name="connsiteY28" fmla="*/ 954107 h 954107"/>
              <a:gd name="connsiteX29" fmla="*/ 6040521 w 10335493"/>
              <a:gd name="connsiteY29" fmla="*/ 954107 h 954107"/>
              <a:gd name="connsiteX30" fmla="*/ 5776392 w 10335493"/>
              <a:gd name="connsiteY30" fmla="*/ 954107 h 954107"/>
              <a:gd name="connsiteX31" fmla="*/ 5202198 w 10335493"/>
              <a:gd name="connsiteY31" fmla="*/ 954107 h 954107"/>
              <a:gd name="connsiteX32" fmla="*/ 4421294 w 10335493"/>
              <a:gd name="connsiteY32" fmla="*/ 954107 h 954107"/>
              <a:gd name="connsiteX33" fmla="*/ 3743745 w 10335493"/>
              <a:gd name="connsiteY33" fmla="*/ 954107 h 954107"/>
              <a:gd name="connsiteX34" fmla="*/ 3479616 w 10335493"/>
              <a:gd name="connsiteY34" fmla="*/ 954107 h 954107"/>
              <a:gd name="connsiteX35" fmla="*/ 2802067 w 10335493"/>
              <a:gd name="connsiteY35" fmla="*/ 954107 h 954107"/>
              <a:gd name="connsiteX36" fmla="*/ 2537938 w 10335493"/>
              <a:gd name="connsiteY36" fmla="*/ 954107 h 954107"/>
              <a:gd name="connsiteX37" fmla="*/ 2067099 w 10335493"/>
              <a:gd name="connsiteY37" fmla="*/ 954107 h 954107"/>
              <a:gd name="connsiteX38" fmla="*/ 1596259 w 10335493"/>
              <a:gd name="connsiteY38" fmla="*/ 954107 h 954107"/>
              <a:gd name="connsiteX39" fmla="*/ 815356 w 10335493"/>
              <a:gd name="connsiteY39" fmla="*/ 954107 h 954107"/>
              <a:gd name="connsiteX40" fmla="*/ 551226 w 10335493"/>
              <a:gd name="connsiteY40" fmla="*/ 954107 h 954107"/>
              <a:gd name="connsiteX41" fmla="*/ 0 w 10335493"/>
              <a:gd name="connsiteY41" fmla="*/ 954107 h 954107"/>
              <a:gd name="connsiteX42" fmla="*/ 0 w 10335493"/>
              <a:gd name="connsiteY42" fmla="*/ 467512 h 954107"/>
              <a:gd name="connsiteX43" fmla="*/ 0 w 10335493"/>
              <a:gd name="connsiteY43"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35493" h="954107" fill="none" extrusionOk="0">
                <a:moveTo>
                  <a:pt x="0" y="0"/>
                </a:moveTo>
                <a:cubicBezTo>
                  <a:pt x="82352" y="-22620"/>
                  <a:pt x="228150" y="41435"/>
                  <a:pt x="367484" y="0"/>
                </a:cubicBezTo>
                <a:cubicBezTo>
                  <a:pt x="506818" y="-41435"/>
                  <a:pt x="981283" y="32640"/>
                  <a:pt x="1148388" y="0"/>
                </a:cubicBezTo>
                <a:cubicBezTo>
                  <a:pt x="1315493" y="-32640"/>
                  <a:pt x="1405316" y="21569"/>
                  <a:pt x="1619227" y="0"/>
                </a:cubicBezTo>
                <a:cubicBezTo>
                  <a:pt x="1833138" y="-21569"/>
                  <a:pt x="2124972" y="62439"/>
                  <a:pt x="2296776" y="0"/>
                </a:cubicBezTo>
                <a:cubicBezTo>
                  <a:pt x="2468580" y="-62439"/>
                  <a:pt x="2603955" y="51071"/>
                  <a:pt x="2767615" y="0"/>
                </a:cubicBezTo>
                <a:cubicBezTo>
                  <a:pt x="2931275" y="-51071"/>
                  <a:pt x="3211527" y="5631"/>
                  <a:pt x="3341809" y="0"/>
                </a:cubicBezTo>
                <a:cubicBezTo>
                  <a:pt x="3472091" y="-5631"/>
                  <a:pt x="3647827" y="48127"/>
                  <a:pt x="3812649" y="0"/>
                </a:cubicBezTo>
                <a:cubicBezTo>
                  <a:pt x="3977471" y="-48127"/>
                  <a:pt x="4130886" y="62108"/>
                  <a:pt x="4386843" y="0"/>
                </a:cubicBezTo>
                <a:cubicBezTo>
                  <a:pt x="4642800" y="-62108"/>
                  <a:pt x="4896676" y="41870"/>
                  <a:pt x="5064392" y="0"/>
                </a:cubicBezTo>
                <a:cubicBezTo>
                  <a:pt x="5232108" y="-41870"/>
                  <a:pt x="5286928" y="42677"/>
                  <a:pt x="5431876" y="0"/>
                </a:cubicBezTo>
                <a:cubicBezTo>
                  <a:pt x="5576824" y="-42677"/>
                  <a:pt x="5845670" y="27208"/>
                  <a:pt x="6212780" y="0"/>
                </a:cubicBezTo>
                <a:cubicBezTo>
                  <a:pt x="6579890" y="-27208"/>
                  <a:pt x="6691555" y="76867"/>
                  <a:pt x="6890329" y="0"/>
                </a:cubicBezTo>
                <a:cubicBezTo>
                  <a:pt x="7089103" y="-76867"/>
                  <a:pt x="7206638" y="32692"/>
                  <a:pt x="7464523" y="0"/>
                </a:cubicBezTo>
                <a:cubicBezTo>
                  <a:pt x="7722408" y="-32692"/>
                  <a:pt x="7999472" y="52683"/>
                  <a:pt x="8142072" y="0"/>
                </a:cubicBezTo>
                <a:cubicBezTo>
                  <a:pt x="8284672" y="-52683"/>
                  <a:pt x="8541749" y="39616"/>
                  <a:pt x="8922976" y="0"/>
                </a:cubicBezTo>
                <a:cubicBezTo>
                  <a:pt x="9304203" y="-39616"/>
                  <a:pt x="9484838" y="71881"/>
                  <a:pt x="9703880" y="0"/>
                </a:cubicBezTo>
                <a:cubicBezTo>
                  <a:pt x="9922922" y="-71881"/>
                  <a:pt x="10034844" y="30658"/>
                  <a:pt x="10335493" y="0"/>
                </a:cubicBezTo>
                <a:cubicBezTo>
                  <a:pt x="10382652" y="156651"/>
                  <a:pt x="10297775" y="340170"/>
                  <a:pt x="10335493" y="477054"/>
                </a:cubicBezTo>
                <a:cubicBezTo>
                  <a:pt x="10373211" y="613938"/>
                  <a:pt x="10308851" y="803980"/>
                  <a:pt x="10335493" y="954107"/>
                </a:cubicBezTo>
                <a:cubicBezTo>
                  <a:pt x="10279801" y="981480"/>
                  <a:pt x="10168458" y="938052"/>
                  <a:pt x="10071364" y="954107"/>
                </a:cubicBezTo>
                <a:cubicBezTo>
                  <a:pt x="9974270" y="970162"/>
                  <a:pt x="9828865" y="927012"/>
                  <a:pt x="9703880" y="954107"/>
                </a:cubicBezTo>
                <a:cubicBezTo>
                  <a:pt x="9578895" y="981202"/>
                  <a:pt x="9257523" y="908851"/>
                  <a:pt x="8922976" y="954107"/>
                </a:cubicBezTo>
                <a:cubicBezTo>
                  <a:pt x="8588429" y="999363"/>
                  <a:pt x="8545033" y="919953"/>
                  <a:pt x="8348782" y="954107"/>
                </a:cubicBezTo>
                <a:cubicBezTo>
                  <a:pt x="8152531" y="988261"/>
                  <a:pt x="8130895" y="917226"/>
                  <a:pt x="7981297" y="954107"/>
                </a:cubicBezTo>
                <a:cubicBezTo>
                  <a:pt x="7831699" y="990988"/>
                  <a:pt x="7751824" y="926398"/>
                  <a:pt x="7613813" y="954107"/>
                </a:cubicBezTo>
                <a:cubicBezTo>
                  <a:pt x="7475802" y="981816"/>
                  <a:pt x="7303180" y="915076"/>
                  <a:pt x="7142974" y="954107"/>
                </a:cubicBezTo>
                <a:cubicBezTo>
                  <a:pt x="6982768" y="993138"/>
                  <a:pt x="6851952" y="905104"/>
                  <a:pt x="6672135" y="954107"/>
                </a:cubicBezTo>
                <a:cubicBezTo>
                  <a:pt x="6492318" y="1003110"/>
                  <a:pt x="6513769" y="944490"/>
                  <a:pt x="6408006" y="954107"/>
                </a:cubicBezTo>
                <a:cubicBezTo>
                  <a:pt x="6302243" y="963724"/>
                  <a:pt x="6194723" y="936480"/>
                  <a:pt x="6040521" y="954107"/>
                </a:cubicBezTo>
                <a:cubicBezTo>
                  <a:pt x="5886320" y="971734"/>
                  <a:pt x="5887059" y="929033"/>
                  <a:pt x="5776392" y="954107"/>
                </a:cubicBezTo>
                <a:cubicBezTo>
                  <a:pt x="5665725" y="979181"/>
                  <a:pt x="5358277" y="926482"/>
                  <a:pt x="5202198" y="954107"/>
                </a:cubicBezTo>
                <a:cubicBezTo>
                  <a:pt x="5046119" y="981732"/>
                  <a:pt x="4741869" y="879230"/>
                  <a:pt x="4421294" y="954107"/>
                </a:cubicBezTo>
                <a:cubicBezTo>
                  <a:pt x="4100719" y="1028984"/>
                  <a:pt x="3894743" y="901739"/>
                  <a:pt x="3743745" y="954107"/>
                </a:cubicBezTo>
                <a:cubicBezTo>
                  <a:pt x="3592747" y="1006475"/>
                  <a:pt x="3585968" y="933207"/>
                  <a:pt x="3479616" y="954107"/>
                </a:cubicBezTo>
                <a:cubicBezTo>
                  <a:pt x="3373264" y="975007"/>
                  <a:pt x="3056823" y="893023"/>
                  <a:pt x="2802067" y="954107"/>
                </a:cubicBezTo>
                <a:cubicBezTo>
                  <a:pt x="2547311" y="1015191"/>
                  <a:pt x="2598886" y="940386"/>
                  <a:pt x="2537938" y="954107"/>
                </a:cubicBezTo>
                <a:cubicBezTo>
                  <a:pt x="2476990" y="967828"/>
                  <a:pt x="2216912" y="934402"/>
                  <a:pt x="2067099" y="954107"/>
                </a:cubicBezTo>
                <a:cubicBezTo>
                  <a:pt x="1917286" y="973812"/>
                  <a:pt x="1691510" y="903136"/>
                  <a:pt x="1596259" y="954107"/>
                </a:cubicBezTo>
                <a:cubicBezTo>
                  <a:pt x="1501008" y="1005078"/>
                  <a:pt x="1143541" y="938355"/>
                  <a:pt x="815356" y="954107"/>
                </a:cubicBezTo>
                <a:cubicBezTo>
                  <a:pt x="487171" y="969859"/>
                  <a:pt x="655314" y="925702"/>
                  <a:pt x="551226" y="954107"/>
                </a:cubicBezTo>
                <a:cubicBezTo>
                  <a:pt x="447138" y="982512"/>
                  <a:pt x="230475" y="907460"/>
                  <a:pt x="0" y="954107"/>
                </a:cubicBezTo>
                <a:cubicBezTo>
                  <a:pt x="-2968" y="816150"/>
                  <a:pt x="49309" y="580902"/>
                  <a:pt x="0" y="467512"/>
                </a:cubicBezTo>
                <a:cubicBezTo>
                  <a:pt x="-49309" y="354122"/>
                  <a:pt x="47324" y="176148"/>
                  <a:pt x="0" y="0"/>
                </a:cubicBezTo>
                <a:close/>
              </a:path>
              <a:path w="10335493" h="954107" stroke="0" extrusionOk="0">
                <a:moveTo>
                  <a:pt x="0" y="0"/>
                </a:moveTo>
                <a:cubicBezTo>
                  <a:pt x="297576" y="-37223"/>
                  <a:pt x="526619" y="65591"/>
                  <a:pt x="677549" y="0"/>
                </a:cubicBezTo>
                <a:cubicBezTo>
                  <a:pt x="828479" y="-65591"/>
                  <a:pt x="1130820" y="26590"/>
                  <a:pt x="1355098" y="0"/>
                </a:cubicBezTo>
                <a:cubicBezTo>
                  <a:pt x="1579376" y="-26590"/>
                  <a:pt x="1879965" y="6772"/>
                  <a:pt x="2136002" y="0"/>
                </a:cubicBezTo>
                <a:cubicBezTo>
                  <a:pt x="2392039" y="-6772"/>
                  <a:pt x="2373395" y="38919"/>
                  <a:pt x="2503486" y="0"/>
                </a:cubicBezTo>
                <a:cubicBezTo>
                  <a:pt x="2633577" y="-38919"/>
                  <a:pt x="2776761" y="2520"/>
                  <a:pt x="2974325" y="0"/>
                </a:cubicBezTo>
                <a:cubicBezTo>
                  <a:pt x="3171889" y="-2520"/>
                  <a:pt x="3286064" y="5415"/>
                  <a:pt x="3445164" y="0"/>
                </a:cubicBezTo>
                <a:cubicBezTo>
                  <a:pt x="3604264" y="-5415"/>
                  <a:pt x="4065111" y="56293"/>
                  <a:pt x="4226068" y="0"/>
                </a:cubicBezTo>
                <a:cubicBezTo>
                  <a:pt x="4387025" y="-56293"/>
                  <a:pt x="4480174" y="3516"/>
                  <a:pt x="4593552" y="0"/>
                </a:cubicBezTo>
                <a:cubicBezTo>
                  <a:pt x="4706930" y="-3516"/>
                  <a:pt x="4947351" y="55237"/>
                  <a:pt x="5167747" y="0"/>
                </a:cubicBezTo>
                <a:cubicBezTo>
                  <a:pt x="5388143" y="-55237"/>
                  <a:pt x="5367176" y="19154"/>
                  <a:pt x="5431876" y="0"/>
                </a:cubicBezTo>
                <a:cubicBezTo>
                  <a:pt x="5496576" y="-19154"/>
                  <a:pt x="5698125" y="30552"/>
                  <a:pt x="5799360" y="0"/>
                </a:cubicBezTo>
                <a:cubicBezTo>
                  <a:pt x="5900595" y="-30552"/>
                  <a:pt x="6131885" y="32462"/>
                  <a:pt x="6270199" y="0"/>
                </a:cubicBezTo>
                <a:cubicBezTo>
                  <a:pt x="6408513" y="-32462"/>
                  <a:pt x="6533663" y="14860"/>
                  <a:pt x="6741038" y="0"/>
                </a:cubicBezTo>
                <a:cubicBezTo>
                  <a:pt x="6948413" y="-14860"/>
                  <a:pt x="6946884" y="4260"/>
                  <a:pt x="7005167" y="0"/>
                </a:cubicBezTo>
                <a:cubicBezTo>
                  <a:pt x="7063450" y="-4260"/>
                  <a:pt x="7606259" y="72330"/>
                  <a:pt x="7786071" y="0"/>
                </a:cubicBezTo>
                <a:cubicBezTo>
                  <a:pt x="7965883" y="-72330"/>
                  <a:pt x="8268585" y="6894"/>
                  <a:pt x="8463620" y="0"/>
                </a:cubicBezTo>
                <a:cubicBezTo>
                  <a:pt x="8658655" y="-6894"/>
                  <a:pt x="8750396" y="2922"/>
                  <a:pt x="8831105" y="0"/>
                </a:cubicBezTo>
                <a:cubicBezTo>
                  <a:pt x="8911814" y="-2922"/>
                  <a:pt x="9256094" y="26123"/>
                  <a:pt x="9405299" y="0"/>
                </a:cubicBezTo>
                <a:cubicBezTo>
                  <a:pt x="9554504" y="-26123"/>
                  <a:pt x="9943585" y="63181"/>
                  <a:pt x="10335493" y="0"/>
                </a:cubicBezTo>
                <a:cubicBezTo>
                  <a:pt x="10356244" y="157511"/>
                  <a:pt x="10291457" y="252127"/>
                  <a:pt x="10335493" y="457971"/>
                </a:cubicBezTo>
                <a:cubicBezTo>
                  <a:pt x="10379529" y="663815"/>
                  <a:pt x="10327235" y="772774"/>
                  <a:pt x="10335493" y="954107"/>
                </a:cubicBezTo>
                <a:cubicBezTo>
                  <a:pt x="10175062" y="965637"/>
                  <a:pt x="10011677" y="926362"/>
                  <a:pt x="9864654" y="954107"/>
                </a:cubicBezTo>
                <a:cubicBezTo>
                  <a:pt x="9717631" y="981852"/>
                  <a:pt x="9474910" y="903507"/>
                  <a:pt x="9187105" y="954107"/>
                </a:cubicBezTo>
                <a:cubicBezTo>
                  <a:pt x="8899300" y="1004707"/>
                  <a:pt x="8938073" y="951185"/>
                  <a:pt x="8716266" y="954107"/>
                </a:cubicBezTo>
                <a:cubicBezTo>
                  <a:pt x="8494459" y="957029"/>
                  <a:pt x="8381854" y="899922"/>
                  <a:pt x="8245427" y="954107"/>
                </a:cubicBezTo>
                <a:cubicBezTo>
                  <a:pt x="8109000" y="1008292"/>
                  <a:pt x="8000386" y="937454"/>
                  <a:pt x="7877942" y="954107"/>
                </a:cubicBezTo>
                <a:cubicBezTo>
                  <a:pt x="7755498" y="970760"/>
                  <a:pt x="7287187" y="874581"/>
                  <a:pt x="7097039" y="954107"/>
                </a:cubicBezTo>
                <a:cubicBezTo>
                  <a:pt x="6906891" y="1033633"/>
                  <a:pt x="6858405" y="953610"/>
                  <a:pt x="6626199" y="954107"/>
                </a:cubicBezTo>
                <a:cubicBezTo>
                  <a:pt x="6393993" y="954604"/>
                  <a:pt x="6385219" y="922732"/>
                  <a:pt x="6155360" y="954107"/>
                </a:cubicBezTo>
                <a:cubicBezTo>
                  <a:pt x="5925501" y="985482"/>
                  <a:pt x="5783835" y="949068"/>
                  <a:pt x="5684521" y="954107"/>
                </a:cubicBezTo>
                <a:cubicBezTo>
                  <a:pt x="5585207" y="959146"/>
                  <a:pt x="5160832" y="885179"/>
                  <a:pt x="5006972" y="954107"/>
                </a:cubicBezTo>
                <a:cubicBezTo>
                  <a:pt x="4853112" y="1023035"/>
                  <a:pt x="4478142" y="923036"/>
                  <a:pt x="4329423" y="954107"/>
                </a:cubicBezTo>
                <a:cubicBezTo>
                  <a:pt x="4180704" y="985178"/>
                  <a:pt x="3960941" y="895599"/>
                  <a:pt x="3755229" y="954107"/>
                </a:cubicBezTo>
                <a:cubicBezTo>
                  <a:pt x="3549517" y="1012615"/>
                  <a:pt x="3543379" y="950009"/>
                  <a:pt x="3387745" y="954107"/>
                </a:cubicBezTo>
                <a:cubicBezTo>
                  <a:pt x="3232111" y="958205"/>
                  <a:pt x="3052124" y="909654"/>
                  <a:pt x="2813551" y="954107"/>
                </a:cubicBezTo>
                <a:cubicBezTo>
                  <a:pt x="2574978" y="998560"/>
                  <a:pt x="2554784" y="919792"/>
                  <a:pt x="2342712" y="954107"/>
                </a:cubicBezTo>
                <a:cubicBezTo>
                  <a:pt x="2130640" y="988422"/>
                  <a:pt x="1994404" y="897547"/>
                  <a:pt x="1665163" y="954107"/>
                </a:cubicBezTo>
                <a:cubicBezTo>
                  <a:pt x="1335922" y="1010667"/>
                  <a:pt x="1144075" y="902188"/>
                  <a:pt x="884259" y="954107"/>
                </a:cubicBezTo>
                <a:cubicBezTo>
                  <a:pt x="624443" y="1006026"/>
                  <a:pt x="393964" y="861855"/>
                  <a:pt x="0" y="954107"/>
                </a:cubicBezTo>
                <a:cubicBezTo>
                  <a:pt x="-52066" y="777525"/>
                  <a:pt x="16695" y="695464"/>
                  <a:pt x="0" y="486595"/>
                </a:cubicBezTo>
                <a:cubicBezTo>
                  <a:pt x="-16695" y="277726"/>
                  <a:pt x="6511" y="115981"/>
                  <a:pt x="0" y="0"/>
                </a:cubicBezTo>
                <a:close/>
              </a:path>
            </a:pathLst>
          </a:custGeom>
          <a:solidFill>
            <a:schemeClr val="bg1"/>
          </a:solidFill>
          <a:ln w="28575">
            <a:solidFill>
              <a:schemeClr val="bg1"/>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b="1" i="1" u="sng" dirty="0">
                <a:solidFill>
                  <a:srgbClr val="391367"/>
                </a:solidFill>
                <a:latin typeface="Cavolini" panose="03000502040302020204" pitchFamily="66" charset="0"/>
                <a:ea typeface="Times New Roman" panose="02020603050405020304" pitchFamily="18" charset="0"/>
                <a:cs typeface="Cavolini" panose="03000502040302020204" pitchFamily="66" charset="0"/>
              </a:rPr>
              <a:t>Making connections…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endParaRPr>
          </a:p>
        </p:txBody>
      </p:sp>
      <p:graphicFrame>
        <p:nvGraphicFramePr>
          <p:cNvPr id="2" name="Table 5">
            <a:extLst>
              <a:ext uri="{FF2B5EF4-FFF2-40B4-BE49-F238E27FC236}">
                <a16:creationId xmlns:a16="http://schemas.microsoft.com/office/drawing/2014/main" id="{4BEC693F-C25D-4917-93CD-9308928C6BDE}"/>
              </a:ext>
            </a:extLst>
          </p:cNvPr>
          <p:cNvGraphicFramePr>
            <a:graphicFrameLocks noGrp="1"/>
          </p:cNvGraphicFramePr>
          <p:nvPr>
            <p:extLst>
              <p:ext uri="{D42A27DB-BD31-4B8C-83A1-F6EECF244321}">
                <p14:modId xmlns:p14="http://schemas.microsoft.com/office/powerpoint/2010/main" val="2093537548"/>
              </p:ext>
            </p:extLst>
          </p:nvPr>
        </p:nvGraphicFramePr>
        <p:xfrm>
          <a:off x="808179" y="1950987"/>
          <a:ext cx="10575637" cy="2208877"/>
        </p:xfrm>
        <a:graphic>
          <a:graphicData uri="http://schemas.openxmlformats.org/drawingml/2006/table">
            <a:tbl>
              <a:tblPr firstRow="1" bandRow="1">
                <a:tableStyleId>{5C22544A-7EE6-4342-B048-85BDC9FD1C3A}</a:tableStyleId>
              </a:tblPr>
              <a:tblGrid>
                <a:gridCol w="3472873">
                  <a:extLst>
                    <a:ext uri="{9D8B030D-6E8A-4147-A177-3AD203B41FA5}">
                      <a16:colId xmlns:a16="http://schemas.microsoft.com/office/drawing/2014/main" val="816812069"/>
                    </a:ext>
                  </a:extLst>
                </a:gridCol>
                <a:gridCol w="3565236">
                  <a:extLst>
                    <a:ext uri="{9D8B030D-6E8A-4147-A177-3AD203B41FA5}">
                      <a16:colId xmlns:a16="http://schemas.microsoft.com/office/drawing/2014/main" val="151658661"/>
                    </a:ext>
                  </a:extLst>
                </a:gridCol>
                <a:gridCol w="3537528">
                  <a:extLst>
                    <a:ext uri="{9D8B030D-6E8A-4147-A177-3AD203B41FA5}">
                      <a16:colId xmlns:a16="http://schemas.microsoft.com/office/drawing/2014/main" val="255902614"/>
                    </a:ext>
                  </a:extLst>
                </a:gridCol>
              </a:tblGrid>
              <a:tr h="608677">
                <a:tc>
                  <a:txBody>
                    <a:bodyPr/>
                    <a:lstStyle/>
                    <a:p>
                      <a:pPr algn="ctr"/>
                      <a:r>
                        <a:rPr lang="en-GB" sz="2800" dirty="0"/>
                        <a:t>Hinduism</a:t>
                      </a:r>
                    </a:p>
                  </a:txBody>
                  <a:tcPr/>
                </a:tc>
                <a:tc>
                  <a:txBody>
                    <a:bodyPr/>
                    <a:lstStyle/>
                    <a:p>
                      <a:pPr algn="ctr"/>
                      <a:r>
                        <a:rPr lang="en-GB" sz="2800" dirty="0"/>
                        <a:t>Christianity</a:t>
                      </a:r>
                    </a:p>
                  </a:txBody>
                  <a:tcPr/>
                </a:tc>
                <a:tc>
                  <a:txBody>
                    <a:bodyPr/>
                    <a:lstStyle/>
                    <a:p>
                      <a:pPr algn="ctr"/>
                      <a:r>
                        <a:rPr lang="en-GB" sz="2800" dirty="0"/>
                        <a:t>Islam</a:t>
                      </a:r>
                    </a:p>
                  </a:txBody>
                  <a:tcPr/>
                </a:tc>
                <a:extLst>
                  <a:ext uri="{0D108BD9-81ED-4DB2-BD59-A6C34878D82A}">
                    <a16:rowId xmlns:a16="http://schemas.microsoft.com/office/drawing/2014/main" val="3881900167"/>
                  </a:ext>
                </a:extLst>
              </a:tr>
              <a:tr h="1083297">
                <a:tc>
                  <a:txBody>
                    <a:bodyPr/>
                    <a:lstStyle/>
                    <a:p>
                      <a:r>
                        <a:rPr lang="en-GB" sz="2300" dirty="0">
                          <a:solidFill>
                            <a:schemeClr val="accent4">
                              <a:lumMod val="50000"/>
                            </a:schemeClr>
                          </a:solidFill>
                          <a:latin typeface="Cavolini" panose="03000502040302020204" pitchFamily="66" charset="0"/>
                          <a:cs typeface="Cavolini" panose="03000502040302020204" pitchFamily="66" charset="0"/>
                        </a:rPr>
                        <a:t>Hindus may agree with the Cosmological Argument because…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solidFill>
                            <a:schemeClr val="accent4">
                              <a:lumMod val="50000"/>
                            </a:schemeClr>
                          </a:solidFill>
                          <a:latin typeface="Cavolini" panose="03000502040302020204" pitchFamily="66" charset="0"/>
                          <a:cs typeface="Cavolini" panose="03000502040302020204" pitchFamily="66" charset="0"/>
                        </a:rPr>
                        <a:t>Christians may agree with the Cosmological Argument because…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solidFill>
                            <a:schemeClr val="accent4">
                              <a:lumMod val="50000"/>
                            </a:schemeClr>
                          </a:solidFill>
                          <a:latin typeface="Cavolini" panose="03000502040302020204" pitchFamily="66" charset="0"/>
                          <a:cs typeface="Cavolini" panose="03000502040302020204" pitchFamily="66" charset="0"/>
                        </a:rPr>
                        <a:t>Muslims may agree with the Cosmological Argument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solidFill>
                          <a:schemeClr val="accent4">
                            <a:lumMod val="50000"/>
                          </a:schemeClr>
                        </a:solidFill>
                        <a:latin typeface="Cavolini" panose="03000502040302020204" pitchFamily="66" charset="0"/>
                        <a:cs typeface="Cavolini" panose="03000502040302020204" pitchFamily="66" charset="0"/>
                      </a:endParaRPr>
                    </a:p>
                  </a:txBody>
                  <a:tcPr/>
                </a:tc>
                <a:extLst>
                  <a:ext uri="{0D108BD9-81ED-4DB2-BD59-A6C34878D82A}">
                    <a16:rowId xmlns:a16="http://schemas.microsoft.com/office/drawing/2014/main" val="838657442"/>
                  </a:ext>
                </a:extLst>
              </a:tr>
            </a:tbl>
          </a:graphicData>
        </a:graphic>
      </p:graphicFrame>
      <p:sp>
        <p:nvSpPr>
          <p:cNvPr id="9" name="TextBox 8">
            <a:extLst>
              <a:ext uri="{FF2B5EF4-FFF2-40B4-BE49-F238E27FC236}">
                <a16:creationId xmlns:a16="http://schemas.microsoft.com/office/drawing/2014/main" id="{CAAFD17F-504A-4973-B5FB-3CB96C38636B}"/>
              </a:ext>
            </a:extLst>
          </p:cNvPr>
          <p:cNvSpPr txBox="1"/>
          <p:nvPr/>
        </p:nvSpPr>
        <p:spPr>
          <a:xfrm>
            <a:off x="1754905" y="4263313"/>
            <a:ext cx="9615056" cy="1692771"/>
          </a:xfrm>
          <a:custGeom>
            <a:avLst/>
            <a:gdLst>
              <a:gd name="connsiteX0" fmla="*/ 0 w 9615056"/>
              <a:gd name="connsiteY0" fmla="*/ 0 h 1692771"/>
              <a:gd name="connsiteX1" fmla="*/ 373290 w 9615056"/>
              <a:gd name="connsiteY1" fmla="*/ 0 h 1692771"/>
              <a:gd name="connsiteX2" fmla="*/ 1131183 w 9615056"/>
              <a:gd name="connsiteY2" fmla="*/ 0 h 1692771"/>
              <a:gd name="connsiteX3" fmla="*/ 1600624 w 9615056"/>
              <a:gd name="connsiteY3" fmla="*/ 0 h 1692771"/>
              <a:gd name="connsiteX4" fmla="*/ 2262366 w 9615056"/>
              <a:gd name="connsiteY4" fmla="*/ 0 h 1692771"/>
              <a:gd name="connsiteX5" fmla="*/ 2731807 w 9615056"/>
              <a:gd name="connsiteY5" fmla="*/ 0 h 1692771"/>
              <a:gd name="connsiteX6" fmla="*/ 3297399 w 9615056"/>
              <a:gd name="connsiteY6" fmla="*/ 0 h 1692771"/>
              <a:gd name="connsiteX7" fmla="*/ 3766840 w 9615056"/>
              <a:gd name="connsiteY7" fmla="*/ 0 h 1692771"/>
              <a:gd name="connsiteX8" fmla="*/ 4332431 w 9615056"/>
              <a:gd name="connsiteY8" fmla="*/ 0 h 1692771"/>
              <a:gd name="connsiteX9" fmla="*/ 4994173 w 9615056"/>
              <a:gd name="connsiteY9" fmla="*/ 0 h 1692771"/>
              <a:gd name="connsiteX10" fmla="*/ 5367464 w 9615056"/>
              <a:gd name="connsiteY10" fmla="*/ 0 h 1692771"/>
              <a:gd name="connsiteX11" fmla="*/ 6125356 w 9615056"/>
              <a:gd name="connsiteY11" fmla="*/ 0 h 1692771"/>
              <a:gd name="connsiteX12" fmla="*/ 6787098 w 9615056"/>
              <a:gd name="connsiteY12" fmla="*/ 0 h 1692771"/>
              <a:gd name="connsiteX13" fmla="*/ 7352690 w 9615056"/>
              <a:gd name="connsiteY13" fmla="*/ 0 h 1692771"/>
              <a:gd name="connsiteX14" fmla="*/ 8014432 w 9615056"/>
              <a:gd name="connsiteY14" fmla="*/ 0 h 1692771"/>
              <a:gd name="connsiteX15" fmla="*/ 8772325 w 9615056"/>
              <a:gd name="connsiteY15" fmla="*/ 0 h 1692771"/>
              <a:gd name="connsiteX16" fmla="*/ 9615056 w 9615056"/>
              <a:gd name="connsiteY16" fmla="*/ 0 h 1692771"/>
              <a:gd name="connsiteX17" fmla="*/ 9615056 w 9615056"/>
              <a:gd name="connsiteY17" fmla="*/ 530402 h 1692771"/>
              <a:gd name="connsiteX18" fmla="*/ 9615056 w 9615056"/>
              <a:gd name="connsiteY18" fmla="*/ 1128514 h 1692771"/>
              <a:gd name="connsiteX19" fmla="*/ 9615056 w 9615056"/>
              <a:gd name="connsiteY19" fmla="*/ 1692771 h 1692771"/>
              <a:gd name="connsiteX20" fmla="*/ 9337916 w 9615056"/>
              <a:gd name="connsiteY20" fmla="*/ 1692771 h 1692771"/>
              <a:gd name="connsiteX21" fmla="*/ 8964626 w 9615056"/>
              <a:gd name="connsiteY21" fmla="*/ 1692771 h 1692771"/>
              <a:gd name="connsiteX22" fmla="*/ 8206733 w 9615056"/>
              <a:gd name="connsiteY22" fmla="*/ 1692771 h 1692771"/>
              <a:gd name="connsiteX23" fmla="*/ 7641142 w 9615056"/>
              <a:gd name="connsiteY23" fmla="*/ 1692771 h 1692771"/>
              <a:gd name="connsiteX24" fmla="*/ 7267851 w 9615056"/>
              <a:gd name="connsiteY24" fmla="*/ 1692771 h 1692771"/>
              <a:gd name="connsiteX25" fmla="*/ 6894561 w 9615056"/>
              <a:gd name="connsiteY25" fmla="*/ 1692771 h 1692771"/>
              <a:gd name="connsiteX26" fmla="*/ 6425120 w 9615056"/>
              <a:gd name="connsiteY26" fmla="*/ 1692771 h 1692771"/>
              <a:gd name="connsiteX27" fmla="*/ 5955679 w 9615056"/>
              <a:gd name="connsiteY27" fmla="*/ 1692771 h 1692771"/>
              <a:gd name="connsiteX28" fmla="*/ 5678539 w 9615056"/>
              <a:gd name="connsiteY28" fmla="*/ 1692771 h 1692771"/>
              <a:gd name="connsiteX29" fmla="*/ 5305249 w 9615056"/>
              <a:gd name="connsiteY29" fmla="*/ 1692771 h 1692771"/>
              <a:gd name="connsiteX30" fmla="*/ 5028109 w 9615056"/>
              <a:gd name="connsiteY30" fmla="*/ 1692771 h 1692771"/>
              <a:gd name="connsiteX31" fmla="*/ 4462517 w 9615056"/>
              <a:gd name="connsiteY31" fmla="*/ 1692771 h 1692771"/>
              <a:gd name="connsiteX32" fmla="*/ 3704625 w 9615056"/>
              <a:gd name="connsiteY32" fmla="*/ 1692771 h 1692771"/>
              <a:gd name="connsiteX33" fmla="*/ 3042882 w 9615056"/>
              <a:gd name="connsiteY33" fmla="*/ 1692771 h 1692771"/>
              <a:gd name="connsiteX34" fmla="*/ 2765743 w 9615056"/>
              <a:gd name="connsiteY34" fmla="*/ 1692771 h 1692771"/>
              <a:gd name="connsiteX35" fmla="*/ 2104000 w 9615056"/>
              <a:gd name="connsiteY35" fmla="*/ 1692771 h 1692771"/>
              <a:gd name="connsiteX36" fmla="*/ 1826861 w 9615056"/>
              <a:gd name="connsiteY36" fmla="*/ 1692771 h 1692771"/>
              <a:gd name="connsiteX37" fmla="*/ 1357420 w 9615056"/>
              <a:gd name="connsiteY37" fmla="*/ 1692771 h 1692771"/>
              <a:gd name="connsiteX38" fmla="*/ 887979 w 9615056"/>
              <a:gd name="connsiteY38" fmla="*/ 1692771 h 1692771"/>
              <a:gd name="connsiteX39" fmla="*/ 0 w 9615056"/>
              <a:gd name="connsiteY39" fmla="*/ 1692771 h 1692771"/>
              <a:gd name="connsiteX40" fmla="*/ 0 w 9615056"/>
              <a:gd name="connsiteY40" fmla="*/ 1179297 h 1692771"/>
              <a:gd name="connsiteX41" fmla="*/ 0 w 9615056"/>
              <a:gd name="connsiteY41" fmla="*/ 615040 h 1692771"/>
              <a:gd name="connsiteX42" fmla="*/ 0 w 9615056"/>
              <a:gd name="connsiteY42" fmla="*/ 0 h 16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15056" h="1692771" fill="none" extrusionOk="0">
                <a:moveTo>
                  <a:pt x="0" y="0"/>
                </a:moveTo>
                <a:cubicBezTo>
                  <a:pt x="96259" y="-36867"/>
                  <a:pt x="192542" y="19806"/>
                  <a:pt x="373290" y="0"/>
                </a:cubicBezTo>
                <a:cubicBezTo>
                  <a:pt x="554038" y="-19806"/>
                  <a:pt x="859492" y="59576"/>
                  <a:pt x="1131183" y="0"/>
                </a:cubicBezTo>
                <a:cubicBezTo>
                  <a:pt x="1402874" y="-59576"/>
                  <a:pt x="1406206" y="46931"/>
                  <a:pt x="1600624" y="0"/>
                </a:cubicBezTo>
                <a:cubicBezTo>
                  <a:pt x="1795042" y="-46931"/>
                  <a:pt x="2013802" y="24554"/>
                  <a:pt x="2262366" y="0"/>
                </a:cubicBezTo>
                <a:cubicBezTo>
                  <a:pt x="2510930" y="-24554"/>
                  <a:pt x="2613388" y="48388"/>
                  <a:pt x="2731807" y="0"/>
                </a:cubicBezTo>
                <a:cubicBezTo>
                  <a:pt x="2850226" y="-48388"/>
                  <a:pt x="3063000" y="50746"/>
                  <a:pt x="3297399" y="0"/>
                </a:cubicBezTo>
                <a:cubicBezTo>
                  <a:pt x="3531798" y="-50746"/>
                  <a:pt x="3615531" y="11750"/>
                  <a:pt x="3766840" y="0"/>
                </a:cubicBezTo>
                <a:cubicBezTo>
                  <a:pt x="3918149" y="-11750"/>
                  <a:pt x="4164848" y="67558"/>
                  <a:pt x="4332431" y="0"/>
                </a:cubicBezTo>
                <a:cubicBezTo>
                  <a:pt x="4500014" y="-67558"/>
                  <a:pt x="4841099" y="68127"/>
                  <a:pt x="4994173" y="0"/>
                </a:cubicBezTo>
                <a:cubicBezTo>
                  <a:pt x="5147247" y="-68127"/>
                  <a:pt x="5264719" y="31321"/>
                  <a:pt x="5367464" y="0"/>
                </a:cubicBezTo>
                <a:cubicBezTo>
                  <a:pt x="5470209" y="-31321"/>
                  <a:pt x="5812211" y="1723"/>
                  <a:pt x="6125356" y="0"/>
                </a:cubicBezTo>
                <a:cubicBezTo>
                  <a:pt x="6438501" y="-1723"/>
                  <a:pt x="6502002" y="57778"/>
                  <a:pt x="6787098" y="0"/>
                </a:cubicBezTo>
                <a:cubicBezTo>
                  <a:pt x="7072194" y="-57778"/>
                  <a:pt x="7105433" y="54827"/>
                  <a:pt x="7352690" y="0"/>
                </a:cubicBezTo>
                <a:cubicBezTo>
                  <a:pt x="7599947" y="-54827"/>
                  <a:pt x="7739776" y="33579"/>
                  <a:pt x="8014432" y="0"/>
                </a:cubicBezTo>
                <a:cubicBezTo>
                  <a:pt x="8289088" y="-33579"/>
                  <a:pt x="8538291" y="34027"/>
                  <a:pt x="8772325" y="0"/>
                </a:cubicBezTo>
                <a:cubicBezTo>
                  <a:pt x="9006359" y="-34027"/>
                  <a:pt x="9299561" y="62851"/>
                  <a:pt x="9615056" y="0"/>
                </a:cubicBezTo>
                <a:cubicBezTo>
                  <a:pt x="9648618" y="238290"/>
                  <a:pt x="9601879" y="330540"/>
                  <a:pt x="9615056" y="530402"/>
                </a:cubicBezTo>
                <a:cubicBezTo>
                  <a:pt x="9628233" y="730264"/>
                  <a:pt x="9596986" y="923058"/>
                  <a:pt x="9615056" y="1128514"/>
                </a:cubicBezTo>
                <a:cubicBezTo>
                  <a:pt x="9633126" y="1333970"/>
                  <a:pt x="9552710" y="1521694"/>
                  <a:pt x="9615056" y="1692771"/>
                </a:cubicBezTo>
                <a:cubicBezTo>
                  <a:pt x="9497188" y="1717458"/>
                  <a:pt x="9455609" y="1683121"/>
                  <a:pt x="9337916" y="1692771"/>
                </a:cubicBezTo>
                <a:cubicBezTo>
                  <a:pt x="9220223" y="1702421"/>
                  <a:pt x="9139608" y="1688127"/>
                  <a:pt x="8964626" y="1692771"/>
                </a:cubicBezTo>
                <a:cubicBezTo>
                  <a:pt x="8789644" y="1697415"/>
                  <a:pt x="8403691" y="1670521"/>
                  <a:pt x="8206733" y="1692771"/>
                </a:cubicBezTo>
                <a:cubicBezTo>
                  <a:pt x="8009775" y="1715021"/>
                  <a:pt x="7903907" y="1679196"/>
                  <a:pt x="7641142" y="1692771"/>
                </a:cubicBezTo>
                <a:cubicBezTo>
                  <a:pt x="7378377" y="1706346"/>
                  <a:pt x="7376641" y="1685247"/>
                  <a:pt x="7267851" y="1692771"/>
                </a:cubicBezTo>
                <a:cubicBezTo>
                  <a:pt x="7159061" y="1700295"/>
                  <a:pt x="7072818" y="1674301"/>
                  <a:pt x="6894561" y="1692771"/>
                </a:cubicBezTo>
                <a:cubicBezTo>
                  <a:pt x="6716304" y="1711241"/>
                  <a:pt x="6601293" y="1687976"/>
                  <a:pt x="6425120" y="1692771"/>
                </a:cubicBezTo>
                <a:cubicBezTo>
                  <a:pt x="6248947" y="1697566"/>
                  <a:pt x="6114581" y="1652530"/>
                  <a:pt x="5955679" y="1692771"/>
                </a:cubicBezTo>
                <a:cubicBezTo>
                  <a:pt x="5796777" y="1733012"/>
                  <a:pt x="5804681" y="1674821"/>
                  <a:pt x="5678539" y="1692771"/>
                </a:cubicBezTo>
                <a:cubicBezTo>
                  <a:pt x="5552397" y="1710721"/>
                  <a:pt x="5397735" y="1657348"/>
                  <a:pt x="5305249" y="1692771"/>
                </a:cubicBezTo>
                <a:cubicBezTo>
                  <a:pt x="5212763" y="1728194"/>
                  <a:pt x="5165663" y="1667975"/>
                  <a:pt x="5028109" y="1692771"/>
                </a:cubicBezTo>
                <a:cubicBezTo>
                  <a:pt x="4890555" y="1717567"/>
                  <a:pt x="4645478" y="1692674"/>
                  <a:pt x="4462517" y="1692771"/>
                </a:cubicBezTo>
                <a:cubicBezTo>
                  <a:pt x="4279556" y="1692868"/>
                  <a:pt x="4019712" y="1639231"/>
                  <a:pt x="3704625" y="1692771"/>
                </a:cubicBezTo>
                <a:cubicBezTo>
                  <a:pt x="3389538" y="1746311"/>
                  <a:pt x="3203579" y="1671966"/>
                  <a:pt x="3042882" y="1692771"/>
                </a:cubicBezTo>
                <a:cubicBezTo>
                  <a:pt x="2882185" y="1713576"/>
                  <a:pt x="2835046" y="1673952"/>
                  <a:pt x="2765743" y="1692771"/>
                </a:cubicBezTo>
                <a:cubicBezTo>
                  <a:pt x="2696440" y="1711590"/>
                  <a:pt x="2241569" y="1620124"/>
                  <a:pt x="2104000" y="1692771"/>
                </a:cubicBezTo>
                <a:cubicBezTo>
                  <a:pt x="1966431" y="1765418"/>
                  <a:pt x="1897243" y="1688308"/>
                  <a:pt x="1826861" y="1692771"/>
                </a:cubicBezTo>
                <a:cubicBezTo>
                  <a:pt x="1756479" y="1697234"/>
                  <a:pt x="1518015" y="1662982"/>
                  <a:pt x="1357420" y="1692771"/>
                </a:cubicBezTo>
                <a:cubicBezTo>
                  <a:pt x="1196825" y="1722560"/>
                  <a:pt x="1095579" y="1685486"/>
                  <a:pt x="887979" y="1692771"/>
                </a:cubicBezTo>
                <a:cubicBezTo>
                  <a:pt x="680379" y="1700056"/>
                  <a:pt x="326734" y="1680715"/>
                  <a:pt x="0" y="1692771"/>
                </a:cubicBezTo>
                <a:cubicBezTo>
                  <a:pt x="-36676" y="1576165"/>
                  <a:pt x="10918" y="1403429"/>
                  <a:pt x="0" y="1179297"/>
                </a:cubicBezTo>
                <a:cubicBezTo>
                  <a:pt x="-10918" y="955165"/>
                  <a:pt x="30071" y="805784"/>
                  <a:pt x="0" y="615040"/>
                </a:cubicBezTo>
                <a:cubicBezTo>
                  <a:pt x="-30071" y="424296"/>
                  <a:pt x="52494" y="234656"/>
                  <a:pt x="0" y="0"/>
                </a:cubicBezTo>
                <a:close/>
              </a:path>
              <a:path w="9615056" h="1692771" stroke="0" extrusionOk="0">
                <a:moveTo>
                  <a:pt x="0" y="0"/>
                </a:moveTo>
                <a:cubicBezTo>
                  <a:pt x="139502" y="-33454"/>
                  <a:pt x="397233" y="56451"/>
                  <a:pt x="661742" y="0"/>
                </a:cubicBezTo>
                <a:cubicBezTo>
                  <a:pt x="926251" y="-56451"/>
                  <a:pt x="1167152" y="19144"/>
                  <a:pt x="1323484" y="0"/>
                </a:cubicBezTo>
                <a:cubicBezTo>
                  <a:pt x="1479816" y="-19144"/>
                  <a:pt x="1921826" y="59686"/>
                  <a:pt x="2081377" y="0"/>
                </a:cubicBezTo>
                <a:cubicBezTo>
                  <a:pt x="2240928" y="-59686"/>
                  <a:pt x="2363442" y="41692"/>
                  <a:pt x="2454667" y="0"/>
                </a:cubicBezTo>
                <a:cubicBezTo>
                  <a:pt x="2545892" y="-41692"/>
                  <a:pt x="2773463" y="38291"/>
                  <a:pt x="2924108" y="0"/>
                </a:cubicBezTo>
                <a:cubicBezTo>
                  <a:pt x="3074753" y="-38291"/>
                  <a:pt x="3246807" y="42652"/>
                  <a:pt x="3393549" y="0"/>
                </a:cubicBezTo>
                <a:cubicBezTo>
                  <a:pt x="3540291" y="-42652"/>
                  <a:pt x="3959798" y="68371"/>
                  <a:pt x="4151442" y="0"/>
                </a:cubicBezTo>
                <a:cubicBezTo>
                  <a:pt x="4343086" y="-68371"/>
                  <a:pt x="4446097" y="37125"/>
                  <a:pt x="4524732" y="0"/>
                </a:cubicBezTo>
                <a:cubicBezTo>
                  <a:pt x="4603367" y="-37125"/>
                  <a:pt x="4893017" y="13207"/>
                  <a:pt x="5090324" y="0"/>
                </a:cubicBezTo>
                <a:cubicBezTo>
                  <a:pt x="5287631" y="-13207"/>
                  <a:pt x="5239494" y="600"/>
                  <a:pt x="5367464" y="0"/>
                </a:cubicBezTo>
                <a:cubicBezTo>
                  <a:pt x="5495434" y="-600"/>
                  <a:pt x="5635324" y="36878"/>
                  <a:pt x="5740754" y="0"/>
                </a:cubicBezTo>
                <a:cubicBezTo>
                  <a:pt x="5846184" y="-36878"/>
                  <a:pt x="6068726" y="45089"/>
                  <a:pt x="6210195" y="0"/>
                </a:cubicBezTo>
                <a:cubicBezTo>
                  <a:pt x="6351664" y="-45089"/>
                  <a:pt x="6566693" y="33066"/>
                  <a:pt x="6679636" y="0"/>
                </a:cubicBezTo>
                <a:cubicBezTo>
                  <a:pt x="6792579" y="-33066"/>
                  <a:pt x="6822827" y="23896"/>
                  <a:pt x="6956776" y="0"/>
                </a:cubicBezTo>
                <a:cubicBezTo>
                  <a:pt x="7090725" y="-23896"/>
                  <a:pt x="7434535" y="46696"/>
                  <a:pt x="7714668" y="0"/>
                </a:cubicBezTo>
                <a:cubicBezTo>
                  <a:pt x="7994801" y="-46696"/>
                  <a:pt x="8161897" y="28455"/>
                  <a:pt x="8376411" y="0"/>
                </a:cubicBezTo>
                <a:cubicBezTo>
                  <a:pt x="8590925" y="-28455"/>
                  <a:pt x="8654886" y="5138"/>
                  <a:pt x="8749701" y="0"/>
                </a:cubicBezTo>
                <a:cubicBezTo>
                  <a:pt x="8844516" y="-5138"/>
                  <a:pt x="9242138" y="2193"/>
                  <a:pt x="9615056" y="0"/>
                </a:cubicBezTo>
                <a:cubicBezTo>
                  <a:pt x="9651781" y="173313"/>
                  <a:pt x="9556468" y="426631"/>
                  <a:pt x="9615056" y="581185"/>
                </a:cubicBezTo>
                <a:cubicBezTo>
                  <a:pt x="9673644" y="735739"/>
                  <a:pt x="9552005" y="991320"/>
                  <a:pt x="9615056" y="1111586"/>
                </a:cubicBezTo>
                <a:cubicBezTo>
                  <a:pt x="9678107" y="1231852"/>
                  <a:pt x="9576184" y="1445254"/>
                  <a:pt x="9615056" y="1692771"/>
                </a:cubicBezTo>
                <a:cubicBezTo>
                  <a:pt x="9450443" y="1718280"/>
                  <a:pt x="9239587" y="1666241"/>
                  <a:pt x="9145615" y="1692771"/>
                </a:cubicBezTo>
                <a:cubicBezTo>
                  <a:pt x="9051643" y="1719301"/>
                  <a:pt x="8796866" y="1672005"/>
                  <a:pt x="8483873" y="1692771"/>
                </a:cubicBezTo>
                <a:cubicBezTo>
                  <a:pt x="8170880" y="1713537"/>
                  <a:pt x="8207792" y="1692425"/>
                  <a:pt x="8014432" y="1692771"/>
                </a:cubicBezTo>
                <a:cubicBezTo>
                  <a:pt x="7821072" y="1693117"/>
                  <a:pt x="7747039" y="1645872"/>
                  <a:pt x="7544991" y="1692771"/>
                </a:cubicBezTo>
                <a:cubicBezTo>
                  <a:pt x="7342943" y="1739670"/>
                  <a:pt x="7256511" y="1678353"/>
                  <a:pt x="7171701" y="1692771"/>
                </a:cubicBezTo>
                <a:cubicBezTo>
                  <a:pt x="7086891" y="1707189"/>
                  <a:pt x="6712016" y="1646353"/>
                  <a:pt x="6413808" y="1692771"/>
                </a:cubicBezTo>
                <a:cubicBezTo>
                  <a:pt x="6115600" y="1739189"/>
                  <a:pt x="6072171" y="1692085"/>
                  <a:pt x="5944367" y="1692771"/>
                </a:cubicBezTo>
                <a:cubicBezTo>
                  <a:pt x="5816563" y="1693457"/>
                  <a:pt x="5606845" y="1660700"/>
                  <a:pt x="5474926" y="1692771"/>
                </a:cubicBezTo>
                <a:cubicBezTo>
                  <a:pt x="5343007" y="1724842"/>
                  <a:pt x="5108987" y="1686355"/>
                  <a:pt x="5005485" y="1692771"/>
                </a:cubicBezTo>
                <a:cubicBezTo>
                  <a:pt x="4901983" y="1699187"/>
                  <a:pt x="4561931" y="1682150"/>
                  <a:pt x="4343743" y="1692771"/>
                </a:cubicBezTo>
                <a:cubicBezTo>
                  <a:pt x="4125555" y="1703392"/>
                  <a:pt x="3890987" y="1671609"/>
                  <a:pt x="3682001" y="1692771"/>
                </a:cubicBezTo>
                <a:cubicBezTo>
                  <a:pt x="3473015" y="1713933"/>
                  <a:pt x="3246454" y="1632552"/>
                  <a:pt x="3116409" y="1692771"/>
                </a:cubicBezTo>
                <a:cubicBezTo>
                  <a:pt x="2986364" y="1752990"/>
                  <a:pt x="2844409" y="1662384"/>
                  <a:pt x="2743119" y="1692771"/>
                </a:cubicBezTo>
                <a:cubicBezTo>
                  <a:pt x="2641829" y="1723158"/>
                  <a:pt x="2444878" y="1689145"/>
                  <a:pt x="2177527" y="1692771"/>
                </a:cubicBezTo>
                <a:cubicBezTo>
                  <a:pt x="1910176" y="1696397"/>
                  <a:pt x="1830577" y="1671302"/>
                  <a:pt x="1708086" y="1692771"/>
                </a:cubicBezTo>
                <a:cubicBezTo>
                  <a:pt x="1585595" y="1714240"/>
                  <a:pt x="1231897" y="1624492"/>
                  <a:pt x="1046344" y="1692771"/>
                </a:cubicBezTo>
                <a:cubicBezTo>
                  <a:pt x="860791" y="1761050"/>
                  <a:pt x="326285" y="1678458"/>
                  <a:pt x="0" y="1692771"/>
                </a:cubicBezTo>
                <a:cubicBezTo>
                  <a:pt x="-12412" y="1553374"/>
                  <a:pt x="46456" y="1402054"/>
                  <a:pt x="0" y="1128514"/>
                </a:cubicBezTo>
                <a:cubicBezTo>
                  <a:pt x="-46456" y="854974"/>
                  <a:pt x="55905" y="840078"/>
                  <a:pt x="0" y="581185"/>
                </a:cubicBezTo>
                <a:cubicBezTo>
                  <a:pt x="-55905" y="322292"/>
                  <a:pt x="40089" y="229273"/>
                  <a:pt x="0" y="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i="1" u="sng" dirty="0">
                <a:solidFill>
                  <a:srgbClr val="391367"/>
                </a:solidFill>
                <a:latin typeface="Cavolini" panose="03000502040302020204" pitchFamily="66" charset="0"/>
                <a:ea typeface="Times New Roman" panose="02020603050405020304" pitchFamily="18" charset="0"/>
                <a:cs typeface="Cavolini" panose="03000502040302020204" pitchFamily="66" charset="0"/>
              </a:rPr>
              <a:t>What do you think?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solidFill>
                  <a:srgbClr val="391367"/>
                </a:solidFill>
                <a:latin typeface="Cavolini" panose="03000502040302020204" pitchFamily="66" charset="0"/>
                <a:ea typeface="Times New Roman" panose="02020603050405020304" pitchFamily="18" charset="0"/>
                <a:cs typeface="Cavolini" panose="03000502040302020204" pitchFamily="66" charset="0"/>
              </a:rPr>
              <a:t>Explain your own view of the Cosmological Argument – is it a good argument for the existence of God? Make sure you use evidence to explain your arguments. </a:t>
            </a:r>
            <a:endPar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endParaRPr>
          </a:p>
        </p:txBody>
      </p:sp>
      <p:pic>
        <p:nvPicPr>
          <p:cNvPr id="3074" name="Picture 2" descr="See the source image">
            <a:extLst>
              <a:ext uri="{FF2B5EF4-FFF2-40B4-BE49-F238E27FC236}">
                <a16:creationId xmlns:a16="http://schemas.microsoft.com/office/drawing/2014/main" id="{19201C10-3251-4BF9-B729-EE4DB96034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4493" y="4188343"/>
            <a:ext cx="1493693" cy="244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7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7E94D-E31D-46E9-AA6C-04F1735AA83B}"/>
              </a:ext>
            </a:extLst>
          </p:cNvPr>
          <p:cNvPicPr>
            <a:picLocks noChangeAspect="1"/>
          </p:cNvPicPr>
          <p:nvPr/>
        </p:nvPicPr>
        <p:blipFill>
          <a:blip r:embed="rId2"/>
          <a:stretch>
            <a:fillRect/>
          </a:stretch>
        </p:blipFill>
        <p:spPr>
          <a:xfrm>
            <a:off x="-1" y="6094679"/>
            <a:ext cx="12192001" cy="781077"/>
          </a:xfrm>
          <a:prstGeom prst="rect">
            <a:avLst/>
          </a:prstGeom>
        </p:spPr>
      </p:pic>
      <p:sp>
        <p:nvSpPr>
          <p:cNvPr id="4" name="Rectangle 3">
            <a:extLst>
              <a:ext uri="{FF2B5EF4-FFF2-40B4-BE49-F238E27FC236}">
                <a16:creationId xmlns:a16="http://schemas.microsoft.com/office/drawing/2014/main" id="{11A51A86-00E5-4230-8509-A07DD16DB427}"/>
              </a:ext>
            </a:extLst>
          </p:cNvPr>
          <p:cNvSpPr/>
          <p:nvPr/>
        </p:nvSpPr>
        <p:spPr>
          <a:xfrm>
            <a:off x="2600490" y="692897"/>
            <a:ext cx="6991016" cy="615553"/>
          </a:xfrm>
          <a:prstGeom prst="rect">
            <a:avLst/>
          </a:prstGeom>
          <a:noFill/>
        </p:spPr>
        <p:txBody>
          <a:bodyPr wrap="none" lIns="91440" tIns="45720" rIns="91440" bIns="45720">
            <a:spAutoFit/>
          </a:bodyPr>
          <a:lstStyle/>
          <a:p>
            <a:pPr algn="ctr"/>
            <a:r>
              <a:rPr lang="en-US" sz="3400" b="1"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rPr>
              <a:t>The Cosmological Argument. </a:t>
            </a:r>
            <a:endParaRPr lang="en-US" sz="3400" b="1" cap="none" spc="0"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2" name="Rectangle 11">
            <a:extLst>
              <a:ext uri="{FF2B5EF4-FFF2-40B4-BE49-F238E27FC236}">
                <a16:creationId xmlns:a16="http://schemas.microsoft.com/office/drawing/2014/main" id="{510E1E49-5924-4A48-A46D-B9628FDD58DC}"/>
              </a:ext>
            </a:extLst>
          </p:cNvPr>
          <p:cNvSpPr/>
          <p:nvPr/>
        </p:nvSpPr>
        <p:spPr>
          <a:xfrm>
            <a:off x="3788578" y="134504"/>
            <a:ext cx="4669868" cy="707886"/>
          </a:xfrm>
          <a:prstGeom prst="rect">
            <a:avLst/>
          </a:prstGeom>
          <a:noFill/>
        </p:spPr>
        <p:txBody>
          <a:bodyPr wrap="none" lIns="91440" tIns="45720" rIns="91440" bIns="45720">
            <a:spAutoFit/>
          </a:bodyPr>
          <a:lstStyle/>
          <a:p>
            <a:pPr algn="ctr"/>
            <a:r>
              <a:rPr lang="en-US" sz="4000" b="1" dirty="0">
                <a:ln w="0"/>
                <a:solidFill>
                  <a:schemeClr val="bg1"/>
                </a:soli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 </a:t>
            </a:r>
          </a:p>
        </p:txBody>
      </p:sp>
      <p:sp>
        <p:nvSpPr>
          <p:cNvPr id="13" name="TextBox 12">
            <a:extLst>
              <a:ext uri="{FF2B5EF4-FFF2-40B4-BE49-F238E27FC236}">
                <a16:creationId xmlns:a16="http://schemas.microsoft.com/office/drawing/2014/main" id="{58D41E5F-162E-49E4-A18E-55DAC1C8DFA8}"/>
              </a:ext>
            </a:extLst>
          </p:cNvPr>
          <p:cNvSpPr txBox="1"/>
          <p:nvPr/>
        </p:nvSpPr>
        <p:spPr>
          <a:xfrm>
            <a:off x="3930039" y="1832497"/>
            <a:ext cx="4386946" cy="523220"/>
          </a:xfrm>
          <a:custGeom>
            <a:avLst/>
            <a:gdLst>
              <a:gd name="connsiteX0" fmla="*/ 0 w 4386946"/>
              <a:gd name="connsiteY0" fmla="*/ 0 h 523220"/>
              <a:gd name="connsiteX1" fmla="*/ 592238 w 4386946"/>
              <a:gd name="connsiteY1" fmla="*/ 0 h 523220"/>
              <a:gd name="connsiteX2" fmla="*/ 1052867 w 4386946"/>
              <a:gd name="connsiteY2" fmla="*/ 0 h 523220"/>
              <a:gd name="connsiteX3" fmla="*/ 1688974 w 4386946"/>
              <a:gd name="connsiteY3" fmla="*/ 0 h 523220"/>
              <a:gd name="connsiteX4" fmla="*/ 2193473 w 4386946"/>
              <a:gd name="connsiteY4" fmla="*/ 0 h 523220"/>
              <a:gd name="connsiteX5" fmla="*/ 2829580 w 4386946"/>
              <a:gd name="connsiteY5" fmla="*/ 0 h 523220"/>
              <a:gd name="connsiteX6" fmla="*/ 3465687 w 4386946"/>
              <a:gd name="connsiteY6" fmla="*/ 0 h 523220"/>
              <a:gd name="connsiteX7" fmla="*/ 4386946 w 4386946"/>
              <a:gd name="connsiteY7" fmla="*/ 0 h 523220"/>
              <a:gd name="connsiteX8" fmla="*/ 4386946 w 4386946"/>
              <a:gd name="connsiteY8" fmla="*/ 523220 h 523220"/>
              <a:gd name="connsiteX9" fmla="*/ 3750839 w 4386946"/>
              <a:gd name="connsiteY9" fmla="*/ 523220 h 523220"/>
              <a:gd name="connsiteX10" fmla="*/ 3114732 w 4386946"/>
              <a:gd name="connsiteY10" fmla="*/ 523220 h 523220"/>
              <a:gd name="connsiteX11" fmla="*/ 2654102 w 4386946"/>
              <a:gd name="connsiteY11" fmla="*/ 523220 h 523220"/>
              <a:gd name="connsiteX12" fmla="*/ 2237342 w 4386946"/>
              <a:gd name="connsiteY12" fmla="*/ 523220 h 523220"/>
              <a:gd name="connsiteX13" fmla="*/ 1601235 w 4386946"/>
              <a:gd name="connsiteY13" fmla="*/ 523220 h 523220"/>
              <a:gd name="connsiteX14" fmla="*/ 965128 w 4386946"/>
              <a:gd name="connsiteY14" fmla="*/ 523220 h 523220"/>
              <a:gd name="connsiteX15" fmla="*/ 0 w 4386946"/>
              <a:gd name="connsiteY15" fmla="*/ 523220 h 523220"/>
              <a:gd name="connsiteX16" fmla="*/ 0 w 4386946"/>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6946" h="523220" fill="none" extrusionOk="0">
                <a:moveTo>
                  <a:pt x="0" y="0"/>
                </a:moveTo>
                <a:cubicBezTo>
                  <a:pt x="172112" y="-14797"/>
                  <a:pt x="309409" y="39012"/>
                  <a:pt x="592238" y="0"/>
                </a:cubicBezTo>
                <a:cubicBezTo>
                  <a:pt x="875067" y="-39012"/>
                  <a:pt x="853372" y="13362"/>
                  <a:pt x="1052867" y="0"/>
                </a:cubicBezTo>
                <a:cubicBezTo>
                  <a:pt x="1252362" y="-13362"/>
                  <a:pt x="1487823" y="48082"/>
                  <a:pt x="1688974" y="0"/>
                </a:cubicBezTo>
                <a:cubicBezTo>
                  <a:pt x="1890125" y="-48082"/>
                  <a:pt x="2030565" y="20291"/>
                  <a:pt x="2193473" y="0"/>
                </a:cubicBezTo>
                <a:cubicBezTo>
                  <a:pt x="2356381" y="-20291"/>
                  <a:pt x="2611429" y="64432"/>
                  <a:pt x="2829580" y="0"/>
                </a:cubicBezTo>
                <a:cubicBezTo>
                  <a:pt x="3047731" y="-64432"/>
                  <a:pt x="3205488" y="59168"/>
                  <a:pt x="3465687" y="0"/>
                </a:cubicBezTo>
                <a:cubicBezTo>
                  <a:pt x="3725886" y="-59168"/>
                  <a:pt x="4141539" y="30311"/>
                  <a:pt x="4386946" y="0"/>
                </a:cubicBezTo>
                <a:cubicBezTo>
                  <a:pt x="4417418" y="192222"/>
                  <a:pt x="4346646" y="317417"/>
                  <a:pt x="4386946" y="523220"/>
                </a:cubicBezTo>
                <a:cubicBezTo>
                  <a:pt x="4164298" y="590979"/>
                  <a:pt x="3966551" y="494031"/>
                  <a:pt x="3750839" y="523220"/>
                </a:cubicBezTo>
                <a:cubicBezTo>
                  <a:pt x="3535127" y="552409"/>
                  <a:pt x="3323871" y="508893"/>
                  <a:pt x="3114732" y="523220"/>
                </a:cubicBezTo>
                <a:cubicBezTo>
                  <a:pt x="2905593" y="537547"/>
                  <a:pt x="2856401" y="522049"/>
                  <a:pt x="2654102" y="523220"/>
                </a:cubicBezTo>
                <a:cubicBezTo>
                  <a:pt x="2451803" y="524391"/>
                  <a:pt x="2394363" y="499457"/>
                  <a:pt x="2237342" y="523220"/>
                </a:cubicBezTo>
                <a:cubicBezTo>
                  <a:pt x="2080321" y="546983"/>
                  <a:pt x="1874437" y="477519"/>
                  <a:pt x="1601235" y="523220"/>
                </a:cubicBezTo>
                <a:cubicBezTo>
                  <a:pt x="1328033" y="568921"/>
                  <a:pt x="1243532" y="451791"/>
                  <a:pt x="965128" y="523220"/>
                </a:cubicBezTo>
                <a:cubicBezTo>
                  <a:pt x="686724" y="594649"/>
                  <a:pt x="361594" y="504633"/>
                  <a:pt x="0" y="523220"/>
                </a:cubicBezTo>
                <a:cubicBezTo>
                  <a:pt x="-18219" y="293768"/>
                  <a:pt x="50850" y="237994"/>
                  <a:pt x="0" y="0"/>
                </a:cubicBezTo>
                <a:close/>
              </a:path>
              <a:path w="4386946" h="523220" stroke="0" extrusionOk="0">
                <a:moveTo>
                  <a:pt x="0" y="0"/>
                </a:moveTo>
                <a:cubicBezTo>
                  <a:pt x="258044" y="-66607"/>
                  <a:pt x="450128" y="37457"/>
                  <a:pt x="592238" y="0"/>
                </a:cubicBezTo>
                <a:cubicBezTo>
                  <a:pt x="734348" y="-37457"/>
                  <a:pt x="906987" y="4705"/>
                  <a:pt x="1184475" y="0"/>
                </a:cubicBezTo>
                <a:cubicBezTo>
                  <a:pt x="1461963" y="-4705"/>
                  <a:pt x="1641254" y="72128"/>
                  <a:pt x="1820583" y="0"/>
                </a:cubicBezTo>
                <a:cubicBezTo>
                  <a:pt x="1999912" y="-72128"/>
                  <a:pt x="2143751" y="20743"/>
                  <a:pt x="2281212" y="0"/>
                </a:cubicBezTo>
                <a:cubicBezTo>
                  <a:pt x="2418673" y="-20743"/>
                  <a:pt x="2625652" y="22402"/>
                  <a:pt x="2785711" y="0"/>
                </a:cubicBezTo>
                <a:cubicBezTo>
                  <a:pt x="2945770" y="-22402"/>
                  <a:pt x="3063622" y="2447"/>
                  <a:pt x="3290210" y="0"/>
                </a:cubicBezTo>
                <a:cubicBezTo>
                  <a:pt x="3516798" y="-2447"/>
                  <a:pt x="4130203" y="65871"/>
                  <a:pt x="4386946" y="0"/>
                </a:cubicBezTo>
                <a:cubicBezTo>
                  <a:pt x="4396975" y="254963"/>
                  <a:pt x="4369181" y="305774"/>
                  <a:pt x="4386946" y="523220"/>
                </a:cubicBezTo>
                <a:cubicBezTo>
                  <a:pt x="4208630" y="530233"/>
                  <a:pt x="4172824" y="509504"/>
                  <a:pt x="3970186" y="523220"/>
                </a:cubicBezTo>
                <a:cubicBezTo>
                  <a:pt x="3767548" y="536936"/>
                  <a:pt x="3640321" y="460434"/>
                  <a:pt x="3334079" y="523220"/>
                </a:cubicBezTo>
                <a:cubicBezTo>
                  <a:pt x="3027837" y="586006"/>
                  <a:pt x="2856287" y="520795"/>
                  <a:pt x="2697972" y="523220"/>
                </a:cubicBezTo>
                <a:cubicBezTo>
                  <a:pt x="2539657" y="525645"/>
                  <a:pt x="2221633" y="448649"/>
                  <a:pt x="2061865" y="523220"/>
                </a:cubicBezTo>
                <a:cubicBezTo>
                  <a:pt x="1902097" y="597791"/>
                  <a:pt x="1647204" y="463547"/>
                  <a:pt x="1425757" y="523220"/>
                </a:cubicBezTo>
                <a:cubicBezTo>
                  <a:pt x="1204310" y="582893"/>
                  <a:pt x="1149400" y="484263"/>
                  <a:pt x="877389" y="523220"/>
                </a:cubicBezTo>
                <a:cubicBezTo>
                  <a:pt x="605378" y="562177"/>
                  <a:pt x="310255" y="488745"/>
                  <a:pt x="0" y="523220"/>
                </a:cubicBezTo>
                <a:cubicBezTo>
                  <a:pt x="-24766" y="370691"/>
                  <a:pt x="44174" y="108048"/>
                  <a:pt x="0" y="0"/>
                </a:cubicBezTo>
                <a:close/>
              </a:path>
            </a:pathLst>
          </a:custGeom>
          <a:solidFill>
            <a:schemeClr val="bg1"/>
          </a:solidFill>
          <a:ln w="28575">
            <a:solidFill>
              <a:schemeClr val="bg1"/>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800" b="1" i="1" u="sng" dirty="0">
                <a:solidFill>
                  <a:srgbClr val="391367"/>
                </a:solidFill>
                <a:latin typeface="Cavolini" panose="03000502040302020204" pitchFamily="66" charset="0"/>
                <a:ea typeface="Times New Roman" panose="02020603050405020304" pitchFamily="18" charset="0"/>
                <a:cs typeface="Cavolini" panose="03000502040302020204" pitchFamily="66" charset="0"/>
              </a:rPr>
              <a:t>Religion and Science.</a:t>
            </a:r>
            <a:endParaRPr kumimoji="0" lang="en-GB" altLang="en-US" sz="900" b="1"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endParaRPr>
          </a:p>
        </p:txBody>
      </p:sp>
      <p:sp>
        <p:nvSpPr>
          <p:cNvPr id="9" name="TextBox 8">
            <a:extLst>
              <a:ext uri="{FF2B5EF4-FFF2-40B4-BE49-F238E27FC236}">
                <a16:creationId xmlns:a16="http://schemas.microsoft.com/office/drawing/2014/main" id="{CAAFD17F-504A-4973-B5FB-3CB96C38636B}"/>
              </a:ext>
            </a:extLst>
          </p:cNvPr>
          <p:cNvSpPr txBox="1"/>
          <p:nvPr/>
        </p:nvSpPr>
        <p:spPr>
          <a:xfrm>
            <a:off x="1300001" y="2570334"/>
            <a:ext cx="9591991" cy="954107"/>
          </a:xfrm>
          <a:custGeom>
            <a:avLst/>
            <a:gdLst>
              <a:gd name="connsiteX0" fmla="*/ 0 w 9591991"/>
              <a:gd name="connsiteY0" fmla="*/ 0 h 954107"/>
              <a:gd name="connsiteX1" fmla="*/ 791339 w 9591991"/>
              <a:gd name="connsiteY1" fmla="*/ 0 h 954107"/>
              <a:gd name="connsiteX2" fmla="*/ 1103079 w 9591991"/>
              <a:gd name="connsiteY2" fmla="*/ 0 h 954107"/>
              <a:gd name="connsiteX3" fmla="*/ 1894418 w 9591991"/>
              <a:gd name="connsiteY3" fmla="*/ 0 h 954107"/>
              <a:gd name="connsiteX4" fmla="*/ 2589838 w 9591991"/>
              <a:gd name="connsiteY4" fmla="*/ 0 h 954107"/>
              <a:gd name="connsiteX5" fmla="*/ 3381177 w 9591991"/>
              <a:gd name="connsiteY5" fmla="*/ 0 h 954107"/>
              <a:gd name="connsiteX6" fmla="*/ 3884756 w 9591991"/>
              <a:gd name="connsiteY6" fmla="*/ 0 h 954107"/>
              <a:gd name="connsiteX7" fmla="*/ 4580176 w 9591991"/>
              <a:gd name="connsiteY7" fmla="*/ 0 h 954107"/>
              <a:gd name="connsiteX8" fmla="*/ 5083755 w 9591991"/>
              <a:gd name="connsiteY8" fmla="*/ 0 h 954107"/>
              <a:gd name="connsiteX9" fmla="*/ 5683255 w 9591991"/>
              <a:gd name="connsiteY9" fmla="*/ 0 h 954107"/>
              <a:gd name="connsiteX10" fmla="*/ 6186834 w 9591991"/>
              <a:gd name="connsiteY10" fmla="*/ 0 h 954107"/>
              <a:gd name="connsiteX11" fmla="*/ 6786334 w 9591991"/>
              <a:gd name="connsiteY11" fmla="*/ 0 h 954107"/>
              <a:gd name="connsiteX12" fmla="*/ 7481753 w 9591991"/>
              <a:gd name="connsiteY12" fmla="*/ 0 h 954107"/>
              <a:gd name="connsiteX13" fmla="*/ 7889413 w 9591991"/>
              <a:gd name="connsiteY13" fmla="*/ 0 h 954107"/>
              <a:gd name="connsiteX14" fmla="*/ 8680752 w 9591991"/>
              <a:gd name="connsiteY14" fmla="*/ 0 h 954107"/>
              <a:gd name="connsiteX15" fmla="*/ 9591991 w 9591991"/>
              <a:gd name="connsiteY15" fmla="*/ 0 h 954107"/>
              <a:gd name="connsiteX16" fmla="*/ 9591991 w 9591991"/>
              <a:gd name="connsiteY16" fmla="*/ 477054 h 954107"/>
              <a:gd name="connsiteX17" fmla="*/ 9591991 w 9591991"/>
              <a:gd name="connsiteY17" fmla="*/ 954107 h 954107"/>
              <a:gd name="connsiteX18" fmla="*/ 9088411 w 9591991"/>
              <a:gd name="connsiteY18" fmla="*/ 954107 h 954107"/>
              <a:gd name="connsiteX19" fmla="*/ 8297072 w 9591991"/>
              <a:gd name="connsiteY19" fmla="*/ 954107 h 954107"/>
              <a:gd name="connsiteX20" fmla="*/ 7505733 w 9591991"/>
              <a:gd name="connsiteY20" fmla="*/ 954107 h 954107"/>
              <a:gd name="connsiteX21" fmla="*/ 6906234 w 9591991"/>
              <a:gd name="connsiteY21" fmla="*/ 954107 h 954107"/>
              <a:gd name="connsiteX22" fmla="*/ 6306734 w 9591991"/>
              <a:gd name="connsiteY22" fmla="*/ 954107 h 954107"/>
              <a:gd name="connsiteX23" fmla="*/ 5803155 w 9591991"/>
              <a:gd name="connsiteY23" fmla="*/ 954107 h 954107"/>
              <a:gd name="connsiteX24" fmla="*/ 5395495 w 9591991"/>
              <a:gd name="connsiteY24" fmla="*/ 954107 h 954107"/>
              <a:gd name="connsiteX25" fmla="*/ 4604156 w 9591991"/>
              <a:gd name="connsiteY25" fmla="*/ 954107 h 954107"/>
              <a:gd name="connsiteX26" fmla="*/ 4004656 w 9591991"/>
              <a:gd name="connsiteY26" fmla="*/ 954107 h 954107"/>
              <a:gd name="connsiteX27" fmla="*/ 3596997 w 9591991"/>
              <a:gd name="connsiteY27" fmla="*/ 954107 h 954107"/>
              <a:gd name="connsiteX28" fmla="*/ 3189337 w 9591991"/>
              <a:gd name="connsiteY28" fmla="*/ 954107 h 954107"/>
              <a:gd name="connsiteX29" fmla="*/ 2685757 w 9591991"/>
              <a:gd name="connsiteY29" fmla="*/ 954107 h 954107"/>
              <a:gd name="connsiteX30" fmla="*/ 2182178 w 9591991"/>
              <a:gd name="connsiteY30" fmla="*/ 954107 h 954107"/>
              <a:gd name="connsiteX31" fmla="*/ 1870438 w 9591991"/>
              <a:gd name="connsiteY31" fmla="*/ 954107 h 954107"/>
              <a:gd name="connsiteX32" fmla="*/ 1462779 w 9591991"/>
              <a:gd name="connsiteY32" fmla="*/ 954107 h 954107"/>
              <a:gd name="connsiteX33" fmla="*/ 1151039 w 9591991"/>
              <a:gd name="connsiteY33" fmla="*/ 954107 h 954107"/>
              <a:gd name="connsiteX34" fmla="*/ 551539 w 9591991"/>
              <a:gd name="connsiteY34" fmla="*/ 954107 h 954107"/>
              <a:gd name="connsiteX35" fmla="*/ 0 w 9591991"/>
              <a:gd name="connsiteY35" fmla="*/ 954107 h 954107"/>
              <a:gd name="connsiteX36" fmla="*/ 0 w 9591991"/>
              <a:gd name="connsiteY36" fmla="*/ 467512 h 954107"/>
              <a:gd name="connsiteX37" fmla="*/ 0 w 9591991"/>
              <a:gd name="connsiteY3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91991" h="954107" fill="none" extrusionOk="0">
                <a:moveTo>
                  <a:pt x="0" y="0"/>
                </a:moveTo>
                <a:cubicBezTo>
                  <a:pt x="314389" y="-22887"/>
                  <a:pt x="491333" y="81463"/>
                  <a:pt x="791339" y="0"/>
                </a:cubicBezTo>
                <a:cubicBezTo>
                  <a:pt x="1091345" y="-81463"/>
                  <a:pt x="1033571" y="9863"/>
                  <a:pt x="1103079" y="0"/>
                </a:cubicBezTo>
                <a:cubicBezTo>
                  <a:pt x="1172587" y="-9863"/>
                  <a:pt x="1548014" y="71983"/>
                  <a:pt x="1894418" y="0"/>
                </a:cubicBezTo>
                <a:cubicBezTo>
                  <a:pt x="2240822" y="-71983"/>
                  <a:pt x="2315716" y="7452"/>
                  <a:pt x="2589838" y="0"/>
                </a:cubicBezTo>
                <a:cubicBezTo>
                  <a:pt x="2863960" y="-7452"/>
                  <a:pt x="3085698" y="73239"/>
                  <a:pt x="3381177" y="0"/>
                </a:cubicBezTo>
                <a:cubicBezTo>
                  <a:pt x="3676656" y="-73239"/>
                  <a:pt x="3712095" y="17391"/>
                  <a:pt x="3884756" y="0"/>
                </a:cubicBezTo>
                <a:cubicBezTo>
                  <a:pt x="4057417" y="-17391"/>
                  <a:pt x="4241146" y="9996"/>
                  <a:pt x="4580176" y="0"/>
                </a:cubicBezTo>
                <a:cubicBezTo>
                  <a:pt x="4919206" y="-9996"/>
                  <a:pt x="4886326" y="27425"/>
                  <a:pt x="5083755" y="0"/>
                </a:cubicBezTo>
                <a:cubicBezTo>
                  <a:pt x="5281184" y="-27425"/>
                  <a:pt x="5462909" y="14227"/>
                  <a:pt x="5683255" y="0"/>
                </a:cubicBezTo>
                <a:cubicBezTo>
                  <a:pt x="5903601" y="-14227"/>
                  <a:pt x="6029056" y="5624"/>
                  <a:pt x="6186834" y="0"/>
                </a:cubicBezTo>
                <a:cubicBezTo>
                  <a:pt x="6344612" y="-5624"/>
                  <a:pt x="6551113" y="43324"/>
                  <a:pt x="6786334" y="0"/>
                </a:cubicBezTo>
                <a:cubicBezTo>
                  <a:pt x="7021555" y="-43324"/>
                  <a:pt x="7135675" y="34769"/>
                  <a:pt x="7481753" y="0"/>
                </a:cubicBezTo>
                <a:cubicBezTo>
                  <a:pt x="7827831" y="-34769"/>
                  <a:pt x="7739522" y="16802"/>
                  <a:pt x="7889413" y="0"/>
                </a:cubicBezTo>
                <a:cubicBezTo>
                  <a:pt x="8039304" y="-16802"/>
                  <a:pt x="8490601" y="66931"/>
                  <a:pt x="8680752" y="0"/>
                </a:cubicBezTo>
                <a:cubicBezTo>
                  <a:pt x="8870903" y="-66931"/>
                  <a:pt x="9243580" y="62733"/>
                  <a:pt x="9591991" y="0"/>
                </a:cubicBezTo>
                <a:cubicBezTo>
                  <a:pt x="9641911" y="146958"/>
                  <a:pt x="9535433" y="380041"/>
                  <a:pt x="9591991" y="477054"/>
                </a:cubicBezTo>
                <a:cubicBezTo>
                  <a:pt x="9648549" y="574067"/>
                  <a:pt x="9561847" y="779109"/>
                  <a:pt x="9591991" y="954107"/>
                </a:cubicBezTo>
                <a:cubicBezTo>
                  <a:pt x="9435916" y="1011492"/>
                  <a:pt x="9197141" y="895829"/>
                  <a:pt x="9088411" y="954107"/>
                </a:cubicBezTo>
                <a:cubicBezTo>
                  <a:pt x="8979681" y="1012385"/>
                  <a:pt x="8638401" y="886773"/>
                  <a:pt x="8297072" y="954107"/>
                </a:cubicBezTo>
                <a:cubicBezTo>
                  <a:pt x="7955743" y="1021441"/>
                  <a:pt x="7734617" y="862971"/>
                  <a:pt x="7505733" y="954107"/>
                </a:cubicBezTo>
                <a:cubicBezTo>
                  <a:pt x="7276849" y="1045243"/>
                  <a:pt x="7086602" y="931213"/>
                  <a:pt x="6906234" y="954107"/>
                </a:cubicBezTo>
                <a:cubicBezTo>
                  <a:pt x="6725866" y="977001"/>
                  <a:pt x="6597097" y="884972"/>
                  <a:pt x="6306734" y="954107"/>
                </a:cubicBezTo>
                <a:cubicBezTo>
                  <a:pt x="6016371" y="1023242"/>
                  <a:pt x="6025632" y="933257"/>
                  <a:pt x="5803155" y="954107"/>
                </a:cubicBezTo>
                <a:cubicBezTo>
                  <a:pt x="5580678" y="974957"/>
                  <a:pt x="5559795" y="932853"/>
                  <a:pt x="5395495" y="954107"/>
                </a:cubicBezTo>
                <a:cubicBezTo>
                  <a:pt x="5231195" y="975361"/>
                  <a:pt x="4888111" y="948765"/>
                  <a:pt x="4604156" y="954107"/>
                </a:cubicBezTo>
                <a:cubicBezTo>
                  <a:pt x="4320201" y="959449"/>
                  <a:pt x="4140417" y="927637"/>
                  <a:pt x="4004656" y="954107"/>
                </a:cubicBezTo>
                <a:cubicBezTo>
                  <a:pt x="3868895" y="980577"/>
                  <a:pt x="3697319" y="918508"/>
                  <a:pt x="3596997" y="954107"/>
                </a:cubicBezTo>
                <a:cubicBezTo>
                  <a:pt x="3496675" y="989706"/>
                  <a:pt x="3312407" y="929311"/>
                  <a:pt x="3189337" y="954107"/>
                </a:cubicBezTo>
                <a:cubicBezTo>
                  <a:pt x="3066267" y="978903"/>
                  <a:pt x="2909842" y="897217"/>
                  <a:pt x="2685757" y="954107"/>
                </a:cubicBezTo>
                <a:cubicBezTo>
                  <a:pt x="2461672" y="1010997"/>
                  <a:pt x="2430388" y="942140"/>
                  <a:pt x="2182178" y="954107"/>
                </a:cubicBezTo>
                <a:cubicBezTo>
                  <a:pt x="1933968" y="966074"/>
                  <a:pt x="2014726" y="923010"/>
                  <a:pt x="1870438" y="954107"/>
                </a:cubicBezTo>
                <a:cubicBezTo>
                  <a:pt x="1726150" y="985204"/>
                  <a:pt x="1573394" y="911937"/>
                  <a:pt x="1462779" y="954107"/>
                </a:cubicBezTo>
                <a:cubicBezTo>
                  <a:pt x="1352164" y="996277"/>
                  <a:pt x="1297067" y="948557"/>
                  <a:pt x="1151039" y="954107"/>
                </a:cubicBezTo>
                <a:cubicBezTo>
                  <a:pt x="1005011" y="959657"/>
                  <a:pt x="686990" y="912874"/>
                  <a:pt x="551539" y="954107"/>
                </a:cubicBezTo>
                <a:cubicBezTo>
                  <a:pt x="416088" y="995340"/>
                  <a:pt x="156744" y="929264"/>
                  <a:pt x="0" y="954107"/>
                </a:cubicBezTo>
                <a:cubicBezTo>
                  <a:pt x="-45221" y="757459"/>
                  <a:pt x="16472" y="697129"/>
                  <a:pt x="0" y="467512"/>
                </a:cubicBezTo>
                <a:cubicBezTo>
                  <a:pt x="-16472" y="237896"/>
                  <a:pt x="29984" y="137295"/>
                  <a:pt x="0" y="0"/>
                </a:cubicBezTo>
                <a:close/>
              </a:path>
              <a:path w="9591991" h="954107" stroke="0" extrusionOk="0">
                <a:moveTo>
                  <a:pt x="0" y="0"/>
                </a:moveTo>
                <a:cubicBezTo>
                  <a:pt x="191360" y="-8884"/>
                  <a:pt x="539555" y="18905"/>
                  <a:pt x="695419" y="0"/>
                </a:cubicBezTo>
                <a:cubicBezTo>
                  <a:pt x="851283" y="-18905"/>
                  <a:pt x="1188805" y="67477"/>
                  <a:pt x="1390839" y="0"/>
                </a:cubicBezTo>
                <a:cubicBezTo>
                  <a:pt x="1592873" y="-67477"/>
                  <a:pt x="1883114" y="38671"/>
                  <a:pt x="2182178" y="0"/>
                </a:cubicBezTo>
                <a:cubicBezTo>
                  <a:pt x="2481242" y="-38671"/>
                  <a:pt x="2408044" y="10015"/>
                  <a:pt x="2589838" y="0"/>
                </a:cubicBezTo>
                <a:cubicBezTo>
                  <a:pt x="2771632" y="-10015"/>
                  <a:pt x="2973870" y="37619"/>
                  <a:pt x="3093417" y="0"/>
                </a:cubicBezTo>
                <a:cubicBezTo>
                  <a:pt x="3212964" y="-37619"/>
                  <a:pt x="3361554" y="37088"/>
                  <a:pt x="3596997" y="0"/>
                </a:cubicBezTo>
                <a:cubicBezTo>
                  <a:pt x="3832440" y="-37088"/>
                  <a:pt x="4124241" y="27015"/>
                  <a:pt x="4388336" y="0"/>
                </a:cubicBezTo>
                <a:cubicBezTo>
                  <a:pt x="4652431" y="-27015"/>
                  <a:pt x="4647985" y="36693"/>
                  <a:pt x="4795995" y="0"/>
                </a:cubicBezTo>
                <a:cubicBezTo>
                  <a:pt x="4944005" y="-36693"/>
                  <a:pt x="5231218" y="8310"/>
                  <a:pt x="5395495" y="0"/>
                </a:cubicBezTo>
                <a:cubicBezTo>
                  <a:pt x="5559772" y="-8310"/>
                  <a:pt x="5615633" y="403"/>
                  <a:pt x="5707235" y="0"/>
                </a:cubicBezTo>
                <a:cubicBezTo>
                  <a:pt x="5798837" y="-403"/>
                  <a:pt x="5916222" y="39435"/>
                  <a:pt x="6114894" y="0"/>
                </a:cubicBezTo>
                <a:cubicBezTo>
                  <a:pt x="6313566" y="-39435"/>
                  <a:pt x="6504366" y="34950"/>
                  <a:pt x="6618474" y="0"/>
                </a:cubicBezTo>
                <a:cubicBezTo>
                  <a:pt x="6732582" y="-34950"/>
                  <a:pt x="6877051" y="28085"/>
                  <a:pt x="7122053" y="0"/>
                </a:cubicBezTo>
                <a:cubicBezTo>
                  <a:pt x="7367055" y="-28085"/>
                  <a:pt x="7367444" y="32430"/>
                  <a:pt x="7433793" y="0"/>
                </a:cubicBezTo>
                <a:cubicBezTo>
                  <a:pt x="7500142" y="-32430"/>
                  <a:pt x="7989463" y="82874"/>
                  <a:pt x="8225132" y="0"/>
                </a:cubicBezTo>
                <a:cubicBezTo>
                  <a:pt x="8460801" y="-82874"/>
                  <a:pt x="8648789" y="70807"/>
                  <a:pt x="8920552" y="0"/>
                </a:cubicBezTo>
                <a:cubicBezTo>
                  <a:pt x="9192315" y="-70807"/>
                  <a:pt x="9278960" y="79493"/>
                  <a:pt x="9591991" y="0"/>
                </a:cubicBezTo>
                <a:cubicBezTo>
                  <a:pt x="9621711" y="214394"/>
                  <a:pt x="9578053" y="329083"/>
                  <a:pt x="9591991" y="477054"/>
                </a:cubicBezTo>
                <a:cubicBezTo>
                  <a:pt x="9605929" y="625025"/>
                  <a:pt x="9570868" y="755578"/>
                  <a:pt x="9591991" y="954107"/>
                </a:cubicBezTo>
                <a:cubicBezTo>
                  <a:pt x="9415212" y="960336"/>
                  <a:pt x="9297495" y="911811"/>
                  <a:pt x="9184331" y="954107"/>
                </a:cubicBezTo>
                <a:cubicBezTo>
                  <a:pt x="9071167" y="996403"/>
                  <a:pt x="8875343" y="953260"/>
                  <a:pt x="8584832" y="954107"/>
                </a:cubicBezTo>
                <a:cubicBezTo>
                  <a:pt x="8294321" y="954954"/>
                  <a:pt x="8426661" y="922254"/>
                  <a:pt x="8273092" y="954107"/>
                </a:cubicBezTo>
                <a:cubicBezTo>
                  <a:pt x="8119523" y="985960"/>
                  <a:pt x="7853211" y="944742"/>
                  <a:pt x="7577673" y="954107"/>
                </a:cubicBezTo>
                <a:cubicBezTo>
                  <a:pt x="7302135" y="963472"/>
                  <a:pt x="7323226" y="910077"/>
                  <a:pt x="7074093" y="954107"/>
                </a:cubicBezTo>
                <a:cubicBezTo>
                  <a:pt x="6824960" y="998137"/>
                  <a:pt x="6674537" y="947451"/>
                  <a:pt x="6570514" y="954107"/>
                </a:cubicBezTo>
                <a:cubicBezTo>
                  <a:pt x="6466491" y="960763"/>
                  <a:pt x="6357714" y="942943"/>
                  <a:pt x="6162854" y="954107"/>
                </a:cubicBezTo>
                <a:cubicBezTo>
                  <a:pt x="5967994" y="965271"/>
                  <a:pt x="5673621" y="862617"/>
                  <a:pt x="5371515" y="954107"/>
                </a:cubicBezTo>
                <a:cubicBezTo>
                  <a:pt x="5069409" y="1045597"/>
                  <a:pt x="4983413" y="900906"/>
                  <a:pt x="4867935" y="954107"/>
                </a:cubicBezTo>
                <a:cubicBezTo>
                  <a:pt x="4752457" y="1007308"/>
                  <a:pt x="4497695" y="917952"/>
                  <a:pt x="4364356" y="954107"/>
                </a:cubicBezTo>
                <a:cubicBezTo>
                  <a:pt x="4231017" y="990262"/>
                  <a:pt x="4079903" y="938283"/>
                  <a:pt x="3860776" y="954107"/>
                </a:cubicBezTo>
                <a:cubicBezTo>
                  <a:pt x="3641649" y="969931"/>
                  <a:pt x="3411042" y="871254"/>
                  <a:pt x="3165357" y="954107"/>
                </a:cubicBezTo>
                <a:cubicBezTo>
                  <a:pt x="2919672" y="1036960"/>
                  <a:pt x="2756511" y="905744"/>
                  <a:pt x="2469938" y="954107"/>
                </a:cubicBezTo>
                <a:cubicBezTo>
                  <a:pt x="2183365" y="1002470"/>
                  <a:pt x="2074551" y="910308"/>
                  <a:pt x="1870438" y="954107"/>
                </a:cubicBezTo>
                <a:cubicBezTo>
                  <a:pt x="1666325" y="997906"/>
                  <a:pt x="1620642" y="923694"/>
                  <a:pt x="1462779" y="954107"/>
                </a:cubicBezTo>
                <a:cubicBezTo>
                  <a:pt x="1304916" y="984520"/>
                  <a:pt x="1115257" y="902506"/>
                  <a:pt x="863279" y="954107"/>
                </a:cubicBezTo>
                <a:cubicBezTo>
                  <a:pt x="611301" y="1005708"/>
                  <a:pt x="395015" y="868549"/>
                  <a:pt x="0" y="954107"/>
                </a:cubicBezTo>
                <a:cubicBezTo>
                  <a:pt x="-43755" y="729678"/>
                  <a:pt x="7916" y="623989"/>
                  <a:pt x="0" y="467512"/>
                </a:cubicBezTo>
                <a:cubicBezTo>
                  <a:pt x="-7916" y="311035"/>
                  <a:pt x="18936" y="184247"/>
                  <a:pt x="0" y="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800" dirty="0">
                <a:solidFill>
                  <a:srgbClr val="391367"/>
                </a:solidFill>
                <a:latin typeface="Cavolini" panose="03000502040302020204" pitchFamily="66" charset="0"/>
                <a:ea typeface="Times New Roman" panose="02020603050405020304" pitchFamily="18" charset="0"/>
                <a:cs typeface="Cavolini" panose="03000502040302020204" pitchFamily="66" charset="0"/>
              </a:rPr>
              <a:t>‘Religion and science are opposed to each other’.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Is this statement correct?</a:t>
            </a:r>
          </a:p>
        </p:txBody>
      </p:sp>
      <p:pic>
        <p:nvPicPr>
          <p:cNvPr id="3074" name="Picture 2" descr="See the source image">
            <a:extLst>
              <a:ext uri="{FF2B5EF4-FFF2-40B4-BE49-F238E27FC236}">
                <a16:creationId xmlns:a16="http://schemas.microsoft.com/office/drawing/2014/main" id="{19201C10-3251-4BF9-B729-EE4DB96034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234" y="788114"/>
            <a:ext cx="1027858" cy="1681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542F1C-CB95-431D-B55B-B60F189A1DC8}"/>
              </a:ext>
            </a:extLst>
          </p:cNvPr>
          <p:cNvSpPr txBox="1"/>
          <p:nvPr/>
        </p:nvSpPr>
        <p:spPr>
          <a:xfrm>
            <a:off x="1846551" y="3802267"/>
            <a:ext cx="8498893" cy="1831271"/>
          </a:xfrm>
          <a:custGeom>
            <a:avLst/>
            <a:gdLst>
              <a:gd name="connsiteX0" fmla="*/ 0 w 8498893"/>
              <a:gd name="connsiteY0" fmla="*/ 0 h 1831271"/>
              <a:gd name="connsiteX1" fmla="*/ 483783 w 8498893"/>
              <a:gd name="connsiteY1" fmla="*/ 0 h 1831271"/>
              <a:gd name="connsiteX2" fmla="*/ 1137544 w 8498893"/>
              <a:gd name="connsiteY2" fmla="*/ 0 h 1831271"/>
              <a:gd name="connsiteX3" fmla="*/ 1876294 w 8498893"/>
              <a:gd name="connsiteY3" fmla="*/ 0 h 1831271"/>
              <a:gd name="connsiteX4" fmla="*/ 2700033 w 8498893"/>
              <a:gd name="connsiteY4" fmla="*/ 0 h 1831271"/>
              <a:gd name="connsiteX5" fmla="*/ 3353794 w 8498893"/>
              <a:gd name="connsiteY5" fmla="*/ 0 h 1831271"/>
              <a:gd name="connsiteX6" fmla="*/ 3752588 w 8498893"/>
              <a:gd name="connsiteY6" fmla="*/ 0 h 1831271"/>
              <a:gd name="connsiteX7" fmla="*/ 4321360 w 8498893"/>
              <a:gd name="connsiteY7" fmla="*/ 0 h 1831271"/>
              <a:gd name="connsiteX8" fmla="*/ 5060110 w 8498893"/>
              <a:gd name="connsiteY8" fmla="*/ 0 h 1831271"/>
              <a:gd name="connsiteX9" fmla="*/ 5628882 w 8498893"/>
              <a:gd name="connsiteY9" fmla="*/ 0 h 1831271"/>
              <a:gd name="connsiteX10" fmla="*/ 6027676 w 8498893"/>
              <a:gd name="connsiteY10" fmla="*/ 0 h 1831271"/>
              <a:gd name="connsiteX11" fmla="*/ 6766426 w 8498893"/>
              <a:gd name="connsiteY11" fmla="*/ 0 h 1831271"/>
              <a:gd name="connsiteX12" fmla="*/ 7505176 w 8498893"/>
              <a:gd name="connsiteY12" fmla="*/ 0 h 1831271"/>
              <a:gd name="connsiteX13" fmla="*/ 8498893 w 8498893"/>
              <a:gd name="connsiteY13" fmla="*/ 0 h 1831271"/>
              <a:gd name="connsiteX14" fmla="*/ 8498893 w 8498893"/>
              <a:gd name="connsiteY14" fmla="*/ 555486 h 1831271"/>
              <a:gd name="connsiteX15" fmla="*/ 8498893 w 8498893"/>
              <a:gd name="connsiteY15" fmla="*/ 1202535 h 1831271"/>
              <a:gd name="connsiteX16" fmla="*/ 8498893 w 8498893"/>
              <a:gd name="connsiteY16" fmla="*/ 1831271 h 1831271"/>
              <a:gd name="connsiteX17" fmla="*/ 8015110 w 8498893"/>
              <a:gd name="connsiteY17" fmla="*/ 1831271 h 1831271"/>
              <a:gd name="connsiteX18" fmla="*/ 7276360 w 8498893"/>
              <a:gd name="connsiteY18" fmla="*/ 1831271 h 1831271"/>
              <a:gd name="connsiteX19" fmla="*/ 6707588 w 8498893"/>
              <a:gd name="connsiteY19" fmla="*/ 1831271 h 1831271"/>
              <a:gd name="connsiteX20" fmla="*/ 5883849 w 8498893"/>
              <a:gd name="connsiteY20" fmla="*/ 1831271 h 1831271"/>
              <a:gd name="connsiteX21" fmla="*/ 5400066 w 8498893"/>
              <a:gd name="connsiteY21" fmla="*/ 1831271 h 1831271"/>
              <a:gd name="connsiteX22" fmla="*/ 4661316 w 8498893"/>
              <a:gd name="connsiteY22" fmla="*/ 1831271 h 1831271"/>
              <a:gd name="connsiteX23" fmla="*/ 4262522 w 8498893"/>
              <a:gd name="connsiteY23" fmla="*/ 1831271 h 1831271"/>
              <a:gd name="connsiteX24" fmla="*/ 3778739 w 8498893"/>
              <a:gd name="connsiteY24" fmla="*/ 1831271 h 1831271"/>
              <a:gd name="connsiteX25" fmla="*/ 3209967 w 8498893"/>
              <a:gd name="connsiteY25" fmla="*/ 1831271 h 1831271"/>
              <a:gd name="connsiteX26" fmla="*/ 2386228 w 8498893"/>
              <a:gd name="connsiteY26" fmla="*/ 1831271 h 1831271"/>
              <a:gd name="connsiteX27" fmla="*/ 1647478 w 8498893"/>
              <a:gd name="connsiteY27" fmla="*/ 1831271 h 1831271"/>
              <a:gd name="connsiteX28" fmla="*/ 823739 w 8498893"/>
              <a:gd name="connsiteY28" fmla="*/ 1831271 h 1831271"/>
              <a:gd name="connsiteX29" fmla="*/ 0 w 8498893"/>
              <a:gd name="connsiteY29" fmla="*/ 1831271 h 1831271"/>
              <a:gd name="connsiteX30" fmla="*/ 0 w 8498893"/>
              <a:gd name="connsiteY30" fmla="*/ 1239160 h 1831271"/>
              <a:gd name="connsiteX31" fmla="*/ 0 w 8498893"/>
              <a:gd name="connsiteY31" fmla="*/ 683675 h 1831271"/>
              <a:gd name="connsiteX32" fmla="*/ 0 w 8498893"/>
              <a:gd name="connsiteY32" fmla="*/ 0 h 18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98893" h="1831271" extrusionOk="0">
                <a:moveTo>
                  <a:pt x="0" y="0"/>
                </a:moveTo>
                <a:cubicBezTo>
                  <a:pt x="168058" y="-17556"/>
                  <a:pt x="324110" y="-9863"/>
                  <a:pt x="483783" y="0"/>
                </a:cubicBezTo>
                <a:cubicBezTo>
                  <a:pt x="643456" y="9863"/>
                  <a:pt x="882397" y="-9493"/>
                  <a:pt x="1137544" y="0"/>
                </a:cubicBezTo>
                <a:cubicBezTo>
                  <a:pt x="1392691" y="9493"/>
                  <a:pt x="1591163" y="-3917"/>
                  <a:pt x="1876294" y="0"/>
                </a:cubicBezTo>
                <a:cubicBezTo>
                  <a:pt x="2161425" y="3917"/>
                  <a:pt x="2509663" y="-1236"/>
                  <a:pt x="2700033" y="0"/>
                </a:cubicBezTo>
                <a:cubicBezTo>
                  <a:pt x="2890403" y="1236"/>
                  <a:pt x="3052716" y="23301"/>
                  <a:pt x="3353794" y="0"/>
                </a:cubicBezTo>
                <a:cubicBezTo>
                  <a:pt x="3654872" y="-23301"/>
                  <a:pt x="3582876" y="-4687"/>
                  <a:pt x="3752588" y="0"/>
                </a:cubicBezTo>
                <a:cubicBezTo>
                  <a:pt x="3922300" y="4687"/>
                  <a:pt x="4126512" y="-665"/>
                  <a:pt x="4321360" y="0"/>
                </a:cubicBezTo>
                <a:cubicBezTo>
                  <a:pt x="4516208" y="665"/>
                  <a:pt x="4735606" y="1858"/>
                  <a:pt x="5060110" y="0"/>
                </a:cubicBezTo>
                <a:cubicBezTo>
                  <a:pt x="5384614" y="-1858"/>
                  <a:pt x="5410984" y="-5330"/>
                  <a:pt x="5628882" y="0"/>
                </a:cubicBezTo>
                <a:cubicBezTo>
                  <a:pt x="5846780" y="5330"/>
                  <a:pt x="5936755" y="16153"/>
                  <a:pt x="6027676" y="0"/>
                </a:cubicBezTo>
                <a:cubicBezTo>
                  <a:pt x="6118597" y="-16153"/>
                  <a:pt x="6520888" y="-14724"/>
                  <a:pt x="6766426" y="0"/>
                </a:cubicBezTo>
                <a:cubicBezTo>
                  <a:pt x="7011964" y="14724"/>
                  <a:pt x="7165924" y="-9401"/>
                  <a:pt x="7505176" y="0"/>
                </a:cubicBezTo>
                <a:cubicBezTo>
                  <a:pt x="7844428" y="9401"/>
                  <a:pt x="8187288" y="-10120"/>
                  <a:pt x="8498893" y="0"/>
                </a:cubicBezTo>
                <a:cubicBezTo>
                  <a:pt x="8520181" y="125999"/>
                  <a:pt x="8521542" y="430412"/>
                  <a:pt x="8498893" y="555486"/>
                </a:cubicBezTo>
                <a:cubicBezTo>
                  <a:pt x="8476244" y="680560"/>
                  <a:pt x="8481538" y="1012425"/>
                  <a:pt x="8498893" y="1202535"/>
                </a:cubicBezTo>
                <a:cubicBezTo>
                  <a:pt x="8516248" y="1392645"/>
                  <a:pt x="8494314" y="1599050"/>
                  <a:pt x="8498893" y="1831271"/>
                </a:cubicBezTo>
                <a:cubicBezTo>
                  <a:pt x="8383511" y="1818485"/>
                  <a:pt x="8186106" y="1814300"/>
                  <a:pt x="8015110" y="1831271"/>
                </a:cubicBezTo>
                <a:cubicBezTo>
                  <a:pt x="7844114" y="1848242"/>
                  <a:pt x="7623268" y="1831443"/>
                  <a:pt x="7276360" y="1831271"/>
                </a:cubicBezTo>
                <a:cubicBezTo>
                  <a:pt x="6929452" y="1831100"/>
                  <a:pt x="6954037" y="1834903"/>
                  <a:pt x="6707588" y="1831271"/>
                </a:cubicBezTo>
                <a:cubicBezTo>
                  <a:pt x="6461139" y="1827639"/>
                  <a:pt x="6104261" y="1863855"/>
                  <a:pt x="5883849" y="1831271"/>
                </a:cubicBezTo>
                <a:cubicBezTo>
                  <a:pt x="5663437" y="1798687"/>
                  <a:pt x="5580412" y="1810027"/>
                  <a:pt x="5400066" y="1831271"/>
                </a:cubicBezTo>
                <a:cubicBezTo>
                  <a:pt x="5219720" y="1852515"/>
                  <a:pt x="4996805" y="1805797"/>
                  <a:pt x="4661316" y="1831271"/>
                </a:cubicBezTo>
                <a:cubicBezTo>
                  <a:pt x="4325827" y="1856746"/>
                  <a:pt x="4412570" y="1839224"/>
                  <a:pt x="4262522" y="1831271"/>
                </a:cubicBezTo>
                <a:cubicBezTo>
                  <a:pt x="4112474" y="1823318"/>
                  <a:pt x="4004517" y="1824097"/>
                  <a:pt x="3778739" y="1831271"/>
                </a:cubicBezTo>
                <a:cubicBezTo>
                  <a:pt x="3552961" y="1838445"/>
                  <a:pt x="3484622" y="1848850"/>
                  <a:pt x="3209967" y="1831271"/>
                </a:cubicBezTo>
                <a:cubicBezTo>
                  <a:pt x="2935312" y="1813692"/>
                  <a:pt x="2612551" y="1847652"/>
                  <a:pt x="2386228" y="1831271"/>
                </a:cubicBezTo>
                <a:cubicBezTo>
                  <a:pt x="2159905" y="1814890"/>
                  <a:pt x="1907642" y="1848308"/>
                  <a:pt x="1647478" y="1831271"/>
                </a:cubicBezTo>
                <a:cubicBezTo>
                  <a:pt x="1387314" y="1814235"/>
                  <a:pt x="1173160" y="1811762"/>
                  <a:pt x="823739" y="1831271"/>
                </a:cubicBezTo>
                <a:cubicBezTo>
                  <a:pt x="474318" y="1850780"/>
                  <a:pt x="215530" y="1819914"/>
                  <a:pt x="0" y="1831271"/>
                </a:cubicBezTo>
                <a:cubicBezTo>
                  <a:pt x="27825" y="1653845"/>
                  <a:pt x="-3607" y="1446121"/>
                  <a:pt x="0" y="1239160"/>
                </a:cubicBezTo>
                <a:cubicBezTo>
                  <a:pt x="3607" y="1032199"/>
                  <a:pt x="-1048" y="888288"/>
                  <a:pt x="0" y="683675"/>
                </a:cubicBezTo>
                <a:cubicBezTo>
                  <a:pt x="1048" y="479063"/>
                  <a:pt x="28115" y="145928"/>
                  <a:pt x="0" y="0"/>
                </a:cubicBezTo>
                <a:close/>
              </a:path>
            </a:pathLst>
          </a:custGeom>
          <a:noFill/>
          <a:ln w="38100">
            <a:solidFill>
              <a:schemeClr val="accent6"/>
            </a:solidFill>
            <a:extLst>
              <a:ext uri="{C807C97D-BFC1-408E-A445-0C87EB9F89A2}">
                <ask:lineSketchStyleProps xmlns="" xmlns:ask="http://schemas.microsoft.com/office/drawing/2018/sketchyshapes" sd="2940539438">
                  <a:prstGeom prst="rect">
                    <a:avLst/>
                  </a:prstGeom>
                  <ask:type>
                    <ask:lineSketchFreehand/>
                  </ask:type>
                </ask:lineSketchStyleProps>
              </a:ext>
            </a:extLst>
          </a:ln>
        </p:spPr>
        <p:txBody>
          <a:bodyPr wrap="square">
            <a:spAutoFit/>
          </a:bodyPr>
          <a:lstStyle/>
          <a:p>
            <a:r>
              <a:rPr lang="en-GB" sz="2800" b="1" u="sng" dirty="0">
                <a:solidFill>
                  <a:srgbClr val="CC0099"/>
                </a:solidFill>
                <a:latin typeface="Cavolini" panose="03000502040302020204" pitchFamily="66" charset="0"/>
                <a:cs typeface="Cavolini" panose="03000502040302020204" pitchFamily="66" charset="0"/>
              </a:rPr>
              <a:t>In your books... </a:t>
            </a:r>
          </a:p>
          <a:p>
            <a:r>
              <a:rPr lang="en-GB" sz="700" b="1" u="sng" dirty="0">
                <a:solidFill>
                  <a:srgbClr val="CC0099"/>
                </a:solidFill>
                <a:latin typeface="Cavolini" panose="03000502040302020204" pitchFamily="66" charset="0"/>
                <a:cs typeface="Cavolini" panose="03000502040302020204" pitchFamily="66" charset="0"/>
              </a:rPr>
              <a:t> </a:t>
            </a:r>
          </a:p>
          <a:p>
            <a:r>
              <a:rPr lang="en-GB" sz="2600" b="1" dirty="0">
                <a:solidFill>
                  <a:srgbClr val="CC0099"/>
                </a:solidFill>
                <a:latin typeface="Cavolini" panose="03000502040302020204" pitchFamily="66" charset="0"/>
                <a:cs typeface="Cavolini" panose="03000502040302020204" pitchFamily="66" charset="0"/>
              </a:rPr>
              <a:t>Bearing in mind the Cosmological Argument (and the beginning of the universe) why might some people agree with the above statement?  </a:t>
            </a:r>
          </a:p>
        </p:txBody>
      </p:sp>
      <p:pic>
        <p:nvPicPr>
          <p:cNvPr id="11" name="Picture 2" descr="See the source image">
            <a:extLst>
              <a:ext uri="{FF2B5EF4-FFF2-40B4-BE49-F238E27FC236}">
                <a16:creationId xmlns:a16="http://schemas.microsoft.com/office/drawing/2014/main" id="{ED26176A-39A9-4E3E-9ADA-D759AE5A6C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37180" y="215200"/>
            <a:ext cx="1709624" cy="14138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0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 name="Rectangle 8">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Pastel-colored fluid-like design">
            <a:extLst>
              <a:ext uri="{FF2B5EF4-FFF2-40B4-BE49-F238E27FC236}">
                <a16:creationId xmlns:a16="http://schemas.microsoft.com/office/drawing/2014/main" id="{9856C911-98AE-C18E-D14B-163242E61D8B}"/>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CrisscrossEtching/>
                    </a14:imgEffect>
                    <a14:imgEffect>
                      <a14:sharpenSoften amount="-25000"/>
                    </a14:imgEffect>
                  </a14:imgLayer>
                </a14:imgProps>
              </a:ext>
            </a:extLst>
          </a:blip>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0A142A11-5105-434D-8DD9-13BEAAB25ADE}"/>
              </a:ext>
            </a:extLst>
          </p:cNvPr>
          <p:cNvSpPr/>
          <p:nvPr/>
        </p:nvSpPr>
        <p:spPr>
          <a:xfrm>
            <a:off x="110104" y="67849"/>
            <a:ext cx="5349541" cy="830997"/>
          </a:xfrm>
          <a:prstGeom prst="rect">
            <a:avLst/>
          </a:prstGeom>
          <a:noFill/>
        </p:spPr>
        <p:txBody>
          <a:bodyPr wrap="none" lIns="91440" tIns="45720" rIns="91440" bIns="45720">
            <a:spAutoFit/>
          </a:bodyPr>
          <a:lstStyle/>
          <a:p>
            <a:pPr algn="ctr"/>
            <a:r>
              <a:rPr lang="en-US" sz="4800" b="1" dirty="0">
                <a:ln w="0">
                  <a:solidFill>
                    <a:srgbClr val="911B9D"/>
                  </a:solidFill>
                </a:ln>
                <a:gradFill flip="none" rotWithShape="1">
                  <a:gsLst>
                    <a:gs pos="100000">
                      <a:schemeClr val="accent5">
                        <a:lumMod val="50000"/>
                      </a:schemeClr>
                    </a:gs>
                    <a:gs pos="60000">
                      <a:srgbClr val="AB64B7"/>
                    </a:gs>
                    <a:gs pos="59176">
                      <a:srgbClr val="D3AED9"/>
                    </a:gs>
                    <a:gs pos="37000">
                      <a:schemeClr val="bg1"/>
                    </a:gs>
                  </a:gsLst>
                  <a:lin ang="5400000" scaled="1"/>
                  <a:tileRect/>
                </a:gra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a:t>
            </a:r>
            <a:endParaRPr lang="en-US" sz="4800" b="1" cap="none" spc="0" dirty="0">
              <a:ln w="0">
                <a:solidFill>
                  <a:srgbClr val="911B9D"/>
                </a:solidFill>
              </a:ln>
              <a:gradFill flip="none" rotWithShape="1">
                <a:gsLst>
                  <a:gs pos="100000">
                    <a:schemeClr val="accent5">
                      <a:lumMod val="50000"/>
                    </a:schemeClr>
                  </a:gs>
                  <a:gs pos="60000">
                    <a:srgbClr val="AB64B7"/>
                  </a:gs>
                  <a:gs pos="59176">
                    <a:srgbClr val="D3AED9"/>
                  </a:gs>
                  <a:gs pos="37000">
                    <a:schemeClr val="bg1"/>
                  </a:gs>
                </a:gsLst>
                <a:lin ang="5400000" scaled="1"/>
                <a:tileRect/>
              </a:gra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1" name="TextBox 10">
            <a:extLst>
              <a:ext uri="{FF2B5EF4-FFF2-40B4-BE49-F238E27FC236}">
                <a16:creationId xmlns:a16="http://schemas.microsoft.com/office/drawing/2014/main" id="{BC631020-DBAA-40C6-9511-4B6A9E2404E6}"/>
              </a:ext>
            </a:extLst>
          </p:cNvPr>
          <p:cNvSpPr txBox="1"/>
          <p:nvPr/>
        </p:nvSpPr>
        <p:spPr>
          <a:xfrm>
            <a:off x="110104" y="977568"/>
            <a:ext cx="12105568" cy="2062103"/>
          </a:xfrm>
          <a:prstGeom prst="rect">
            <a:avLst/>
          </a:prstGeom>
          <a:noFill/>
        </p:spPr>
        <p:txBody>
          <a:bodyPr wrap="square">
            <a:spAutoFit/>
          </a:bodyPr>
          <a:lstStyle/>
          <a:p>
            <a:r>
              <a:rPr lang="en-GB" sz="200" b="1" u="sng" dirty="0">
                <a:solidFill>
                  <a:schemeClr val="accent4">
                    <a:lumMod val="50000"/>
                  </a:schemeClr>
                </a:solidFill>
                <a:latin typeface="Cavolini" panose="03000502040302020204" pitchFamily="66" charset="0"/>
                <a:cs typeface="Cavolini" panose="03000502040302020204" pitchFamily="66" charset="0"/>
              </a:rPr>
              <a:t> </a:t>
            </a:r>
          </a:p>
          <a:p>
            <a:r>
              <a:rPr lang="en-GB" sz="2600" b="1" u="sng" dirty="0">
                <a:solidFill>
                  <a:srgbClr val="CC0099"/>
                </a:solidFill>
                <a:latin typeface="Cavolini" panose="03000502040302020204" pitchFamily="66" charset="0"/>
                <a:cs typeface="Cavolini" panose="03000502040302020204" pitchFamily="66" charset="0"/>
              </a:rPr>
              <a:t>The Big Bang Theory. </a:t>
            </a:r>
          </a:p>
          <a:p>
            <a:endParaRPr lang="en-GB" sz="400" b="1" dirty="0">
              <a:solidFill>
                <a:schemeClr val="accent4">
                  <a:lumMod val="50000"/>
                </a:schemeClr>
              </a:solidFill>
              <a:latin typeface="Cavolini" panose="03000502040302020204" pitchFamily="66" charset="0"/>
              <a:cs typeface="Cavolini" panose="03000502040302020204" pitchFamily="66" charset="0"/>
            </a:endParaRPr>
          </a:p>
          <a:p>
            <a:r>
              <a:rPr lang="en-GB" sz="2400" b="1" dirty="0">
                <a:solidFill>
                  <a:schemeClr val="accent4">
                    <a:lumMod val="50000"/>
                  </a:schemeClr>
                </a:solidFill>
                <a:latin typeface="Cavolini" panose="03000502040302020204" pitchFamily="66" charset="0"/>
                <a:cs typeface="Cavolini" panose="03000502040302020204" pitchFamily="66" charset="0"/>
              </a:rPr>
              <a:t>The Big Bang theory is the scientific cosmological theory that explains the existence of the universe. The theory describes how the universe expanded from an initial state of high density and temperature and then in the cooling process planets etc were formed.</a:t>
            </a:r>
          </a:p>
        </p:txBody>
      </p:sp>
      <p:sp>
        <p:nvSpPr>
          <p:cNvPr id="12" name="TextBox 11">
            <a:extLst>
              <a:ext uri="{FF2B5EF4-FFF2-40B4-BE49-F238E27FC236}">
                <a16:creationId xmlns:a16="http://schemas.microsoft.com/office/drawing/2014/main" id="{4F3DA38D-C280-463F-8E64-FCBC81A091EA}"/>
              </a:ext>
            </a:extLst>
          </p:cNvPr>
          <p:cNvSpPr txBox="1"/>
          <p:nvPr/>
        </p:nvSpPr>
        <p:spPr>
          <a:xfrm>
            <a:off x="4847209" y="3118393"/>
            <a:ext cx="7168871" cy="1708160"/>
          </a:xfrm>
          <a:custGeom>
            <a:avLst/>
            <a:gdLst>
              <a:gd name="connsiteX0" fmla="*/ 0 w 7168871"/>
              <a:gd name="connsiteY0" fmla="*/ 0 h 1708160"/>
              <a:gd name="connsiteX1" fmla="*/ 508338 w 7168871"/>
              <a:gd name="connsiteY1" fmla="*/ 0 h 1708160"/>
              <a:gd name="connsiteX2" fmla="*/ 1160054 w 7168871"/>
              <a:gd name="connsiteY2" fmla="*/ 0 h 1708160"/>
              <a:gd name="connsiteX3" fmla="*/ 1883458 w 7168871"/>
              <a:gd name="connsiteY3" fmla="*/ 0 h 1708160"/>
              <a:gd name="connsiteX4" fmla="*/ 2678551 w 7168871"/>
              <a:gd name="connsiteY4" fmla="*/ 0 h 1708160"/>
              <a:gd name="connsiteX5" fmla="*/ 3330266 w 7168871"/>
              <a:gd name="connsiteY5" fmla="*/ 0 h 1708160"/>
              <a:gd name="connsiteX6" fmla="*/ 3766916 w 7168871"/>
              <a:gd name="connsiteY6" fmla="*/ 0 h 1708160"/>
              <a:gd name="connsiteX7" fmla="*/ 4346943 w 7168871"/>
              <a:gd name="connsiteY7" fmla="*/ 0 h 1708160"/>
              <a:gd name="connsiteX8" fmla="*/ 5070347 w 7168871"/>
              <a:gd name="connsiteY8" fmla="*/ 0 h 1708160"/>
              <a:gd name="connsiteX9" fmla="*/ 5650374 w 7168871"/>
              <a:gd name="connsiteY9" fmla="*/ 0 h 1708160"/>
              <a:gd name="connsiteX10" fmla="*/ 6087023 w 7168871"/>
              <a:gd name="connsiteY10" fmla="*/ 0 h 1708160"/>
              <a:gd name="connsiteX11" fmla="*/ 7168871 w 7168871"/>
              <a:gd name="connsiteY11" fmla="*/ 0 h 1708160"/>
              <a:gd name="connsiteX12" fmla="*/ 7168871 w 7168871"/>
              <a:gd name="connsiteY12" fmla="*/ 586468 h 1708160"/>
              <a:gd name="connsiteX13" fmla="*/ 7168871 w 7168871"/>
              <a:gd name="connsiteY13" fmla="*/ 1104610 h 1708160"/>
              <a:gd name="connsiteX14" fmla="*/ 7168871 w 7168871"/>
              <a:gd name="connsiteY14" fmla="*/ 1708160 h 1708160"/>
              <a:gd name="connsiteX15" fmla="*/ 6373778 w 7168871"/>
              <a:gd name="connsiteY15" fmla="*/ 1708160 h 1708160"/>
              <a:gd name="connsiteX16" fmla="*/ 5722062 w 7168871"/>
              <a:gd name="connsiteY16" fmla="*/ 1708160 h 1708160"/>
              <a:gd name="connsiteX17" fmla="*/ 5213724 w 7168871"/>
              <a:gd name="connsiteY17" fmla="*/ 1708160 h 1708160"/>
              <a:gd name="connsiteX18" fmla="*/ 4490320 w 7168871"/>
              <a:gd name="connsiteY18" fmla="*/ 1708160 h 1708160"/>
              <a:gd name="connsiteX19" fmla="*/ 3910293 w 7168871"/>
              <a:gd name="connsiteY19" fmla="*/ 1708160 h 1708160"/>
              <a:gd name="connsiteX20" fmla="*/ 3115200 w 7168871"/>
              <a:gd name="connsiteY20" fmla="*/ 1708160 h 1708160"/>
              <a:gd name="connsiteX21" fmla="*/ 2606862 w 7168871"/>
              <a:gd name="connsiteY21" fmla="*/ 1708160 h 1708160"/>
              <a:gd name="connsiteX22" fmla="*/ 1883458 w 7168871"/>
              <a:gd name="connsiteY22" fmla="*/ 1708160 h 1708160"/>
              <a:gd name="connsiteX23" fmla="*/ 1446809 w 7168871"/>
              <a:gd name="connsiteY23" fmla="*/ 1708160 h 1708160"/>
              <a:gd name="connsiteX24" fmla="*/ 938470 w 7168871"/>
              <a:gd name="connsiteY24" fmla="*/ 1708160 h 1708160"/>
              <a:gd name="connsiteX25" fmla="*/ 0 w 7168871"/>
              <a:gd name="connsiteY25" fmla="*/ 1708160 h 1708160"/>
              <a:gd name="connsiteX26" fmla="*/ 0 w 7168871"/>
              <a:gd name="connsiteY26" fmla="*/ 1104610 h 1708160"/>
              <a:gd name="connsiteX27" fmla="*/ 0 w 7168871"/>
              <a:gd name="connsiteY27" fmla="*/ 552305 h 1708160"/>
              <a:gd name="connsiteX28" fmla="*/ 0 w 7168871"/>
              <a:gd name="connsiteY28" fmla="*/ 0 h 17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68871" h="1708160" extrusionOk="0">
                <a:moveTo>
                  <a:pt x="0" y="0"/>
                </a:moveTo>
                <a:cubicBezTo>
                  <a:pt x="127877" y="-18445"/>
                  <a:pt x="358320" y="-3328"/>
                  <a:pt x="508338" y="0"/>
                </a:cubicBezTo>
                <a:cubicBezTo>
                  <a:pt x="658356" y="3328"/>
                  <a:pt x="924460" y="20274"/>
                  <a:pt x="1160054" y="0"/>
                </a:cubicBezTo>
                <a:cubicBezTo>
                  <a:pt x="1395648" y="-20274"/>
                  <a:pt x="1726783" y="26956"/>
                  <a:pt x="1883458" y="0"/>
                </a:cubicBezTo>
                <a:cubicBezTo>
                  <a:pt x="2040133" y="-26956"/>
                  <a:pt x="2323877" y="-22347"/>
                  <a:pt x="2678551" y="0"/>
                </a:cubicBezTo>
                <a:cubicBezTo>
                  <a:pt x="3033225" y="22347"/>
                  <a:pt x="3106323" y="2898"/>
                  <a:pt x="3330266" y="0"/>
                </a:cubicBezTo>
                <a:cubicBezTo>
                  <a:pt x="3554210" y="-2898"/>
                  <a:pt x="3578045" y="19471"/>
                  <a:pt x="3766916" y="0"/>
                </a:cubicBezTo>
                <a:cubicBezTo>
                  <a:pt x="3955787" y="-19471"/>
                  <a:pt x="4155538" y="-18727"/>
                  <a:pt x="4346943" y="0"/>
                </a:cubicBezTo>
                <a:cubicBezTo>
                  <a:pt x="4538348" y="18727"/>
                  <a:pt x="4849843" y="21805"/>
                  <a:pt x="5070347" y="0"/>
                </a:cubicBezTo>
                <a:cubicBezTo>
                  <a:pt x="5290851" y="-21805"/>
                  <a:pt x="5487075" y="323"/>
                  <a:pt x="5650374" y="0"/>
                </a:cubicBezTo>
                <a:cubicBezTo>
                  <a:pt x="5813673" y="-323"/>
                  <a:pt x="5937064" y="-1907"/>
                  <a:pt x="6087023" y="0"/>
                </a:cubicBezTo>
                <a:cubicBezTo>
                  <a:pt x="6236982" y="1907"/>
                  <a:pt x="6709068" y="-23897"/>
                  <a:pt x="7168871" y="0"/>
                </a:cubicBezTo>
                <a:cubicBezTo>
                  <a:pt x="7194137" y="288392"/>
                  <a:pt x="7161973" y="453580"/>
                  <a:pt x="7168871" y="586468"/>
                </a:cubicBezTo>
                <a:cubicBezTo>
                  <a:pt x="7175769" y="719356"/>
                  <a:pt x="7178539" y="969820"/>
                  <a:pt x="7168871" y="1104610"/>
                </a:cubicBezTo>
                <a:cubicBezTo>
                  <a:pt x="7159203" y="1239400"/>
                  <a:pt x="7138764" y="1521926"/>
                  <a:pt x="7168871" y="1708160"/>
                </a:cubicBezTo>
                <a:cubicBezTo>
                  <a:pt x="6955089" y="1721876"/>
                  <a:pt x="6553993" y="1674372"/>
                  <a:pt x="6373778" y="1708160"/>
                </a:cubicBezTo>
                <a:cubicBezTo>
                  <a:pt x="6193563" y="1741948"/>
                  <a:pt x="6005352" y="1706736"/>
                  <a:pt x="5722062" y="1708160"/>
                </a:cubicBezTo>
                <a:cubicBezTo>
                  <a:pt x="5438772" y="1709584"/>
                  <a:pt x="5444192" y="1717466"/>
                  <a:pt x="5213724" y="1708160"/>
                </a:cubicBezTo>
                <a:cubicBezTo>
                  <a:pt x="4983256" y="1698854"/>
                  <a:pt x="4784421" y="1724305"/>
                  <a:pt x="4490320" y="1708160"/>
                </a:cubicBezTo>
                <a:cubicBezTo>
                  <a:pt x="4196219" y="1692015"/>
                  <a:pt x="4051734" y="1729722"/>
                  <a:pt x="3910293" y="1708160"/>
                </a:cubicBezTo>
                <a:cubicBezTo>
                  <a:pt x="3768852" y="1686598"/>
                  <a:pt x="3283610" y="1670026"/>
                  <a:pt x="3115200" y="1708160"/>
                </a:cubicBezTo>
                <a:cubicBezTo>
                  <a:pt x="2946790" y="1746294"/>
                  <a:pt x="2810416" y="1725363"/>
                  <a:pt x="2606862" y="1708160"/>
                </a:cubicBezTo>
                <a:cubicBezTo>
                  <a:pt x="2403308" y="1690957"/>
                  <a:pt x="2165734" y="1728731"/>
                  <a:pt x="1883458" y="1708160"/>
                </a:cubicBezTo>
                <a:cubicBezTo>
                  <a:pt x="1601182" y="1687589"/>
                  <a:pt x="1625622" y="1698945"/>
                  <a:pt x="1446809" y="1708160"/>
                </a:cubicBezTo>
                <a:cubicBezTo>
                  <a:pt x="1267996" y="1717375"/>
                  <a:pt x="1184200" y="1697895"/>
                  <a:pt x="938470" y="1708160"/>
                </a:cubicBezTo>
                <a:cubicBezTo>
                  <a:pt x="692740" y="1718425"/>
                  <a:pt x="232403" y="1709205"/>
                  <a:pt x="0" y="1708160"/>
                </a:cubicBezTo>
                <a:cubicBezTo>
                  <a:pt x="-26232" y="1529198"/>
                  <a:pt x="-28588" y="1355237"/>
                  <a:pt x="0" y="1104610"/>
                </a:cubicBezTo>
                <a:cubicBezTo>
                  <a:pt x="28588" y="853983"/>
                  <a:pt x="9351" y="746748"/>
                  <a:pt x="0" y="552305"/>
                </a:cubicBezTo>
                <a:cubicBezTo>
                  <a:pt x="-9351" y="357862"/>
                  <a:pt x="-20269" y="262416"/>
                  <a:pt x="0" y="0"/>
                </a:cubicBezTo>
                <a:close/>
              </a:path>
            </a:pathLst>
          </a:custGeom>
          <a:noFill/>
          <a:ln w="38100">
            <a:solidFill>
              <a:schemeClr val="accent6"/>
            </a:solidFill>
            <a:extLst>
              <a:ext uri="{C807C97D-BFC1-408E-A445-0C87EB9F89A2}">
                <ask:lineSketchStyleProps xmlns="" xmlns:ask="http://schemas.microsoft.com/office/drawing/2018/sketchyshapes" sd="2940539438">
                  <a:prstGeom prst="rect">
                    <a:avLst/>
                  </a:prstGeom>
                  <ask:type>
                    <ask:lineSketchFreehand/>
                  </ask:type>
                </ask:lineSketchStyleProps>
              </a:ext>
            </a:extLst>
          </a:ln>
        </p:spPr>
        <p:txBody>
          <a:bodyPr wrap="square">
            <a:spAutoFit/>
          </a:bodyPr>
          <a:lstStyle/>
          <a:p>
            <a:r>
              <a:rPr lang="en-GB" sz="2600" b="1" u="sng" dirty="0">
                <a:solidFill>
                  <a:srgbClr val="CC0099"/>
                </a:solidFill>
                <a:latin typeface="Cavolini" panose="03000502040302020204" pitchFamily="66" charset="0"/>
                <a:cs typeface="Cavolini" panose="03000502040302020204" pitchFamily="66" charset="0"/>
              </a:rPr>
              <a:t>In your books... </a:t>
            </a:r>
          </a:p>
          <a:p>
            <a:r>
              <a:rPr lang="en-GB" sz="700" b="1" u="sng" dirty="0">
                <a:solidFill>
                  <a:srgbClr val="CC0099"/>
                </a:solidFill>
                <a:latin typeface="Cavolini" panose="03000502040302020204" pitchFamily="66" charset="0"/>
                <a:cs typeface="Cavolini" panose="03000502040302020204" pitchFamily="66" charset="0"/>
              </a:rPr>
              <a:t> </a:t>
            </a:r>
          </a:p>
          <a:p>
            <a:r>
              <a:rPr lang="en-GB" sz="2400" b="1" dirty="0">
                <a:solidFill>
                  <a:srgbClr val="CC0099"/>
                </a:solidFill>
                <a:latin typeface="Cavolini" panose="03000502040302020204" pitchFamily="66" charset="0"/>
                <a:cs typeface="Cavolini" panose="03000502040302020204" pitchFamily="66" charset="0"/>
              </a:rPr>
              <a:t>Why might the Big Bang Theory be used as a criticism of the Cosmological Argument for God’s existence? Explain clearly.</a:t>
            </a:r>
          </a:p>
        </p:txBody>
      </p:sp>
      <p:pic>
        <p:nvPicPr>
          <p:cNvPr id="14" name="Picture 2" descr="See the source image">
            <a:extLst>
              <a:ext uri="{FF2B5EF4-FFF2-40B4-BE49-F238E27FC236}">
                <a16:creationId xmlns:a16="http://schemas.microsoft.com/office/drawing/2014/main" id="{D3CBD651-3F64-442E-B386-F49A012241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47504" y="106838"/>
            <a:ext cx="1674221" cy="13846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A model of the expanding universe opening up from the viewer's left, facing the viewer in a 3/4 pose.">
            <a:extLst>
              <a:ext uri="{FF2B5EF4-FFF2-40B4-BE49-F238E27FC236}">
                <a16:creationId xmlns:a16="http://schemas.microsoft.com/office/drawing/2014/main" id="{07E08FE2-D03D-4F35-AF63-ECDD458961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04" r="5973"/>
          <a:stretch/>
        </p:blipFill>
        <p:spPr bwMode="auto">
          <a:xfrm>
            <a:off x="204183" y="3092921"/>
            <a:ext cx="4467106" cy="35780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297AE62-4CC1-474B-8EDF-12D733F965D9}"/>
              </a:ext>
            </a:extLst>
          </p:cNvPr>
          <p:cNvSpPr txBox="1"/>
          <p:nvPr/>
        </p:nvSpPr>
        <p:spPr>
          <a:xfrm>
            <a:off x="4847209" y="4932073"/>
            <a:ext cx="7168871" cy="1738938"/>
          </a:xfrm>
          <a:custGeom>
            <a:avLst/>
            <a:gdLst>
              <a:gd name="connsiteX0" fmla="*/ 0 w 7168871"/>
              <a:gd name="connsiteY0" fmla="*/ 0 h 1738938"/>
              <a:gd name="connsiteX1" fmla="*/ 508338 w 7168871"/>
              <a:gd name="connsiteY1" fmla="*/ 0 h 1738938"/>
              <a:gd name="connsiteX2" fmla="*/ 1160054 w 7168871"/>
              <a:gd name="connsiteY2" fmla="*/ 0 h 1738938"/>
              <a:gd name="connsiteX3" fmla="*/ 1883458 w 7168871"/>
              <a:gd name="connsiteY3" fmla="*/ 0 h 1738938"/>
              <a:gd name="connsiteX4" fmla="*/ 2678551 w 7168871"/>
              <a:gd name="connsiteY4" fmla="*/ 0 h 1738938"/>
              <a:gd name="connsiteX5" fmla="*/ 3330266 w 7168871"/>
              <a:gd name="connsiteY5" fmla="*/ 0 h 1738938"/>
              <a:gd name="connsiteX6" fmla="*/ 3766916 w 7168871"/>
              <a:gd name="connsiteY6" fmla="*/ 0 h 1738938"/>
              <a:gd name="connsiteX7" fmla="*/ 4346943 w 7168871"/>
              <a:gd name="connsiteY7" fmla="*/ 0 h 1738938"/>
              <a:gd name="connsiteX8" fmla="*/ 5070347 w 7168871"/>
              <a:gd name="connsiteY8" fmla="*/ 0 h 1738938"/>
              <a:gd name="connsiteX9" fmla="*/ 5650374 w 7168871"/>
              <a:gd name="connsiteY9" fmla="*/ 0 h 1738938"/>
              <a:gd name="connsiteX10" fmla="*/ 6087023 w 7168871"/>
              <a:gd name="connsiteY10" fmla="*/ 0 h 1738938"/>
              <a:gd name="connsiteX11" fmla="*/ 7168871 w 7168871"/>
              <a:gd name="connsiteY11" fmla="*/ 0 h 1738938"/>
              <a:gd name="connsiteX12" fmla="*/ 7168871 w 7168871"/>
              <a:gd name="connsiteY12" fmla="*/ 597035 h 1738938"/>
              <a:gd name="connsiteX13" fmla="*/ 7168871 w 7168871"/>
              <a:gd name="connsiteY13" fmla="*/ 1124513 h 1738938"/>
              <a:gd name="connsiteX14" fmla="*/ 7168871 w 7168871"/>
              <a:gd name="connsiteY14" fmla="*/ 1738938 h 1738938"/>
              <a:gd name="connsiteX15" fmla="*/ 6373778 w 7168871"/>
              <a:gd name="connsiteY15" fmla="*/ 1738938 h 1738938"/>
              <a:gd name="connsiteX16" fmla="*/ 5722062 w 7168871"/>
              <a:gd name="connsiteY16" fmla="*/ 1738938 h 1738938"/>
              <a:gd name="connsiteX17" fmla="*/ 5213724 w 7168871"/>
              <a:gd name="connsiteY17" fmla="*/ 1738938 h 1738938"/>
              <a:gd name="connsiteX18" fmla="*/ 4490320 w 7168871"/>
              <a:gd name="connsiteY18" fmla="*/ 1738938 h 1738938"/>
              <a:gd name="connsiteX19" fmla="*/ 3910293 w 7168871"/>
              <a:gd name="connsiteY19" fmla="*/ 1738938 h 1738938"/>
              <a:gd name="connsiteX20" fmla="*/ 3115200 w 7168871"/>
              <a:gd name="connsiteY20" fmla="*/ 1738938 h 1738938"/>
              <a:gd name="connsiteX21" fmla="*/ 2606862 w 7168871"/>
              <a:gd name="connsiteY21" fmla="*/ 1738938 h 1738938"/>
              <a:gd name="connsiteX22" fmla="*/ 1883458 w 7168871"/>
              <a:gd name="connsiteY22" fmla="*/ 1738938 h 1738938"/>
              <a:gd name="connsiteX23" fmla="*/ 1446809 w 7168871"/>
              <a:gd name="connsiteY23" fmla="*/ 1738938 h 1738938"/>
              <a:gd name="connsiteX24" fmla="*/ 938470 w 7168871"/>
              <a:gd name="connsiteY24" fmla="*/ 1738938 h 1738938"/>
              <a:gd name="connsiteX25" fmla="*/ 0 w 7168871"/>
              <a:gd name="connsiteY25" fmla="*/ 1738938 h 1738938"/>
              <a:gd name="connsiteX26" fmla="*/ 0 w 7168871"/>
              <a:gd name="connsiteY26" fmla="*/ 1124513 h 1738938"/>
              <a:gd name="connsiteX27" fmla="*/ 0 w 7168871"/>
              <a:gd name="connsiteY27" fmla="*/ 562257 h 1738938"/>
              <a:gd name="connsiteX28" fmla="*/ 0 w 7168871"/>
              <a:gd name="connsiteY28" fmla="*/ 0 h 173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68871" h="1738938" extrusionOk="0">
                <a:moveTo>
                  <a:pt x="0" y="0"/>
                </a:moveTo>
                <a:cubicBezTo>
                  <a:pt x="127877" y="-18445"/>
                  <a:pt x="358320" y="-3328"/>
                  <a:pt x="508338" y="0"/>
                </a:cubicBezTo>
                <a:cubicBezTo>
                  <a:pt x="658356" y="3328"/>
                  <a:pt x="924460" y="20274"/>
                  <a:pt x="1160054" y="0"/>
                </a:cubicBezTo>
                <a:cubicBezTo>
                  <a:pt x="1395648" y="-20274"/>
                  <a:pt x="1726783" y="26956"/>
                  <a:pt x="1883458" y="0"/>
                </a:cubicBezTo>
                <a:cubicBezTo>
                  <a:pt x="2040133" y="-26956"/>
                  <a:pt x="2323877" y="-22347"/>
                  <a:pt x="2678551" y="0"/>
                </a:cubicBezTo>
                <a:cubicBezTo>
                  <a:pt x="3033225" y="22347"/>
                  <a:pt x="3106323" y="2898"/>
                  <a:pt x="3330266" y="0"/>
                </a:cubicBezTo>
                <a:cubicBezTo>
                  <a:pt x="3554210" y="-2898"/>
                  <a:pt x="3578045" y="19471"/>
                  <a:pt x="3766916" y="0"/>
                </a:cubicBezTo>
                <a:cubicBezTo>
                  <a:pt x="3955787" y="-19471"/>
                  <a:pt x="4155538" y="-18727"/>
                  <a:pt x="4346943" y="0"/>
                </a:cubicBezTo>
                <a:cubicBezTo>
                  <a:pt x="4538348" y="18727"/>
                  <a:pt x="4849843" y="21805"/>
                  <a:pt x="5070347" y="0"/>
                </a:cubicBezTo>
                <a:cubicBezTo>
                  <a:pt x="5290851" y="-21805"/>
                  <a:pt x="5487075" y="323"/>
                  <a:pt x="5650374" y="0"/>
                </a:cubicBezTo>
                <a:cubicBezTo>
                  <a:pt x="5813673" y="-323"/>
                  <a:pt x="5937064" y="-1907"/>
                  <a:pt x="6087023" y="0"/>
                </a:cubicBezTo>
                <a:cubicBezTo>
                  <a:pt x="6236982" y="1907"/>
                  <a:pt x="6709068" y="-23897"/>
                  <a:pt x="7168871" y="0"/>
                </a:cubicBezTo>
                <a:cubicBezTo>
                  <a:pt x="7188881" y="281065"/>
                  <a:pt x="7178921" y="318135"/>
                  <a:pt x="7168871" y="597035"/>
                </a:cubicBezTo>
                <a:cubicBezTo>
                  <a:pt x="7158821" y="875936"/>
                  <a:pt x="7147304" y="1018513"/>
                  <a:pt x="7168871" y="1124513"/>
                </a:cubicBezTo>
                <a:cubicBezTo>
                  <a:pt x="7190438" y="1230513"/>
                  <a:pt x="7165847" y="1585410"/>
                  <a:pt x="7168871" y="1738938"/>
                </a:cubicBezTo>
                <a:cubicBezTo>
                  <a:pt x="6955089" y="1752654"/>
                  <a:pt x="6553993" y="1705150"/>
                  <a:pt x="6373778" y="1738938"/>
                </a:cubicBezTo>
                <a:cubicBezTo>
                  <a:pt x="6193563" y="1772726"/>
                  <a:pt x="6005352" y="1737514"/>
                  <a:pt x="5722062" y="1738938"/>
                </a:cubicBezTo>
                <a:cubicBezTo>
                  <a:pt x="5438772" y="1740362"/>
                  <a:pt x="5444192" y="1748244"/>
                  <a:pt x="5213724" y="1738938"/>
                </a:cubicBezTo>
                <a:cubicBezTo>
                  <a:pt x="4983256" y="1729632"/>
                  <a:pt x="4784421" y="1755083"/>
                  <a:pt x="4490320" y="1738938"/>
                </a:cubicBezTo>
                <a:cubicBezTo>
                  <a:pt x="4196219" y="1722793"/>
                  <a:pt x="4051734" y="1760500"/>
                  <a:pt x="3910293" y="1738938"/>
                </a:cubicBezTo>
                <a:cubicBezTo>
                  <a:pt x="3768852" y="1717376"/>
                  <a:pt x="3283610" y="1700804"/>
                  <a:pt x="3115200" y="1738938"/>
                </a:cubicBezTo>
                <a:cubicBezTo>
                  <a:pt x="2946790" y="1777072"/>
                  <a:pt x="2810416" y="1756141"/>
                  <a:pt x="2606862" y="1738938"/>
                </a:cubicBezTo>
                <a:cubicBezTo>
                  <a:pt x="2403308" y="1721735"/>
                  <a:pt x="2165734" y="1759509"/>
                  <a:pt x="1883458" y="1738938"/>
                </a:cubicBezTo>
                <a:cubicBezTo>
                  <a:pt x="1601182" y="1718367"/>
                  <a:pt x="1625622" y="1729723"/>
                  <a:pt x="1446809" y="1738938"/>
                </a:cubicBezTo>
                <a:cubicBezTo>
                  <a:pt x="1267996" y="1748153"/>
                  <a:pt x="1184200" y="1728673"/>
                  <a:pt x="938470" y="1738938"/>
                </a:cubicBezTo>
                <a:cubicBezTo>
                  <a:pt x="692740" y="1749203"/>
                  <a:pt x="232403" y="1739983"/>
                  <a:pt x="0" y="1738938"/>
                </a:cubicBezTo>
                <a:cubicBezTo>
                  <a:pt x="-12305" y="1451085"/>
                  <a:pt x="-16459" y="1387823"/>
                  <a:pt x="0" y="1124513"/>
                </a:cubicBezTo>
                <a:cubicBezTo>
                  <a:pt x="16459" y="861203"/>
                  <a:pt x="-8451" y="742776"/>
                  <a:pt x="0" y="562257"/>
                </a:cubicBezTo>
                <a:cubicBezTo>
                  <a:pt x="8451" y="381738"/>
                  <a:pt x="-9520" y="180124"/>
                  <a:pt x="0" y="0"/>
                </a:cubicBezTo>
                <a:close/>
              </a:path>
            </a:pathLst>
          </a:custGeom>
          <a:noFill/>
          <a:ln w="38100">
            <a:solidFill>
              <a:schemeClr val="accent6"/>
            </a:solidFill>
            <a:extLst>
              <a:ext uri="{C807C97D-BFC1-408E-A445-0C87EB9F89A2}">
                <ask:lineSketchStyleProps xmlns="" xmlns:ask="http://schemas.microsoft.com/office/drawing/2018/sketchyshapes" sd="2940539438">
                  <a:prstGeom prst="rect">
                    <a:avLst/>
                  </a:prstGeom>
                  <ask:type>
                    <ask:lineSketchFreehand/>
                  </ask:type>
                </ask:lineSketchStyleProps>
              </a:ext>
            </a:extLst>
          </a:ln>
        </p:spPr>
        <p:txBody>
          <a:bodyPr wrap="square">
            <a:spAutoFit/>
          </a:bodyPr>
          <a:lstStyle/>
          <a:p>
            <a:r>
              <a:rPr lang="en-GB" sz="2600" b="1" u="sng" dirty="0">
                <a:solidFill>
                  <a:srgbClr val="CC0099"/>
                </a:solidFill>
                <a:latin typeface="Cavolini" panose="03000502040302020204" pitchFamily="66" charset="0"/>
                <a:cs typeface="Cavolini" panose="03000502040302020204" pitchFamily="66" charset="0"/>
              </a:rPr>
              <a:t>However... </a:t>
            </a:r>
          </a:p>
          <a:p>
            <a:r>
              <a:rPr lang="en-GB" sz="700" b="1" u="sng" dirty="0">
                <a:solidFill>
                  <a:srgbClr val="CC0099"/>
                </a:solidFill>
                <a:latin typeface="Cavolini" panose="03000502040302020204" pitchFamily="66" charset="0"/>
                <a:cs typeface="Cavolini" panose="03000502040302020204" pitchFamily="66" charset="0"/>
              </a:rPr>
              <a:t> </a:t>
            </a:r>
          </a:p>
          <a:p>
            <a:r>
              <a:rPr lang="en-GB" sz="2400" b="1" dirty="0">
                <a:solidFill>
                  <a:srgbClr val="CC0099"/>
                </a:solidFill>
                <a:latin typeface="Cavolini" panose="03000502040302020204" pitchFamily="66" charset="0"/>
                <a:cs typeface="Cavolini" panose="03000502040302020204" pitchFamily="66" charset="0"/>
              </a:rPr>
              <a:t>Why might theists suggest the Big Bang theory can still be compatible with a belief in God? </a:t>
            </a:r>
          </a:p>
        </p:txBody>
      </p:sp>
    </p:spTree>
    <p:extLst>
      <p:ext uri="{BB962C8B-B14F-4D97-AF65-F5344CB8AC3E}">
        <p14:creationId xmlns:p14="http://schemas.microsoft.com/office/powerpoint/2010/main" val="158826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7E94D-E31D-46E9-AA6C-04F1735AA83B}"/>
              </a:ext>
            </a:extLst>
          </p:cNvPr>
          <p:cNvPicPr>
            <a:picLocks noChangeAspect="1"/>
          </p:cNvPicPr>
          <p:nvPr/>
        </p:nvPicPr>
        <p:blipFill>
          <a:blip r:embed="rId2"/>
          <a:stretch>
            <a:fillRect/>
          </a:stretch>
        </p:blipFill>
        <p:spPr>
          <a:xfrm>
            <a:off x="-1" y="6094679"/>
            <a:ext cx="12192001" cy="781077"/>
          </a:xfrm>
          <a:prstGeom prst="rect">
            <a:avLst/>
          </a:prstGeom>
        </p:spPr>
      </p:pic>
      <p:sp>
        <p:nvSpPr>
          <p:cNvPr id="4" name="Rectangle 3">
            <a:extLst>
              <a:ext uri="{FF2B5EF4-FFF2-40B4-BE49-F238E27FC236}">
                <a16:creationId xmlns:a16="http://schemas.microsoft.com/office/drawing/2014/main" id="{11A51A86-00E5-4230-8509-A07DD16DB427}"/>
              </a:ext>
            </a:extLst>
          </p:cNvPr>
          <p:cNvSpPr/>
          <p:nvPr/>
        </p:nvSpPr>
        <p:spPr>
          <a:xfrm>
            <a:off x="2600490" y="692897"/>
            <a:ext cx="6991016" cy="615553"/>
          </a:xfrm>
          <a:prstGeom prst="rect">
            <a:avLst/>
          </a:prstGeom>
          <a:noFill/>
        </p:spPr>
        <p:txBody>
          <a:bodyPr wrap="none" lIns="91440" tIns="45720" rIns="91440" bIns="45720">
            <a:spAutoFit/>
          </a:bodyPr>
          <a:lstStyle/>
          <a:p>
            <a:pPr algn="ctr"/>
            <a:r>
              <a:rPr lang="en-US" sz="3400" b="1"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rPr>
              <a:t>The Cosmological Argument. </a:t>
            </a:r>
            <a:endParaRPr lang="en-US" sz="3400" b="1" cap="none" spc="0"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2" name="Rectangle 11">
            <a:extLst>
              <a:ext uri="{FF2B5EF4-FFF2-40B4-BE49-F238E27FC236}">
                <a16:creationId xmlns:a16="http://schemas.microsoft.com/office/drawing/2014/main" id="{510E1E49-5924-4A48-A46D-B9628FDD58DC}"/>
              </a:ext>
            </a:extLst>
          </p:cNvPr>
          <p:cNvSpPr/>
          <p:nvPr/>
        </p:nvSpPr>
        <p:spPr>
          <a:xfrm>
            <a:off x="3788578" y="134504"/>
            <a:ext cx="4669868" cy="707886"/>
          </a:xfrm>
          <a:prstGeom prst="rect">
            <a:avLst/>
          </a:prstGeom>
          <a:noFill/>
        </p:spPr>
        <p:txBody>
          <a:bodyPr wrap="none" lIns="91440" tIns="45720" rIns="91440" bIns="45720">
            <a:spAutoFit/>
          </a:bodyPr>
          <a:lstStyle/>
          <a:p>
            <a:pPr algn="ctr"/>
            <a:r>
              <a:rPr lang="en-US" sz="4000" b="1" dirty="0">
                <a:ln w="0"/>
                <a:solidFill>
                  <a:schemeClr val="bg1"/>
                </a:soli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 </a:t>
            </a:r>
          </a:p>
        </p:txBody>
      </p:sp>
      <p:sp>
        <p:nvSpPr>
          <p:cNvPr id="9" name="TextBox 8">
            <a:extLst>
              <a:ext uri="{FF2B5EF4-FFF2-40B4-BE49-F238E27FC236}">
                <a16:creationId xmlns:a16="http://schemas.microsoft.com/office/drawing/2014/main" id="{CAAFD17F-504A-4973-B5FB-3CB96C38636B}"/>
              </a:ext>
            </a:extLst>
          </p:cNvPr>
          <p:cNvSpPr txBox="1"/>
          <p:nvPr/>
        </p:nvSpPr>
        <p:spPr>
          <a:xfrm>
            <a:off x="2086252" y="1626486"/>
            <a:ext cx="8202058" cy="830997"/>
          </a:xfrm>
          <a:custGeom>
            <a:avLst/>
            <a:gdLst>
              <a:gd name="connsiteX0" fmla="*/ 0 w 8202058"/>
              <a:gd name="connsiteY0" fmla="*/ 0 h 830997"/>
              <a:gd name="connsiteX1" fmla="*/ 421820 w 8202058"/>
              <a:gd name="connsiteY1" fmla="*/ 0 h 830997"/>
              <a:gd name="connsiteX2" fmla="*/ 1007681 w 8202058"/>
              <a:gd name="connsiteY2" fmla="*/ 0 h 830997"/>
              <a:gd name="connsiteX3" fmla="*/ 1675563 w 8202058"/>
              <a:gd name="connsiteY3" fmla="*/ 0 h 830997"/>
              <a:gd name="connsiteX4" fmla="*/ 2097383 w 8202058"/>
              <a:gd name="connsiteY4" fmla="*/ 0 h 830997"/>
              <a:gd name="connsiteX5" fmla="*/ 2437183 w 8202058"/>
              <a:gd name="connsiteY5" fmla="*/ 0 h 830997"/>
              <a:gd name="connsiteX6" fmla="*/ 2776982 w 8202058"/>
              <a:gd name="connsiteY6" fmla="*/ 0 h 830997"/>
              <a:gd name="connsiteX7" fmla="*/ 3526885 w 8202058"/>
              <a:gd name="connsiteY7" fmla="*/ 0 h 830997"/>
              <a:gd name="connsiteX8" fmla="*/ 4194767 w 8202058"/>
              <a:gd name="connsiteY8" fmla="*/ 0 h 830997"/>
              <a:gd name="connsiteX9" fmla="*/ 4944669 w 8202058"/>
              <a:gd name="connsiteY9" fmla="*/ 0 h 830997"/>
              <a:gd name="connsiteX10" fmla="*/ 5448510 w 8202058"/>
              <a:gd name="connsiteY10" fmla="*/ 0 h 830997"/>
              <a:gd name="connsiteX11" fmla="*/ 6116392 w 8202058"/>
              <a:gd name="connsiteY11" fmla="*/ 0 h 830997"/>
              <a:gd name="connsiteX12" fmla="*/ 6620233 w 8202058"/>
              <a:gd name="connsiteY12" fmla="*/ 0 h 830997"/>
              <a:gd name="connsiteX13" fmla="*/ 7206094 w 8202058"/>
              <a:gd name="connsiteY13" fmla="*/ 0 h 830997"/>
              <a:gd name="connsiteX14" fmla="*/ 8202058 w 8202058"/>
              <a:gd name="connsiteY14" fmla="*/ 0 h 830997"/>
              <a:gd name="connsiteX15" fmla="*/ 8202058 w 8202058"/>
              <a:gd name="connsiteY15" fmla="*/ 415499 h 830997"/>
              <a:gd name="connsiteX16" fmla="*/ 8202058 w 8202058"/>
              <a:gd name="connsiteY16" fmla="*/ 830997 h 830997"/>
              <a:gd name="connsiteX17" fmla="*/ 7698217 w 8202058"/>
              <a:gd name="connsiteY17" fmla="*/ 830997 h 830997"/>
              <a:gd name="connsiteX18" fmla="*/ 7276397 w 8202058"/>
              <a:gd name="connsiteY18" fmla="*/ 830997 h 830997"/>
              <a:gd name="connsiteX19" fmla="*/ 6772556 w 8202058"/>
              <a:gd name="connsiteY19" fmla="*/ 830997 h 830997"/>
              <a:gd name="connsiteX20" fmla="*/ 6186695 w 8202058"/>
              <a:gd name="connsiteY20" fmla="*/ 830997 h 830997"/>
              <a:gd name="connsiteX21" fmla="*/ 5846896 w 8202058"/>
              <a:gd name="connsiteY21" fmla="*/ 830997 h 830997"/>
              <a:gd name="connsiteX22" fmla="*/ 5096993 w 8202058"/>
              <a:gd name="connsiteY22" fmla="*/ 830997 h 830997"/>
              <a:gd name="connsiteX23" fmla="*/ 4347091 w 8202058"/>
              <a:gd name="connsiteY23" fmla="*/ 830997 h 830997"/>
              <a:gd name="connsiteX24" fmla="*/ 3597188 w 8202058"/>
              <a:gd name="connsiteY24" fmla="*/ 830997 h 830997"/>
              <a:gd name="connsiteX25" fmla="*/ 3011327 w 8202058"/>
              <a:gd name="connsiteY25" fmla="*/ 830997 h 830997"/>
              <a:gd name="connsiteX26" fmla="*/ 2425466 w 8202058"/>
              <a:gd name="connsiteY26" fmla="*/ 830997 h 830997"/>
              <a:gd name="connsiteX27" fmla="*/ 1921625 w 8202058"/>
              <a:gd name="connsiteY27" fmla="*/ 830997 h 830997"/>
              <a:gd name="connsiteX28" fmla="*/ 1499805 w 8202058"/>
              <a:gd name="connsiteY28" fmla="*/ 830997 h 830997"/>
              <a:gd name="connsiteX29" fmla="*/ 749902 w 8202058"/>
              <a:gd name="connsiteY29" fmla="*/ 830997 h 830997"/>
              <a:gd name="connsiteX30" fmla="*/ 0 w 8202058"/>
              <a:gd name="connsiteY30" fmla="*/ 830997 h 830997"/>
              <a:gd name="connsiteX31" fmla="*/ 0 w 8202058"/>
              <a:gd name="connsiteY31" fmla="*/ 432118 h 830997"/>
              <a:gd name="connsiteX32" fmla="*/ 0 w 8202058"/>
              <a:gd name="connsiteY3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02058" h="830997" fill="none" extrusionOk="0">
                <a:moveTo>
                  <a:pt x="0" y="0"/>
                </a:moveTo>
                <a:cubicBezTo>
                  <a:pt x="122599" y="-35781"/>
                  <a:pt x="239416" y="31874"/>
                  <a:pt x="421820" y="0"/>
                </a:cubicBezTo>
                <a:cubicBezTo>
                  <a:pt x="604224" y="-31874"/>
                  <a:pt x="721425" y="49894"/>
                  <a:pt x="1007681" y="0"/>
                </a:cubicBezTo>
                <a:cubicBezTo>
                  <a:pt x="1293937" y="-49894"/>
                  <a:pt x="1427252" y="28758"/>
                  <a:pt x="1675563" y="0"/>
                </a:cubicBezTo>
                <a:cubicBezTo>
                  <a:pt x="1923874" y="-28758"/>
                  <a:pt x="1897399" y="17808"/>
                  <a:pt x="2097383" y="0"/>
                </a:cubicBezTo>
                <a:cubicBezTo>
                  <a:pt x="2297367" y="-17808"/>
                  <a:pt x="2347388" y="10309"/>
                  <a:pt x="2437183" y="0"/>
                </a:cubicBezTo>
                <a:cubicBezTo>
                  <a:pt x="2526978" y="-10309"/>
                  <a:pt x="2612626" y="30511"/>
                  <a:pt x="2776982" y="0"/>
                </a:cubicBezTo>
                <a:cubicBezTo>
                  <a:pt x="2941338" y="-30511"/>
                  <a:pt x="3362975" y="46103"/>
                  <a:pt x="3526885" y="0"/>
                </a:cubicBezTo>
                <a:cubicBezTo>
                  <a:pt x="3690795" y="-46103"/>
                  <a:pt x="3984409" y="9377"/>
                  <a:pt x="4194767" y="0"/>
                </a:cubicBezTo>
                <a:cubicBezTo>
                  <a:pt x="4405125" y="-9377"/>
                  <a:pt x="4775492" y="60113"/>
                  <a:pt x="4944669" y="0"/>
                </a:cubicBezTo>
                <a:cubicBezTo>
                  <a:pt x="5113846" y="-60113"/>
                  <a:pt x="5284823" y="12970"/>
                  <a:pt x="5448510" y="0"/>
                </a:cubicBezTo>
                <a:cubicBezTo>
                  <a:pt x="5612197" y="-12970"/>
                  <a:pt x="5834983" y="45787"/>
                  <a:pt x="6116392" y="0"/>
                </a:cubicBezTo>
                <a:cubicBezTo>
                  <a:pt x="6397801" y="-45787"/>
                  <a:pt x="6501260" y="5679"/>
                  <a:pt x="6620233" y="0"/>
                </a:cubicBezTo>
                <a:cubicBezTo>
                  <a:pt x="6739206" y="-5679"/>
                  <a:pt x="6957764" y="48002"/>
                  <a:pt x="7206094" y="0"/>
                </a:cubicBezTo>
                <a:cubicBezTo>
                  <a:pt x="7454424" y="-48002"/>
                  <a:pt x="7840397" y="92798"/>
                  <a:pt x="8202058" y="0"/>
                </a:cubicBezTo>
                <a:cubicBezTo>
                  <a:pt x="8211411" y="185868"/>
                  <a:pt x="8197642" y="239964"/>
                  <a:pt x="8202058" y="415499"/>
                </a:cubicBezTo>
                <a:cubicBezTo>
                  <a:pt x="8206474" y="591034"/>
                  <a:pt x="8185357" y="704473"/>
                  <a:pt x="8202058" y="830997"/>
                </a:cubicBezTo>
                <a:cubicBezTo>
                  <a:pt x="8014453" y="847258"/>
                  <a:pt x="7802617" y="792799"/>
                  <a:pt x="7698217" y="830997"/>
                </a:cubicBezTo>
                <a:cubicBezTo>
                  <a:pt x="7593817" y="869195"/>
                  <a:pt x="7431571" y="821474"/>
                  <a:pt x="7276397" y="830997"/>
                </a:cubicBezTo>
                <a:cubicBezTo>
                  <a:pt x="7121223" y="840520"/>
                  <a:pt x="6941456" y="781021"/>
                  <a:pt x="6772556" y="830997"/>
                </a:cubicBezTo>
                <a:cubicBezTo>
                  <a:pt x="6603656" y="880973"/>
                  <a:pt x="6412573" y="802685"/>
                  <a:pt x="6186695" y="830997"/>
                </a:cubicBezTo>
                <a:cubicBezTo>
                  <a:pt x="5960817" y="859309"/>
                  <a:pt x="6009099" y="811091"/>
                  <a:pt x="5846896" y="830997"/>
                </a:cubicBezTo>
                <a:cubicBezTo>
                  <a:pt x="5684693" y="850903"/>
                  <a:pt x="5435223" y="759404"/>
                  <a:pt x="5096993" y="830997"/>
                </a:cubicBezTo>
                <a:cubicBezTo>
                  <a:pt x="4758763" y="902590"/>
                  <a:pt x="4721664" y="753815"/>
                  <a:pt x="4347091" y="830997"/>
                </a:cubicBezTo>
                <a:cubicBezTo>
                  <a:pt x="3972518" y="908179"/>
                  <a:pt x="3823073" y="808668"/>
                  <a:pt x="3597188" y="830997"/>
                </a:cubicBezTo>
                <a:cubicBezTo>
                  <a:pt x="3371303" y="853326"/>
                  <a:pt x="3131706" y="766489"/>
                  <a:pt x="3011327" y="830997"/>
                </a:cubicBezTo>
                <a:cubicBezTo>
                  <a:pt x="2890948" y="895505"/>
                  <a:pt x="2658255" y="806969"/>
                  <a:pt x="2425466" y="830997"/>
                </a:cubicBezTo>
                <a:cubicBezTo>
                  <a:pt x="2192677" y="855025"/>
                  <a:pt x="2112418" y="822787"/>
                  <a:pt x="1921625" y="830997"/>
                </a:cubicBezTo>
                <a:cubicBezTo>
                  <a:pt x="1730832" y="839207"/>
                  <a:pt x="1652817" y="781365"/>
                  <a:pt x="1499805" y="830997"/>
                </a:cubicBezTo>
                <a:cubicBezTo>
                  <a:pt x="1346793" y="880629"/>
                  <a:pt x="904371" y="782200"/>
                  <a:pt x="749902" y="830997"/>
                </a:cubicBezTo>
                <a:cubicBezTo>
                  <a:pt x="595433" y="879794"/>
                  <a:pt x="197120" y="802377"/>
                  <a:pt x="0" y="830997"/>
                </a:cubicBezTo>
                <a:cubicBezTo>
                  <a:pt x="-7200" y="729594"/>
                  <a:pt x="5961" y="620949"/>
                  <a:pt x="0" y="432118"/>
                </a:cubicBezTo>
                <a:cubicBezTo>
                  <a:pt x="-5961" y="243287"/>
                  <a:pt x="18878" y="200260"/>
                  <a:pt x="0" y="0"/>
                </a:cubicBezTo>
                <a:close/>
              </a:path>
              <a:path w="8202058" h="830997" stroke="0" extrusionOk="0">
                <a:moveTo>
                  <a:pt x="0" y="0"/>
                </a:moveTo>
                <a:cubicBezTo>
                  <a:pt x="176002" y="-51520"/>
                  <a:pt x="456743" y="14322"/>
                  <a:pt x="667882" y="0"/>
                </a:cubicBezTo>
                <a:cubicBezTo>
                  <a:pt x="879021" y="-14322"/>
                  <a:pt x="1173722" y="9191"/>
                  <a:pt x="1335764" y="0"/>
                </a:cubicBezTo>
                <a:cubicBezTo>
                  <a:pt x="1497806" y="-9191"/>
                  <a:pt x="1914828" y="64938"/>
                  <a:pt x="2085666" y="0"/>
                </a:cubicBezTo>
                <a:cubicBezTo>
                  <a:pt x="2256504" y="-64938"/>
                  <a:pt x="2332514" y="25491"/>
                  <a:pt x="2507486" y="0"/>
                </a:cubicBezTo>
                <a:cubicBezTo>
                  <a:pt x="2682458" y="-25491"/>
                  <a:pt x="2818848" y="53606"/>
                  <a:pt x="3011327" y="0"/>
                </a:cubicBezTo>
                <a:cubicBezTo>
                  <a:pt x="3203806" y="-53606"/>
                  <a:pt x="3268540" y="6277"/>
                  <a:pt x="3515168" y="0"/>
                </a:cubicBezTo>
                <a:cubicBezTo>
                  <a:pt x="3761796" y="-6277"/>
                  <a:pt x="4076073" y="48147"/>
                  <a:pt x="4265070" y="0"/>
                </a:cubicBezTo>
                <a:cubicBezTo>
                  <a:pt x="4454067" y="-48147"/>
                  <a:pt x="4579032" y="16508"/>
                  <a:pt x="4686890" y="0"/>
                </a:cubicBezTo>
                <a:cubicBezTo>
                  <a:pt x="4794748" y="-16508"/>
                  <a:pt x="5098797" y="27348"/>
                  <a:pt x="5272752" y="0"/>
                </a:cubicBezTo>
                <a:cubicBezTo>
                  <a:pt x="5446707" y="-27348"/>
                  <a:pt x="5538694" y="7296"/>
                  <a:pt x="5612551" y="0"/>
                </a:cubicBezTo>
                <a:cubicBezTo>
                  <a:pt x="5686408" y="-7296"/>
                  <a:pt x="5859642" y="14218"/>
                  <a:pt x="6034371" y="0"/>
                </a:cubicBezTo>
                <a:cubicBezTo>
                  <a:pt x="6209100" y="-14218"/>
                  <a:pt x="6326333" y="4036"/>
                  <a:pt x="6538212" y="0"/>
                </a:cubicBezTo>
                <a:cubicBezTo>
                  <a:pt x="6750091" y="-4036"/>
                  <a:pt x="6897719" y="27379"/>
                  <a:pt x="7042053" y="0"/>
                </a:cubicBezTo>
                <a:cubicBezTo>
                  <a:pt x="7186387" y="-27379"/>
                  <a:pt x="7235050" y="33609"/>
                  <a:pt x="7381852" y="0"/>
                </a:cubicBezTo>
                <a:cubicBezTo>
                  <a:pt x="7528654" y="-33609"/>
                  <a:pt x="7849728" y="53688"/>
                  <a:pt x="8202058" y="0"/>
                </a:cubicBezTo>
                <a:cubicBezTo>
                  <a:pt x="8230014" y="163564"/>
                  <a:pt x="8184468" y="310398"/>
                  <a:pt x="8202058" y="423808"/>
                </a:cubicBezTo>
                <a:cubicBezTo>
                  <a:pt x="8219648" y="537218"/>
                  <a:pt x="8179900" y="709818"/>
                  <a:pt x="8202058" y="830997"/>
                </a:cubicBezTo>
                <a:cubicBezTo>
                  <a:pt x="7868984" y="903224"/>
                  <a:pt x="7848930" y="814078"/>
                  <a:pt x="7534176" y="830997"/>
                </a:cubicBezTo>
                <a:cubicBezTo>
                  <a:pt x="7219422" y="847916"/>
                  <a:pt x="7313231" y="825661"/>
                  <a:pt x="7194377" y="830997"/>
                </a:cubicBezTo>
                <a:cubicBezTo>
                  <a:pt x="7075523" y="836333"/>
                  <a:pt x="6977241" y="812396"/>
                  <a:pt x="6854577" y="830997"/>
                </a:cubicBezTo>
                <a:cubicBezTo>
                  <a:pt x="6731913" y="849598"/>
                  <a:pt x="6540493" y="825409"/>
                  <a:pt x="6268716" y="830997"/>
                </a:cubicBezTo>
                <a:cubicBezTo>
                  <a:pt x="5996939" y="836585"/>
                  <a:pt x="6052874" y="818889"/>
                  <a:pt x="5928916" y="830997"/>
                </a:cubicBezTo>
                <a:cubicBezTo>
                  <a:pt x="5804958" y="843105"/>
                  <a:pt x="5449093" y="792371"/>
                  <a:pt x="5261034" y="830997"/>
                </a:cubicBezTo>
                <a:cubicBezTo>
                  <a:pt x="5072975" y="869623"/>
                  <a:pt x="4997820" y="772022"/>
                  <a:pt x="4757194" y="830997"/>
                </a:cubicBezTo>
                <a:cubicBezTo>
                  <a:pt x="4516568" y="889972"/>
                  <a:pt x="4484666" y="776196"/>
                  <a:pt x="4253353" y="830997"/>
                </a:cubicBezTo>
                <a:cubicBezTo>
                  <a:pt x="4022040" y="885798"/>
                  <a:pt x="3976872" y="801593"/>
                  <a:pt x="3831533" y="830997"/>
                </a:cubicBezTo>
                <a:cubicBezTo>
                  <a:pt x="3686194" y="860401"/>
                  <a:pt x="3293948" y="816168"/>
                  <a:pt x="3081630" y="830997"/>
                </a:cubicBezTo>
                <a:cubicBezTo>
                  <a:pt x="2869312" y="845826"/>
                  <a:pt x="2800592" y="813498"/>
                  <a:pt x="2577790" y="830997"/>
                </a:cubicBezTo>
                <a:cubicBezTo>
                  <a:pt x="2354988" y="848496"/>
                  <a:pt x="2279890" y="783839"/>
                  <a:pt x="2073949" y="830997"/>
                </a:cubicBezTo>
                <a:cubicBezTo>
                  <a:pt x="1868008" y="878155"/>
                  <a:pt x="1681942" y="785513"/>
                  <a:pt x="1570108" y="830997"/>
                </a:cubicBezTo>
                <a:cubicBezTo>
                  <a:pt x="1458274" y="876481"/>
                  <a:pt x="1037461" y="802613"/>
                  <a:pt x="902226" y="830997"/>
                </a:cubicBezTo>
                <a:cubicBezTo>
                  <a:pt x="766991" y="859381"/>
                  <a:pt x="329573" y="760452"/>
                  <a:pt x="0" y="830997"/>
                </a:cubicBezTo>
                <a:cubicBezTo>
                  <a:pt x="-25754" y="637328"/>
                  <a:pt x="9045" y="540111"/>
                  <a:pt x="0" y="415499"/>
                </a:cubicBezTo>
                <a:cubicBezTo>
                  <a:pt x="-9045" y="290887"/>
                  <a:pt x="47831" y="186642"/>
                  <a:pt x="0" y="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solidFill>
                  <a:srgbClr val="391367"/>
                </a:solidFill>
                <a:latin typeface="Cavolini" panose="03000502040302020204" pitchFamily="66" charset="0"/>
                <a:ea typeface="Times New Roman" panose="02020603050405020304" pitchFamily="18" charset="0"/>
                <a:cs typeface="Cavolini" panose="03000502040302020204" pitchFamily="66" charset="0"/>
              </a:rPr>
              <a:t>‘Religion and science are opposed to each other’.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Is this statement correct?</a:t>
            </a:r>
          </a:p>
        </p:txBody>
      </p:sp>
      <p:pic>
        <p:nvPicPr>
          <p:cNvPr id="3074" name="Picture 2" descr="See the source image">
            <a:extLst>
              <a:ext uri="{FF2B5EF4-FFF2-40B4-BE49-F238E27FC236}">
                <a16:creationId xmlns:a16="http://schemas.microsoft.com/office/drawing/2014/main" id="{19201C10-3251-4BF9-B729-EE4DB96034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234" y="788114"/>
            <a:ext cx="1027858" cy="1681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542F1C-CB95-431D-B55B-B60F189A1DC8}"/>
              </a:ext>
            </a:extLst>
          </p:cNvPr>
          <p:cNvSpPr txBox="1"/>
          <p:nvPr/>
        </p:nvSpPr>
        <p:spPr>
          <a:xfrm>
            <a:off x="862613" y="2597673"/>
            <a:ext cx="10466774" cy="2708434"/>
          </a:xfrm>
          <a:custGeom>
            <a:avLst/>
            <a:gdLst>
              <a:gd name="connsiteX0" fmla="*/ 0 w 10466774"/>
              <a:gd name="connsiteY0" fmla="*/ 0 h 2708434"/>
              <a:gd name="connsiteX1" fmla="*/ 488449 w 10466774"/>
              <a:gd name="connsiteY1" fmla="*/ 0 h 2708434"/>
              <a:gd name="connsiteX2" fmla="*/ 1186234 w 10466774"/>
              <a:gd name="connsiteY2" fmla="*/ 0 h 2708434"/>
              <a:gd name="connsiteX3" fmla="*/ 1988687 w 10466774"/>
              <a:gd name="connsiteY3" fmla="*/ 0 h 2708434"/>
              <a:gd name="connsiteX4" fmla="*/ 2895807 w 10466774"/>
              <a:gd name="connsiteY4" fmla="*/ 0 h 2708434"/>
              <a:gd name="connsiteX5" fmla="*/ 3593592 w 10466774"/>
              <a:gd name="connsiteY5" fmla="*/ 0 h 2708434"/>
              <a:gd name="connsiteX6" fmla="*/ 3977374 w 10466774"/>
              <a:gd name="connsiteY6" fmla="*/ 0 h 2708434"/>
              <a:gd name="connsiteX7" fmla="*/ 4570491 w 10466774"/>
              <a:gd name="connsiteY7" fmla="*/ 0 h 2708434"/>
              <a:gd name="connsiteX8" fmla="*/ 5372944 w 10466774"/>
              <a:gd name="connsiteY8" fmla="*/ 0 h 2708434"/>
              <a:gd name="connsiteX9" fmla="*/ 5966061 w 10466774"/>
              <a:gd name="connsiteY9" fmla="*/ 0 h 2708434"/>
              <a:gd name="connsiteX10" fmla="*/ 6349843 w 10466774"/>
              <a:gd name="connsiteY10" fmla="*/ 0 h 2708434"/>
              <a:gd name="connsiteX11" fmla="*/ 7152296 w 10466774"/>
              <a:gd name="connsiteY11" fmla="*/ 0 h 2708434"/>
              <a:gd name="connsiteX12" fmla="*/ 7954748 w 10466774"/>
              <a:gd name="connsiteY12" fmla="*/ 0 h 2708434"/>
              <a:gd name="connsiteX13" fmla="*/ 8443198 w 10466774"/>
              <a:gd name="connsiteY13" fmla="*/ 0 h 2708434"/>
              <a:gd name="connsiteX14" fmla="*/ 8826979 w 10466774"/>
              <a:gd name="connsiteY14" fmla="*/ 0 h 2708434"/>
              <a:gd name="connsiteX15" fmla="*/ 9734100 w 10466774"/>
              <a:gd name="connsiteY15" fmla="*/ 0 h 2708434"/>
              <a:gd name="connsiteX16" fmla="*/ 10466774 w 10466774"/>
              <a:gd name="connsiteY16" fmla="*/ 0 h 2708434"/>
              <a:gd name="connsiteX17" fmla="*/ 10466774 w 10466774"/>
              <a:gd name="connsiteY17" fmla="*/ 595855 h 2708434"/>
              <a:gd name="connsiteX18" fmla="*/ 10466774 w 10466774"/>
              <a:gd name="connsiteY18" fmla="*/ 1245880 h 2708434"/>
              <a:gd name="connsiteX19" fmla="*/ 10466774 w 10466774"/>
              <a:gd name="connsiteY19" fmla="*/ 1868819 h 2708434"/>
              <a:gd name="connsiteX20" fmla="*/ 10466774 w 10466774"/>
              <a:gd name="connsiteY20" fmla="*/ 2708434 h 2708434"/>
              <a:gd name="connsiteX21" fmla="*/ 9978325 w 10466774"/>
              <a:gd name="connsiteY21" fmla="*/ 2708434 h 2708434"/>
              <a:gd name="connsiteX22" fmla="*/ 9175872 w 10466774"/>
              <a:gd name="connsiteY22" fmla="*/ 2708434 h 2708434"/>
              <a:gd name="connsiteX23" fmla="*/ 8792090 w 10466774"/>
              <a:gd name="connsiteY23" fmla="*/ 2708434 h 2708434"/>
              <a:gd name="connsiteX24" fmla="*/ 8303641 w 10466774"/>
              <a:gd name="connsiteY24" fmla="*/ 2708434 h 2708434"/>
              <a:gd name="connsiteX25" fmla="*/ 7710524 w 10466774"/>
              <a:gd name="connsiteY25" fmla="*/ 2708434 h 2708434"/>
              <a:gd name="connsiteX26" fmla="*/ 6803403 w 10466774"/>
              <a:gd name="connsiteY26" fmla="*/ 2708434 h 2708434"/>
              <a:gd name="connsiteX27" fmla="*/ 6000950 w 10466774"/>
              <a:gd name="connsiteY27" fmla="*/ 2708434 h 2708434"/>
              <a:gd name="connsiteX28" fmla="*/ 5093830 w 10466774"/>
              <a:gd name="connsiteY28" fmla="*/ 2708434 h 2708434"/>
              <a:gd name="connsiteX29" fmla="*/ 4500713 w 10466774"/>
              <a:gd name="connsiteY29" fmla="*/ 2708434 h 2708434"/>
              <a:gd name="connsiteX30" fmla="*/ 3907596 w 10466774"/>
              <a:gd name="connsiteY30" fmla="*/ 2708434 h 2708434"/>
              <a:gd name="connsiteX31" fmla="*/ 3314478 w 10466774"/>
              <a:gd name="connsiteY31" fmla="*/ 2708434 h 2708434"/>
              <a:gd name="connsiteX32" fmla="*/ 2512026 w 10466774"/>
              <a:gd name="connsiteY32" fmla="*/ 2708434 h 2708434"/>
              <a:gd name="connsiteX33" fmla="*/ 1814241 w 10466774"/>
              <a:gd name="connsiteY33" fmla="*/ 2708434 h 2708434"/>
              <a:gd name="connsiteX34" fmla="*/ 1011788 w 10466774"/>
              <a:gd name="connsiteY34" fmla="*/ 2708434 h 2708434"/>
              <a:gd name="connsiteX35" fmla="*/ 628006 w 10466774"/>
              <a:gd name="connsiteY35" fmla="*/ 2708434 h 2708434"/>
              <a:gd name="connsiteX36" fmla="*/ 0 w 10466774"/>
              <a:gd name="connsiteY36" fmla="*/ 2708434 h 2708434"/>
              <a:gd name="connsiteX37" fmla="*/ 0 w 10466774"/>
              <a:gd name="connsiteY37" fmla="*/ 1977157 h 2708434"/>
              <a:gd name="connsiteX38" fmla="*/ 0 w 10466774"/>
              <a:gd name="connsiteY38" fmla="*/ 1300048 h 2708434"/>
              <a:gd name="connsiteX39" fmla="*/ 0 w 10466774"/>
              <a:gd name="connsiteY39" fmla="*/ 595855 h 2708434"/>
              <a:gd name="connsiteX40" fmla="*/ 0 w 10466774"/>
              <a:gd name="connsiteY40" fmla="*/ 0 h 27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66774" h="2708434" extrusionOk="0">
                <a:moveTo>
                  <a:pt x="0" y="0"/>
                </a:moveTo>
                <a:cubicBezTo>
                  <a:pt x="131498" y="-5856"/>
                  <a:pt x="279382" y="17521"/>
                  <a:pt x="488449" y="0"/>
                </a:cubicBezTo>
                <a:cubicBezTo>
                  <a:pt x="697516" y="-17521"/>
                  <a:pt x="947190" y="-993"/>
                  <a:pt x="1186234" y="0"/>
                </a:cubicBezTo>
                <a:cubicBezTo>
                  <a:pt x="1425279" y="993"/>
                  <a:pt x="1615955" y="13303"/>
                  <a:pt x="1988687" y="0"/>
                </a:cubicBezTo>
                <a:cubicBezTo>
                  <a:pt x="2361419" y="-13303"/>
                  <a:pt x="2699527" y="11924"/>
                  <a:pt x="2895807" y="0"/>
                </a:cubicBezTo>
                <a:cubicBezTo>
                  <a:pt x="3092087" y="-11924"/>
                  <a:pt x="3307502" y="16178"/>
                  <a:pt x="3593592" y="0"/>
                </a:cubicBezTo>
                <a:cubicBezTo>
                  <a:pt x="3879683" y="-16178"/>
                  <a:pt x="3844855" y="-15272"/>
                  <a:pt x="3977374" y="0"/>
                </a:cubicBezTo>
                <a:cubicBezTo>
                  <a:pt x="4109893" y="15272"/>
                  <a:pt x="4425283" y="10132"/>
                  <a:pt x="4570491" y="0"/>
                </a:cubicBezTo>
                <a:cubicBezTo>
                  <a:pt x="4715699" y="-10132"/>
                  <a:pt x="5013412" y="-17250"/>
                  <a:pt x="5372944" y="0"/>
                </a:cubicBezTo>
                <a:cubicBezTo>
                  <a:pt x="5732476" y="17250"/>
                  <a:pt x="5719421" y="-16226"/>
                  <a:pt x="5966061" y="0"/>
                </a:cubicBezTo>
                <a:cubicBezTo>
                  <a:pt x="6212701" y="16226"/>
                  <a:pt x="6185270" y="-9291"/>
                  <a:pt x="6349843" y="0"/>
                </a:cubicBezTo>
                <a:cubicBezTo>
                  <a:pt x="6514416" y="9291"/>
                  <a:pt x="6968413" y="35115"/>
                  <a:pt x="7152296" y="0"/>
                </a:cubicBezTo>
                <a:cubicBezTo>
                  <a:pt x="7336179" y="-35115"/>
                  <a:pt x="7773350" y="-7753"/>
                  <a:pt x="7954748" y="0"/>
                </a:cubicBezTo>
                <a:cubicBezTo>
                  <a:pt x="8136146" y="7753"/>
                  <a:pt x="8258614" y="9710"/>
                  <a:pt x="8443198" y="0"/>
                </a:cubicBezTo>
                <a:cubicBezTo>
                  <a:pt x="8627782" y="-9710"/>
                  <a:pt x="8733033" y="-17204"/>
                  <a:pt x="8826979" y="0"/>
                </a:cubicBezTo>
                <a:cubicBezTo>
                  <a:pt x="8920925" y="17204"/>
                  <a:pt x="9492230" y="-34451"/>
                  <a:pt x="9734100" y="0"/>
                </a:cubicBezTo>
                <a:cubicBezTo>
                  <a:pt x="9975970" y="34451"/>
                  <a:pt x="10185544" y="1260"/>
                  <a:pt x="10466774" y="0"/>
                </a:cubicBezTo>
                <a:cubicBezTo>
                  <a:pt x="10476808" y="145401"/>
                  <a:pt x="10440936" y="473836"/>
                  <a:pt x="10466774" y="595855"/>
                </a:cubicBezTo>
                <a:cubicBezTo>
                  <a:pt x="10492612" y="717875"/>
                  <a:pt x="10447623" y="940102"/>
                  <a:pt x="10466774" y="1245880"/>
                </a:cubicBezTo>
                <a:cubicBezTo>
                  <a:pt x="10485925" y="1551658"/>
                  <a:pt x="10461882" y="1633590"/>
                  <a:pt x="10466774" y="1868819"/>
                </a:cubicBezTo>
                <a:cubicBezTo>
                  <a:pt x="10471666" y="2104048"/>
                  <a:pt x="10507591" y="2479772"/>
                  <a:pt x="10466774" y="2708434"/>
                </a:cubicBezTo>
                <a:cubicBezTo>
                  <a:pt x="10339516" y="2728520"/>
                  <a:pt x="10175429" y="2718205"/>
                  <a:pt x="9978325" y="2708434"/>
                </a:cubicBezTo>
                <a:cubicBezTo>
                  <a:pt x="9781221" y="2698663"/>
                  <a:pt x="9502878" y="2722010"/>
                  <a:pt x="9175872" y="2708434"/>
                </a:cubicBezTo>
                <a:cubicBezTo>
                  <a:pt x="8848866" y="2694858"/>
                  <a:pt x="8950605" y="2709172"/>
                  <a:pt x="8792090" y="2708434"/>
                </a:cubicBezTo>
                <a:cubicBezTo>
                  <a:pt x="8633575" y="2707696"/>
                  <a:pt x="8538689" y="2709076"/>
                  <a:pt x="8303641" y="2708434"/>
                </a:cubicBezTo>
                <a:cubicBezTo>
                  <a:pt x="8068593" y="2707792"/>
                  <a:pt x="7917629" y="2725400"/>
                  <a:pt x="7710524" y="2708434"/>
                </a:cubicBezTo>
                <a:cubicBezTo>
                  <a:pt x="7503419" y="2691468"/>
                  <a:pt x="6995519" y="2742481"/>
                  <a:pt x="6803403" y="2708434"/>
                </a:cubicBezTo>
                <a:cubicBezTo>
                  <a:pt x="6611287" y="2674387"/>
                  <a:pt x="6348878" y="2689896"/>
                  <a:pt x="6000950" y="2708434"/>
                </a:cubicBezTo>
                <a:cubicBezTo>
                  <a:pt x="5653022" y="2726972"/>
                  <a:pt x="5441649" y="2698598"/>
                  <a:pt x="5093830" y="2708434"/>
                </a:cubicBezTo>
                <a:cubicBezTo>
                  <a:pt x="4746011" y="2718270"/>
                  <a:pt x="4791658" y="2738041"/>
                  <a:pt x="4500713" y="2708434"/>
                </a:cubicBezTo>
                <a:cubicBezTo>
                  <a:pt x="4209768" y="2678827"/>
                  <a:pt x="4188689" y="2706901"/>
                  <a:pt x="3907596" y="2708434"/>
                </a:cubicBezTo>
                <a:cubicBezTo>
                  <a:pt x="3626503" y="2709967"/>
                  <a:pt x="3515248" y="2705672"/>
                  <a:pt x="3314478" y="2708434"/>
                </a:cubicBezTo>
                <a:cubicBezTo>
                  <a:pt x="3113708" y="2711196"/>
                  <a:pt x="2811422" y="2743360"/>
                  <a:pt x="2512026" y="2708434"/>
                </a:cubicBezTo>
                <a:cubicBezTo>
                  <a:pt x="2212630" y="2673508"/>
                  <a:pt x="2046823" y="2681401"/>
                  <a:pt x="1814241" y="2708434"/>
                </a:cubicBezTo>
                <a:cubicBezTo>
                  <a:pt x="1581660" y="2735467"/>
                  <a:pt x="1390738" y="2669789"/>
                  <a:pt x="1011788" y="2708434"/>
                </a:cubicBezTo>
                <a:cubicBezTo>
                  <a:pt x="632838" y="2747079"/>
                  <a:pt x="720589" y="2701584"/>
                  <a:pt x="628006" y="2708434"/>
                </a:cubicBezTo>
                <a:cubicBezTo>
                  <a:pt x="535423" y="2715284"/>
                  <a:pt x="227022" y="2697711"/>
                  <a:pt x="0" y="2708434"/>
                </a:cubicBezTo>
                <a:cubicBezTo>
                  <a:pt x="15808" y="2435610"/>
                  <a:pt x="15763" y="2234701"/>
                  <a:pt x="0" y="1977157"/>
                </a:cubicBezTo>
                <a:cubicBezTo>
                  <a:pt x="-15763" y="1719613"/>
                  <a:pt x="-13030" y="1504522"/>
                  <a:pt x="0" y="1300048"/>
                </a:cubicBezTo>
                <a:cubicBezTo>
                  <a:pt x="13030" y="1095574"/>
                  <a:pt x="31652" y="801167"/>
                  <a:pt x="0" y="595855"/>
                </a:cubicBezTo>
                <a:cubicBezTo>
                  <a:pt x="-31652" y="390543"/>
                  <a:pt x="-11148" y="263885"/>
                  <a:pt x="0" y="0"/>
                </a:cubicBezTo>
                <a:close/>
              </a:path>
            </a:pathLst>
          </a:custGeom>
          <a:noFill/>
          <a:ln w="38100">
            <a:solidFill>
              <a:schemeClr val="accent6"/>
            </a:solidFill>
            <a:extLst>
              <a:ext uri="{C807C97D-BFC1-408E-A445-0C87EB9F89A2}">
                <ask:lineSketchStyleProps xmlns="" xmlns:ask="http://schemas.microsoft.com/office/drawing/2018/sketchyshapes" sd="2940539438">
                  <a:prstGeom prst="rect">
                    <a:avLst/>
                  </a:prstGeom>
                  <ask:type>
                    <ask:lineSketchFreehand/>
                  </ask:type>
                </ask:lineSketchStyleProps>
              </a:ext>
            </a:extLst>
          </a:ln>
        </p:spPr>
        <p:txBody>
          <a:bodyPr wrap="square">
            <a:spAutoFit/>
          </a:bodyPr>
          <a:lstStyle/>
          <a:p>
            <a:r>
              <a:rPr lang="en-GB" sz="200" b="1" u="sng" dirty="0">
                <a:solidFill>
                  <a:srgbClr val="CC0099"/>
                </a:solidFill>
                <a:latin typeface="Cavolini" panose="03000502040302020204" pitchFamily="66" charset="0"/>
                <a:cs typeface="Cavolini" panose="03000502040302020204" pitchFamily="66" charset="0"/>
              </a:rPr>
              <a:t> </a:t>
            </a:r>
          </a:p>
          <a:p>
            <a:r>
              <a:rPr lang="en-GB" sz="2400" b="1" dirty="0">
                <a:solidFill>
                  <a:srgbClr val="CC0099"/>
                </a:solidFill>
                <a:latin typeface="Cavolini" panose="03000502040302020204" pitchFamily="66" charset="0"/>
                <a:cs typeface="Cavolini" panose="03000502040302020204" pitchFamily="66" charset="0"/>
              </a:rPr>
              <a:t>One of the misconceptions about the Big Bang theory is that it fully explains the origin of the universe. However, the Theory does not describe how energy, time, and space were caused, but rather it describes the emergence of the present universe from an ultra-dense and high-temperature initial state.</a:t>
            </a:r>
          </a:p>
          <a:p>
            <a:r>
              <a:rPr lang="en-GB" sz="2400" b="1" dirty="0">
                <a:solidFill>
                  <a:srgbClr val="CC0099"/>
                </a:solidFill>
                <a:latin typeface="Cavolini" panose="03000502040302020204" pitchFamily="66" charset="0"/>
                <a:cs typeface="Cavolini" panose="03000502040302020204" pitchFamily="66" charset="0"/>
              </a:rPr>
              <a:t>In other words, the Theory raises questions such as, where did the mass and the energy come from that led to the ‘Big Bang’?</a:t>
            </a:r>
          </a:p>
        </p:txBody>
      </p:sp>
      <p:pic>
        <p:nvPicPr>
          <p:cNvPr id="11" name="Picture 2" descr="See the source image">
            <a:extLst>
              <a:ext uri="{FF2B5EF4-FFF2-40B4-BE49-F238E27FC236}">
                <a16:creationId xmlns:a16="http://schemas.microsoft.com/office/drawing/2014/main" id="{ED26176A-39A9-4E3E-9ADA-D759AE5A6C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37180" y="215200"/>
            <a:ext cx="1709624" cy="14138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3032510-6783-48F5-BC9E-F359EA09A0C2}"/>
              </a:ext>
            </a:extLst>
          </p:cNvPr>
          <p:cNvSpPr txBox="1"/>
          <p:nvPr/>
        </p:nvSpPr>
        <p:spPr>
          <a:xfrm>
            <a:off x="862612" y="5433716"/>
            <a:ext cx="10466773" cy="830997"/>
          </a:xfrm>
          <a:custGeom>
            <a:avLst/>
            <a:gdLst>
              <a:gd name="connsiteX0" fmla="*/ 0 w 10466773"/>
              <a:gd name="connsiteY0" fmla="*/ 0 h 830997"/>
              <a:gd name="connsiteX1" fmla="*/ 372152 w 10466773"/>
              <a:gd name="connsiteY1" fmla="*/ 0 h 830997"/>
              <a:gd name="connsiteX2" fmla="*/ 1162975 w 10466773"/>
              <a:gd name="connsiteY2" fmla="*/ 0 h 830997"/>
              <a:gd name="connsiteX3" fmla="*/ 1639794 w 10466773"/>
              <a:gd name="connsiteY3" fmla="*/ 0 h 830997"/>
              <a:gd name="connsiteX4" fmla="*/ 2325950 w 10466773"/>
              <a:gd name="connsiteY4" fmla="*/ 0 h 830997"/>
              <a:gd name="connsiteX5" fmla="*/ 2802769 w 10466773"/>
              <a:gd name="connsiteY5" fmla="*/ 0 h 830997"/>
              <a:gd name="connsiteX6" fmla="*/ 3384257 w 10466773"/>
              <a:gd name="connsiteY6" fmla="*/ 0 h 830997"/>
              <a:gd name="connsiteX7" fmla="*/ 3861076 w 10466773"/>
              <a:gd name="connsiteY7" fmla="*/ 0 h 830997"/>
              <a:gd name="connsiteX8" fmla="*/ 4442564 w 10466773"/>
              <a:gd name="connsiteY8" fmla="*/ 0 h 830997"/>
              <a:gd name="connsiteX9" fmla="*/ 5128719 w 10466773"/>
              <a:gd name="connsiteY9" fmla="*/ 0 h 830997"/>
              <a:gd name="connsiteX10" fmla="*/ 5500871 w 10466773"/>
              <a:gd name="connsiteY10" fmla="*/ 0 h 830997"/>
              <a:gd name="connsiteX11" fmla="*/ 6291694 w 10466773"/>
              <a:gd name="connsiteY11" fmla="*/ 0 h 830997"/>
              <a:gd name="connsiteX12" fmla="*/ 6977849 w 10466773"/>
              <a:gd name="connsiteY12" fmla="*/ 0 h 830997"/>
              <a:gd name="connsiteX13" fmla="*/ 7559336 w 10466773"/>
              <a:gd name="connsiteY13" fmla="*/ 0 h 830997"/>
              <a:gd name="connsiteX14" fmla="*/ 8245491 w 10466773"/>
              <a:gd name="connsiteY14" fmla="*/ 0 h 830997"/>
              <a:gd name="connsiteX15" fmla="*/ 9036314 w 10466773"/>
              <a:gd name="connsiteY15" fmla="*/ 0 h 830997"/>
              <a:gd name="connsiteX16" fmla="*/ 9827137 w 10466773"/>
              <a:gd name="connsiteY16" fmla="*/ 0 h 830997"/>
              <a:gd name="connsiteX17" fmla="*/ 10466773 w 10466773"/>
              <a:gd name="connsiteY17" fmla="*/ 0 h 830997"/>
              <a:gd name="connsiteX18" fmla="*/ 10466773 w 10466773"/>
              <a:gd name="connsiteY18" fmla="*/ 415499 h 830997"/>
              <a:gd name="connsiteX19" fmla="*/ 10466773 w 10466773"/>
              <a:gd name="connsiteY19" fmla="*/ 830997 h 830997"/>
              <a:gd name="connsiteX20" fmla="*/ 10199289 w 10466773"/>
              <a:gd name="connsiteY20" fmla="*/ 830997 h 830997"/>
              <a:gd name="connsiteX21" fmla="*/ 9827137 w 10466773"/>
              <a:gd name="connsiteY21" fmla="*/ 830997 h 830997"/>
              <a:gd name="connsiteX22" fmla="*/ 9036314 w 10466773"/>
              <a:gd name="connsiteY22" fmla="*/ 830997 h 830997"/>
              <a:gd name="connsiteX23" fmla="*/ 8454827 w 10466773"/>
              <a:gd name="connsiteY23" fmla="*/ 830997 h 830997"/>
              <a:gd name="connsiteX24" fmla="*/ 8082675 w 10466773"/>
              <a:gd name="connsiteY24" fmla="*/ 830997 h 830997"/>
              <a:gd name="connsiteX25" fmla="*/ 7710523 w 10466773"/>
              <a:gd name="connsiteY25" fmla="*/ 830997 h 830997"/>
              <a:gd name="connsiteX26" fmla="*/ 7233703 w 10466773"/>
              <a:gd name="connsiteY26" fmla="*/ 830997 h 830997"/>
              <a:gd name="connsiteX27" fmla="*/ 6756883 w 10466773"/>
              <a:gd name="connsiteY27" fmla="*/ 830997 h 830997"/>
              <a:gd name="connsiteX28" fmla="*/ 6489399 w 10466773"/>
              <a:gd name="connsiteY28" fmla="*/ 830997 h 830997"/>
              <a:gd name="connsiteX29" fmla="*/ 6117247 w 10466773"/>
              <a:gd name="connsiteY29" fmla="*/ 830997 h 830997"/>
              <a:gd name="connsiteX30" fmla="*/ 5849763 w 10466773"/>
              <a:gd name="connsiteY30" fmla="*/ 830997 h 830997"/>
              <a:gd name="connsiteX31" fmla="*/ 5268276 w 10466773"/>
              <a:gd name="connsiteY31" fmla="*/ 830997 h 830997"/>
              <a:gd name="connsiteX32" fmla="*/ 4477453 w 10466773"/>
              <a:gd name="connsiteY32" fmla="*/ 830997 h 830997"/>
              <a:gd name="connsiteX33" fmla="*/ 3791298 w 10466773"/>
              <a:gd name="connsiteY33" fmla="*/ 830997 h 830997"/>
              <a:gd name="connsiteX34" fmla="*/ 3523814 w 10466773"/>
              <a:gd name="connsiteY34" fmla="*/ 830997 h 830997"/>
              <a:gd name="connsiteX35" fmla="*/ 2837658 w 10466773"/>
              <a:gd name="connsiteY35" fmla="*/ 830997 h 830997"/>
              <a:gd name="connsiteX36" fmla="*/ 2570174 w 10466773"/>
              <a:gd name="connsiteY36" fmla="*/ 830997 h 830997"/>
              <a:gd name="connsiteX37" fmla="*/ 2093355 w 10466773"/>
              <a:gd name="connsiteY37" fmla="*/ 830997 h 830997"/>
              <a:gd name="connsiteX38" fmla="*/ 1616535 w 10466773"/>
              <a:gd name="connsiteY38" fmla="*/ 830997 h 830997"/>
              <a:gd name="connsiteX39" fmla="*/ 825712 w 10466773"/>
              <a:gd name="connsiteY39" fmla="*/ 830997 h 830997"/>
              <a:gd name="connsiteX40" fmla="*/ 558228 w 10466773"/>
              <a:gd name="connsiteY40" fmla="*/ 830997 h 830997"/>
              <a:gd name="connsiteX41" fmla="*/ 0 w 10466773"/>
              <a:gd name="connsiteY41" fmla="*/ 830997 h 830997"/>
              <a:gd name="connsiteX42" fmla="*/ 0 w 10466773"/>
              <a:gd name="connsiteY42" fmla="*/ 407189 h 830997"/>
              <a:gd name="connsiteX43" fmla="*/ 0 w 10466773"/>
              <a:gd name="connsiteY4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66773" h="830997" fill="none" extrusionOk="0">
                <a:moveTo>
                  <a:pt x="0" y="0"/>
                </a:moveTo>
                <a:cubicBezTo>
                  <a:pt x="179882" y="-37050"/>
                  <a:pt x="246208" y="6739"/>
                  <a:pt x="372152" y="0"/>
                </a:cubicBezTo>
                <a:cubicBezTo>
                  <a:pt x="498096" y="-6739"/>
                  <a:pt x="795569" y="89421"/>
                  <a:pt x="1162975" y="0"/>
                </a:cubicBezTo>
                <a:cubicBezTo>
                  <a:pt x="1530381" y="-89421"/>
                  <a:pt x="1424224" y="23592"/>
                  <a:pt x="1639794" y="0"/>
                </a:cubicBezTo>
                <a:cubicBezTo>
                  <a:pt x="1855364" y="-23592"/>
                  <a:pt x="2183426" y="38961"/>
                  <a:pt x="2325950" y="0"/>
                </a:cubicBezTo>
                <a:cubicBezTo>
                  <a:pt x="2468474" y="-38961"/>
                  <a:pt x="2618014" y="48661"/>
                  <a:pt x="2802769" y="0"/>
                </a:cubicBezTo>
                <a:cubicBezTo>
                  <a:pt x="2987524" y="-48661"/>
                  <a:pt x="3237924" y="25166"/>
                  <a:pt x="3384257" y="0"/>
                </a:cubicBezTo>
                <a:cubicBezTo>
                  <a:pt x="3530590" y="-25166"/>
                  <a:pt x="3705757" y="55155"/>
                  <a:pt x="3861076" y="0"/>
                </a:cubicBezTo>
                <a:cubicBezTo>
                  <a:pt x="4016395" y="-55155"/>
                  <a:pt x="4266193" y="11686"/>
                  <a:pt x="4442564" y="0"/>
                </a:cubicBezTo>
                <a:cubicBezTo>
                  <a:pt x="4618935" y="-11686"/>
                  <a:pt x="4880348" y="66980"/>
                  <a:pt x="5128719" y="0"/>
                </a:cubicBezTo>
                <a:cubicBezTo>
                  <a:pt x="5377091" y="-66980"/>
                  <a:pt x="5332957" y="32726"/>
                  <a:pt x="5500871" y="0"/>
                </a:cubicBezTo>
                <a:cubicBezTo>
                  <a:pt x="5668785" y="-32726"/>
                  <a:pt x="5984852" y="23451"/>
                  <a:pt x="6291694" y="0"/>
                </a:cubicBezTo>
                <a:cubicBezTo>
                  <a:pt x="6598536" y="-23451"/>
                  <a:pt x="6742478" y="75777"/>
                  <a:pt x="6977849" y="0"/>
                </a:cubicBezTo>
                <a:cubicBezTo>
                  <a:pt x="7213220" y="-75777"/>
                  <a:pt x="7337880" y="11085"/>
                  <a:pt x="7559336" y="0"/>
                </a:cubicBezTo>
                <a:cubicBezTo>
                  <a:pt x="7780792" y="-11085"/>
                  <a:pt x="8107402" y="29951"/>
                  <a:pt x="8245491" y="0"/>
                </a:cubicBezTo>
                <a:cubicBezTo>
                  <a:pt x="8383580" y="-29951"/>
                  <a:pt x="8726811" y="19037"/>
                  <a:pt x="9036314" y="0"/>
                </a:cubicBezTo>
                <a:cubicBezTo>
                  <a:pt x="9345817" y="-19037"/>
                  <a:pt x="9592278" y="83999"/>
                  <a:pt x="9827137" y="0"/>
                </a:cubicBezTo>
                <a:cubicBezTo>
                  <a:pt x="10061996" y="-83999"/>
                  <a:pt x="10222527" y="34632"/>
                  <a:pt x="10466773" y="0"/>
                </a:cubicBezTo>
                <a:cubicBezTo>
                  <a:pt x="10510843" y="183583"/>
                  <a:pt x="10429202" y="240719"/>
                  <a:pt x="10466773" y="415499"/>
                </a:cubicBezTo>
                <a:cubicBezTo>
                  <a:pt x="10504344" y="590279"/>
                  <a:pt x="10426346" y="626056"/>
                  <a:pt x="10466773" y="830997"/>
                </a:cubicBezTo>
                <a:cubicBezTo>
                  <a:pt x="10389698" y="838556"/>
                  <a:pt x="10312079" y="827810"/>
                  <a:pt x="10199289" y="830997"/>
                </a:cubicBezTo>
                <a:cubicBezTo>
                  <a:pt x="10086499" y="834184"/>
                  <a:pt x="9967194" y="820662"/>
                  <a:pt x="9827137" y="830997"/>
                </a:cubicBezTo>
                <a:cubicBezTo>
                  <a:pt x="9687080" y="841332"/>
                  <a:pt x="9378816" y="774744"/>
                  <a:pt x="9036314" y="830997"/>
                </a:cubicBezTo>
                <a:cubicBezTo>
                  <a:pt x="8693812" y="887250"/>
                  <a:pt x="8637525" y="818395"/>
                  <a:pt x="8454827" y="830997"/>
                </a:cubicBezTo>
                <a:cubicBezTo>
                  <a:pt x="8272129" y="843599"/>
                  <a:pt x="8254456" y="788053"/>
                  <a:pt x="8082675" y="830997"/>
                </a:cubicBezTo>
                <a:cubicBezTo>
                  <a:pt x="7910894" y="873941"/>
                  <a:pt x="7859379" y="825236"/>
                  <a:pt x="7710523" y="830997"/>
                </a:cubicBezTo>
                <a:cubicBezTo>
                  <a:pt x="7561667" y="836758"/>
                  <a:pt x="7337649" y="822254"/>
                  <a:pt x="7233703" y="830997"/>
                </a:cubicBezTo>
                <a:cubicBezTo>
                  <a:pt x="7129757" y="839740"/>
                  <a:pt x="6860721" y="802679"/>
                  <a:pt x="6756883" y="830997"/>
                </a:cubicBezTo>
                <a:cubicBezTo>
                  <a:pt x="6653045" y="859315"/>
                  <a:pt x="6566487" y="827304"/>
                  <a:pt x="6489399" y="830997"/>
                </a:cubicBezTo>
                <a:cubicBezTo>
                  <a:pt x="6412311" y="834690"/>
                  <a:pt x="6227385" y="802890"/>
                  <a:pt x="6117247" y="830997"/>
                </a:cubicBezTo>
                <a:cubicBezTo>
                  <a:pt x="6007109" y="859104"/>
                  <a:pt x="5969153" y="812293"/>
                  <a:pt x="5849763" y="830997"/>
                </a:cubicBezTo>
                <a:cubicBezTo>
                  <a:pt x="5730373" y="849701"/>
                  <a:pt x="5555399" y="777378"/>
                  <a:pt x="5268276" y="830997"/>
                </a:cubicBezTo>
                <a:cubicBezTo>
                  <a:pt x="4981153" y="884616"/>
                  <a:pt x="4763439" y="771910"/>
                  <a:pt x="4477453" y="830997"/>
                </a:cubicBezTo>
                <a:cubicBezTo>
                  <a:pt x="4191467" y="890084"/>
                  <a:pt x="3945701" y="774035"/>
                  <a:pt x="3791298" y="830997"/>
                </a:cubicBezTo>
                <a:cubicBezTo>
                  <a:pt x="3636895" y="887959"/>
                  <a:pt x="3604414" y="823454"/>
                  <a:pt x="3523814" y="830997"/>
                </a:cubicBezTo>
                <a:cubicBezTo>
                  <a:pt x="3443214" y="838540"/>
                  <a:pt x="3126106" y="769127"/>
                  <a:pt x="2837658" y="830997"/>
                </a:cubicBezTo>
                <a:cubicBezTo>
                  <a:pt x="2549210" y="892867"/>
                  <a:pt x="2654407" y="803412"/>
                  <a:pt x="2570174" y="830997"/>
                </a:cubicBezTo>
                <a:cubicBezTo>
                  <a:pt x="2485941" y="858582"/>
                  <a:pt x="2236253" y="810195"/>
                  <a:pt x="2093355" y="830997"/>
                </a:cubicBezTo>
                <a:cubicBezTo>
                  <a:pt x="1950457" y="851799"/>
                  <a:pt x="1821619" y="793550"/>
                  <a:pt x="1616535" y="830997"/>
                </a:cubicBezTo>
                <a:cubicBezTo>
                  <a:pt x="1411451" y="868444"/>
                  <a:pt x="1214960" y="826780"/>
                  <a:pt x="825712" y="830997"/>
                </a:cubicBezTo>
                <a:cubicBezTo>
                  <a:pt x="436464" y="835214"/>
                  <a:pt x="662097" y="807870"/>
                  <a:pt x="558228" y="830997"/>
                </a:cubicBezTo>
                <a:cubicBezTo>
                  <a:pt x="454359" y="854124"/>
                  <a:pt x="133347" y="769356"/>
                  <a:pt x="0" y="830997"/>
                </a:cubicBezTo>
                <a:cubicBezTo>
                  <a:pt x="-38957" y="653680"/>
                  <a:pt x="13679" y="521059"/>
                  <a:pt x="0" y="407189"/>
                </a:cubicBezTo>
                <a:cubicBezTo>
                  <a:pt x="-13679" y="293319"/>
                  <a:pt x="8835" y="98528"/>
                  <a:pt x="0" y="0"/>
                </a:cubicBezTo>
                <a:close/>
              </a:path>
              <a:path w="10466773" h="830997" stroke="0" extrusionOk="0">
                <a:moveTo>
                  <a:pt x="0" y="0"/>
                </a:moveTo>
                <a:cubicBezTo>
                  <a:pt x="163348" y="-21453"/>
                  <a:pt x="498869" y="13772"/>
                  <a:pt x="686155" y="0"/>
                </a:cubicBezTo>
                <a:cubicBezTo>
                  <a:pt x="873441" y="-13772"/>
                  <a:pt x="1149973" y="42560"/>
                  <a:pt x="1372310" y="0"/>
                </a:cubicBezTo>
                <a:cubicBezTo>
                  <a:pt x="1594648" y="-42560"/>
                  <a:pt x="1889835" y="4500"/>
                  <a:pt x="2163133" y="0"/>
                </a:cubicBezTo>
                <a:cubicBezTo>
                  <a:pt x="2436431" y="-4500"/>
                  <a:pt x="2382253" y="43892"/>
                  <a:pt x="2535285" y="0"/>
                </a:cubicBezTo>
                <a:cubicBezTo>
                  <a:pt x="2688317" y="-43892"/>
                  <a:pt x="2779274" y="4464"/>
                  <a:pt x="3012105" y="0"/>
                </a:cubicBezTo>
                <a:cubicBezTo>
                  <a:pt x="3244936" y="-4464"/>
                  <a:pt x="3366809" y="39839"/>
                  <a:pt x="3488924" y="0"/>
                </a:cubicBezTo>
                <a:cubicBezTo>
                  <a:pt x="3611039" y="-39839"/>
                  <a:pt x="4084701" y="30528"/>
                  <a:pt x="4279747" y="0"/>
                </a:cubicBezTo>
                <a:cubicBezTo>
                  <a:pt x="4474793" y="-30528"/>
                  <a:pt x="4548420" y="33343"/>
                  <a:pt x="4651899" y="0"/>
                </a:cubicBezTo>
                <a:cubicBezTo>
                  <a:pt x="4755378" y="-33343"/>
                  <a:pt x="5027374" y="31124"/>
                  <a:pt x="5233387" y="0"/>
                </a:cubicBezTo>
                <a:cubicBezTo>
                  <a:pt x="5439400" y="-31124"/>
                  <a:pt x="5399319" y="956"/>
                  <a:pt x="5500871" y="0"/>
                </a:cubicBezTo>
                <a:cubicBezTo>
                  <a:pt x="5602423" y="-956"/>
                  <a:pt x="5689158" y="24097"/>
                  <a:pt x="5873023" y="0"/>
                </a:cubicBezTo>
                <a:cubicBezTo>
                  <a:pt x="6056888" y="-24097"/>
                  <a:pt x="6247136" y="46521"/>
                  <a:pt x="6349842" y="0"/>
                </a:cubicBezTo>
                <a:cubicBezTo>
                  <a:pt x="6452548" y="-46521"/>
                  <a:pt x="6675106" y="55136"/>
                  <a:pt x="6826662" y="0"/>
                </a:cubicBezTo>
                <a:cubicBezTo>
                  <a:pt x="6978218" y="-55136"/>
                  <a:pt x="7010025" y="28235"/>
                  <a:pt x="7094146" y="0"/>
                </a:cubicBezTo>
                <a:cubicBezTo>
                  <a:pt x="7178267" y="-28235"/>
                  <a:pt x="7562202" y="30660"/>
                  <a:pt x="7884969" y="0"/>
                </a:cubicBezTo>
                <a:cubicBezTo>
                  <a:pt x="8207736" y="-30660"/>
                  <a:pt x="8368541" y="43535"/>
                  <a:pt x="8571124" y="0"/>
                </a:cubicBezTo>
                <a:cubicBezTo>
                  <a:pt x="8773708" y="-43535"/>
                  <a:pt x="8819615" y="19557"/>
                  <a:pt x="8943276" y="0"/>
                </a:cubicBezTo>
                <a:cubicBezTo>
                  <a:pt x="9066937" y="-19557"/>
                  <a:pt x="9292254" y="31077"/>
                  <a:pt x="9524763" y="0"/>
                </a:cubicBezTo>
                <a:cubicBezTo>
                  <a:pt x="9757272" y="-31077"/>
                  <a:pt x="10169634" y="11948"/>
                  <a:pt x="10466773" y="0"/>
                </a:cubicBezTo>
                <a:cubicBezTo>
                  <a:pt x="10489880" y="142935"/>
                  <a:pt x="10458436" y="317365"/>
                  <a:pt x="10466773" y="398879"/>
                </a:cubicBezTo>
                <a:cubicBezTo>
                  <a:pt x="10475110" y="480393"/>
                  <a:pt x="10431043" y="739483"/>
                  <a:pt x="10466773" y="830997"/>
                </a:cubicBezTo>
                <a:cubicBezTo>
                  <a:pt x="10236672" y="842545"/>
                  <a:pt x="10207796" y="825347"/>
                  <a:pt x="9989953" y="830997"/>
                </a:cubicBezTo>
                <a:cubicBezTo>
                  <a:pt x="9772110" y="836647"/>
                  <a:pt x="9607521" y="765735"/>
                  <a:pt x="9303798" y="830997"/>
                </a:cubicBezTo>
                <a:cubicBezTo>
                  <a:pt x="9000076" y="896259"/>
                  <a:pt x="8973685" y="794445"/>
                  <a:pt x="8826979" y="830997"/>
                </a:cubicBezTo>
                <a:cubicBezTo>
                  <a:pt x="8680273" y="867549"/>
                  <a:pt x="8504688" y="790586"/>
                  <a:pt x="8350159" y="830997"/>
                </a:cubicBezTo>
                <a:cubicBezTo>
                  <a:pt x="8195630" y="871408"/>
                  <a:pt x="8102560" y="787783"/>
                  <a:pt x="7978007" y="830997"/>
                </a:cubicBezTo>
                <a:cubicBezTo>
                  <a:pt x="7853454" y="874211"/>
                  <a:pt x="7512501" y="826100"/>
                  <a:pt x="7187184" y="830997"/>
                </a:cubicBezTo>
                <a:cubicBezTo>
                  <a:pt x="6861867" y="835894"/>
                  <a:pt x="6864327" y="793161"/>
                  <a:pt x="6710364" y="830997"/>
                </a:cubicBezTo>
                <a:cubicBezTo>
                  <a:pt x="6556401" y="868833"/>
                  <a:pt x="6395836" y="789390"/>
                  <a:pt x="6233545" y="830997"/>
                </a:cubicBezTo>
                <a:cubicBezTo>
                  <a:pt x="6071254" y="872604"/>
                  <a:pt x="5954622" y="802205"/>
                  <a:pt x="5756725" y="830997"/>
                </a:cubicBezTo>
                <a:cubicBezTo>
                  <a:pt x="5558828" y="859789"/>
                  <a:pt x="5376377" y="812126"/>
                  <a:pt x="5070570" y="830997"/>
                </a:cubicBezTo>
                <a:cubicBezTo>
                  <a:pt x="4764763" y="849868"/>
                  <a:pt x="4726656" y="827730"/>
                  <a:pt x="4384415" y="830997"/>
                </a:cubicBezTo>
                <a:cubicBezTo>
                  <a:pt x="4042175" y="834264"/>
                  <a:pt x="4012504" y="767116"/>
                  <a:pt x="3802928" y="830997"/>
                </a:cubicBezTo>
                <a:cubicBezTo>
                  <a:pt x="3593352" y="894878"/>
                  <a:pt x="3560771" y="824557"/>
                  <a:pt x="3430776" y="830997"/>
                </a:cubicBezTo>
                <a:cubicBezTo>
                  <a:pt x="3300781" y="837437"/>
                  <a:pt x="3116311" y="796585"/>
                  <a:pt x="2849288" y="830997"/>
                </a:cubicBezTo>
                <a:cubicBezTo>
                  <a:pt x="2582265" y="865409"/>
                  <a:pt x="2581430" y="807583"/>
                  <a:pt x="2372469" y="830997"/>
                </a:cubicBezTo>
                <a:cubicBezTo>
                  <a:pt x="2163508" y="854411"/>
                  <a:pt x="2004720" y="813927"/>
                  <a:pt x="1686313" y="830997"/>
                </a:cubicBezTo>
                <a:cubicBezTo>
                  <a:pt x="1367906" y="848067"/>
                  <a:pt x="1153148" y="816209"/>
                  <a:pt x="895491" y="830997"/>
                </a:cubicBezTo>
                <a:cubicBezTo>
                  <a:pt x="637834" y="845785"/>
                  <a:pt x="267587" y="825575"/>
                  <a:pt x="0" y="830997"/>
                </a:cubicBezTo>
                <a:cubicBezTo>
                  <a:pt x="-14668" y="729195"/>
                  <a:pt x="42220" y="534764"/>
                  <a:pt x="0" y="423808"/>
                </a:cubicBezTo>
                <a:cubicBezTo>
                  <a:pt x="-42220" y="312852"/>
                  <a:pt x="17007" y="154930"/>
                  <a:pt x="0" y="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Did you know… That Georges Lemaitre</a:t>
            </a:r>
            <a:r>
              <a:rPr lang="en-GB" altLang="en-US" sz="2400" dirty="0">
                <a:solidFill>
                  <a:srgbClr val="391367"/>
                </a:solidFill>
                <a:latin typeface="Cavolini" panose="03000502040302020204" pitchFamily="66" charset="0"/>
                <a:ea typeface="Times New Roman" panose="02020603050405020304" pitchFamily="18" charset="0"/>
                <a:cs typeface="Cavolini" panose="03000502040302020204" pitchFamily="66" charset="0"/>
              </a:rPr>
              <a:t>, who developed the Big Bang Theory was a Catholic priest?</a:t>
            </a:r>
            <a:endPar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endParaRPr>
          </a:p>
        </p:txBody>
      </p:sp>
      <p:pic>
        <p:nvPicPr>
          <p:cNvPr id="1026" name="Picture 2" descr="George Lemaître, el buscador de la verdad #RelatividadGeneral ...">
            <a:extLst>
              <a:ext uri="{FF2B5EF4-FFF2-40B4-BE49-F238E27FC236}">
                <a16:creationId xmlns:a16="http://schemas.microsoft.com/office/drawing/2014/main" id="{B2479DB1-CF9B-4D95-9A83-9FAC15304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7243" y="5134062"/>
            <a:ext cx="1164757" cy="174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3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7E94D-E31D-46E9-AA6C-04F1735AA83B}"/>
              </a:ext>
            </a:extLst>
          </p:cNvPr>
          <p:cNvPicPr>
            <a:picLocks noChangeAspect="1"/>
          </p:cNvPicPr>
          <p:nvPr/>
        </p:nvPicPr>
        <p:blipFill>
          <a:blip r:embed="rId2"/>
          <a:stretch>
            <a:fillRect/>
          </a:stretch>
        </p:blipFill>
        <p:spPr>
          <a:xfrm>
            <a:off x="-1" y="6094679"/>
            <a:ext cx="12192001" cy="781077"/>
          </a:xfrm>
          <a:prstGeom prst="rect">
            <a:avLst/>
          </a:prstGeom>
        </p:spPr>
      </p:pic>
      <p:sp>
        <p:nvSpPr>
          <p:cNvPr id="4" name="Rectangle 3">
            <a:extLst>
              <a:ext uri="{FF2B5EF4-FFF2-40B4-BE49-F238E27FC236}">
                <a16:creationId xmlns:a16="http://schemas.microsoft.com/office/drawing/2014/main" id="{11A51A86-00E5-4230-8509-A07DD16DB427}"/>
              </a:ext>
            </a:extLst>
          </p:cNvPr>
          <p:cNvSpPr/>
          <p:nvPr/>
        </p:nvSpPr>
        <p:spPr>
          <a:xfrm>
            <a:off x="2600490" y="692897"/>
            <a:ext cx="6991016" cy="615553"/>
          </a:xfrm>
          <a:prstGeom prst="rect">
            <a:avLst/>
          </a:prstGeom>
          <a:noFill/>
        </p:spPr>
        <p:txBody>
          <a:bodyPr wrap="none" lIns="91440" tIns="45720" rIns="91440" bIns="45720">
            <a:spAutoFit/>
          </a:bodyPr>
          <a:lstStyle/>
          <a:p>
            <a:pPr algn="ctr"/>
            <a:r>
              <a:rPr lang="en-US" sz="3400" b="1"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rPr>
              <a:t>The Cosmological Argument. </a:t>
            </a:r>
            <a:endParaRPr lang="en-US" sz="3400" b="1" cap="none" spc="0" dirty="0">
              <a:ln w="0"/>
              <a:solidFill>
                <a:srgbClr val="391367"/>
              </a:solidFill>
              <a:effectLst>
                <a:reflection blurRad="6350" stA="53000" endA="300" endPos="35500" dir="5400000" sy="-90000" algn="bl" rotWithShape="0"/>
              </a:effectLst>
              <a:latin typeface="Cavolini" panose="03000502040302020204" pitchFamily="66" charset="0"/>
              <a:cs typeface="Cavolini" panose="03000502040302020204" pitchFamily="66" charset="0"/>
            </a:endParaRPr>
          </a:p>
        </p:txBody>
      </p:sp>
      <p:sp>
        <p:nvSpPr>
          <p:cNvPr id="12" name="Rectangle 11">
            <a:extLst>
              <a:ext uri="{FF2B5EF4-FFF2-40B4-BE49-F238E27FC236}">
                <a16:creationId xmlns:a16="http://schemas.microsoft.com/office/drawing/2014/main" id="{510E1E49-5924-4A48-A46D-B9628FDD58DC}"/>
              </a:ext>
            </a:extLst>
          </p:cNvPr>
          <p:cNvSpPr/>
          <p:nvPr/>
        </p:nvSpPr>
        <p:spPr>
          <a:xfrm>
            <a:off x="3788578" y="134504"/>
            <a:ext cx="4669868" cy="707886"/>
          </a:xfrm>
          <a:prstGeom prst="rect">
            <a:avLst/>
          </a:prstGeom>
          <a:noFill/>
        </p:spPr>
        <p:txBody>
          <a:bodyPr wrap="none" lIns="91440" tIns="45720" rIns="91440" bIns="45720">
            <a:spAutoFit/>
          </a:bodyPr>
          <a:lstStyle/>
          <a:p>
            <a:pPr algn="ctr"/>
            <a:r>
              <a:rPr lang="en-US" sz="4000" b="1" dirty="0">
                <a:ln w="0"/>
                <a:solidFill>
                  <a:schemeClr val="bg1"/>
                </a:solidFill>
                <a:effectLst>
                  <a:reflection blurRad="6350" stA="53000" endA="300" endPos="35500" dir="5400000" sy="-90000" algn="bl" rotWithShape="0"/>
                </a:effectLst>
                <a:latin typeface="Cavolini" panose="03000502040302020204" pitchFamily="66" charset="0"/>
                <a:cs typeface="Cavolini" panose="03000502040302020204" pitchFamily="66" charset="0"/>
              </a:rPr>
              <a:t>Does God Exist? </a:t>
            </a:r>
          </a:p>
        </p:txBody>
      </p:sp>
      <p:sp>
        <p:nvSpPr>
          <p:cNvPr id="9" name="TextBox 8">
            <a:extLst>
              <a:ext uri="{FF2B5EF4-FFF2-40B4-BE49-F238E27FC236}">
                <a16:creationId xmlns:a16="http://schemas.microsoft.com/office/drawing/2014/main" id="{CAAFD17F-504A-4973-B5FB-3CB96C38636B}"/>
              </a:ext>
            </a:extLst>
          </p:cNvPr>
          <p:cNvSpPr txBox="1"/>
          <p:nvPr/>
        </p:nvSpPr>
        <p:spPr>
          <a:xfrm>
            <a:off x="2033087" y="1830673"/>
            <a:ext cx="8546306" cy="830997"/>
          </a:xfrm>
          <a:custGeom>
            <a:avLst/>
            <a:gdLst>
              <a:gd name="connsiteX0" fmla="*/ 0 w 8202058"/>
              <a:gd name="connsiteY0" fmla="*/ 0 h 830997"/>
              <a:gd name="connsiteX1" fmla="*/ 421820 w 8202058"/>
              <a:gd name="connsiteY1" fmla="*/ 0 h 830997"/>
              <a:gd name="connsiteX2" fmla="*/ 1007681 w 8202058"/>
              <a:gd name="connsiteY2" fmla="*/ 0 h 830997"/>
              <a:gd name="connsiteX3" fmla="*/ 1675563 w 8202058"/>
              <a:gd name="connsiteY3" fmla="*/ 0 h 830997"/>
              <a:gd name="connsiteX4" fmla="*/ 2097383 w 8202058"/>
              <a:gd name="connsiteY4" fmla="*/ 0 h 830997"/>
              <a:gd name="connsiteX5" fmla="*/ 2437183 w 8202058"/>
              <a:gd name="connsiteY5" fmla="*/ 0 h 830997"/>
              <a:gd name="connsiteX6" fmla="*/ 2776982 w 8202058"/>
              <a:gd name="connsiteY6" fmla="*/ 0 h 830997"/>
              <a:gd name="connsiteX7" fmla="*/ 3526885 w 8202058"/>
              <a:gd name="connsiteY7" fmla="*/ 0 h 830997"/>
              <a:gd name="connsiteX8" fmla="*/ 4194767 w 8202058"/>
              <a:gd name="connsiteY8" fmla="*/ 0 h 830997"/>
              <a:gd name="connsiteX9" fmla="*/ 4944669 w 8202058"/>
              <a:gd name="connsiteY9" fmla="*/ 0 h 830997"/>
              <a:gd name="connsiteX10" fmla="*/ 5448510 w 8202058"/>
              <a:gd name="connsiteY10" fmla="*/ 0 h 830997"/>
              <a:gd name="connsiteX11" fmla="*/ 6116392 w 8202058"/>
              <a:gd name="connsiteY11" fmla="*/ 0 h 830997"/>
              <a:gd name="connsiteX12" fmla="*/ 6620233 w 8202058"/>
              <a:gd name="connsiteY12" fmla="*/ 0 h 830997"/>
              <a:gd name="connsiteX13" fmla="*/ 7206094 w 8202058"/>
              <a:gd name="connsiteY13" fmla="*/ 0 h 830997"/>
              <a:gd name="connsiteX14" fmla="*/ 8202058 w 8202058"/>
              <a:gd name="connsiteY14" fmla="*/ 0 h 830997"/>
              <a:gd name="connsiteX15" fmla="*/ 8202058 w 8202058"/>
              <a:gd name="connsiteY15" fmla="*/ 415499 h 830997"/>
              <a:gd name="connsiteX16" fmla="*/ 8202058 w 8202058"/>
              <a:gd name="connsiteY16" fmla="*/ 830997 h 830997"/>
              <a:gd name="connsiteX17" fmla="*/ 7698217 w 8202058"/>
              <a:gd name="connsiteY17" fmla="*/ 830997 h 830997"/>
              <a:gd name="connsiteX18" fmla="*/ 7276397 w 8202058"/>
              <a:gd name="connsiteY18" fmla="*/ 830997 h 830997"/>
              <a:gd name="connsiteX19" fmla="*/ 6772556 w 8202058"/>
              <a:gd name="connsiteY19" fmla="*/ 830997 h 830997"/>
              <a:gd name="connsiteX20" fmla="*/ 6186695 w 8202058"/>
              <a:gd name="connsiteY20" fmla="*/ 830997 h 830997"/>
              <a:gd name="connsiteX21" fmla="*/ 5846896 w 8202058"/>
              <a:gd name="connsiteY21" fmla="*/ 830997 h 830997"/>
              <a:gd name="connsiteX22" fmla="*/ 5096993 w 8202058"/>
              <a:gd name="connsiteY22" fmla="*/ 830997 h 830997"/>
              <a:gd name="connsiteX23" fmla="*/ 4347091 w 8202058"/>
              <a:gd name="connsiteY23" fmla="*/ 830997 h 830997"/>
              <a:gd name="connsiteX24" fmla="*/ 3597188 w 8202058"/>
              <a:gd name="connsiteY24" fmla="*/ 830997 h 830997"/>
              <a:gd name="connsiteX25" fmla="*/ 3011327 w 8202058"/>
              <a:gd name="connsiteY25" fmla="*/ 830997 h 830997"/>
              <a:gd name="connsiteX26" fmla="*/ 2425466 w 8202058"/>
              <a:gd name="connsiteY26" fmla="*/ 830997 h 830997"/>
              <a:gd name="connsiteX27" fmla="*/ 1921625 w 8202058"/>
              <a:gd name="connsiteY27" fmla="*/ 830997 h 830997"/>
              <a:gd name="connsiteX28" fmla="*/ 1499805 w 8202058"/>
              <a:gd name="connsiteY28" fmla="*/ 830997 h 830997"/>
              <a:gd name="connsiteX29" fmla="*/ 749902 w 8202058"/>
              <a:gd name="connsiteY29" fmla="*/ 830997 h 830997"/>
              <a:gd name="connsiteX30" fmla="*/ 0 w 8202058"/>
              <a:gd name="connsiteY30" fmla="*/ 830997 h 830997"/>
              <a:gd name="connsiteX31" fmla="*/ 0 w 8202058"/>
              <a:gd name="connsiteY31" fmla="*/ 432118 h 830997"/>
              <a:gd name="connsiteX32" fmla="*/ 0 w 8202058"/>
              <a:gd name="connsiteY3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02058" h="830997" fill="none" extrusionOk="0">
                <a:moveTo>
                  <a:pt x="0" y="0"/>
                </a:moveTo>
                <a:cubicBezTo>
                  <a:pt x="122599" y="-35781"/>
                  <a:pt x="239416" y="31874"/>
                  <a:pt x="421820" y="0"/>
                </a:cubicBezTo>
                <a:cubicBezTo>
                  <a:pt x="604224" y="-31874"/>
                  <a:pt x="721425" y="49894"/>
                  <a:pt x="1007681" y="0"/>
                </a:cubicBezTo>
                <a:cubicBezTo>
                  <a:pt x="1293937" y="-49894"/>
                  <a:pt x="1427252" y="28758"/>
                  <a:pt x="1675563" y="0"/>
                </a:cubicBezTo>
                <a:cubicBezTo>
                  <a:pt x="1923874" y="-28758"/>
                  <a:pt x="1897399" y="17808"/>
                  <a:pt x="2097383" y="0"/>
                </a:cubicBezTo>
                <a:cubicBezTo>
                  <a:pt x="2297367" y="-17808"/>
                  <a:pt x="2347388" y="10309"/>
                  <a:pt x="2437183" y="0"/>
                </a:cubicBezTo>
                <a:cubicBezTo>
                  <a:pt x="2526978" y="-10309"/>
                  <a:pt x="2612626" y="30511"/>
                  <a:pt x="2776982" y="0"/>
                </a:cubicBezTo>
                <a:cubicBezTo>
                  <a:pt x="2941338" y="-30511"/>
                  <a:pt x="3362975" y="46103"/>
                  <a:pt x="3526885" y="0"/>
                </a:cubicBezTo>
                <a:cubicBezTo>
                  <a:pt x="3690795" y="-46103"/>
                  <a:pt x="3984409" y="9377"/>
                  <a:pt x="4194767" y="0"/>
                </a:cubicBezTo>
                <a:cubicBezTo>
                  <a:pt x="4405125" y="-9377"/>
                  <a:pt x="4775492" y="60113"/>
                  <a:pt x="4944669" y="0"/>
                </a:cubicBezTo>
                <a:cubicBezTo>
                  <a:pt x="5113846" y="-60113"/>
                  <a:pt x="5284823" y="12970"/>
                  <a:pt x="5448510" y="0"/>
                </a:cubicBezTo>
                <a:cubicBezTo>
                  <a:pt x="5612197" y="-12970"/>
                  <a:pt x="5834983" y="45787"/>
                  <a:pt x="6116392" y="0"/>
                </a:cubicBezTo>
                <a:cubicBezTo>
                  <a:pt x="6397801" y="-45787"/>
                  <a:pt x="6501260" y="5679"/>
                  <a:pt x="6620233" y="0"/>
                </a:cubicBezTo>
                <a:cubicBezTo>
                  <a:pt x="6739206" y="-5679"/>
                  <a:pt x="6957764" y="48002"/>
                  <a:pt x="7206094" y="0"/>
                </a:cubicBezTo>
                <a:cubicBezTo>
                  <a:pt x="7454424" y="-48002"/>
                  <a:pt x="7840397" y="92798"/>
                  <a:pt x="8202058" y="0"/>
                </a:cubicBezTo>
                <a:cubicBezTo>
                  <a:pt x="8211411" y="185868"/>
                  <a:pt x="8197642" y="239964"/>
                  <a:pt x="8202058" y="415499"/>
                </a:cubicBezTo>
                <a:cubicBezTo>
                  <a:pt x="8206474" y="591034"/>
                  <a:pt x="8185357" y="704473"/>
                  <a:pt x="8202058" y="830997"/>
                </a:cubicBezTo>
                <a:cubicBezTo>
                  <a:pt x="8014453" y="847258"/>
                  <a:pt x="7802617" y="792799"/>
                  <a:pt x="7698217" y="830997"/>
                </a:cubicBezTo>
                <a:cubicBezTo>
                  <a:pt x="7593817" y="869195"/>
                  <a:pt x="7431571" y="821474"/>
                  <a:pt x="7276397" y="830997"/>
                </a:cubicBezTo>
                <a:cubicBezTo>
                  <a:pt x="7121223" y="840520"/>
                  <a:pt x="6941456" y="781021"/>
                  <a:pt x="6772556" y="830997"/>
                </a:cubicBezTo>
                <a:cubicBezTo>
                  <a:pt x="6603656" y="880973"/>
                  <a:pt x="6412573" y="802685"/>
                  <a:pt x="6186695" y="830997"/>
                </a:cubicBezTo>
                <a:cubicBezTo>
                  <a:pt x="5960817" y="859309"/>
                  <a:pt x="6009099" y="811091"/>
                  <a:pt x="5846896" y="830997"/>
                </a:cubicBezTo>
                <a:cubicBezTo>
                  <a:pt x="5684693" y="850903"/>
                  <a:pt x="5435223" y="759404"/>
                  <a:pt x="5096993" y="830997"/>
                </a:cubicBezTo>
                <a:cubicBezTo>
                  <a:pt x="4758763" y="902590"/>
                  <a:pt x="4721664" y="753815"/>
                  <a:pt x="4347091" y="830997"/>
                </a:cubicBezTo>
                <a:cubicBezTo>
                  <a:pt x="3972518" y="908179"/>
                  <a:pt x="3823073" y="808668"/>
                  <a:pt x="3597188" y="830997"/>
                </a:cubicBezTo>
                <a:cubicBezTo>
                  <a:pt x="3371303" y="853326"/>
                  <a:pt x="3131706" y="766489"/>
                  <a:pt x="3011327" y="830997"/>
                </a:cubicBezTo>
                <a:cubicBezTo>
                  <a:pt x="2890948" y="895505"/>
                  <a:pt x="2658255" y="806969"/>
                  <a:pt x="2425466" y="830997"/>
                </a:cubicBezTo>
                <a:cubicBezTo>
                  <a:pt x="2192677" y="855025"/>
                  <a:pt x="2112418" y="822787"/>
                  <a:pt x="1921625" y="830997"/>
                </a:cubicBezTo>
                <a:cubicBezTo>
                  <a:pt x="1730832" y="839207"/>
                  <a:pt x="1652817" y="781365"/>
                  <a:pt x="1499805" y="830997"/>
                </a:cubicBezTo>
                <a:cubicBezTo>
                  <a:pt x="1346793" y="880629"/>
                  <a:pt x="904371" y="782200"/>
                  <a:pt x="749902" y="830997"/>
                </a:cubicBezTo>
                <a:cubicBezTo>
                  <a:pt x="595433" y="879794"/>
                  <a:pt x="197120" y="802377"/>
                  <a:pt x="0" y="830997"/>
                </a:cubicBezTo>
                <a:cubicBezTo>
                  <a:pt x="-7200" y="729594"/>
                  <a:pt x="5961" y="620949"/>
                  <a:pt x="0" y="432118"/>
                </a:cubicBezTo>
                <a:cubicBezTo>
                  <a:pt x="-5961" y="243287"/>
                  <a:pt x="18878" y="200260"/>
                  <a:pt x="0" y="0"/>
                </a:cubicBezTo>
                <a:close/>
              </a:path>
              <a:path w="8202058" h="830997" stroke="0" extrusionOk="0">
                <a:moveTo>
                  <a:pt x="0" y="0"/>
                </a:moveTo>
                <a:cubicBezTo>
                  <a:pt x="176002" y="-51520"/>
                  <a:pt x="456743" y="14322"/>
                  <a:pt x="667882" y="0"/>
                </a:cubicBezTo>
                <a:cubicBezTo>
                  <a:pt x="879021" y="-14322"/>
                  <a:pt x="1173722" y="9191"/>
                  <a:pt x="1335764" y="0"/>
                </a:cubicBezTo>
                <a:cubicBezTo>
                  <a:pt x="1497806" y="-9191"/>
                  <a:pt x="1914828" y="64938"/>
                  <a:pt x="2085666" y="0"/>
                </a:cubicBezTo>
                <a:cubicBezTo>
                  <a:pt x="2256504" y="-64938"/>
                  <a:pt x="2332514" y="25491"/>
                  <a:pt x="2507486" y="0"/>
                </a:cubicBezTo>
                <a:cubicBezTo>
                  <a:pt x="2682458" y="-25491"/>
                  <a:pt x="2818848" y="53606"/>
                  <a:pt x="3011327" y="0"/>
                </a:cubicBezTo>
                <a:cubicBezTo>
                  <a:pt x="3203806" y="-53606"/>
                  <a:pt x="3268540" y="6277"/>
                  <a:pt x="3515168" y="0"/>
                </a:cubicBezTo>
                <a:cubicBezTo>
                  <a:pt x="3761796" y="-6277"/>
                  <a:pt x="4076073" y="48147"/>
                  <a:pt x="4265070" y="0"/>
                </a:cubicBezTo>
                <a:cubicBezTo>
                  <a:pt x="4454067" y="-48147"/>
                  <a:pt x="4579032" y="16508"/>
                  <a:pt x="4686890" y="0"/>
                </a:cubicBezTo>
                <a:cubicBezTo>
                  <a:pt x="4794748" y="-16508"/>
                  <a:pt x="5098797" y="27348"/>
                  <a:pt x="5272752" y="0"/>
                </a:cubicBezTo>
                <a:cubicBezTo>
                  <a:pt x="5446707" y="-27348"/>
                  <a:pt x="5538694" y="7296"/>
                  <a:pt x="5612551" y="0"/>
                </a:cubicBezTo>
                <a:cubicBezTo>
                  <a:pt x="5686408" y="-7296"/>
                  <a:pt x="5859642" y="14218"/>
                  <a:pt x="6034371" y="0"/>
                </a:cubicBezTo>
                <a:cubicBezTo>
                  <a:pt x="6209100" y="-14218"/>
                  <a:pt x="6326333" y="4036"/>
                  <a:pt x="6538212" y="0"/>
                </a:cubicBezTo>
                <a:cubicBezTo>
                  <a:pt x="6750091" y="-4036"/>
                  <a:pt x="6897719" y="27379"/>
                  <a:pt x="7042053" y="0"/>
                </a:cubicBezTo>
                <a:cubicBezTo>
                  <a:pt x="7186387" y="-27379"/>
                  <a:pt x="7235050" y="33609"/>
                  <a:pt x="7381852" y="0"/>
                </a:cubicBezTo>
                <a:cubicBezTo>
                  <a:pt x="7528654" y="-33609"/>
                  <a:pt x="7849728" y="53688"/>
                  <a:pt x="8202058" y="0"/>
                </a:cubicBezTo>
                <a:cubicBezTo>
                  <a:pt x="8230014" y="163564"/>
                  <a:pt x="8184468" y="310398"/>
                  <a:pt x="8202058" y="423808"/>
                </a:cubicBezTo>
                <a:cubicBezTo>
                  <a:pt x="8219648" y="537218"/>
                  <a:pt x="8179900" y="709818"/>
                  <a:pt x="8202058" y="830997"/>
                </a:cubicBezTo>
                <a:cubicBezTo>
                  <a:pt x="7868984" y="903224"/>
                  <a:pt x="7848930" y="814078"/>
                  <a:pt x="7534176" y="830997"/>
                </a:cubicBezTo>
                <a:cubicBezTo>
                  <a:pt x="7219422" y="847916"/>
                  <a:pt x="7313231" y="825661"/>
                  <a:pt x="7194377" y="830997"/>
                </a:cubicBezTo>
                <a:cubicBezTo>
                  <a:pt x="7075523" y="836333"/>
                  <a:pt x="6977241" y="812396"/>
                  <a:pt x="6854577" y="830997"/>
                </a:cubicBezTo>
                <a:cubicBezTo>
                  <a:pt x="6731913" y="849598"/>
                  <a:pt x="6540493" y="825409"/>
                  <a:pt x="6268716" y="830997"/>
                </a:cubicBezTo>
                <a:cubicBezTo>
                  <a:pt x="5996939" y="836585"/>
                  <a:pt x="6052874" y="818889"/>
                  <a:pt x="5928916" y="830997"/>
                </a:cubicBezTo>
                <a:cubicBezTo>
                  <a:pt x="5804958" y="843105"/>
                  <a:pt x="5449093" y="792371"/>
                  <a:pt x="5261034" y="830997"/>
                </a:cubicBezTo>
                <a:cubicBezTo>
                  <a:pt x="5072975" y="869623"/>
                  <a:pt x="4997820" y="772022"/>
                  <a:pt x="4757194" y="830997"/>
                </a:cubicBezTo>
                <a:cubicBezTo>
                  <a:pt x="4516568" y="889972"/>
                  <a:pt x="4484666" y="776196"/>
                  <a:pt x="4253353" y="830997"/>
                </a:cubicBezTo>
                <a:cubicBezTo>
                  <a:pt x="4022040" y="885798"/>
                  <a:pt x="3976872" y="801593"/>
                  <a:pt x="3831533" y="830997"/>
                </a:cubicBezTo>
                <a:cubicBezTo>
                  <a:pt x="3686194" y="860401"/>
                  <a:pt x="3293948" y="816168"/>
                  <a:pt x="3081630" y="830997"/>
                </a:cubicBezTo>
                <a:cubicBezTo>
                  <a:pt x="2869312" y="845826"/>
                  <a:pt x="2800592" y="813498"/>
                  <a:pt x="2577790" y="830997"/>
                </a:cubicBezTo>
                <a:cubicBezTo>
                  <a:pt x="2354988" y="848496"/>
                  <a:pt x="2279890" y="783839"/>
                  <a:pt x="2073949" y="830997"/>
                </a:cubicBezTo>
                <a:cubicBezTo>
                  <a:pt x="1868008" y="878155"/>
                  <a:pt x="1681942" y="785513"/>
                  <a:pt x="1570108" y="830997"/>
                </a:cubicBezTo>
                <a:cubicBezTo>
                  <a:pt x="1458274" y="876481"/>
                  <a:pt x="1037461" y="802613"/>
                  <a:pt x="902226" y="830997"/>
                </a:cubicBezTo>
                <a:cubicBezTo>
                  <a:pt x="766991" y="859381"/>
                  <a:pt x="329573" y="760452"/>
                  <a:pt x="0" y="830997"/>
                </a:cubicBezTo>
                <a:cubicBezTo>
                  <a:pt x="-25754" y="637328"/>
                  <a:pt x="9045" y="540111"/>
                  <a:pt x="0" y="415499"/>
                </a:cubicBezTo>
                <a:cubicBezTo>
                  <a:pt x="-9045" y="290887"/>
                  <a:pt x="47831" y="186642"/>
                  <a:pt x="0" y="0"/>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1709869730">
                  <a:prstGeom prst="rect">
                    <a:avLst/>
                  </a:prstGeom>
                  <ask:type>
                    <ask:lineSketchScribble/>
                  </ask:type>
                </ask:lineSketchStyleProps>
              </a:ext>
            </a:extLst>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solidFill>
                  <a:srgbClr val="391367"/>
                </a:solidFill>
                <a:latin typeface="Cavolini" panose="03000502040302020204" pitchFamily="66" charset="0"/>
                <a:ea typeface="Times New Roman" panose="02020603050405020304" pitchFamily="18" charset="0"/>
                <a:cs typeface="Cavolini" panose="03000502040302020204" pitchFamily="66" charset="0"/>
              </a:rPr>
              <a:t>‘Religion and science are opposed to each other’.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391367"/>
                </a:solidFill>
                <a:effectLst/>
                <a:latin typeface="Cavolini" panose="03000502040302020204" pitchFamily="66" charset="0"/>
                <a:ea typeface="Times New Roman" panose="02020603050405020304" pitchFamily="18" charset="0"/>
                <a:cs typeface="Cavolini" panose="03000502040302020204" pitchFamily="66" charset="0"/>
              </a:rPr>
              <a:t>Is this statement correct?</a:t>
            </a:r>
          </a:p>
        </p:txBody>
      </p:sp>
      <p:pic>
        <p:nvPicPr>
          <p:cNvPr id="3074" name="Picture 2" descr="See the source image">
            <a:extLst>
              <a:ext uri="{FF2B5EF4-FFF2-40B4-BE49-F238E27FC236}">
                <a16:creationId xmlns:a16="http://schemas.microsoft.com/office/drawing/2014/main" id="{19201C10-3251-4BF9-B729-EE4DB96034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233" y="788114"/>
            <a:ext cx="1189609" cy="19466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542F1C-CB95-431D-B55B-B60F189A1DC8}"/>
              </a:ext>
            </a:extLst>
          </p:cNvPr>
          <p:cNvSpPr txBox="1"/>
          <p:nvPr/>
        </p:nvSpPr>
        <p:spPr>
          <a:xfrm>
            <a:off x="890125" y="3031941"/>
            <a:ext cx="10466774" cy="2831544"/>
          </a:xfrm>
          <a:custGeom>
            <a:avLst/>
            <a:gdLst>
              <a:gd name="connsiteX0" fmla="*/ 0 w 10466774"/>
              <a:gd name="connsiteY0" fmla="*/ 0 h 2831544"/>
              <a:gd name="connsiteX1" fmla="*/ 488449 w 10466774"/>
              <a:gd name="connsiteY1" fmla="*/ 0 h 2831544"/>
              <a:gd name="connsiteX2" fmla="*/ 1186234 w 10466774"/>
              <a:gd name="connsiteY2" fmla="*/ 0 h 2831544"/>
              <a:gd name="connsiteX3" fmla="*/ 1988687 w 10466774"/>
              <a:gd name="connsiteY3" fmla="*/ 0 h 2831544"/>
              <a:gd name="connsiteX4" fmla="*/ 2895807 w 10466774"/>
              <a:gd name="connsiteY4" fmla="*/ 0 h 2831544"/>
              <a:gd name="connsiteX5" fmla="*/ 3593592 w 10466774"/>
              <a:gd name="connsiteY5" fmla="*/ 0 h 2831544"/>
              <a:gd name="connsiteX6" fmla="*/ 3977374 w 10466774"/>
              <a:gd name="connsiteY6" fmla="*/ 0 h 2831544"/>
              <a:gd name="connsiteX7" fmla="*/ 4570491 w 10466774"/>
              <a:gd name="connsiteY7" fmla="*/ 0 h 2831544"/>
              <a:gd name="connsiteX8" fmla="*/ 5372944 w 10466774"/>
              <a:gd name="connsiteY8" fmla="*/ 0 h 2831544"/>
              <a:gd name="connsiteX9" fmla="*/ 5966061 w 10466774"/>
              <a:gd name="connsiteY9" fmla="*/ 0 h 2831544"/>
              <a:gd name="connsiteX10" fmla="*/ 6349843 w 10466774"/>
              <a:gd name="connsiteY10" fmla="*/ 0 h 2831544"/>
              <a:gd name="connsiteX11" fmla="*/ 7152296 w 10466774"/>
              <a:gd name="connsiteY11" fmla="*/ 0 h 2831544"/>
              <a:gd name="connsiteX12" fmla="*/ 7954748 w 10466774"/>
              <a:gd name="connsiteY12" fmla="*/ 0 h 2831544"/>
              <a:gd name="connsiteX13" fmla="*/ 8443198 w 10466774"/>
              <a:gd name="connsiteY13" fmla="*/ 0 h 2831544"/>
              <a:gd name="connsiteX14" fmla="*/ 8826979 w 10466774"/>
              <a:gd name="connsiteY14" fmla="*/ 0 h 2831544"/>
              <a:gd name="connsiteX15" fmla="*/ 9734100 w 10466774"/>
              <a:gd name="connsiteY15" fmla="*/ 0 h 2831544"/>
              <a:gd name="connsiteX16" fmla="*/ 10466774 w 10466774"/>
              <a:gd name="connsiteY16" fmla="*/ 0 h 2831544"/>
              <a:gd name="connsiteX17" fmla="*/ 10466774 w 10466774"/>
              <a:gd name="connsiteY17" fmla="*/ 481362 h 2831544"/>
              <a:gd name="connsiteX18" fmla="*/ 10466774 w 10466774"/>
              <a:gd name="connsiteY18" fmla="*/ 1019356 h 2831544"/>
              <a:gd name="connsiteX19" fmla="*/ 10466774 w 10466774"/>
              <a:gd name="connsiteY19" fmla="*/ 1529034 h 2831544"/>
              <a:gd name="connsiteX20" fmla="*/ 10466774 w 10466774"/>
              <a:gd name="connsiteY20" fmla="*/ 2067027 h 2831544"/>
              <a:gd name="connsiteX21" fmla="*/ 10466774 w 10466774"/>
              <a:gd name="connsiteY21" fmla="*/ 2831544 h 2831544"/>
              <a:gd name="connsiteX22" fmla="*/ 10082992 w 10466774"/>
              <a:gd name="connsiteY22" fmla="*/ 2831544 h 2831544"/>
              <a:gd name="connsiteX23" fmla="*/ 9699211 w 10466774"/>
              <a:gd name="connsiteY23" fmla="*/ 2831544 h 2831544"/>
              <a:gd name="connsiteX24" fmla="*/ 9210761 w 10466774"/>
              <a:gd name="connsiteY24" fmla="*/ 2831544 h 2831544"/>
              <a:gd name="connsiteX25" fmla="*/ 8617644 w 10466774"/>
              <a:gd name="connsiteY25" fmla="*/ 2831544 h 2831544"/>
              <a:gd name="connsiteX26" fmla="*/ 7710524 w 10466774"/>
              <a:gd name="connsiteY26" fmla="*/ 2831544 h 2831544"/>
              <a:gd name="connsiteX27" fmla="*/ 6908071 w 10466774"/>
              <a:gd name="connsiteY27" fmla="*/ 2831544 h 2831544"/>
              <a:gd name="connsiteX28" fmla="*/ 6000950 w 10466774"/>
              <a:gd name="connsiteY28" fmla="*/ 2831544 h 2831544"/>
              <a:gd name="connsiteX29" fmla="*/ 5407833 w 10466774"/>
              <a:gd name="connsiteY29" fmla="*/ 2831544 h 2831544"/>
              <a:gd name="connsiteX30" fmla="*/ 4814716 w 10466774"/>
              <a:gd name="connsiteY30" fmla="*/ 2831544 h 2831544"/>
              <a:gd name="connsiteX31" fmla="*/ 4221599 w 10466774"/>
              <a:gd name="connsiteY31" fmla="*/ 2831544 h 2831544"/>
              <a:gd name="connsiteX32" fmla="*/ 3419146 w 10466774"/>
              <a:gd name="connsiteY32" fmla="*/ 2831544 h 2831544"/>
              <a:gd name="connsiteX33" fmla="*/ 2721361 w 10466774"/>
              <a:gd name="connsiteY33" fmla="*/ 2831544 h 2831544"/>
              <a:gd name="connsiteX34" fmla="*/ 1918909 w 10466774"/>
              <a:gd name="connsiteY34" fmla="*/ 2831544 h 2831544"/>
              <a:gd name="connsiteX35" fmla="*/ 1535127 w 10466774"/>
              <a:gd name="connsiteY35" fmla="*/ 2831544 h 2831544"/>
              <a:gd name="connsiteX36" fmla="*/ 732674 w 10466774"/>
              <a:gd name="connsiteY36" fmla="*/ 2831544 h 2831544"/>
              <a:gd name="connsiteX37" fmla="*/ 0 w 10466774"/>
              <a:gd name="connsiteY37" fmla="*/ 2831544 h 2831544"/>
              <a:gd name="connsiteX38" fmla="*/ 0 w 10466774"/>
              <a:gd name="connsiteY38" fmla="*/ 2293551 h 2831544"/>
              <a:gd name="connsiteX39" fmla="*/ 0 w 10466774"/>
              <a:gd name="connsiteY39" fmla="*/ 1698926 h 2831544"/>
              <a:gd name="connsiteX40" fmla="*/ 0 w 10466774"/>
              <a:gd name="connsiteY40" fmla="*/ 1160933 h 2831544"/>
              <a:gd name="connsiteX41" fmla="*/ 0 w 10466774"/>
              <a:gd name="connsiteY41" fmla="*/ 537993 h 2831544"/>
              <a:gd name="connsiteX42" fmla="*/ 0 w 10466774"/>
              <a:gd name="connsiteY42" fmla="*/ 0 h 283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66774" h="2831544" extrusionOk="0">
                <a:moveTo>
                  <a:pt x="0" y="0"/>
                </a:moveTo>
                <a:cubicBezTo>
                  <a:pt x="131498" y="-5856"/>
                  <a:pt x="279382" y="17521"/>
                  <a:pt x="488449" y="0"/>
                </a:cubicBezTo>
                <a:cubicBezTo>
                  <a:pt x="697516" y="-17521"/>
                  <a:pt x="947190" y="-993"/>
                  <a:pt x="1186234" y="0"/>
                </a:cubicBezTo>
                <a:cubicBezTo>
                  <a:pt x="1425279" y="993"/>
                  <a:pt x="1615955" y="13303"/>
                  <a:pt x="1988687" y="0"/>
                </a:cubicBezTo>
                <a:cubicBezTo>
                  <a:pt x="2361419" y="-13303"/>
                  <a:pt x="2699527" y="11924"/>
                  <a:pt x="2895807" y="0"/>
                </a:cubicBezTo>
                <a:cubicBezTo>
                  <a:pt x="3092087" y="-11924"/>
                  <a:pt x="3307502" y="16178"/>
                  <a:pt x="3593592" y="0"/>
                </a:cubicBezTo>
                <a:cubicBezTo>
                  <a:pt x="3879683" y="-16178"/>
                  <a:pt x="3844855" y="-15272"/>
                  <a:pt x="3977374" y="0"/>
                </a:cubicBezTo>
                <a:cubicBezTo>
                  <a:pt x="4109893" y="15272"/>
                  <a:pt x="4425283" y="10132"/>
                  <a:pt x="4570491" y="0"/>
                </a:cubicBezTo>
                <a:cubicBezTo>
                  <a:pt x="4715699" y="-10132"/>
                  <a:pt x="5013412" y="-17250"/>
                  <a:pt x="5372944" y="0"/>
                </a:cubicBezTo>
                <a:cubicBezTo>
                  <a:pt x="5732476" y="17250"/>
                  <a:pt x="5719421" y="-16226"/>
                  <a:pt x="5966061" y="0"/>
                </a:cubicBezTo>
                <a:cubicBezTo>
                  <a:pt x="6212701" y="16226"/>
                  <a:pt x="6185270" y="-9291"/>
                  <a:pt x="6349843" y="0"/>
                </a:cubicBezTo>
                <a:cubicBezTo>
                  <a:pt x="6514416" y="9291"/>
                  <a:pt x="6968413" y="35115"/>
                  <a:pt x="7152296" y="0"/>
                </a:cubicBezTo>
                <a:cubicBezTo>
                  <a:pt x="7336179" y="-35115"/>
                  <a:pt x="7773350" y="-7753"/>
                  <a:pt x="7954748" y="0"/>
                </a:cubicBezTo>
                <a:cubicBezTo>
                  <a:pt x="8136146" y="7753"/>
                  <a:pt x="8258614" y="9710"/>
                  <a:pt x="8443198" y="0"/>
                </a:cubicBezTo>
                <a:cubicBezTo>
                  <a:pt x="8627782" y="-9710"/>
                  <a:pt x="8733033" y="-17204"/>
                  <a:pt x="8826979" y="0"/>
                </a:cubicBezTo>
                <a:cubicBezTo>
                  <a:pt x="8920925" y="17204"/>
                  <a:pt x="9492230" y="-34451"/>
                  <a:pt x="9734100" y="0"/>
                </a:cubicBezTo>
                <a:cubicBezTo>
                  <a:pt x="9975970" y="34451"/>
                  <a:pt x="10185544" y="1260"/>
                  <a:pt x="10466774" y="0"/>
                </a:cubicBezTo>
                <a:cubicBezTo>
                  <a:pt x="10447464" y="159705"/>
                  <a:pt x="10449435" y="279826"/>
                  <a:pt x="10466774" y="481362"/>
                </a:cubicBezTo>
                <a:cubicBezTo>
                  <a:pt x="10484113" y="682898"/>
                  <a:pt x="10458208" y="790504"/>
                  <a:pt x="10466774" y="1019356"/>
                </a:cubicBezTo>
                <a:cubicBezTo>
                  <a:pt x="10475340" y="1248208"/>
                  <a:pt x="10443225" y="1294792"/>
                  <a:pt x="10466774" y="1529034"/>
                </a:cubicBezTo>
                <a:cubicBezTo>
                  <a:pt x="10490323" y="1763276"/>
                  <a:pt x="10480700" y="1799696"/>
                  <a:pt x="10466774" y="2067027"/>
                </a:cubicBezTo>
                <a:cubicBezTo>
                  <a:pt x="10452848" y="2334358"/>
                  <a:pt x="10470498" y="2636124"/>
                  <a:pt x="10466774" y="2831544"/>
                </a:cubicBezTo>
                <a:cubicBezTo>
                  <a:pt x="10377422" y="2837287"/>
                  <a:pt x="10245492" y="2814156"/>
                  <a:pt x="10082992" y="2831544"/>
                </a:cubicBezTo>
                <a:cubicBezTo>
                  <a:pt x="9920492" y="2848932"/>
                  <a:pt x="9847398" y="2824286"/>
                  <a:pt x="9699211" y="2831544"/>
                </a:cubicBezTo>
                <a:cubicBezTo>
                  <a:pt x="9551024" y="2838802"/>
                  <a:pt x="9453369" y="2835496"/>
                  <a:pt x="9210761" y="2831544"/>
                </a:cubicBezTo>
                <a:cubicBezTo>
                  <a:pt x="8968153" y="2827593"/>
                  <a:pt x="8824749" y="2848510"/>
                  <a:pt x="8617644" y="2831544"/>
                </a:cubicBezTo>
                <a:cubicBezTo>
                  <a:pt x="8410539" y="2814578"/>
                  <a:pt x="7898767" y="2864957"/>
                  <a:pt x="7710524" y="2831544"/>
                </a:cubicBezTo>
                <a:cubicBezTo>
                  <a:pt x="7522281" y="2798131"/>
                  <a:pt x="7255999" y="2813006"/>
                  <a:pt x="6908071" y="2831544"/>
                </a:cubicBezTo>
                <a:cubicBezTo>
                  <a:pt x="6560143" y="2850082"/>
                  <a:pt x="6350322" y="2826327"/>
                  <a:pt x="6000950" y="2831544"/>
                </a:cubicBezTo>
                <a:cubicBezTo>
                  <a:pt x="5651578" y="2836761"/>
                  <a:pt x="5698778" y="2861151"/>
                  <a:pt x="5407833" y="2831544"/>
                </a:cubicBezTo>
                <a:cubicBezTo>
                  <a:pt x="5116888" y="2801937"/>
                  <a:pt x="5095809" y="2830011"/>
                  <a:pt x="4814716" y="2831544"/>
                </a:cubicBezTo>
                <a:cubicBezTo>
                  <a:pt x="4533623" y="2833077"/>
                  <a:pt x="4420563" y="2825225"/>
                  <a:pt x="4221599" y="2831544"/>
                </a:cubicBezTo>
                <a:cubicBezTo>
                  <a:pt x="4022635" y="2837863"/>
                  <a:pt x="3721263" y="2869555"/>
                  <a:pt x="3419146" y="2831544"/>
                </a:cubicBezTo>
                <a:cubicBezTo>
                  <a:pt x="3117029" y="2793533"/>
                  <a:pt x="2953943" y="2804511"/>
                  <a:pt x="2721361" y="2831544"/>
                </a:cubicBezTo>
                <a:cubicBezTo>
                  <a:pt x="2488780" y="2858577"/>
                  <a:pt x="2292539" y="2870522"/>
                  <a:pt x="1918909" y="2831544"/>
                </a:cubicBezTo>
                <a:cubicBezTo>
                  <a:pt x="1545279" y="2792566"/>
                  <a:pt x="1627710" y="2824694"/>
                  <a:pt x="1535127" y="2831544"/>
                </a:cubicBezTo>
                <a:cubicBezTo>
                  <a:pt x="1442544" y="2838394"/>
                  <a:pt x="1088743" y="2828668"/>
                  <a:pt x="732674" y="2831544"/>
                </a:cubicBezTo>
                <a:cubicBezTo>
                  <a:pt x="376605" y="2834420"/>
                  <a:pt x="312178" y="2832664"/>
                  <a:pt x="0" y="2831544"/>
                </a:cubicBezTo>
                <a:cubicBezTo>
                  <a:pt x="6160" y="2596747"/>
                  <a:pt x="23814" y="2417255"/>
                  <a:pt x="0" y="2293551"/>
                </a:cubicBezTo>
                <a:cubicBezTo>
                  <a:pt x="-23814" y="2169847"/>
                  <a:pt x="-13841" y="1944937"/>
                  <a:pt x="0" y="1698926"/>
                </a:cubicBezTo>
                <a:cubicBezTo>
                  <a:pt x="13841" y="1452915"/>
                  <a:pt x="-15531" y="1396649"/>
                  <a:pt x="0" y="1160933"/>
                </a:cubicBezTo>
                <a:cubicBezTo>
                  <a:pt x="15531" y="925217"/>
                  <a:pt x="13395" y="742882"/>
                  <a:pt x="0" y="537993"/>
                </a:cubicBezTo>
                <a:cubicBezTo>
                  <a:pt x="-13395" y="333104"/>
                  <a:pt x="-12059" y="157129"/>
                  <a:pt x="0" y="0"/>
                </a:cubicBezTo>
                <a:close/>
              </a:path>
            </a:pathLst>
          </a:custGeom>
          <a:noFill/>
          <a:ln w="38100">
            <a:solidFill>
              <a:schemeClr val="accent6"/>
            </a:solidFill>
            <a:extLst>
              <a:ext uri="{C807C97D-BFC1-408E-A445-0C87EB9F89A2}">
                <ask:lineSketchStyleProps xmlns="" xmlns:ask="http://schemas.microsoft.com/office/drawing/2018/sketchyshapes" sd="2940539438">
                  <a:prstGeom prst="rect">
                    <a:avLst/>
                  </a:prstGeom>
                  <ask:type>
                    <ask:lineSketchFreehand/>
                  </ask:type>
                </ask:lineSketchStyleProps>
              </a:ext>
            </a:extLst>
          </a:ln>
        </p:spPr>
        <p:txBody>
          <a:bodyPr wrap="square">
            <a:spAutoFit/>
          </a:bodyPr>
          <a:lstStyle/>
          <a:p>
            <a:r>
              <a:rPr lang="en-GB" sz="200" b="1" u="sng" dirty="0">
                <a:solidFill>
                  <a:srgbClr val="CC0099"/>
                </a:solidFill>
                <a:latin typeface="Cavolini" panose="03000502040302020204" pitchFamily="66" charset="0"/>
                <a:cs typeface="Cavolini" panose="03000502040302020204" pitchFamily="66" charset="0"/>
              </a:rPr>
              <a:t> </a:t>
            </a:r>
          </a:p>
          <a:p>
            <a:r>
              <a:rPr lang="en-GB" sz="2600" b="1" u="sng" dirty="0">
                <a:solidFill>
                  <a:srgbClr val="CC0099"/>
                </a:solidFill>
                <a:latin typeface="Cavolini" panose="03000502040302020204" pitchFamily="66" charset="0"/>
                <a:cs typeface="Cavolini" panose="03000502040302020204" pitchFamily="66" charset="0"/>
              </a:rPr>
              <a:t>And finally… two questions to consider;</a:t>
            </a:r>
          </a:p>
          <a:p>
            <a:endParaRPr lang="en-GB" sz="1000" b="1" dirty="0">
              <a:solidFill>
                <a:srgbClr val="CC0099"/>
              </a:solidFill>
              <a:latin typeface="Cavolini" panose="03000502040302020204" pitchFamily="66" charset="0"/>
              <a:cs typeface="Cavolini" panose="03000502040302020204" pitchFamily="66" charset="0"/>
            </a:endParaRPr>
          </a:p>
          <a:p>
            <a:pPr marL="457200" indent="-457200">
              <a:buAutoNum type="arabicPeriod"/>
            </a:pPr>
            <a:r>
              <a:rPr lang="en-GB" sz="2600" b="1" dirty="0">
                <a:solidFill>
                  <a:srgbClr val="CC0099"/>
                </a:solidFill>
                <a:latin typeface="Cavolini" panose="03000502040302020204" pitchFamily="66" charset="0"/>
                <a:cs typeface="Cavolini" panose="03000502040302020204" pitchFamily="66" charset="0"/>
              </a:rPr>
              <a:t>Bearing in mind the information on the previous slide, has your view on the above statement changed?                              Explain why or why not.</a:t>
            </a:r>
          </a:p>
          <a:p>
            <a:pPr marL="457200" indent="-457200">
              <a:buAutoNum type="arabicPeriod"/>
            </a:pPr>
            <a:endParaRPr lang="en-GB" sz="1000" b="1" dirty="0">
              <a:solidFill>
                <a:srgbClr val="CC0099"/>
              </a:solidFill>
              <a:latin typeface="Cavolini" panose="03000502040302020204" pitchFamily="66" charset="0"/>
              <a:cs typeface="Cavolini" panose="03000502040302020204" pitchFamily="66" charset="0"/>
            </a:endParaRPr>
          </a:p>
          <a:p>
            <a:pPr marL="457200" indent="-457200">
              <a:buAutoNum type="arabicPeriod"/>
            </a:pPr>
            <a:r>
              <a:rPr lang="en-GB" sz="2600" b="1" dirty="0">
                <a:solidFill>
                  <a:srgbClr val="CC0099"/>
                </a:solidFill>
                <a:latin typeface="Cavolini" panose="03000502040302020204" pitchFamily="66" charset="0"/>
                <a:cs typeface="Cavolini" panose="03000502040302020204" pitchFamily="66" charset="0"/>
              </a:rPr>
              <a:t>Does God exist? Has the Cosmological Argument convinced you or not? Explain why or why not.  </a:t>
            </a:r>
          </a:p>
        </p:txBody>
      </p:sp>
      <p:pic>
        <p:nvPicPr>
          <p:cNvPr id="11" name="Picture 2" descr="See the source image">
            <a:extLst>
              <a:ext uri="{FF2B5EF4-FFF2-40B4-BE49-F238E27FC236}">
                <a16:creationId xmlns:a16="http://schemas.microsoft.com/office/drawing/2014/main" id="{ED26176A-39A9-4E3E-9ADA-D759AE5A6C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78184" y="215200"/>
            <a:ext cx="1768620" cy="1462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38500"/>
      </p:ext>
    </p:extLst>
  </p:cSld>
  <p:clrMapOvr>
    <a:masterClrMapping/>
  </p:clrMapOvr>
</p:sld>
</file>

<file path=ppt/theme/theme1.xml><?xml version="1.0" encoding="utf-8"?>
<a:theme xmlns:a="http://schemas.openxmlformats.org/drawingml/2006/main" name="PrismaticVTI">
  <a:themeElements>
    <a:clrScheme name="AnalogousFromLightSeed_2SEEDS">
      <a:dk1>
        <a:srgbClr val="000000"/>
      </a:dk1>
      <a:lt1>
        <a:srgbClr val="FFFFFF"/>
      </a:lt1>
      <a:dk2>
        <a:srgbClr val="243741"/>
      </a:dk2>
      <a:lt2>
        <a:srgbClr val="E8E4E2"/>
      </a:lt2>
      <a:accent1>
        <a:srgbClr val="49ADDF"/>
      </a:accent1>
      <a:accent2>
        <a:srgbClr val="4CB1A9"/>
      </a:accent2>
      <a:accent3>
        <a:srgbClr val="7692E7"/>
      </a:accent3>
      <a:accent4>
        <a:srgbClr val="9457E1"/>
      </a:accent4>
      <a:accent5>
        <a:srgbClr val="D676E7"/>
      </a:accent5>
      <a:accent6>
        <a:srgbClr val="E157BC"/>
      </a:accent6>
      <a:hlink>
        <a:srgbClr val="A8765E"/>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1951</TotalTime>
  <Words>906</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Aharoni</vt:lpstr>
      <vt:lpstr>Arial</vt:lpstr>
      <vt:lpstr>Avenir Next Demi Bold</vt:lpstr>
      <vt:lpstr>Avenir Next LT Pro</vt:lpstr>
      <vt:lpstr>Cavolini</vt:lpstr>
      <vt:lpstr>Times New Roman</vt:lpstr>
      <vt:lpstr>PrismaticVTI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Butler</dc:creator>
  <cp:lastModifiedBy>M Haughton</cp:lastModifiedBy>
  <cp:revision>11</cp:revision>
  <cp:lastPrinted>2022-06-09T09:21:16Z</cp:lastPrinted>
  <dcterms:created xsi:type="dcterms:W3CDTF">2022-04-11T14:56:50Z</dcterms:created>
  <dcterms:modified xsi:type="dcterms:W3CDTF">2023-01-16T08:10:03Z</dcterms:modified>
</cp:coreProperties>
</file>