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8"/>
  </p:notesMasterIdLst>
  <p:handoutMasterIdLst>
    <p:handoutMasterId r:id="rId9"/>
  </p:handoutMasterIdLst>
  <p:sldIdLst>
    <p:sldId id="270" r:id="rId2"/>
    <p:sldId id="275" r:id="rId3"/>
    <p:sldId id="268" r:id="rId4"/>
    <p:sldId id="276" r:id="rId5"/>
    <p:sldId id="277" r:id="rId6"/>
    <p:sldId id="274" r:id="rId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FF6"/>
    <a:srgbClr val="680045"/>
    <a:srgbClr val="292C48"/>
    <a:srgbClr val="2C2D39"/>
    <a:srgbClr val="242630"/>
    <a:srgbClr val="2A1F43"/>
    <a:srgbClr val="0C1B43"/>
    <a:srgbClr val="000000"/>
    <a:srgbClr val="1D2225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88" autoAdjust="0"/>
  </p:normalViewPr>
  <p:slideViewPr>
    <p:cSldViewPr snapToGrid="0" snapToObjects="1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242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3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10/7/2022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8E3A-8DBF-0542-BC99-444DCA0CC2C2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002F-D6EA-CF48-8F44-2316036B2B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lose up of a flowers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8E1FB0-E953-4E1D-9B3F-D5DC394BD64E}"/>
              </a:ext>
            </a:extLst>
          </p:cNvPr>
          <p:cNvSpPr/>
          <p:nvPr/>
        </p:nvSpPr>
        <p:spPr>
          <a:xfrm>
            <a:off x="376123" y="481013"/>
            <a:ext cx="5803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50" dirty="0">
                <a:ln w="9525" cmpd="sng">
                  <a:solidFill>
                    <a:srgbClr val="68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is Belief?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A0F549-DFE2-4B98-B5BD-26C70F00401A}"/>
              </a:ext>
            </a:extLst>
          </p:cNvPr>
          <p:cNvSpPr txBox="1"/>
          <p:nvPr/>
        </p:nvSpPr>
        <p:spPr>
          <a:xfrm>
            <a:off x="548964" y="1492213"/>
            <a:ext cx="11466945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Key Question. </a:t>
            </a:r>
          </a:p>
          <a:p>
            <a:r>
              <a:rPr lang="en-GB" sz="7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Why are beliefs important?  </a:t>
            </a:r>
          </a:p>
          <a:p>
            <a:endParaRPr lang="en-GB" sz="16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GB" sz="28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Picture 2" descr="Searching Lens Stock Illustrations – 8,813 Searching Lens Stock  Illustrations, Vectors &amp;amp; Clipart - Dreamstime">
            <a:extLst>
              <a:ext uri="{FF2B5EF4-FFF2-40B4-BE49-F238E27FC236}">
                <a16:creationId xmlns:a16="http://schemas.microsoft.com/office/drawing/2014/main" id="{4ACFB2A9-9CF2-4A41-BFDF-BFAE8D99F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0898" r="3709" b="13695"/>
          <a:stretch/>
        </p:blipFill>
        <p:spPr bwMode="auto">
          <a:xfrm>
            <a:off x="10272098" y="5971610"/>
            <a:ext cx="1863158" cy="8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8FC71F-66DD-4B45-870E-3D1D9DC7997F}"/>
              </a:ext>
            </a:extLst>
          </p:cNvPr>
          <p:cNvSpPr txBox="1"/>
          <p:nvPr/>
        </p:nvSpPr>
        <p:spPr>
          <a:xfrm>
            <a:off x="550444" y="3065043"/>
            <a:ext cx="5726761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Starter Task. </a:t>
            </a:r>
          </a:p>
          <a:p>
            <a:r>
              <a:rPr lang="en-GB" sz="7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Look at the images. </a:t>
            </a:r>
          </a:p>
          <a:p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Which is the odd one out? Explain your reasons for your choice.  </a:t>
            </a:r>
          </a:p>
          <a:p>
            <a:endParaRPr lang="en-GB" sz="16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GB" sz="28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5E006EF-FF23-48D7-B2C5-1375F833F7EE}"/>
              </a:ext>
            </a:extLst>
          </p:cNvPr>
          <p:cNvSpPr/>
          <p:nvPr/>
        </p:nvSpPr>
        <p:spPr>
          <a:xfrm>
            <a:off x="5829301" y="555373"/>
            <a:ext cx="5828616" cy="5747254"/>
          </a:xfrm>
          <a:custGeom>
            <a:avLst/>
            <a:gdLst>
              <a:gd name="connsiteX0" fmla="*/ 526194 w 5828616"/>
              <a:gd name="connsiteY0" fmla="*/ 1911760 h 5747254"/>
              <a:gd name="connsiteX1" fmla="*/ 758664 w 5828616"/>
              <a:gd name="connsiteY1" fmla="*/ 918895 h 5747254"/>
              <a:gd name="connsiteX2" fmla="*/ 1889577 w 5828616"/>
              <a:gd name="connsiteY2" fmla="*/ 692065 h 5747254"/>
              <a:gd name="connsiteX3" fmla="*/ 3029800 w 5828616"/>
              <a:gd name="connsiteY3" fmla="*/ 456587 h 5747254"/>
              <a:gd name="connsiteX4" fmla="*/ 3474097 w 5828616"/>
              <a:gd name="connsiteY4" fmla="*/ 26607 h 5747254"/>
              <a:gd name="connsiteX5" fmla="*/ 4025118 w 5828616"/>
              <a:gd name="connsiteY5" fmla="*/ 330067 h 5747254"/>
              <a:gd name="connsiteX6" fmla="*/ 4784727 w 5828616"/>
              <a:gd name="connsiteY6" fmla="*/ 91796 h 5747254"/>
              <a:gd name="connsiteX7" fmla="*/ 5169928 w 5828616"/>
              <a:gd name="connsiteY7" fmla="*/ 741821 h 5747254"/>
              <a:gd name="connsiteX8" fmla="*/ 5664281 w 5828616"/>
              <a:gd name="connsiteY8" fmla="*/ 1372689 h 5747254"/>
              <a:gd name="connsiteX9" fmla="*/ 5642154 w 5828616"/>
              <a:gd name="connsiteY9" fmla="*/ 2056771 h 5747254"/>
              <a:gd name="connsiteX10" fmla="*/ 5803790 w 5828616"/>
              <a:gd name="connsiteY10" fmla="*/ 3102718 h 5747254"/>
              <a:gd name="connsiteX11" fmla="*/ 5046610 w 5828616"/>
              <a:gd name="connsiteY11" fmla="*/ 4018288 h 5747254"/>
              <a:gd name="connsiteX12" fmla="*/ 4775552 w 5828616"/>
              <a:gd name="connsiteY12" fmla="*/ 4802815 h 5747254"/>
              <a:gd name="connsiteX13" fmla="*/ 3852688 w 5828616"/>
              <a:gd name="connsiteY13" fmla="*/ 4897804 h 5747254"/>
              <a:gd name="connsiteX14" fmla="*/ 3193191 w 5828616"/>
              <a:gd name="connsiteY14" fmla="*/ 5734748 h 5747254"/>
              <a:gd name="connsiteX15" fmla="*/ 2223509 w 5828616"/>
              <a:gd name="connsiteY15" fmla="*/ 5223881 h 5747254"/>
              <a:gd name="connsiteX16" fmla="*/ 783085 w 5828616"/>
              <a:gd name="connsiteY16" fmla="*/ 4719134 h 5747254"/>
              <a:gd name="connsiteX17" fmla="*/ 149763 w 5828616"/>
              <a:gd name="connsiteY17" fmla="*/ 4157446 h 5747254"/>
              <a:gd name="connsiteX18" fmla="*/ 285089 w 5828616"/>
              <a:gd name="connsiteY18" fmla="*/ 3399261 h 5747254"/>
              <a:gd name="connsiteX19" fmla="*/ -675 w 5828616"/>
              <a:gd name="connsiteY19" fmla="*/ 2621386 h 5747254"/>
              <a:gd name="connsiteX20" fmla="*/ 521202 w 5828616"/>
              <a:gd name="connsiteY20" fmla="*/ 1929986 h 5747254"/>
              <a:gd name="connsiteX21" fmla="*/ 526194 w 5828616"/>
              <a:gd name="connsiteY21" fmla="*/ 1911760 h 5747254"/>
              <a:gd name="connsiteX0" fmla="*/ 633187 w 5828616"/>
              <a:gd name="connsiteY0" fmla="*/ 3482543 h 5747254"/>
              <a:gd name="connsiteX1" fmla="*/ 291430 w 5828616"/>
              <a:gd name="connsiteY1" fmla="*/ 3376511 h 5747254"/>
              <a:gd name="connsiteX2" fmla="*/ 934737 w 5828616"/>
              <a:gd name="connsiteY2" fmla="*/ 4642903 h 5747254"/>
              <a:gd name="connsiteX3" fmla="*/ 785244 w 5828616"/>
              <a:gd name="connsiteY3" fmla="*/ 4693590 h 5747254"/>
              <a:gd name="connsiteX4" fmla="*/ 2223239 w 5828616"/>
              <a:gd name="connsiteY4" fmla="*/ 5200466 h 5747254"/>
              <a:gd name="connsiteX5" fmla="*/ 2133111 w 5828616"/>
              <a:gd name="connsiteY5" fmla="*/ 4968980 h 5747254"/>
              <a:gd name="connsiteX6" fmla="*/ 3889386 w 5828616"/>
              <a:gd name="connsiteY6" fmla="*/ 4623213 h 5747254"/>
              <a:gd name="connsiteX7" fmla="*/ 3853362 w 5828616"/>
              <a:gd name="connsiteY7" fmla="*/ 4877183 h 5747254"/>
              <a:gd name="connsiteX8" fmla="*/ 4604741 w 5828616"/>
              <a:gd name="connsiteY8" fmla="*/ 3053760 h 5747254"/>
              <a:gd name="connsiteX9" fmla="*/ 5043371 w 5828616"/>
              <a:gd name="connsiteY9" fmla="*/ 4003122 h 5747254"/>
              <a:gd name="connsiteX10" fmla="*/ 5639455 w 5828616"/>
              <a:gd name="connsiteY10" fmla="*/ 2042669 h 5747254"/>
              <a:gd name="connsiteX11" fmla="*/ 5444089 w 5828616"/>
              <a:gd name="connsiteY11" fmla="*/ 2398680 h 5747254"/>
              <a:gd name="connsiteX12" fmla="*/ 5170737 w 5828616"/>
              <a:gd name="connsiteY12" fmla="*/ 721865 h 5747254"/>
              <a:gd name="connsiteX13" fmla="*/ 5180991 w 5828616"/>
              <a:gd name="connsiteY13" fmla="*/ 890026 h 5747254"/>
              <a:gd name="connsiteX14" fmla="*/ 3923252 w 5828616"/>
              <a:gd name="connsiteY14" fmla="*/ 525767 h 5747254"/>
              <a:gd name="connsiteX15" fmla="*/ 4023364 w 5828616"/>
              <a:gd name="connsiteY15" fmla="*/ 311309 h 5747254"/>
              <a:gd name="connsiteX16" fmla="*/ 2987300 w 5828616"/>
              <a:gd name="connsiteY16" fmla="*/ 627940 h 5747254"/>
              <a:gd name="connsiteX17" fmla="*/ 3035737 w 5828616"/>
              <a:gd name="connsiteY17" fmla="*/ 443017 h 5747254"/>
              <a:gd name="connsiteX18" fmla="*/ 1888903 w 5828616"/>
              <a:gd name="connsiteY18" fmla="*/ 690734 h 5747254"/>
              <a:gd name="connsiteX19" fmla="*/ 2064301 w 5828616"/>
              <a:gd name="connsiteY19" fmla="*/ 870070 h 5747254"/>
              <a:gd name="connsiteX20" fmla="*/ 556821 w 5828616"/>
              <a:gd name="connsiteY20" fmla="*/ 2100541 h 5747254"/>
              <a:gd name="connsiteX21" fmla="*/ 526194 w 5828616"/>
              <a:gd name="connsiteY21" fmla="*/ 1911760 h 57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28616" h="5747254" fill="none" extrusionOk="0">
                <a:moveTo>
                  <a:pt x="526194" y="1911760"/>
                </a:moveTo>
                <a:cubicBezTo>
                  <a:pt x="480428" y="1605683"/>
                  <a:pt x="502342" y="1209166"/>
                  <a:pt x="758664" y="918895"/>
                </a:cubicBezTo>
                <a:cubicBezTo>
                  <a:pt x="1078873" y="543694"/>
                  <a:pt x="1498556" y="298446"/>
                  <a:pt x="1889577" y="692065"/>
                </a:cubicBezTo>
                <a:cubicBezTo>
                  <a:pt x="2105528" y="149708"/>
                  <a:pt x="2689605" y="-45931"/>
                  <a:pt x="3029800" y="456587"/>
                </a:cubicBezTo>
                <a:cubicBezTo>
                  <a:pt x="3119390" y="217066"/>
                  <a:pt x="3290289" y="19635"/>
                  <a:pt x="3474097" y="26607"/>
                </a:cubicBezTo>
                <a:cubicBezTo>
                  <a:pt x="3685374" y="33863"/>
                  <a:pt x="3907648" y="149039"/>
                  <a:pt x="4025118" y="330067"/>
                </a:cubicBezTo>
                <a:cubicBezTo>
                  <a:pt x="4204410" y="45448"/>
                  <a:pt x="4488927" y="-90386"/>
                  <a:pt x="4784727" y="91796"/>
                </a:cubicBezTo>
                <a:cubicBezTo>
                  <a:pt x="4962984" y="232348"/>
                  <a:pt x="5124247" y="457610"/>
                  <a:pt x="5169928" y="741821"/>
                </a:cubicBezTo>
                <a:cubicBezTo>
                  <a:pt x="5413402" y="780375"/>
                  <a:pt x="5542541" y="1032255"/>
                  <a:pt x="5664281" y="1372689"/>
                </a:cubicBezTo>
                <a:cubicBezTo>
                  <a:pt x="5699980" y="1607435"/>
                  <a:pt x="5727707" y="1862218"/>
                  <a:pt x="5642154" y="2056771"/>
                </a:cubicBezTo>
                <a:cubicBezTo>
                  <a:pt x="5873676" y="2326060"/>
                  <a:pt x="5883311" y="2747029"/>
                  <a:pt x="5803790" y="3102718"/>
                </a:cubicBezTo>
                <a:cubicBezTo>
                  <a:pt x="5763069" y="3602588"/>
                  <a:pt x="5394794" y="3945199"/>
                  <a:pt x="5046610" y="4018288"/>
                </a:cubicBezTo>
                <a:cubicBezTo>
                  <a:pt x="5077734" y="4363108"/>
                  <a:pt x="4933007" y="4564403"/>
                  <a:pt x="4775552" y="4802815"/>
                </a:cubicBezTo>
                <a:cubicBezTo>
                  <a:pt x="4469176" y="5045365"/>
                  <a:pt x="4125506" y="5147238"/>
                  <a:pt x="3852688" y="4897804"/>
                </a:cubicBezTo>
                <a:cubicBezTo>
                  <a:pt x="3772517" y="5310440"/>
                  <a:pt x="3496376" y="5705770"/>
                  <a:pt x="3193191" y="5734748"/>
                </a:cubicBezTo>
                <a:cubicBezTo>
                  <a:pt x="2869525" y="5834038"/>
                  <a:pt x="2405637" y="5642757"/>
                  <a:pt x="2223509" y="5223881"/>
                </a:cubicBezTo>
                <a:cubicBezTo>
                  <a:pt x="1698972" y="5475969"/>
                  <a:pt x="1118828" y="5547551"/>
                  <a:pt x="783085" y="4719134"/>
                </a:cubicBezTo>
                <a:cubicBezTo>
                  <a:pt x="500957" y="4699299"/>
                  <a:pt x="238388" y="4495255"/>
                  <a:pt x="149763" y="4157446"/>
                </a:cubicBezTo>
                <a:cubicBezTo>
                  <a:pt x="126873" y="3880852"/>
                  <a:pt x="190449" y="3579489"/>
                  <a:pt x="285089" y="3399261"/>
                </a:cubicBezTo>
                <a:cubicBezTo>
                  <a:pt x="95350" y="3264473"/>
                  <a:pt x="-44529" y="2947745"/>
                  <a:pt x="-675" y="2621386"/>
                </a:cubicBezTo>
                <a:cubicBezTo>
                  <a:pt x="45460" y="2284078"/>
                  <a:pt x="201104" y="1927159"/>
                  <a:pt x="521202" y="1929986"/>
                </a:cubicBezTo>
                <a:cubicBezTo>
                  <a:pt x="522699" y="1923725"/>
                  <a:pt x="524949" y="1917611"/>
                  <a:pt x="526194" y="1911760"/>
                </a:cubicBezTo>
                <a:close/>
              </a:path>
              <a:path w="5828616" h="5747254" fill="none" extrusionOk="0">
                <a:moveTo>
                  <a:pt x="633187" y="3482543"/>
                </a:moveTo>
                <a:cubicBezTo>
                  <a:pt x="500670" y="3475799"/>
                  <a:pt x="400341" y="3460789"/>
                  <a:pt x="291430" y="3376511"/>
                </a:cubicBezTo>
                <a:moveTo>
                  <a:pt x="934737" y="4642903"/>
                </a:moveTo>
                <a:cubicBezTo>
                  <a:pt x="888162" y="4659235"/>
                  <a:pt x="844193" y="4682515"/>
                  <a:pt x="785244" y="4693590"/>
                </a:cubicBezTo>
                <a:moveTo>
                  <a:pt x="2223239" y="5200466"/>
                </a:moveTo>
                <a:cubicBezTo>
                  <a:pt x="2181993" y="5124876"/>
                  <a:pt x="2152269" y="5050224"/>
                  <a:pt x="2133111" y="4968980"/>
                </a:cubicBezTo>
                <a:moveTo>
                  <a:pt x="3889386" y="4623213"/>
                </a:moveTo>
                <a:cubicBezTo>
                  <a:pt x="3873080" y="4709968"/>
                  <a:pt x="3890084" y="4786867"/>
                  <a:pt x="3853362" y="4877183"/>
                </a:cubicBezTo>
                <a:moveTo>
                  <a:pt x="4604741" y="3053760"/>
                </a:moveTo>
                <a:cubicBezTo>
                  <a:pt x="4826633" y="3217638"/>
                  <a:pt x="4993660" y="3601141"/>
                  <a:pt x="5043371" y="4003122"/>
                </a:cubicBezTo>
                <a:moveTo>
                  <a:pt x="5639455" y="2042669"/>
                </a:moveTo>
                <a:cubicBezTo>
                  <a:pt x="5596197" y="2184166"/>
                  <a:pt x="5511193" y="2290099"/>
                  <a:pt x="5444089" y="2398680"/>
                </a:cubicBezTo>
                <a:moveTo>
                  <a:pt x="5170737" y="721865"/>
                </a:moveTo>
                <a:cubicBezTo>
                  <a:pt x="5182175" y="781839"/>
                  <a:pt x="5182987" y="832190"/>
                  <a:pt x="5180991" y="890026"/>
                </a:cubicBezTo>
                <a:moveTo>
                  <a:pt x="3923252" y="525767"/>
                </a:moveTo>
                <a:cubicBezTo>
                  <a:pt x="3943547" y="448493"/>
                  <a:pt x="3987164" y="371699"/>
                  <a:pt x="4023364" y="311309"/>
                </a:cubicBezTo>
                <a:moveTo>
                  <a:pt x="2987300" y="627940"/>
                </a:moveTo>
                <a:cubicBezTo>
                  <a:pt x="2995672" y="567191"/>
                  <a:pt x="3016294" y="500302"/>
                  <a:pt x="3035737" y="443017"/>
                </a:cubicBezTo>
                <a:moveTo>
                  <a:pt x="1888903" y="690734"/>
                </a:moveTo>
                <a:cubicBezTo>
                  <a:pt x="1945984" y="739972"/>
                  <a:pt x="2006844" y="786493"/>
                  <a:pt x="2064301" y="870070"/>
                </a:cubicBezTo>
                <a:moveTo>
                  <a:pt x="556821" y="2100541"/>
                </a:moveTo>
                <a:cubicBezTo>
                  <a:pt x="538383" y="2046166"/>
                  <a:pt x="536430" y="1969727"/>
                  <a:pt x="526194" y="1911760"/>
                </a:cubicBezTo>
              </a:path>
              <a:path w="5828616" h="5747254" stroke="0" extrusionOk="0">
                <a:moveTo>
                  <a:pt x="526194" y="1911760"/>
                </a:moveTo>
                <a:cubicBezTo>
                  <a:pt x="455593" y="1484214"/>
                  <a:pt x="507219" y="1190596"/>
                  <a:pt x="758664" y="918895"/>
                </a:cubicBezTo>
                <a:cubicBezTo>
                  <a:pt x="1076324" y="502441"/>
                  <a:pt x="1502813" y="362734"/>
                  <a:pt x="1889577" y="692065"/>
                </a:cubicBezTo>
                <a:cubicBezTo>
                  <a:pt x="2165828" y="218104"/>
                  <a:pt x="2769159" y="60737"/>
                  <a:pt x="3029800" y="456587"/>
                </a:cubicBezTo>
                <a:cubicBezTo>
                  <a:pt x="3075191" y="230169"/>
                  <a:pt x="3299194" y="68015"/>
                  <a:pt x="3474097" y="26607"/>
                </a:cubicBezTo>
                <a:cubicBezTo>
                  <a:pt x="3715359" y="29879"/>
                  <a:pt x="3890100" y="143005"/>
                  <a:pt x="4025118" y="330067"/>
                </a:cubicBezTo>
                <a:cubicBezTo>
                  <a:pt x="4235140" y="34577"/>
                  <a:pt x="4519901" y="-25310"/>
                  <a:pt x="4784727" y="91796"/>
                </a:cubicBezTo>
                <a:cubicBezTo>
                  <a:pt x="4965511" y="216161"/>
                  <a:pt x="5132613" y="438870"/>
                  <a:pt x="5169928" y="741821"/>
                </a:cubicBezTo>
                <a:cubicBezTo>
                  <a:pt x="5405660" y="854201"/>
                  <a:pt x="5605951" y="1025582"/>
                  <a:pt x="5664281" y="1372689"/>
                </a:cubicBezTo>
                <a:cubicBezTo>
                  <a:pt x="5731087" y="1558575"/>
                  <a:pt x="5689618" y="1839280"/>
                  <a:pt x="5642154" y="2056771"/>
                </a:cubicBezTo>
                <a:cubicBezTo>
                  <a:pt x="5784010" y="2301807"/>
                  <a:pt x="5830918" y="2709139"/>
                  <a:pt x="5803790" y="3102718"/>
                </a:cubicBezTo>
                <a:cubicBezTo>
                  <a:pt x="5702271" y="3611992"/>
                  <a:pt x="5486792" y="3976940"/>
                  <a:pt x="5046610" y="4018288"/>
                </a:cubicBezTo>
                <a:cubicBezTo>
                  <a:pt x="5051794" y="4291744"/>
                  <a:pt x="4962138" y="4642211"/>
                  <a:pt x="4775552" y="4802815"/>
                </a:cubicBezTo>
                <a:cubicBezTo>
                  <a:pt x="4522979" y="5114854"/>
                  <a:pt x="4236295" y="5135067"/>
                  <a:pt x="3852688" y="4897804"/>
                </a:cubicBezTo>
                <a:cubicBezTo>
                  <a:pt x="3757853" y="5301462"/>
                  <a:pt x="3471029" y="5657775"/>
                  <a:pt x="3193191" y="5734748"/>
                </a:cubicBezTo>
                <a:cubicBezTo>
                  <a:pt x="2819842" y="5817427"/>
                  <a:pt x="2413013" y="5603452"/>
                  <a:pt x="2223509" y="5223881"/>
                </a:cubicBezTo>
                <a:cubicBezTo>
                  <a:pt x="1820564" y="5583479"/>
                  <a:pt x="1077258" y="5366540"/>
                  <a:pt x="783085" y="4719134"/>
                </a:cubicBezTo>
                <a:cubicBezTo>
                  <a:pt x="564138" y="4748104"/>
                  <a:pt x="219773" y="4544892"/>
                  <a:pt x="149763" y="4157446"/>
                </a:cubicBezTo>
                <a:cubicBezTo>
                  <a:pt x="115428" y="3865142"/>
                  <a:pt x="131665" y="3587923"/>
                  <a:pt x="285089" y="3399261"/>
                </a:cubicBezTo>
                <a:cubicBezTo>
                  <a:pt x="75134" y="3217068"/>
                  <a:pt x="-30706" y="2943716"/>
                  <a:pt x="-675" y="2621386"/>
                </a:cubicBezTo>
                <a:cubicBezTo>
                  <a:pt x="40463" y="2288935"/>
                  <a:pt x="248932" y="1926582"/>
                  <a:pt x="521202" y="1929986"/>
                </a:cubicBezTo>
                <a:cubicBezTo>
                  <a:pt x="522052" y="1923099"/>
                  <a:pt x="525643" y="1918288"/>
                  <a:pt x="526194" y="1911760"/>
                </a:cubicBezTo>
                <a:close/>
              </a:path>
              <a:path w="5828616" h="5747254" fill="none" stroke="0" extrusionOk="0">
                <a:moveTo>
                  <a:pt x="633187" y="3482543"/>
                </a:moveTo>
                <a:cubicBezTo>
                  <a:pt x="504996" y="3516931"/>
                  <a:pt x="398293" y="3472068"/>
                  <a:pt x="291430" y="3376511"/>
                </a:cubicBezTo>
                <a:moveTo>
                  <a:pt x="934737" y="4642903"/>
                </a:moveTo>
                <a:cubicBezTo>
                  <a:pt x="891399" y="4659044"/>
                  <a:pt x="840821" y="4694697"/>
                  <a:pt x="785244" y="4693590"/>
                </a:cubicBezTo>
                <a:moveTo>
                  <a:pt x="2223239" y="5200466"/>
                </a:moveTo>
                <a:cubicBezTo>
                  <a:pt x="2179205" y="5130831"/>
                  <a:pt x="2152012" y="5048448"/>
                  <a:pt x="2133111" y="4968980"/>
                </a:cubicBezTo>
                <a:moveTo>
                  <a:pt x="3889386" y="4623213"/>
                </a:moveTo>
                <a:cubicBezTo>
                  <a:pt x="3885640" y="4711928"/>
                  <a:pt x="3892461" y="4791535"/>
                  <a:pt x="3853362" y="4877183"/>
                </a:cubicBezTo>
                <a:moveTo>
                  <a:pt x="4604741" y="3053760"/>
                </a:moveTo>
                <a:cubicBezTo>
                  <a:pt x="4869165" y="3159887"/>
                  <a:pt x="5040518" y="3576773"/>
                  <a:pt x="5043371" y="4003122"/>
                </a:cubicBezTo>
                <a:moveTo>
                  <a:pt x="5639455" y="2042669"/>
                </a:moveTo>
                <a:cubicBezTo>
                  <a:pt x="5603365" y="2185538"/>
                  <a:pt x="5542081" y="2286388"/>
                  <a:pt x="5444089" y="2398680"/>
                </a:cubicBezTo>
                <a:moveTo>
                  <a:pt x="5170737" y="721865"/>
                </a:moveTo>
                <a:cubicBezTo>
                  <a:pt x="5182577" y="778724"/>
                  <a:pt x="5185353" y="827873"/>
                  <a:pt x="5180991" y="890026"/>
                </a:cubicBezTo>
                <a:moveTo>
                  <a:pt x="3923252" y="525767"/>
                </a:moveTo>
                <a:cubicBezTo>
                  <a:pt x="3950121" y="453269"/>
                  <a:pt x="3982759" y="372510"/>
                  <a:pt x="4023364" y="311309"/>
                </a:cubicBezTo>
                <a:moveTo>
                  <a:pt x="2987300" y="627940"/>
                </a:moveTo>
                <a:cubicBezTo>
                  <a:pt x="2990026" y="558124"/>
                  <a:pt x="3011817" y="497310"/>
                  <a:pt x="3035737" y="443017"/>
                </a:cubicBezTo>
                <a:moveTo>
                  <a:pt x="1888903" y="690734"/>
                </a:moveTo>
                <a:cubicBezTo>
                  <a:pt x="1958637" y="749460"/>
                  <a:pt x="2019094" y="802712"/>
                  <a:pt x="2064301" y="870070"/>
                </a:cubicBezTo>
                <a:moveTo>
                  <a:pt x="556821" y="2100541"/>
                </a:moveTo>
                <a:cubicBezTo>
                  <a:pt x="546100" y="2030358"/>
                  <a:pt x="535990" y="1979527"/>
                  <a:pt x="526194" y="1911760"/>
                </a:cubicBezTo>
              </a:path>
            </a:pathLst>
          </a:custGeom>
          <a:gradFill>
            <a:gsLst>
              <a:gs pos="41000">
                <a:srgbClr val="A0DFF6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extLst>
              <a:ext uri="{C807C97D-BFC1-408E-A445-0C87EB9F89A2}">
                <ask:lineSketchStyleProps xmlns:ask="http://schemas.microsoft.com/office/drawing/2018/sketchyshapes" xmlns="" sd="3409673108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FB8B2AD-F4B5-46ED-A618-12A89FDBF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3798" r="8305" b="15409"/>
          <a:stretch/>
        </p:blipFill>
        <p:spPr bwMode="auto">
          <a:xfrm rot="21393060">
            <a:off x="6235752" y="3647615"/>
            <a:ext cx="2680537" cy="1639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097885DC-2CBE-4B3D-9515-F911E8BBF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0"/>
          <a:stretch/>
        </p:blipFill>
        <p:spPr bwMode="auto">
          <a:xfrm rot="2772986">
            <a:off x="8931482" y="741700"/>
            <a:ext cx="1981034" cy="2567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8A6B5630-CDDD-402F-87F3-C7D5AAD05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r="3283"/>
          <a:stretch/>
        </p:blipFill>
        <p:spPr bwMode="auto">
          <a:xfrm>
            <a:off x="6464156" y="1237718"/>
            <a:ext cx="2353292" cy="23500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AE0ADD-0BE2-4FA7-97DC-C49C16094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222">
            <a:off x="9328373" y="2966889"/>
            <a:ext cx="1552859" cy="2493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11E43E-D8C5-41CD-A877-23B3BC1290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99" t="11788" b="6615"/>
          <a:stretch/>
        </p:blipFill>
        <p:spPr>
          <a:xfrm>
            <a:off x="0" y="6080801"/>
            <a:ext cx="1513810" cy="7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6CF626-5E6B-423B-9CFD-541AC94F8E8B}"/>
              </a:ext>
            </a:extLst>
          </p:cNvPr>
          <p:cNvSpPr/>
          <p:nvPr/>
        </p:nvSpPr>
        <p:spPr>
          <a:xfrm>
            <a:off x="414338" y="481013"/>
            <a:ext cx="572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68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is belief?</a:t>
            </a:r>
          </a:p>
        </p:txBody>
      </p:sp>
      <p:pic>
        <p:nvPicPr>
          <p:cNvPr id="7" name="Picture 2" descr="Searching Lens Stock Illustrations – 8,813 Searching Lens Stock  Illustrations, Vectors &amp;amp; Clipart - Dreamstime">
            <a:extLst>
              <a:ext uri="{FF2B5EF4-FFF2-40B4-BE49-F238E27FC236}">
                <a16:creationId xmlns:a16="http://schemas.microsoft.com/office/drawing/2014/main" id="{463DB046-DE10-4D2E-BE55-02ACDF69C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0898" r="3709" b="13695"/>
          <a:stretch/>
        </p:blipFill>
        <p:spPr bwMode="auto">
          <a:xfrm>
            <a:off x="10123010" y="256610"/>
            <a:ext cx="1863158" cy="8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674225-F73F-462B-BF9A-D25878B8E923}"/>
              </a:ext>
            </a:extLst>
          </p:cNvPr>
          <p:cNvSpPr txBox="1"/>
          <p:nvPr/>
        </p:nvSpPr>
        <p:spPr>
          <a:xfrm>
            <a:off x="459787" y="1688447"/>
            <a:ext cx="1132522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 the difference!</a:t>
            </a:r>
          </a:p>
          <a:p>
            <a:r>
              <a:rPr lang="en-GB" sz="9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5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Read the following statements, note them down. </a:t>
            </a:r>
          </a:p>
          <a:p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is the key difference between the statements?</a:t>
            </a:r>
          </a:p>
          <a:p>
            <a:endParaRPr lang="en-GB" sz="12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Henry VIII was married to Anne Boleyn.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Jesus was resurrected.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is lucky if you find a four leaf clover.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14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Explain your answer.   </a:t>
            </a:r>
            <a:endParaRPr lang="en-GB" sz="16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A4B59BD-48FA-42DD-A714-4F83631BB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7" y="4132563"/>
            <a:ext cx="2019299" cy="213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CE1D6538-3657-4A8C-B7B3-783AF6EE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624">
            <a:off x="10422762" y="2728936"/>
            <a:ext cx="1213603" cy="14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E3ED05EB-C1F9-44DF-8F12-8BC348E7B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792" y="4634464"/>
            <a:ext cx="2142985" cy="16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CC9A9A-1668-425F-97E7-DB0978CE65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99" t="11788" b="6615"/>
          <a:stretch/>
        </p:blipFill>
        <p:spPr>
          <a:xfrm>
            <a:off x="74428" y="6020136"/>
            <a:ext cx="1513810" cy="7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3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tained glass window&#10;&#10;Description automatically generated">
            <a:extLst>
              <a:ext uri="{FF2B5EF4-FFF2-40B4-BE49-F238E27FC236}">
                <a16:creationId xmlns:a16="http://schemas.microsoft.com/office/drawing/2014/main" id="{E04E2E6D-962F-4CEC-8C3A-80F729CE5F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566" b="7566"/>
          <a:stretch>
            <a:fillRect/>
          </a:stretch>
        </p:blipFill>
        <p:spPr>
          <a:xfrm>
            <a:off x="7918882" y="701337"/>
            <a:ext cx="4530292" cy="6147786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58B39-0EB7-4F16-9978-F8952C258912}"/>
              </a:ext>
            </a:extLst>
          </p:cNvPr>
          <p:cNvSpPr/>
          <p:nvPr/>
        </p:nvSpPr>
        <p:spPr>
          <a:xfrm>
            <a:off x="414338" y="481013"/>
            <a:ext cx="572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68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is belief?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D73E5-1457-4E43-B513-112054810658}"/>
              </a:ext>
            </a:extLst>
          </p:cNvPr>
          <p:cNvSpPr txBox="1"/>
          <p:nvPr/>
        </p:nvSpPr>
        <p:spPr>
          <a:xfrm>
            <a:off x="466725" y="1529213"/>
            <a:ext cx="5569538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could religion be said to be fact, superstition and belief?</a:t>
            </a:r>
          </a:p>
          <a:p>
            <a:endParaRPr lang="en-GB" sz="1600" b="1" u="sng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2800" b="1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Read two examples of  superstitions. Note down the superstition, the religious belief and any associated facts. You can discuss this in pairs, if you wish. </a:t>
            </a:r>
          </a:p>
          <a:p>
            <a:r>
              <a:rPr lang="en-GB" sz="5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500" b="1" u="sng" dirty="0">
                <a:solidFill>
                  <a:srgbClr val="68004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GB" sz="1600" b="1" dirty="0">
              <a:solidFill>
                <a:srgbClr val="68004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6CA39-B447-499D-AA0D-DAAF09575F23}"/>
              </a:ext>
            </a:extLst>
          </p:cNvPr>
          <p:cNvSpPr txBox="1"/>
          <p:nvPr/>
        </p:nvSpPr>
        <p:spPr>
          <a:xfrm>
            <a:off x="6102470" y="1302987"/>
            <a:ext cx="4266645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So, can you explain  </a:t>
            </a:r>
          </a:p>
          <a:p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difference between religious belief, superstition and fact? </a:t>
            </a:r>
          </a:p>
          <a:p>
            <a:endParaRPr lang="en-GB" sz="300" b="1" dirty="0">
              <a:solidFill>
                <a:schemeClr val="accent6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Write definitions for each term. </a:t>
            </a:r>
          </a:p>
        </p:txBody>
      </p:sp>
      <p:pic>
        <p:nvPicPr>
          <p:cNvPr id="14" name="Picture 2" descr="Searching Lens Stock Illustrations – 8,813 Searching Lens Stock  Illustrations, Vectors &amp;amp; Clipart - Dreamstime">
            <a:extLst>
              <a:ext uri="{FF2B5EF4-FFF2-40B4-BE49-F238E27FC236}">
                <a16:creationId xmlns:a16="http://schemas.microsoft.com/office/drawing/2014/main" id="{9EDD4E49-F9C3-43E7-9843-357ADB606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0898" r="3709" b="13695"/>
          <a:stretch/>
        </p:blipFill>
        <p:spPr bwMode="auto">
          <a:xfrm>
            <a:off x="6216834" y="5947247"/>
            <a:ext cx="1863158" cy="8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136A5-0949-4A88-B08B-4FE45261C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9" t="11788" b="6615"/>
          <a:stretch/>
        </p:blipFill>
        <p:spPr>
          <a:xfrm>
            <a:off x="31899" y="6131956"/>
            <a:ext cx="1307805" cy="6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0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6DD6406-BD6B-44C6-8A6C-A0C42F567C6B}"/>
              </a:ext>
            </a:extLst>
          </p:cNvPr>
          <p:cNvSpPr/>
          <p:nvPr/>
        </p:nvSpPr>
        <p:spPr>
          <a:xfrm>
            <a:off x="3523017" y="146029"/>
            <a:ext cx="51459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rgbClr val="68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is belief?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80ADAC-6395-4C6C-AC02-5862A11EC87A}"/>
              </a:ext>
            </a:extLst>
          </p:cNvPr>
          <p:cNvSpPr txBox="1"/>
          <p:nvPr/>
        </p:nvSpPr>
        <p:spPr>
          <a:xfrm>
            <a:off x="401712" y="937623"/>
            <a:ext cx="11388573" cy="329320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sz="400" b="1" u="sng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28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Questions</a:t>
            </a:r>
          </a:p>
          <a:p>
            <a:pPr marL="228600" indent="-228600">
              <a:buFont typeface="+mj-lt"/>
              <a:buAutoNum type="arabicPeriod"/>
            </a:pPr>
            <a:endParaRPr lang="en-GB" sz="5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What, exactly do the terms mean: fact, belief and superstition?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Is it always the case that there is no factual evidence in religion?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 evidence is there to support your answer for question 2?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 are the consequences of holding certain beliefs or having certain superstitions? Explain two examples.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Why do you think you were asked the question, ‘what is belief’?</a:t>
            </a:r>
          </a:p>
          <a:p>
            <a:endParaRPr lang="en-GB" sz="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63601-E5B7-4481-B11B-B107D75CFB9A}"/>
              </a:ext>
            </a:extLst>
          </p:cNvPr>
          <p:cNvSpPr txBox="1"/>
          <p:nvPr/>
        </p:nvSpPr>
        <p:spPr>
          <a:xfrm>
            <a:off x="401712" y="4377068"/>
            <a:ext cx="11388573" cy="16466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sz="400" b="1" u="sng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28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Conclusion…?</a:t>
            </a:r>
          </a:p>
          <a:p>
            <a:pPr marL="228600" indent="-228600">
              <a:buFont typeface="+mj-lt"/>
              <a:buAutoNum type="arabicPeriod"/>
            </a:pPr>
            <a:endParaRPr lang="en-GB" sz="5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28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Consider your opinion… Which is the most important concept – superstition, fact or belief? Explain your view with reasons and examples.</a:t>
            </a:r>
          </a:p>
          <a:p>
            <a:r>
              <a:rPr lang="en-GB" sz="8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15" name="Picture 2" descr="Searching Lens Stock Illustrations – 8,813 Searching Lens Stock  Illustrations, Vectors &amp;amp; Clipart - Dreamstime">
            <a:extLst>
              <a:ext uri="{FF2B5EF4-FFF2-40B4-BE49-F238E27FC236}">
                <a16:creationId xmlns:a16="http://schemas.microsoft.com/office/drawing/2014/main" id="{9D9508FE-220B-479E-ACD0-9E2C7A24D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0898" r="3709" b="13695"/>
          <a:stretch/>
        </p:blipFill>
        <p:spPr bwMode="auto">
          <a:xfrm>
            <a:off x="5164418" y="5933790"/>
            <a:ext cx="1863158" cy="8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EDA84-3C92-4E68-9DAD-1108B093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9" t="11788" b="6615"/>
          <a:stretch/>
        </p:blipFill>
        <p:spPr>
          <a:xfrm>
            <a:off x="401710" y="146029"/>
            <a:ext cx="1352662" cy="694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2CBDCA-A188-4B1C-B43C-A4E5B6DFE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9" t="11788" b="6615"/>
          <a:stretch/>
        </p:blipFill>
        <p:spPr>
          <a:xfrm>
            <a:off x="10431795" y="146029"/>
            <a:ext cx="1352662" cy="6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A6EF11-EEFD-473F-9566-F95A1D4ABBB4}"/>
              </a:ext>
            </a:extLst>
          </p:cNvPr>
          <p:cNvSpPr/>
          <p:nvPr/>
        </p:nvSpPr>
        <p:spPr>
          <a:xfrm>
            <a:off x="205659" y="561527"/>
            <a:ext cx="51459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rgbClr val="68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is belief?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79C10-8A10-4059-8043-B2DC2597025C}"/>
              </a:ext>
            </a:extLst>
          </p:cNvPr>
          <p:cNvSpPr txBox="1"/>
          <p:nvPr/>
        </p:nvSpPr>
        <p:spPr>
          <a:xfrm>
            <a:off x="2923953" y="2422118"/>
            <a:ext cx="8866333" cy="207749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sz="400" b="1" u="sng" dirty="0">
              <a:solidFill>
                <a:schemeClr val="accent5">
                  <a:lumMod val="90000"/>
                  <a:lumOff val="1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2800" b="1" u="sng" dirty="0">
                <a:solidFill>
                  <a:schemeClr val="accent5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And finally …</a:t>
            </a:r>
          </a:p>
          <a:p>
            <a:pPr marL="228600" indent="-228600">
              <a:buFont typeface="+mj-lt"/>
              <a:buAutoNum type="arabicPeriod"/>
            </a:pPr>
            <a:endParaRPr lang="en-GB" sz="500" b="1" dirty="0">
              <a:solidFill>
                <a:schemeClr val="accent5">
                  <a:lumMod val="90000"/>
                  <a:lumOff val="1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2800" b="1" dirty="0">
                <a:solidFill>
                  <a:schemeClr val="accent5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In your topic booklet, at the front of your exercise books, note down at least two new things you now know and at least two new things you now understand.</a:t>
            </a:r>
          </a:p>
          <a:p>
            <a:r>
              <a:rPr lang="en-GB" sz="800" b="1" dirty="0">
                <a:solidFill>
                  <a:schemeClr val="accent5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19789-A1D0-43CE-9DA6-EC71B5A3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9" t="11788" b="6615"/>
          <a:stretch/>
        </p:blipFill>
        <p:spPr>
          <a:xfrm>
            <a:off x="10185991" y="5770180"/>
            <a:ext cx="1871330" cy="960752"/>
          </a:xfrm>
          <a:prstGeom prst="rect">
            <a:avLst/>
          </a:prstGeom>
        </p:spPr>
      </p:pic>
      <p:pic>
        <p:nvPicPr>
          <p:cNvPr id="7" name="Picture 2" descr="Searching Lens Stock Illustrations – 8,813 Searching Lens Stock  Illustrations, Vectors &amp;amp; Clipart - Dreamstime">
            <a:extLst>
              <a:ext uri="{FF2B5EF4-FFF2-40B4-BE49-F238E27FC236}">
                <a16:creationId xmlns:a16="http://schemas.microsoft.com/office/drawing/2014/main" id="{D6A2C4B0-5BC4-4787-BFED-4388E96A2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0898" r="3709" b="13695"/>
          <a:stretch/>
        </p:blipFill>
        <p:spPr bwMode="auto">
          <a:xfrm>
            <a:off x="134679" y="5549905"/>
            <a:ext cx="2619154" cy="115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9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6DD6406-BD6B-44C6-8A6C-A0C42F567C6B}"/>
              </a:ext>
            </a:extLst>
          </p:cNvPr>
          <p:cNvSpPr/>
          <p:nvPr/>
        </p:nvSpPr>
        <p:spPr>
          <a:xfrm>
            <a:off x="1299099" y="397031"/>
            <a:ext cx="9131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rgbClr val="68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Socratic Questioning – For Teacher info</a:t>
            </a:r>
            <a:endParaRPr lang="en-US" sz="3200" b="1" cap="none" spc="50" dirty="0">
              <a:ln w="9525" cmpd="sng">
                <a:solidFill>
                  <a:srgbClr val="68004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80ADAC-6395-4C6C-AC02-5862A11EC87A}"/>
              </a:ext>
            </a:extLst>
          </p:cNvPr>
          <p:cNvSpPr txBox="1"/>
          <p:nvPr/>
        </p:nvSpPr>
        <p:spPr>
          <a:xfrm>
            <a:off x="248574" y="1468651"/>
            <a:ext cx="5498207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Clarifying Concepts</a:t>
            </a:r>
          </a:p>
          <a:p>
            <a:endParaRPr lang="en-GB" sz="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What, exactly does this mean?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How does this relate to the topic?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2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FA6118-C9FC-4395-9726-5CBBE0AA6F48}"/>
              </a:ext>
            </a:extLst>
          </p:cNvPr>
          <p:cNvSpPr txBox="1"/>
          <p:nvPr/>
        </p:nvSpPr>
        <p:spPr>
          <a:xfrm>
            <a:off x="248574" y="3107120"/>
            <a:ext cx="5497664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Probing assumptions</a:t>
            </a:r>
          </a:p>
          <a:p>
            <a:endParaRPr lang="en-GB" sz="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If this is correct, what else could we assume?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 would happen if?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81D169-40F1-4474-8ECB-82421AFDA119}"/>
              </a:ext>
            </a:extLst>
          </p:cNvPr>
          <p:cNvSpPr txBox="1"/>
          <p:nvPr/>
        </p:nvSpPr>
        <p:spPr>
          <a:xfrm>
            <a:off x="5746238" y="1468647"/>
            <a:ext cx="5935627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Probing implications and consequences</a:t>
            </a:r>
          </a:p>
          <a:p>
            <a:endParaRPr lang="en-GB" sz="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Do these claims make sense?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How do these claims fit with… 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 are the consequences of that?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ED61B1-A2C3-4A7E-93E0-92F75A978C46}"/>
              </a:ext>
            </a:extLst>
          </p:cNvPr>
          <p:cNvSpPr txBox="1"/>
          <p:nvPr/>
        </p:nvSpPr>
        <p:spPr>
          <a:xfrm>
            <a:off x="249117" y="4749054"/>
            <a:ext cx="5497664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Probing rationale, reasons and evidence</a:t>
            </a:r>
          </a:p>
          <a:p>
            <a:endParaRPr lang="en-GB" sz="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Why is that happening?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 evidence is there to support a view?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2A9BDA-EDD0-43C1-BD91-B1C04A96CC5A}"/>
              </a:ext>
            </a:extLst>
          </p:cNvPr>
          <p:cNvSpPr txBox="1"/>
          <p:nvPr/>
        </p:nvSpPr>
        <p:spPr>
          <a:xfrm>
            <a:off x="5747716" y="3112499"/>
            <a:ext cx="5935627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Questioning viewpoints and perspectives</a:t>
            </a:r>
          </a:p>
          <a:p>
            <a:endParaRPr lang="en-GB" sz="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Who benefits from this claim?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Why is it better than…?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Why is it different from…?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308928-C8DA-43A7-B51E-33402451DE30}"/>
              </a:ext>
            </a:extLst>
          </p:cNvPr>
          <p:cNvSpPr txBox="1"/>
          <p:nvPr/>
        </p:nvSpPr>
        <p:spPr>
          <a:xfrm>
            <a:off x="5749194" y="4747482"/>
            <a:ext cx="5935627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Questioning viewpoints and perspectives</a:t>
            </a:r>
          </a:p>
          <a:p>
            <a:endParaRPr lang="en-GB" sz="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Why do you think I asked this question?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chemeClr val="accent6">
                    <a:lumMod val="25000"/>
                  </a:schemeClr>
                </a:solidFill>
                <a:latin typeface="Candara" panose="020E0502030303020204" pitchFamily="34" charset="0"/>
              </a:rPr>
              <a:t>What does that mean?</a:t>
            </a:r>
          </a:p>
          <a:p>
            <a:endParaRPr lang="en-GB" sz="2400" b="1" dirty="0">
              <a:solidFill>
                <a:schemeClr val="accent6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55AC5EFB-165F-4575-975D-B056B8434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5973" r="69650" b="5072"/>
          <a:stretch/>
        </p:blipFill>
        <p:spPr bwMode="auto">
          <a:xfrm>
            <a:off x="11384799" y="5509611"/>
            <a:ext cx="575497" cy="7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A9635950-85F9-444F-A020-6FC1DA3F0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72845" r="69650" b="18352"/>
          <a:stretch/>
        </p:blipFill>
        <p:spPr bwMode="auto">
          <a:xfrm>
            <a:off x="11397583" y="3878640"/>
            <a:ext cx="575496" cy="75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ADB204B1-C242-4BC7-A220-FF77BC0E3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59566" r="69156" b="32062"/>
          <a:stretch/>
        </p:blipFill>
        <p:spPr bwMode="auto">
          <a:xfrm>
            <a:off x="11336789" y="2228270"/>
            <a:ext cx="648777" cy="7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9D01EB23-2ABF-47F8-B549-794966613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18486" r="69638" b="72913"/>
          <a:stretch/>
        </p:blipFill>
        <p:spPr bwMode="auto">
          <a:xfrm>
            <a:off x="156230" y="2555283"/>
            <a:ext cx="384130" cy="5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F3675970-E182-4AE0-AB97-200942C4B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45285" r="69156" b="46048"/>
          <a:stretch/>
        </p:blipFill>
        <p:spPr bwMode="auto">
          <a:xfrm>
            <a:off x="37974" y="5651654"/>
            <a:ext cx="449119" cy="66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D56C7646-0BE4-4557-8766-42ABDAC29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32030" r="69638" b="59248"/>
          <a:stretch/>
        </p:blipFill>
        <p:spPr bwMode="auto">
          <a:xfrm>
            <a:off x="182217" y="3818570"/>
            <a:ext cx="410759" cy="55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29100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Gradient ">
  <a:themeElements>
    <a:clrScheme name="Japan 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E3B95A"/>
      </a:accent2>
      <a:accent3>
        <a:srgbClr val="07D69F"/>
      </a:accent3>
      <a:accent4>
        <a:srgbClr val="118AB1"/>
      </a:accent4>
      <a:accent5>
        <a:srgbClr val="073A4B"/>
      </a:accent5>
      <a:accent6>
        <a:srgbClr val="E7ECF2"/>
      </a:accent6>
      <a:hlink>
        <a:srgbClr val="E7456B"/>
      </a:hlink>
      <a:folHlink>
        <a:srgbClr val="F0C55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ED9C639-84DE-47D6-9311-DE22D096325C}" vid="{8897FD28-C2C5-4A9F-A28F-BC63F57A39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petals presentation</Template>
  <TotalTime>1525</TotalTime>
  <Words>434</Words>
  <Application>Microsoft Office PowerPoint</Application>
  <PresentationFormat>Widescreen</PresentationFormat>
  <Paragraphs>77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Meiryo UI</vt:lpstr>
      <vt:lpstr>Arial</vt:lpstr>
      <vt:lpstr>Calibri</vt:lpstr>
      <vt:lpstr>Candara</vt:lpstr>
      <vt:lpstr>Cavolini</vt:lpstr>
      <vt:lpstr>Courier New</vt:lpstr>
      <vt:lpstr>Wingdings</vt:lpstr>
      <vt:lpstr>Creative Gradient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 Butler</dc:creator>
  <cp:lastModifiedBy>M Haughton</cp:lastModifiedBy>
  <cp:revision>10</cp:revision>
  <cp:lastPrinted>2022-07-25T08:32:00Z</cp:lastPrinted>
  <dcterms:created xsi:type="dcterms:W3CDTF">2022-02-23T10:29:14Z</dcterms:created>
  <dcterms:modified xsi:type="dcterms:W3CDTF">2022-10-07T13:19:58Z</dcterms:modified>
</cp:coreProperties>
</file>