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7" r:id="rId4"/>
    <p:sldId id="260" r:id="rId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EB439-C581-48F9-84D8-7989C5EDC878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B0A65-A1FD-4202-9479-E8DBE9A07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22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57529B-8E5F-4960-A137-93D96BA9DF64}"/>
              </a:ext>
            </a:extLst>
          </p:cNvPr>
          <p:cNvSpPr/>
          <p:nvPr/>
        </p:nvSpPr>
        <p:spPr>
          <a:xfrm>
            <a:off x="2642365" y="167364"/>
            <a:ext cx="6729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What is Religion?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4B85D5-8C18-4F1C-9706-060F19DC8CA5}"/>
              </a:ext>
            </a:extLst>
          </p:cNvPr>
          <p:cNvSpPr txBox="1"/>
          <p:nvPr/>
        </p:nvSpPr>
        <p:spPr>
          <a:xfrm>
            <a:off x="273755" y="1483334"/>
            <a:ext cx="11466945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Key Question. </a:t>
            </a:r>
          </a:p>
          <a:p>
            <a:r>
              <a:rPr lang="en-GB" sz="8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GB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What is religion?  </a:t>
            </a:r>
          </a:p>
          <a:p>
            <a:endParaRPr lang="en-GB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E4D324-F2CA-43A5-8002-DFAE1522516A}"/>
              </a:ext>
            </a:extLst>
          </p:cNvPr>
          <p:cNvSpPr txBox="1"/>
          <p:nvPr/>
        </p:nvSpPr>
        <p:spPr>
          <a:xfrm>
            <a:off x="275234" y="3202602"/>
            <a:ext cx="909685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To begin...  </a:t>
            </a:r>
          </a:p>
          <a:p>
            <a:r>
              <a:rPr lang="en-GB" sz="8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GB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Create a spider diagram or list that includes at least seven things that you think are key elements of a religion.  </a:t>
            </a:r>
          </a:p>
          <a:p>
            <a:endParaRPr lang="en-GB" sz="1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Leave space to add more things at the end of the lesson. </a:t>
            </a:r>
          </a:p>
          <a:p>
            <a:endParaRPr lang="en-GB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AA35492F-AF1B-4FD1-B142-5D1D8B677A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547" y="1232832"/>
            <a:ext cx="1752851" cy="1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ee the source image">
            <a:extLst>
              <a:ext uri="{FF2B5EF4-FFF2-40B4-BE49-F238E27FC236}">
                <a16:creationId xmlns:a16="http://schemas.microsoft.com/office/drawing/2014/main" id="{50FDC2B5-D487-4EEF-9D61-3B9F2FCBD8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766">
            <a:off x="9509004" y="1905913"/>
            <a:ext cx="1221906" cy="122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85D48997-EB89-45CB-A269-3F4099358B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345">
            <a:off x="10311094" y="1461516"/>
            <a:ext cx="1290932" cy="129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ee the source image">
            <a:extLst>
              <a:ext uri="{FF2B5EF4-FFF2-40B4-BE49-F238E27FC236}">
                <a16:creationId xmlns:a16="http://schemas.microsoft.com/office/drawing/2014/main" id="{237C46DD-7B09-48F4-942E-EF2AF5EB1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01625" y="3378323"/>
            <a:ext cx="3456301" cy="34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10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C3ED72BE-2F78-4DD7-B0A1-DCD0503B1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8C413B-57E4-4FAD-AF00-1E89B4273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797333" y="4261157"/>
            <a:ext cx="2971800" cy="1708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30">
            <a:extLst>
              <a:ext uri="{FF2B5EF4-FFF2-40B4-BE49-F238E27FC236}">
                <a16:creationId xmlns:a16="http://schemas.microsoft.com/office/drawing/2014/main" id="{96184565-6B22-40B8-AEFC-E5D103C55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08" y="626261"/>
            <a:ext cx="5433751" cy="2711655"/>
          </a:xfrm>
          <a:prstGeom prst="roundRect">
            <a:avLst>
              <a:gd name="adj" fmla="val 7505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99B1BE29-ED60-46C0-8431-D9A5046878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7" t="23171" r="19321" b="2440"/>
          <a:stretch/>
        </p:blipFill>
        <p:spPr bwMode="auto">
          <a:xfrm>
            <a:off x="6062917" y="141474"/>
            <a:ext cx="5525530" cy="3191383"/>
          </a:xfrm>
          <a:prstGeom prst="roundRect">
            <a:avLst>
              <a:gd name="adj" fmla="val 5453"/>
            </a:avLst>
          </a:prstGeom>
          <a:noFill/>
          <a:ln w="50800" cap="sq" cmpd="dbl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ounded Rectangle 35">
            <a:extLst>
              <a:ext uri="{FF2B5EF4-FFF2-40B4-BE49-F238E27FC236}">
                <a16:creationId xmlns:a16="http://schemas.microsoft.com/office/drawing/2014/main" id="{A9B5337D-1BB2-4459-9BD6-59184E383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08" y="3515716"/>
            <a:ext cx="5433751" cy="2711655"/>
          </a:xfrm>
          <a:prstGeom prst="roundRect">
            <a:avLst>
              <a:gd name="adj" fmla="val 7505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See the source image">
            <a:extLst>
              <a:ext uri="{FF2B5EF4-FFF2-40B4-BE49-F238E27FC236}">
                <a16:creationId xmlns:a16="http://schemas.microsoft.com/office/drawing/2014/main" id="{8B9E9FF5-5A9F-41F7-B728-2406A8E36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7148" y="3428108"/>
            <a:ext cx="6341085" cy="3288418"/>
          </a:xfrm>
          <a:prstGeom prst="roundRect">
            <a:avLst>
              <a:gd name="adj" fmla="val 5453"/>
            </a:avLst>
          </a:prstGeom>
          <a:noFill/>
          <a:ln w="50800" cap="sq" cmpd="dbl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04BA75-E827-4EA7-A494-DD88BA414511}"/>
              </a:ext>
            </a:extLst>
          </p:cNvPr>
          <p:cNvSpPr txBox="1"/>
          <p:nvPr/>
        </p:nvSpPr>
        <p:spPr>
          <a:xfrm>
            <a:off x="163767" y="1455903"/>
            <a:ext cx="5297367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Ninian</a:t>
            </a:r>
            <a:r>
              <a:rPr lang="en-GB" sz="28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Smart’s Seven Dimensions of Religion. </a:t>
            </a:r>
          </a:p>
          <a:p>
            <a:r>
              <a:rPr lang="en-GB" sz="7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lang="en-GB" sz="9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a famous example of a potential answer to the question of ‘What is Religion’?</a:t>
            </a:r>
          </a:p>
          <a:p>
            <a:endParaRPr lang="en-GB" sz="1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Complete a diagram adding examples of each of the Seven Dimensions.    </a:t>
            </a:r>
          </a:p>
          <a:p>
            <a:endParaRPr lang="en-GB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743CC2-CD94-42B3-9A72-1289E6831B38}"/>
              </a:ext>
            </a:extLst>
          </p:cNvPr>
          <p:cNvSpPr/>
          <p:nvPr/>
        </p:nvSpPr>
        <p:spPr>
          <a:xfrm>
            <a:off x="262912" y="140730"/>
            <a:ext cx="55370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What is Religion?</a:t>
            </a:r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4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19DB1D6-B537-429A-BE38-10ACD22B9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937" y="809688"/>
            <a:ext cx="5485607" cy="40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71EDDC-1B76-414E-B5FD-6193DC702239}"/>
              </a:ext>
            </a:extLst>
          </p:cNvPr>
          <p:cNvSpPr txBox="1"/>
          <p:nvPr/>
        </p:nvSpPr>
        <p:spPr>
          <a:xfrm>
            <a:off x="230899" y="531270"/>
            <a:ext cx="5965584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Picture observation. </a:t>
            </a:r>
          </a:p>
          <a:p>
            <a:r>
              <a:rPr lang="en-GB" sz="4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GB" sz="2600" b="1" dirty="0">
                <a:latin typeface="Cavolini" panose="03000502040302020204" pitchFamily="66" charset="0"/>
                <a:cs typeface="Cavolini" panose="03000502040302020204" pitchFamily="66" charset="0"/>
              </a:rPr>
              <a:t>Study this picture. There are lots of elements of religion in it.</a:t>
            </a:r>
          </a:p>
          <a:p>
            <a:endParaRPr lang="en-GB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800" b="1" i="1" u="sng" dirty="0">
                <a:latin typeface="Cavolini" panose="03000502040302020204" pitchFamily="66" charset="0"/>
                <a:cs typeface="Cavolini" panose="03000502040302020204" pitchFamily="66" charset="0"/>
              </a:rPr>
              <a:t>Note down;</a:t>
            </a:r>
          </a:p>
          <a:p>
            <a:endParaRPr lang="en-GB" sz="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>
                <a:latin typeface="Cavolini" panose="03000502040302020204" pitchFamily="66" charset="0"/>
                <a:cs typeface="Cavolini" panose="03000502040302020204" pitchFamily="66" charset="0"/>
              </a:rPr>
              <a:t>Different religions represented</a:t>
            </a:r>
          </a:p>
          <a:p>
            <a:endParaRPr lang="en-GB" sz="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>
                <a:latin typeface="Cavolini" panose="03000502040302020204" pitchFamily="66" charset="0"/>
                <a:cs typeface="Cavolini" panose="03000502040302020204" pitchFamily="66" charset="0"/>
              </a:rPr>
              <a:t>Different beliefs represented</a:t>
            </a:r>
          </a:p>
          <a:p>
            <a:endParaRPr lang="en-GB" sz="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>
                <a:latin typeface="Cavolini" panose="03000502040302020204" pitchFamily="66" charset="0"/>
                <a:cs typeface="Cavolini" panose="03000502040302020204" pitchFamily="66" charset="0"/>
              </a:rPr>
              <a:t>Religious symbolism represented</a:t>
            </a:r>
          </a:p>
          <a:p>
            <a:endParaRPr lang="en-GB" sz="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b="1" dirty="0">
                <a:latin typeface="Cavolini" panose="03000502040302020204" pitchFamily="66" charset="0"/>
                <a:cs typeface="Cavolini" panose="03000502040302020204" pitchFamily="66" charset="0"/>
              </a:rPr>
              <a:t>Meanings of representation  of Jesus in the picture. </a:t>
            </a:r>
          </a:p>
          <a:p>
            <a:endParaRPr lang="en-GB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sz="2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1DB5D0-D461-496F-B700-0B2463FD084C}"/>
              </a:ext>
            </a:extLst>
          </p:cNvPr>
          <p:cNvSpPr/>
          <p:nvPr/>
        </p:nvSpPr>
        <p:spPr>
          <a:xfrm>
            <a:off x="6558937" y="140730"/>
            <a:ext cx="55370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What is Religion?</a:t>
            </a:r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D5B21-AC96-4824-91E2-AAB7DBFA7135}"/>
              </a:ext>
            </a:extLst>
          </p:cNvPr>
          <p:cNvSpPr txBox="1"/>
          <p:nvPr/>
        </p:nvSpPr>
        <p:spPr>
          <a:xfrm>
            <a:off x="6440989" y="4891653"/>
            <a:ext cx="5665089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 err="1">
                <a:latin typeface="Cavolini" panose="03000502040302020204" pitchFamily="66" charset="0"/>
                <a:cs typeface="Cavolini" panose="03000502040302020204" pitchFamily="66" charset="0"/>
              </a:rPr>
              <a:t>Foreverland</a:t>
            </a:r>
            <a:r>
              <a:rPr lang="en-GB" sz="28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– Mark Bryan. </a:t>
            </a:r>
          </a:p>
          <a:p>
            <a:pPr algn="ctr"/>
            <a:endParaRPr lang="en-GB" sz="600" b="1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GB" sz="2800" b="1" dirty="0">
                <a:latin typeface="Cavolini" panose="03000502040302020204" pitchFamily="66" charset="0"/>
                <a:cs typeface="Cavolini" panose="03000502040302020204" pitchFamily="66" charset="0"/>
              </a:rPr>
              <a:t>How does knowing the title of this painting add to your ideas about the artwork?</a:t>
            </a:r>
          </a:p>
          <a:p>
            <a:pPr algn="ctr"/>
            <a:r>
              <a:rPr lang="en-GB" sz="3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endParaRPr lang="en-GB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GB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15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57529B-8E5F-4960-A137-93D96BA9DF64}"/>
              </a:ext>
            </a:extLst>
          </p:cNvPr>
          <p:cNvSpPr/>
          <p:nvPr/>
        </p:nvSpPr>
        <p:spPr>
          <a:xfrm>
            <a:off x="2642365" y="167364"/>
            <a:ext cx="6729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What is Religion?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4B85D5-8C18-4F1C-9706-060F19DC8CA5}"/>
              </a:ext>
            </a:extLst>
          </p:cNvPr>
          <p:cNvSpPr txBox="1"/>
          <p:nvPr/>
        </p:nvSpPr>
        <p:spPr>
          <a:xfrm>
            <a:off x="362528" y="1764689"/>
            <a:ext cx="7606956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Review. </a:t>
            </a:r>
          </a:p>
          <a:p>
            <a:r>
              <a:rPr lang="en-GB" sz="1000" b="1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GB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After completing both tasks, consider, again your ideas about what religion is. </a:t>
            </a:r>
          </a:p>
          <a:p>
            <a:endParaRPr lang="en-GB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In a different colour, add another seven ideas to your spider diagram you did at the beginning of the lesson. </a:t>
            </a:r>
          </a:p>
          <a:p>
            <a:endParaRPr lang="en-GB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</a:p>
          <a:p>
            <a:endParaRPr lang="en-GB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" name="Picture 4" descr="See the source image">
            <a:extLst>
              <a:ext uri="{FF2B5EF4-FFF2-40B4-BE49-F238E27FC236}">
                <a16:creationId xmlns:a16="http://schemas.microsoft.com/office/drawing/2014/main" id="{844A04E0-263A-42A4-967C-FA1D88B1D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99538" y="36538"/>
            <a:ext cx="3392461" cy="339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F381CD20-9245-4479-9BD2-FD79EAB37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511" y="3177792"/>
            <a:ext cx="3392461" cy="33924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7676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{3841F8C4-0CF3-4E36-8291-1F6A757C75E5}tf03457452</Template>
  <TotalTime>1653</TotalTime>
  <Words>203</Words>
  <Application>Microsoft Office PowerPoint</Application>
  <PresentationFormat>Widescreen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Cavolini</vt:lpstr>
      <vt:lpstr>Celestial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Butler</dc:creator>
  <cp:lastModifiedBy>M Haughton</cp:lastModifiedBy>
  <cp:revision>6</cp:revision>
  <cp:lastPrinted>2022-02-22T11:33:54Z</cp:lastPrinted>
  <dcterms:created xsi:type="dcterms:W3CDTF">2022-02-20T13:08:53Z</dcterms:created>
  <dcterms:modified xsi:type="dcterms:W3CDTF">2022-09-30T14:17:52Z</dcterms:modified>
</cp:coreProperties>
</file>