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64" r:id="rId5"/>
    <p:sldId id="324" r:id="rId6"/>
    <p:sldId id="312" r:id="rId7"/>
    <p:sldId id="319" r:id="rId8"/>
    <p:sldId id="320" r:id="rId9"/>
    <p:sldId id="318" r:id="rId10"/>
    <p:sldId id="321" r:id="rId11"/>
    <p:sldId id="323" r:id="rId12"/>
    <p:sldId id="322" r:id="rId13"/>
    <p:sldId id="317" r:id="rId14"/>
    <p:sldId id="313" r:id="rId15"/>
    <p:sldId id="314" r:id="rId16"/>
    <p:sldId id="315" r:id="rId17"/>
    <p:sldId id="316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5B4"/>
    <a:srgbClr val="005696"/>
    <a:srgbClr val="A8B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65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95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www.youtube.com/watch?v=AFRxKF-Jdos" TargetMode="External"/><Relationship Id="rId5" Type="http://schemas.openxmlformats.org/officeDocument/2006/relationships/hyperlink" Target="https://www.youtube.com/watch?v=VXnSE0uvwzM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3488" y="2558397"/>
            <a:ext cx="5134192" cy="2887988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erdant Specialty Solutions | LinkedIn">
            <a:extLst>
              <a:ext uri="{FF2B5EF4-FFF2-40B4-BE49-F238E27FC236}">
                <a16:creationId xmlns:a16="http://schemas.microsoft.com/office/drawing/2014/main" id="{EA9CA617-5BE6-4774-B7F7-FDB1EDDB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35"/>
            <a:ext cx="12365372" cy="69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0674FC-9457-49A0-AC6D-5C5F6F31656D}"/>
              </a:ext>
            </a:extLst>
          </p:cNvPr>
          <p:cNvSpPr/>
          <p:nvPr/>
        </p:nvSpPr>
        <p:spPr>
          <a:xfrm>
            <a:off x="2122798" y="1832143"/>
            <a:ext cx="794640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Worldview</a:t>
            </a:r>
          </a:p>
        </p:txBody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AF3ABC-8A53-4F04-AB7B-DD088A0546F9}"/>
              </a:ext>
            </a:extLst>
          </p:cNvPr>
          <p:cNvSpPr/>
          <p:nvPr/>
        </p:nvSpPr>
        <p:spPr>
          <a:xfrm>
            <a:off x="352426" y="903032"/>
            <a:ext cx="115062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The questions for each ‘lens’ for each unit will be linked to the unit being taught.</a:t>
            </a:r>
          </a:p>
          <a:p>
            <a:pPr algn="ctr"/>
            <a:endParaRPr lang="en-US" sz="28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The new curriculum also links to ideas in the 2021 RE Agreed Syllabus. </a:t>
            </a:r>
          </a:p>
          <a:p>
            <a:pPr algn="ctr"/>
            <a:endParaRPr lang="en-US" sz="28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The level descriptors for KS3 reports will be updated and renamed using the titles, Philosophical, Theological and Social Sciences (explanations on the next slide). </a:t>
            </a:r>
          </a:p>
          <a:p>
            <a:pPr algn="ctr"/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These will be linked to the units taught.</a:t>
            </a:r>
          </a:p>
          <a:p>
            <a:pPr algn="ctr"/>
            <a:endParaRPr lang="en-US" sz="28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9DEEA-39B1-45F8-8BDF-E867B7425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7907" t="64755" r="5363" b="1036"/>
          <a:stretch/>
        </p:blipFill>
        <p:spPr>
          <a:xfrm>
            <a:off x="8802884" y="2140940"/>
            <a:ext cx="3060776" cy="4370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2E6C4D-5952-4D9E-9A21-A2D46B6DC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32" t="61298" r="68889" b="4835"/>
          <a:stretch/>
        </p:blipFill>
        <p:spPr>
          <a:xfrm>
            <a:off x="477482" y="2445103"/>
            <a:ext cx="3167857" cy="4056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BE6184-2130-4B62-8A9B-1A7B5D478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439" t="61191" r="35710" b="23193"/>
          <a:stretch/>
        </p:blipFill>
        <p:spPr>
          <a:xfrm>
            <a:off x="4404203" y="3873401"/>
            <a:ext cx="3630454" cy="2050102"/>
          </a:xfrm>
          <a:prstGeom prst="rect">
            <a:avLst/>
          </a:prstGeom>
        </p:spPr>
      </p:pic>
      <p:pic>
        <p:nvPicPr>
          <p:cNvPr id="11" name="Picture 24" descr="Magnifying Glass Transparent - Free image on Pixabay">
            <a:extLst>
              <a:ext uri="{FF2B5EF4-FFF2-40B4-BE49-F238E27FC236}">
                <a16:creationId xmlns:a16="http://schemas.microsoft.com/office/drawing/2014/main" id="{3C565552-56E6-4B4D-82EC-C4F1EF1E6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1"/>
          <a:stretch/>
        </p:blipFill>
        <p:spPr bwMode="auto">
          <a:xfrm rot="4093806" flipH="1">
            <a:off x="984327" y="-238049"/>
            <a:ext cx="1916600" cy="366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3A1F17-B574-4A0E-A074-9AACF96F8512}"/>
              </a:ext>
            </a:extLst>
          </p:cNvPr>
          <p:cNvSpPr txBox="1"/>
          <p:nvPr/>
        </p:nvSpPr>
        <p:spPr>
          <a:xfrm>
            <a:off x="1163046" y="1098056"/>
            <a:ext cx="23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n w="19050">
                  <a:solidFill>
                    <a:srgbClr val="005696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Theological</a:t>
            </a:r>
          </a:p>
          <a:p>
            <a:pPr algn="ctr"/>
            <a:r>
              <a:rPr lang="en-GB" sz="2800" b="1" dirty="0">
                <a:ln w="19050">
                  <a:solidFill>
                    <a:srgbClr val="005696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lens  </a:t>
            </a:r>
          </a:p>
        </p:txBody>
      </p:sp>
      <p:pic>
        <p:nvPicPr>
          <p:cNvPr id="13" name="Picture 24" descr="Magnifying Glass Transparent - Free image on Pixabay">
            <a:extLst>
              <a:ext uri="{FF2B5EF4-FFF2-40B4-BE49-F238E27FC236}">
                <a16:creationId xmlns:a16="http://schemas.microsoft.com/office/drawing/2014/main" id="{9B2A0F7E-1D36-4DB9-A1E1-F2B36D665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1"/>
          <a:stretch/>
        </p:blipFill>
        <p:spPr bwMode="auto">
          <a:xfrm rot="15507686" flipH="1">
            <a:off x="9057385" y="-550899"/>
            <a:ext cx="1977833" cy="347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Magnifying Glass Transparent - Free image on Pixabay">
            <a:extLst>
              <a:ext uri="{FF2B5EF4-FFF2-40B4-BE49-F238E27FC236}">
                <a16:creationId xmlns:a16="http://schemas.microsoft.com/office/drawing/2014/main" id="{74A59825-ADA8-41A1-A019-B680FDACE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1"/>
          <a:stretch/>
        </p:blipFill>
        <p:spPr bwMode="auto">
          <a:xfrm rot="4149304" flipH="1">
            <a:off x="4947456" y="986970"/>
            <a:ext cx="2239061" cy="398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48D481-E8DD-4E09-9C67-688D791E6334}"/>
              </a:ext>
            </a:extLst>
          </p:cNvPr>
          <p:cNvSpPr txBox="1"/>
          <p:nvPr/>
        </p:nvSpPr>
        <p:spPr>
          <a:xfrm>
            <a:off x="8465960" y="526598"/>
            <a:ext cx="23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n w="19050">
                  <a:solidFill>
                    <a:srgbClr val="005696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Social Sciences</a:t>
            </a:r>
          </a:p>
          <a:p>
            <a:pPr algn="ctr"/>
            <a:r>
              <a:rPr lang="en-GB" sz="2800" b="1" dirty="0">
                <a:ln w="19050">
                  <a:solidFill>
                    <a:srgbClr val="005696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lens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9C137D-E73E-44B3-A730-D2506C1B47E2}"/>
              </a:ext>
            </a:extLst>
          </p:cNvPr>
          <p:cNvSpPr txBox="1"/>
          <p:nvPr/>
        </p:nvSpPr>
        <p:spPr>
          <a:xfrm>
            <a:off x="5143657" y="2431091"/>
            <a:ext cx="2767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n w="19050">
                  <a:solidFill>
                    <a:srgbClr val="005696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Philosophical</a:t>
            </a:r>
          </a:p>
          <a:p>
            <a:pPr algn="ctr"/>
            <a:r>
              <a:rPr lang="en-GB" sz="2800" b="1" dirty="0">
                <a:ln w="19050">
                  <a:solidFill>
                    <a:srgbClr val="005696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lens  </a:t>
            </a:r>
          </a:p>
        </p:txBody>
      </p:sp>
    </p:spTree>
    <p:extLst>
      <p:ext uri="{BB962C8B-B14F-4D97-AF65-F5344CB8AC3E}">
        <p14:creationId xmlns:p14="http://schemas.microsoft.com/office/powerpoint/2010/main" val="205027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2415B7-4932-4D42-95BC-53AB5490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77" y="274228"/>
            <a:ext cx="6277920" cy="3250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90E2A4-41B8-4585-BD9A-73B138B0C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000" y="274228"/>
            <a:ext cx="5056049" cy="627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4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4860A-CC5B-4AB2-893A-C8BD4C4FE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05" y="316080"/>
            <a:ext cx="6122845" cy="5332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84AEA6-3771-4BB2-A916-3798E9D89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154" y="316080"/>
            <a:ext cx="5326741" cy="62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F0F50-661F-447F-B05F-4472C9119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79" y="275965"/>
            <a:ext cx="5046521" cy="6305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859F72-A03D-4511-BC88-4AE759C06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218" y="275965"/>
            <a:ext cx="4705882" cy="63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2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E0674FC-9457-49A0-AC6D-5C5F6F31656D}"/>
              </a:ext>
            </a:extLst>
          </p:cNvPr>
          <p:cNvSpPr/>
          <p:nvPr/>
        </p:nvSpPr>
        <p:spPr>
          <a:xfrm>
            <a:off x="2343209" y="1832143"/>
            <a:ext cx="7505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What is your Worldview?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22506-ACE4-4726-B789-3FE272FA9851}"/>
              </a:ext>
            </a:extLst>
          </p:cNvPr>
          <p:cNvSpPr txBox="1"/>
          <p:nvPr/>
        </p:nvSpPr>
        <p:spPr>
          <a:xfrm>
            <a:off x="6078462" y="2729716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5"/>
              </a:rPr>
              <a:t> WHAT'S YOUR WORLDVIEW? (QUIZ) - YouTube</a:t>
            </a:r>
            <a:endParaRPr lang="en-GB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B8BF61-10E7-4BB6-BF37-0A6DC9123F30}"/>
              </a:ext>
            </a:extLst>
          </p:cNvPr>
          <p:cNvSpPr txBox="1"/>
          <p:nvPr/>
        </p:nvSpPr>
        <p:spPr>
          <a:xfrm>
            <a:off x="1512450" y="2698255"/>
            <a:ext cx="4551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Nobody Stands Nowhere – YouTube</a:t>
            </a:r>
            <a:r>
              <a:rPr lang="en-GB" dirty="0"/>
              <a:t> </a:t>
            </a:r>
          </a:p>
        </p:txBody>
      </p:sp>
      <p:pic>
        <p:nvPicPr>
          <p:cNvPr id="2050" name="Picture 2" descr="Searching Lens Stock Illustrations – 8,813 Searching Lens Stock  Illustrations, Vectors &amp;amp; Clipart - Dreamstime">
            <a:extLst>
              <a:ext uri="{FF2B5EF4-FFF2-40B4-BE49-F238E27FC236}">
                <a16:creationId xmlns:a16="http://schemas.microsoft.com/office/drawing/2014/main" id="{92D4CA74-B2ED-4758-B30E-F865FFF55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 t="20898" r="3709" b="13695"/>
          <a:stretch/>
        </p:blipFill>
        <p:spPr bwMode="auto">
          <a:xfrm>
            <a:off x="5327967" y="1280584"/>
            <a:ext cx="1551707" cy="6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1B76017-754A-4AB2-9046-7D996B6C9BEF}"/>
              </a:ext>
            </a:extLst>
          </p:cNvPr>
          <p:cNvSpPr/>
          <p:nvPr/>
        </p:nvSpPr>
        <p:spPr>
          <a:xfrm>
            <a:off x="1307834" y="295162"/>
            <a:ext cx="9576262" cy="752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A75C60-C8A2-4AD8-9B54-B4554CF1A181}"/>
              </a:ext>
            </a:extLst>
          </p:cNvPr>
          <p:cNvSpPr/>
          <p:nvPr/>
        </p:nvSpPr>
        <p:spPr>
          <a:xfrm>
            <a:off x="1581852" y="295159"/>
            <a:ext cx="90460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YEAR 7 RE – Autumn Term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70F2FF-C38D-4AAA-AE43-FCF4CD5A297B}"/>
              </a:ext>
            </a:extLst>
          </p:cNvPr>
          <p:cNvSpPr txBox="1"/>
          <p:nvPr/>
        </p:nvSpPr>
        <p:spPr>
          <a:xfrm>
            <a:off x="1474433" y="3262981"/>
            <a:ext cx="9296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Throughout your RE KS3 studies you will be considering your ‘worldview’ and how it may change with everything you learn. </a:t>
            </a:r>
          </a:p>
          <a:p>
            <a:pPr algn="ctr"/>
            <a:endParaRPr lang="en-GB" sz="1000" b="1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But, what is a ‘worldview’?  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DE2E82-F63F-4DDA-B8A5-CF76A86DAF58}"/>
              </a:ext>
            </a:extLst>
          </p:cNvPr>
          <p:cNvSpPr/>
          <p:nvPr/>
        </p:nvSpPr>
        <p:spPr>
          <a:xfrm>
            <a:off x="363988" y="5809690"/>
            <a:ext cx="11434439" cy="752403"/>
          </a:xfrm>
          <a:prstGeom prst="roundRect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1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2700">
                <a:solidFill>
                  <a:srgbClr val="002060"/>
                </a:solidFill>
              </a:ln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A9CE6C-A655-4FEB-ABB5-AF0C9042478D}"/>
              </a:ext>
            </a:extLst>
          </p:cNvPr>
          <p:cNvSpPr/>
          <p:nvPr/>
        </p:nvSpPr>
        <p:spPr>
          <a:xfrm>
            <a:off x="346232" y="5898463"/>
            <a:ext cx="114788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Watch the videos and answer the questions on the sheet. </a:t>
            </a:r>
            <a:endParaRPr lang="en-US" sz="28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1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2E19635-8199-4CB8-ADA5-DA073BB3C49B}"/>
              </a:ext>
            </a:extLst>
          </p:cNvPr>
          <p:cNvSpPr txBox="1"/>
          <p:nvPr/>
        </p:nvSpPr>
        <p:spPr>
          <a:xfrm>
            <a:off x="418393" y="1616417"/>
            <a:ext cx="11166966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Cavolini" panose="03000502040302020204" pitchFamily="66" charset="0"/>
                <a:ea typeface="Verdana" panose="020B0604030504040204" pitchFamily="34" charset="0"/>
                <a:cs typeface="Cavolini" panose="03000502040302020204" pitchFamily="66" charset="0"/>
              </a:rPr>
              <a:t>A worldview is a way of looking at and explaining life and the world.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50" dirty="0">
              <a:solidFill>
                <a:srgbClr val="002060"/>
              </a:solidFill>
              <a:latin typeface="Cavolini" panose="03000502040302020204" pitchFamily="66" charset="0"/>
              <a:ea typeface="Verdana" panose="020B0604030504040204" pitchFamily="34" charset="0"/>
              <a:cs typeface="Cavolini" panose="0300050204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Cavolini" panose="03000502040302020204" pitchFamily="66" charset="0"/>
                <a:ea typeface="Verdana" panose="020B0604030504040204" pitchFamily="34" charset="0"/>
                <a:cs typeface="Cavolini" panose="03000502040302020204" pitchFamily="66" charset="0"/>
              </a:rPr>
              <a:t>It can be seen as a lens through which the world is interpreted. </a:t>
            </a:r>
          </a:p>
          <a:p>
            <a:endParaRPr lang="en-GB" sz="1050" dirty="0">
              <a:solidFill>
                <a:srgbClr val="002060"/>
              </a:solidFill>
              <a:latin typeface="Cavolini" panose="03000502040302020204" pitchFamily="66" charset="0"/>
              <a:ea typeface="Verdana" panose="020B0604030504040204" pitchFamily="34" charset="0"/>
              <a:cs typeface="Cavolini" panose="0300050204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Cavolini" panose="03000502040302020204" pitchFamily="66" charset="0"/>
                <a:ea typeface="Verdana" panose="020B0604030504040204" pitchFamily="34" charset="0"/>
                <a:cs typeface="Cavolini" panose="03000502040302020204" pitchFamily="66" charset="0"/>
              </a:rPr>
              <a:t>It is a set of beliefs that influences a person’s           perspective, values and actions.  </a:t>
            </a:r>
          </a:p>
          <a:p>
            <a:r>
              <a:rPr lang="en-GB" sz="1050" dirty="0">
                <a:solidFill>
                  <a:srgbClr val="002060"/>
                </a:solidFill>
                <a:latin typeface="Cavolini" panose="03000502040302020204" pitchFamily="66" charset="0"/>
                <a:ea typeface="Verdana" panose="020B0604030504040204" pitchFamily="34" charset="0"/>
                <a:cs typeface="Cavolini" panose="03000502040302020204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Cavolini" panose="03000502040302020204" pitchFamily="66" charset="0"/>
                <a:ea typeface="Verdana" panose="020B0604030504040204" pitchFamily="34" charset="0"/>
                <a:cs typeface="Cavolini" panose="03000502040302020204" pitchFamily="66" charset="0"/>
              </a:rPr>
              <a:t>A person’s worldview can influence the way everything in the world is viewed, interpreted and explained.</a:t>
            </a:r>
          </a:p>
          <a:p>
            <a:endParaRPr lang="en-GB" sz="3200" dirty="0">
              <a:solidFill>
                <a:srgbClr val="002060"/>
              </a:solidFill>
              <a:latin typeface="Cavolini" panose="03000502040302020204" pitchFamily="66" charset="0"/>
              <a:ea typeface="Verdana" panose="020B0604030504040204" pitchFamily="34" charset="0"/>
              <a:cs typeface="Cavolini" panose="0300050204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13A847-5F46-43F9-A324-DBA39FD39CC9}"/>
              </a:ext>
            </a:extLst>
          </p:cNvPr>
          <p:cNvSpPr/>
          <p:nvPr/>
        </p:nvSpPr>
        <p:spPr>
          <a:xfrm>
            <a:off x="410437" y="485184"/>
            <a:ext cx="777809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600" b="1" cap="none" spc="0" dirty="0">
                <a:ln w="127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What is your Worldview?</a:t>
            </a:r>
          </a:p>
        </p:txBody>
      </p:sp>
      <p:pic>
        <p:nvPicPr>
          <p:cNvPr id="3074" name="Picture 2" descr="Lens Searching Stock Illustrations – 8,814 Lens Searching Stock  Illustrations, Vectors &amp;amp; Clipart - Dreamstime">
            <a:extLst>
              <a:ext uri="{FF2B5EF4-FFF2-40B4-BE49-F238E27FC236}">
                <a16:creationId xmlns:a16="http://schemas.microsoft.com/office/drawing/2014/main" id="{E79FE5D0-6447-4F3E-8D0F-C3E189921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3" r="4503" b="1140"/>
          <a:stretch/>
        </p:blipFill>
        <p:spPr bwMode="auto">
          <a:xfrm>
            <a:off x="9603216" y="355107"/>
            <a:ext cx="2197025" cy="1438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13A847-5F46-43F9-A324-DBA39FD39CC9}"/>
              </a:ext>
            </a:extLst>
          </p:cNvPr>
          <p:cNvSpPr/>
          <p:nvPr/>
        </p:nvSpPr>
        <p:spPr>
          <a:xfrm>
            <a:off x="2260082" y="321442"/>
            <a:ext cx="7505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What is your Worldview?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149C3-9CC7-41AB-83FB-9DEA3BEBA31B}"/>
              </a:ext>
            </a:extLst>
          </p:cNvPr>
          <p:cNvSpPr txBox="1"/>
          <p:nvPr/>
        </p:nvSpPr>
        <p:spPr>
          <a:xfrm>
            <a:off x="393414" y="1349547"/>
            <a:ext cx="1153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Quire Sans" panose="020B0502040204020203" pitchFamily="34" charset="0"/>
              </a:rPr>
              <a:t>A worldview typically addresses life's biggest questions, including: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D50F9-9E7B-4322-934D-4504A0529174}"/>
              </a:ext>
            </a:extLst>
          </p:cNvPr>
          <p:cNvSpPr txBox="1"/>
          <p:nvPr/>
        </p:nvSpPr>
        <p:spPr>
          <a:xfrm>
            <a:off x="406400" y="2007117"/>
            <a:ext cx="1146694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u="sng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a) How did we get here? </a:t>
            </a:r>
          </a:p>
          <a:p>
            <a:r>
              <a:rPr lang="en-GB" sz="600" i="1" u="sng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This question addresses the origins of the universe &amp; life on earth.  </a:t>
            </a:r>
          </a:p>
          <a:p>
            <a:endParaRPr lang="en-GB" sz="1400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i="1" u="sng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b) Why are we here?  </a:t>
            </a:r>
          </a:p>
          <a:p>
            <a:endParaRPr lang="en-GB" sz="700" i="1" u="sng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This question addresses meaning &amp; purpose.</a:t>
            </a:r>
          </a:p>
          <a:p>
            <a:endParaRPr lang="en-GB" sz="1400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i="1" u="sng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c) Where are we going?  </a:t>
            </a:r>
          </a:p>
          <a:p>
            <a:endParaRPr lang="en-GB" sz="700" i="1" u="sng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This question addresses the future and the afterlife.</a:t>
            </a:r>
          </a:p>
          <a:p>
            <a:endParaRPr lang="en-GB" sz="1400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i="1" u="sng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d) Who's </a:t>
            </a:r>
            <a:r>
              <a:rPr lang="en-GB" sz="2400" i="1" u="sng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charge? </a:t>
            </a:r>
          </a:p>
          <a:p>
            <a:r>
              <a:rPr lang="en-GB" sz="600" i="1" u="sng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This question addresses the existence of a supreme being.</a:t>
            </a:r>
          </a:p>
        </p:txBody>
      </p:sp>
      <p:pic>
        <p:nvPicPr>
          <p:cNvPr id="4098" name="Picture 2" descr="Metalic hand lens stock illustration. Illustration of hand - 45679381">
            <a:extLst>
              <a:ext uri="{FF2B5EF4-FFF2-40B4-BE49-F238E27FC236}">
                <a16:creationId xmlns:a16="http://schemas.microsoft.com/office/drawing/2014/main" id="{4DAEA5E8-C516-4E8E-AEFD-40A60323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415" y="3124677"/>
            <a:ext cx="2709710" cy="1265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7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C6D78C-6704-41B2-9EB6-3505EF92272D}"/>
              </a:ext>
            </a:extLst>
          </p:cNvPr>
          <p:cNvSpPr txBox="1"/>
          <p:nvPr/>
        </p:nvSpPr>
        <p:spPr>
          <a:xfrm>
            <a:off x="454889" y="1511698"/>
            <a:ext cx="112822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000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i="1" u="sng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true?  </a:t>
            </a:r>
          </a:p>
          <a:p>
            <a:endParaRPr lang="en-GB" sz="700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This question is about the nature of truth and whether it is objective (based on provable evidence - facts) or subjective (based on personal views).  If truth is objective, what is it based on (what is the source of truth)?</a:t>
            </a:r>
          </a:p>
          <a:p>
            <a:endParaRPr lang="en-GB" sz="2400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i="1" u="sng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right and what is wrong?  </a:t>
            </a:r>
          </a:p>
          <a:p>
            <a:endParaRPr lang="en-GB" sz="700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This question deals with morality.  Are right and wrong based on an objective set of moral standards or are they based on a person’s or group’s feelings, desires or standards that fit the time and place?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597C7B-2887-48CE-8DB0-EBFB5BC608E3}"/>
              </a:ext>
            </a:extLst>
          </p:cNvPr>
          <p:cNvSpPr/>
          <p:nvPr/>
        </p:nvSpPr>
        <p:spPr>
          <a:xfrm>
            <a:off x="2343208" y="443665"/>
            <a:ext cx="7505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What is your Worldview?</a:t>
            </a:r>
          </a:p>
        </p:txBody>
      </p:sp>
      <p:pic>
        <p:nvPicPr>
          <p:cNvPr id="5122" name="Picture 2" descr="Searching world view. A magnify glass focused on a blue earth globe for  searching world views concepts. | CanStock">
            <a:extLst>
              <a:ext uri="{FF2B5EF4-FFF2-40B4-BE49-F238E27FC236}">
                <a16:creationId xmlns:a16="http://schemas.microsoft.com/office/drawing/2014/main" id="{DAD41412-9431-4AAF-8351-234C353EF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25984" r="2354" b="6299"/>
          <a:stretch/>
        </p:blipFill>
        <p:spPr bwMode="auto">
          <a:xfrm>
            <a:off x="9365941" y="3265228"/>
            <a:ext cx="2185756" cy="1201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4A2F1-BEEB-4ABE-883B-71FB2FE5D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5"/>
          <a:stretch/>
        </p:blipFill>
        <p:spPr>
          <a:xfrm>
            <a:off x="18094" y="-2379"/>
            <a:ext cx="699738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293FE3A-9D05-42F3-BD57-AF61193554BC}"/>
              </a:ext>
            </a:extLst>
          </p:cNvPr>
          <p:cNvSpPr/>
          <p:nvPr/>
        </p:nvSpPr>
        <p:spPr>
          <a:xfrm>
            <a:off x="7563774" y="1372376"/>
            <a:ext cx="381304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How do you see the World?</a:t>
            </a:r>
            <a:endParaRPr lang="en-U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Minion Magnifying Glass Point | 3D Animated Clipart for PowerPoint -  PresenterMedia.com">
            <a:extLst>
              <a:ext uri="{FF2B5EF4-FFF2-40B4-BE49-F238E27FC236}">
                <a16:creationId xmlns:a16="http://schemas.microsoft.com/office/drawing/2014/main" id="{14C407EE-AE00-4ED3-9251-4F5C72A015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768" y="3958802"/>
            <a:ext cx="1873775" cy="195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agnifying Glass Transparent - Free image on Pixabay">
            <a:extLst>
              <a:ext uri="{FF2B5EF4-FFF2-40B4-BE49-F238E27FC236}">
                <a16:creationId xmlns:a16="http://schemas.microsoft.com/office/drawing/2014/main" id="{F71B6526-8FC5-4269-AE7E-E0A632146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6"/>
          <a:stretch/>
        </p:blipFill>
        <p:spPr bwMode="auto">
          <a:xfrm rot="2984138">
            <a:off x="596868" y="-218386"/>
            <a:ext cx="5400678" cy="78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CA30562-D5AE-46CE-868C-42F7931589DC}"/>
              </a:ext>
            </a:extLst>
          </p:cNvPr>
          <p:cNvSpPr/>
          <p:nvPr/>
        </p:nvSpPr>
        <p:spPr>
          <a:xfrm>
            <a:off x="1826875" y="406402"/>
            <a:ext cx="4908901" cy="4987634"/>
          </a:xfrm>
          <a:prstGeom prst="ellipse">
            <a:avLst/>
          </a:prstGeom>
          <a:ln>
            <a:solidFill>
              <a:srgbClr val="A8B7C4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D493D6-A6B9-46A8-BFCC-C550EF251C5F}"/>
              </a:ext>
            </a:extLst>
          </p:cNvPr>
          <p:cNvSpPr txBox="1"/>
          <p:nvPr/>
        </p:nvSpPr>
        <p:spPr>
          <a:xfrm rot="21376538">
            <a:off x="2017997" y="1869976"/>
            <a:ext cx="5564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did we get here?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7757BE-0220-40C6-9EC5-C854381E1DFD}"/>
              </a:ext>
            </a:extLst>
          </p:cNvPr>
          <p:cNvSpPr txBox="1"/>
          <p:nvPr/>
        </p:nvSpPr>
        <p:spPr>
          <a:xfrm rot="21383084">
            <a:off x="2304211" y="1343003"/>
            <a:ext cx="3891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are we here?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E68877-B788-4ECB-9684-20AB1EDC24B9}"/>
              </a:ext>
            </a:extLst>
          </p:cNvPr>
          <p:cNvSpPr txBox="1"/>
          <p:nvPr/>
        </p:nvSpPr>
        <p:spPr>
          <a:xfrm rot="200009">
            <a:off x="2133999" y="3616917"/>
            <a:ext cx="4987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 are we going?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01A4BD-99D0-481A-8543-D96F39BD2586}"/>
              </a:ext>
            </a:extLst>
          </p:cNvPr>
          <p:cNvSpPr txBox="1"/>
          <p:nvPr/>
        </p:nvSpPr>
        <p:spPr>
          <a:xfrm rot="246204">
            <a:off x="2494055" y="4198336"/>
            <a:ext cx="3753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Who's in charge?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4E26B51-50D4-4DEF-9A02-CE7E6EC5A720}"/>
              </a:ext>
            </a:extLst>
          </p:cNvPr>
          <p:cNvSpPr txBox="1"/>
          <p:nvPr/>
        </p:nvSpPr>
        <p:spPr>
          <a:xfrm>
            <a:off x="2832500" y="787664"/>
            <a:ext cx="3671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true? 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00949D-E168-43B1-A0D1-D71B15BD2049}"/>
              </a:ext>
            </a:extLst>
          </p:cNvPr>
          <p:cNvSpPr txBox="1"/>
          <p:nvPr/>
        </p:nvSpPr>
        <p:spPr>
          <a:xfrm>
            <a:off x="2016848" y="2552690"/>
            <a:ext cx="68164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right? </a:t>
            </a:r>
          </a:p>
          <a:p>
            <a:r>
              <a:rPr lang="en-GB" sz="2800" b="1" i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GB" sz="2800" b="1" i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wrong?  </a:t>
            </a:r>
          </a:p>
        </p:txBody>
      </p:sp>
    </p:spTree>
    <p:extLst>
      <p:ext uri="{BB962C8B-B14F-4D97-AF65-F5344CB8AC3E}">
        <p14:creationId xmlns:p14="http://schemas.microsoft.com/office/powerpoint/2010/main" val="73804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7C510FE-5CAC-4B99-BFEA-39A626B58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8599" y="209169"/>
            <a:ext cx="7696201" cy="6382512"/>
          </a:xfrm>
        </p:spPr>
      </p:sp>
      <p:pic>
        <p:nvPicPr>
          <p:cNvPr id="7170" name="Picture 2" descr="Happy Kids and Earth. Cartoon.on White Background Stock Vector -  Illustration of childhood, asian: 141391489">
            <a:extLst>
              <a:ext uri="{FF2B5EF4-FFF2-40B4-BE49-F238E27FC236}">
                <a16:creationId xmlns:a16="http://schemas.microsoft.com/office/drawing/2014/main" id="{39A91C68-AF7F-489D-9B10-B94C8248A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34339" r="5740" b="9721"/>
          <a:stretch/>
        </p:blipFill>
        <p:spPr bwMode="auto">
          <a:xfrm>
            <a:off x="219075" y="5061426"/>
            <a:ext cx="3886200" cy="156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ppy Kids and Earth. Cartoon.on White Background Stock Vector -  Illustration of childhood, asian: 141391489">
            <a:extLst>
              <a:ext uri="{FF2B5EF4-FFF2-40B4-BE49-F238E27FC236}">
                <a16:creationId xmlns:a16="http://schemas.microsoft.com/office/drawing/2014/main" id="{0E99940A-B0FE-4970-BBC7-5A0B15E2A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34339" r="5740" b="9721"/>
          <a:stretch/>
        </p:blipFill>
        <p:spPr bwMode="auto">
          <a:xfrm>
            <a:off x="4038601" y="5060777"/>
            <a:ext cx="3886200" cy="156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6B6896-FF14-44EE-B60A-33A5390353EC}"/>
              </a:ext>
            </a:extLst>
          </p:cNvPr>
          <p:cNvSpPr/>
          <p:nvPr/>
        </p:nvSpPr>
        <p:spPr>
          <a:xfrm>
            <a:off x="215707" y="171068"/>
            <a:ext cx="77219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What is your Worldview?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492C4-86A3-4570-87F3-9B8F160A395C}"/>
              </a:ext>
            </a:extLst>
          </p:cNvPr>
          <p:cNvSpPr/>
          <p:nvPr/>
        </p:nvSpPr>
        <p:spPr>
          <a:xfrm>
            <a:off x="7924800" y="326260"/>
            <a:ext cx="41866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Design your own ‘world view lens’.</a:t>
            </a:r>
            <a:endParaRPr lang="en-US" sz="28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CAB0BC-0EAC-4541-8134-8052509401DE}"/>
              </a:ext>
            </a:extLst>
          </p:cNvPr>
          <p:cNvSpPr/>
          <p:nvPr/>
        </p:nvSpPr>
        <p:spPr>
          <a:xfrm>
            <a:off x="8047721" y="2099578"/>
            <a:ext cx="3929088" cy="44242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 In the template you will be given, note down your ideas about the questions. Draw pictures or symbolize your ideas. </a:t>
            </a:r>
          </a:p>
          <a:p>
            <a:pPr algn="ctr"/>
            <a:endParaRPr lang="en-US" sz="6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4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Use appropriate </a:t>
            </a:r>
            <a:r>
              <a:rPr lang="en-US" sz="245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colours</a:t>
            </a:r>
            <a:r>
              <a:rPr lang="en-US" sz="24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to illustrate your ideas.  </a:t>
            </a:r>
            <a:endParaRPr lang="en-US" sz="245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Picture 2" descr="Searching Lens Stock Illustrations – 8,813 Searching Lens Stock  Illustrations, Vectors &amp;amp; Clipart - Dreamstime">
            <a:extLst>
              <a:ext uri="{FF2B5EF4-FFF2-40B4-BE49-F238E27FC236}">
                <a16:creationId xmlns:a16="http://schemas.microsoft.com/office/drawing/2014/main" id="{42674858-0BB8-4F5F-9CB6-3D5F80424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 t="20898" r="3709" b="13695"/>
          <a:stretch/>
        </p:blipFill>
        <p:spPr bwMode="auto">
          <a:xfrm>
            <a:off x="9229725" y="1284210"/>
            <a:ext cx="1751652" cy="77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DAAAFC-2F4F-4939-9D16-64FE51A60475}"/>
              </a:ext>
            </a:extLst>
          </p:cNvPr>
          <p:cNvSpPr txBox="1"/>
          <p:nvPr/>
        </p:nvSpPr>
        <p:spPr>
          <a:xfrm>
            <a:off x="433826" y="1870743"/>
            <a:ext cx="64641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 you think religion is?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F76D8-9F16-473F-98F0-B764199FCE32}"/>
              </a:ext>
            </a:extLst>
          </p:cNvPr>
          <p:cNvSpPr txBox="1"/>
          <p:nvPr/>
        </p:nvSpPr>
        <p:spPr>
          <a:xfrm>
            <a:off x="408670" y="3274894"/>
            <a:ext cx="7314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 you think religion is for?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CB1AE9-BD81-47EC-87DB-63EFC081526D}"/>
              </a:ext>
            </a:extLst>
          </p:cNvPr>
          <p:cNvSpPr txBox="1"/>
          <p:nvPr/>
        </p:nvSpPr>
        <p:spPr>
          <a:xfrm>
            <a:off x="382039" y="3958469"/>
            <a:ext cx="74894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do you think religion benefits society?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FD4FAA-012C-421D-889C-2AA7870AD532}"/>
              </a:ext>
            </a:extLst>
          </p:cNvPr>
          <p:cNvSpPr txBox="1"/>
          <p:nvPr/>
        </p:nvSpPr>
        <p:spPr>
          <a:xfrm>
            <a:off x="410151" y="2592784"/>
            <a:ext cx="74894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Does God exist?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1FCF9-9ACD-40D4-A909-EAFDE50AFFB2}"/>
              </a:ext>
            </a:extLst>
          </p:cNvPr>
          <p:cNvSpPr txBox="1"/>
          <p:nvPr/>
        </p:nvSpPr>
        <p:spPr>
          <a:xfrm>
            <a:off x="435305" y="1188635"/>
            <a:ext cx="64641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do you think belief is?  </a:t>
            </a:r>
          </a:p>
        </p:txBody>
      </p:sp>
    </p:spTree>
    <p:extLst>
      <p:ext uri="{BB962C8B-B14F-4D97-AF65-F5344CB8AC3E}">
        <p14:creationId xmlns:p14="http://schemas.microsoft.com/office/powerpoint/2010/main" val="321486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4A2F1-BEEB-4ABE-883B-71FB2FE5D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5"/>
          <a:stretch/>
        </p:blipFill>
        <p:spPr>
          <a:xfrm>
            <a:off x="18094" y="-2379"/>
            <a:ext cx="699738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293FE3A-9D05-42F3-BD57-AF61193554BC}"/>
              </a:ext>
            </a:extLst>
          </p:cNvPr>
          <p:cNvSpPr/>
          <p:nvPr/>
        </p:nvSpPr>
        <p:spPr>
          <a:xfrm>
            <a:off x="7563774" y="1372376"/>
            <a:ext cx="381304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How do you see the World?</a:t>
            </a:r>
            <a:endParaRPr lang="en-U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Minion Magnifying Glass Point | 3D Animated Clipart for PowerPoint -  PresenterMedia.com">
            <a:extLst>
              <a:ext uri="{FF2B5EF4-FFF2-40B4-BE49-F238E27FC236}">
                <a16:creationId xmlns:a16="http://schemas.microsoft.com/office/drawing/2014/main" id="{14C407EE-AE00-4ED3-9251-4F5C72A015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768" y="3958802"/>
            <a:ext cx="1873775" cy="195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agnifying Glass Transparent - Free image on Pixabay">
            <a:extLst>
              <a:ext uri="{FF2B5EF4-FFF2-40B4-BE49-F238E27FC236}">
                <a16:creationId xmlns:a16="http://schemas.microsoft.com/office/drawing/2014/main" id="{F71B6526-8FC5-4269-AE7E-E0A632146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6"/>
          <a:stretch/>
        </p:blipFill>
        <p:spPr bwMode="auto">
          <a:xfrm rot="2984138">
            <a:off x="596868" y="-218386"/>
            <a:ext cx="5400678" cy="783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CA30562-D5AE-46CE-868C-42F7931589DC}"/>
              </a:ext>
            </a:extLst>
          </p:cNvPr>
          <p:cNvSpPr/>
          <p:nvPr/>
        </p:nvSpPr>
        <p:spPr>
          <a:xfrm>
            <a:off x="1787042" y="304800"/>
            <a:ext cx="4977309" cy="5117811"/>
          </a:xfrm>
          <a:prstGeom prst="ellipse">
            <a:avLst/>
          </a:prstGeom>
          <a:solidFill>
            <a:srgbClr val="4C85B4"/>
          </a:solidFill>
          <a:ln>
            <a:solidFill>
              <a:srgbClr val="A8B7C4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4E26B51-50D4-4DEF-9A02-CE7E6EC5A720}"/>
              </a:ext>
            </a:extLst>
          </p:cNvPr>
          <p:cNvSpPr txBox="1"/>
          <p:nvPr/>
        </p:nvSpPr>
        <p:spPr>
          <a:xfrm>
            <a:off x="1494816" y="615616"/>
            <a:ext cx="549828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questions </a:t>
            </a:r>
          </a:p>
          <a:p>
            <a:pPr algn="ctr"/>
            <a:r>
              <a:rPr lang="en-GB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 have noted </a:t>
            </a:r>
          </a:p>
          <a:p>
            <a:pPr algn="ctr"/>
            <a:r>
              <a:rPr lang="en-GB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down your ideas for on </a:t>
            </a:r>
          </a:p>
          <a:p>
            <a:pPr algn="ctr"/>
            <a:r>
              <a:rPr lang="en-GB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 ‘lens’ are all linked </a:t>
            </a:r>
          </a:p>
          <a:p>
            <a:pPr algn="ctr"/>
            <a:r>
              <a:rPr lang="en-GB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ideas we will be </a:t>
            </a:r>
          </a:p>
          <a:p>
            <a:pPr algn="ctr"/>
            <a:r>
              <a:rPr lang="en-GB" sz="26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studying this term.</a:t>
            </a:r>
          </a:p>
          <a:p>
            <a:pPr algn="ctr"/>
            <a:endParaRPr lang="en-GB" sz="600" b="1" i="1" u="sng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sz="2600" b="1" i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Keep your ‘lens’ safe, </a:t>
            </a:r>
          </a:p>
          <a:p>
            <a:pPr algn="ctr"/>
            <a:r>
              <a:rPr lang="en-GB" sz="2600" b="1" i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stuck in your book, we </a:t>
            </a:r>
          </a:p>
          <a:p>
            <a:pPr algn="ctr"/>
            <a:r>
              <a:rPr lang="en-GB" sz="2600" b="1" i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returning to </a:t>
            </a:r>
          </a:p>
          <a:p>
            <a:pPr algn="ctr"/>
            <a:r>
              <a:rPr lang="en-GB" sz="2600" b="1" i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at the end of </a:t>
            </a:r>
          </a:p>
          <a:p>
            <a:pPr algn="ctr"/>
            <a:r>
              <a:rPr lang="en-GB" sz="2600" b="1" i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this unit.  </a:t>
            </a:r>
          </a:p>
        </p:txBody>
      </p:sp>
    </p:spTree>
    <p:extLst>
      <p:ext uri="{BB962C8B-B14F-4D97-AF65-F5344CB8AC3E}">
        <p14:creationId xmlns:p14="http://schemas.microsoft.com/office/powerpoint/2010/main" val="193288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BDB990-42F3-42B1-8831-1722EBCAEC9D}"/>
              </a:ext>
            </a:extLst>
          </p:cNvPr>
          <p:cNvSpPr/>
          <p:nvPr/>
        </p:nvSpPr>
        <p:spPr>
          <a:xfrm>
            <a:off x="457200" y="725478"/>
            <a:ext cx="1128712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0" u="sng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The following slides are for teacher reference/information.</a:t>
            </a:r>
          </a:p>
          <a:p>
            <a:pPr algn="ctr"/>
            <a:endParaRPr lang="en-US" sz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The following information is from a book called ‘Making Every RE Lesson Count’. It, along with research from ‘Huh’ – Curriculum Conversations’, is the rationale for this new KS3 scheme of work. The new units will also reflect ‘Religion and Worldviews:  The Way Forward’ (2018).</a:t>
            </a:r>
          </a:p>
          <a:p>
            <a:pPr algn="ctr"/>
            <a:endParaRPr lang="en-US" sz="11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The idea behind the new curriculum is to encourage students to develop their thinking, reasoning and views of religion, religious and non-religious beliefs, religious people and their activities, the world and the people in it.</a:t>
            </a:r>
          </a:p>
          <a:p>
            <a:pPr algn="ctr"/>
            <a:endParaRPr lang="en-US" sz="11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2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The idea behind the ‘lens’ is to allow the students to see how and why their views change or stay the same.</a:t>
            </a:r>
            <a:endParaRPr lang="en-US" sz="2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88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3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4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purl.org/dc/terms/"/>
    <ds:schemaRef ds:uri="16c05727-aa75-4e4a-9b5f-8a80a1165891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71af3243-3dd4-4a8d-8c0d-dd76da1f02a5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{54806AC0-1F34-4D96-B0BE-A3436A5B497E}tf11531919_win32</Template>
  <TotalTime>21668</TotalTime>
  <Words>719</Words>
  <Application>Microsoft Office PowerPoint</Application>
  <PresentationFormat>Widescreen</PresentationFormat>
  <Paragraphs>97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Avenir Next LT Pro</vt:lpstr>
      <vt:lpstr>Avenir Next LT Pro Light</vt:lpstr>
      <vt:lpstr>Bradley Hand ITC</vt:lpstr>
      <vt:lpstr>Calibri</vt:lpstr>
      <vt:lpstr>Cavolini</vt:lpstr>
      <vt:lpstr>Garamond</vt:lpstr>
      <vt:lpstr>Quire Sans</vt:lpstr>
      <vt:lpstr>Verdana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M Haughton</cp:lastModifiedBy>
  <cp:revision>17</cp:revision>
  <cp:lastPrinted>2022-02-22T11:29:37Z</cp:lastPrinted>
  <dcterms:created xsi:type="dcterms:W3CDTF">2022-02-06T13:19:57Z</dcterms:created>
  <dcterms:modified xsi:type="dcterms:W3CDTF">2022-09-21T16:46:51Z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