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3" r:id="rId2"/>
    <p:sldId id="257" r:id="rId3"/>
    <p:sldId id="258" r:id="rId4"/>
    <p:sldId id="259" r:id="rId5"/>
    <p:sldId id="256" r:id="rId6"/>
    <p:sldId id="260" r:id="rId7"/>
    <p:sldId id="262" r:id="rId8"/>
    <p:sldId id="261" r:id="rId9"/>
    <p:sldId id="271" r:id="rId10"/>
    <p:sldId id="272" r:id="rId11"/>
    <p:sldId id="273" r:id="rId12"/>
    <p:sldId id="268" r:id="rId13"/>
    <p:sldId id="269" r:id="rId14"/>
    <p:sldId id="270" r:id="rId15"/>
    <p:sldId id="301" r:id="rId16"/>
    <p:sldId id="298" r:id="rId17"/>
    <p:sldId id="297" r:id="rId18"/>
    <p:sldId id="274" r:id="rId19"/>
    <p:sldId id="299" r:id="rId20"/>
    <p:sldId id="302" r:id="rId21"/>
    <p:sldId id="300" r:id="rId22"/>
    <p:sldId id="313" r:id="rId23"/>
    <p:sldId id="303" r:id="rId24"/>
    <p:sldId id="305" r:id="rId25"/>
    <p:sldId id="307" r:id="rId26"/>
    <p:sldId id="308" r:id="rId27"/>
    <p:sldId id="309" r:id="rId28"/>
    <p:sldId id="310" r:id="rId29"/>
    <p:sldId id="312" r:id="rId30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76" autoAdjust="0"/>
  </p:normalViewPr>
  <p:slideViewPr>
    <p:cSldViewPr>
      <p:cViewPr>
        <p:scale>
          <a:sx n="66" d="100"/>
          <a:sy n="66" d="100"/>
        </p:scale>
        <p:origin x="-1698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3315"/>
          </a:xfrm>
          <a:prstGeom prst="rect">
            <a:avLst/>
          </a:prstGeom>
        </p:spPr>
        <p:txBody>
          <a:bodyPr vert="horz" lIns="90944" tIns="45472" rIns="90944" bIns="4547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3315"/>
          </a:xfrm>
          <a:prstGeom prst="rect">
            <a:avLst/>
          </a:prstGeom>
        </p:spPr>
        <p:txBody>
          <a:bodyPr vert="horz" lIns="90944" tIns="45472" rIns="90944" bIns="45472" rtlCol="0"/>
          <a:lstStyle>
            <a:lvl1pPr algn="r">
              <a:defRPr sz="1200"/>
            </a:lvl1pPr>
          </a:lstStyle>
          <a:p>
            <a:fld id="{4DF73AA4-7DFA-4AD2-AB3B-456942524406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44" tIns="45472" rIns="90944" bIns="4547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944" tIns="45472" rIns="90944" bIns="4547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3315"/>
          </a:xfrm>
          <a:prstGeom prst="rect">
            <a:avLst/>
          </a:prstGeom>
        </p:spPr>
        <p:txBody>
          <a:bodyPr vert="horz" lIns="90944" tIns="45472" rIns="90944" bIns="4547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3315"/>
          </a:xfrm>
          <a:prstGeom prst="rect">
            <a:avLst/>
          </a:prstGeom>
        </p:spPr>
        <p:txBody>
          <a:bodyPr vert="horz" lIns="90944" tIns="45472" rIns="90944" bIns="45472" rtlCol="0" anchor="b"/>
          <a:lstStyle>
            <a:lvl1pPr algn="r">
              <a:defRPr sz="1200"/>
            </a:lvl1pPr>
          </a:lstStyle>
          <a:p>
            <a:fld id="{9C4EA360-7198-49DC-B7A0-7F22FA0D15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7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3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7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7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3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54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03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4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1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3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182D3-172A-461B-AA14-068E11D908BE}" type="datetimeFigureOut">
              <a:rPr lang="en-GB" smtClean="0"/>
              <a:t>02/07/2013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7A88A-DC54-44AE-A466-BB9784C20A2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0650">
            <a:off x="8058742" y="-54361"/>
            <a:ext cx="1522528" cy="13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do the following images tell you about the my weekend?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do they have do to with a Business Studies lesson?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169949" cy="468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26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357781" cy="17610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37112"/>
            <a:ext cx="2759044" cy="20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83197"/>
            <a:ext cx="3022569" cy="200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615028" cy="195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9" y="4483197"/>
            <a:ext cx="2735873" cy="204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58" y="129056"/>
            <a:ext cx="1659900" cy="22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" y="2377472"/>
            <a:ext cx="2535682" cy="189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64" y="188640"/>
            <a:ext cx="2393182" cy="177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21" y="2501901"/>
            <a:ext cx="2441774" cy="183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8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8800" dirty="0"/>
              <a:t>Fail to </a:t>
            </a:r>
            <a:r>
              <a:rPr lang="en-GB" sz="8800" dirty="0" smtClean="0"/>
              <a:t>prepare</a:t>
            </a:r>
          </a:p>
          <a:p>
            <a:r>
              <a:rPr lang="en-GB" sz="8800" dirty="0" smtClean="0"/>
              <a:t>Prepare to Fail</a:t>
            </a:r>
            <a:endParaRPr lang="en-GB" sz="8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6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 smtClean="0"/>
              <a:t>Did all my planning lead to a successful trip?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We got there without getting lost</a:t>
            </a:r>
          </a:p>
          <a:p>
            <a:r>
              <a:rPr lang="en-GB" sz="3600" dirty="0" smtClean="0"/>
              <a:t>We arrived on time</a:t>
            </a:r>
          </a:p>
          <a:p>
            <a:r>
              <a:rPr lang="en-GB" sz="3600" dirty="0" smtClean="0"/>
              <a:t>We did get to the top of the hill and see those great views</a:t>
            </a:r>
            <a:endParaRPr lang="en-GB" sz="3600" dirty="0"/>
          </a:p>
          <a:p>
            <a:r>
              <a:rPr lang="en-GB" sz="3600" dirty="0" smtClean="0"/>
              <a:t>I did manage to find a gas supplier to swap the bottle and cook the food</a:t>
            </a:r>
          </a:p>
          <a:p>
            <a:r>
              <a:rPr lang="en-GB" sz="3600" dirty="0" smtClean="0"/>
              <a:t>I took the right amount of food</a:t>
            </a:r>
          </a:p>
          <a:p>
            <a:endParaRPr lang="en-GB" sz="3600" dirty="0" smtClean="0"/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0173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However!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699146" cy="4997152"/>
          </a:xfrm>
        </p:spPr>
        <p:txBody>
          <a:bodyPr>
            <a:noAutofit/>
          </a:bodyPr>
          <a:lstStyle/>
          <a:p>
            <a:r>
              <a:rPr lang="en-GB" sz="3600" dirty="0" smtClean="0"/>
              <a:t>I didn’t do my research about the camp site</a:t>
            </a:r>
          </a:p>
          <a:p>
            <a:pPr lvl="1"/>
            <a:r>
              <a:rPr lang="en-GB" sz="3200" dirty="0" smtClean="0"/>
              <a:t>It was located next to a river</a:t>
            </a:r>
          </a:p>
          <a:p>
            <a:pPr lvl="1"/>
            <a:r>
              <a:rPr lang="en-GB" sz="3200" dirty="0" smtClean="0"/>
              <a:t>The Scottish Midges were out in force</a:t>
            </a:r>
          </a:p>
          <a:p>
            <a:pPr lvl="1"/>
            <a:r>
              <a:rPr lang="en-GB" sz="3200" dirty="0" smtClean="0"/>
              <a:t>I did not bring insect repellent so ended up becoming dinner for the Scottish Midges</a:t>
            </a:r>
          </a:p>
          <a:p>
            <a:pPr lvl="1"/>
            <a:r>
              <a:rPr lang="en-GB" sz="3200" b="1" dirty="0" smtClean="0">
                <a:solidFill>
                  <a:srgbClr val="FF0000"/>
                </a:solidFill>
              </a:rPr>
              <a:t>ALL THE PLANNING IN THE WORLD CAN’T HELP YOU WHEN YOUR YOUNGEST PUSHES ANOTHER CHILD OVER INTO THE RIVER AND YOU LEAVE A DAY EARLY IN EMBARASSMENT!</a:t>
            </a:r>
          </a:p>
          <a:p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0648"/>
            <a:ext cx="2290435" cy="30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7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and Decision Making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 smtClean="0"/>
              <a:t>So what </a:t>
            </a:r>
            <a:r>
              <a:rPr lang="en-GB" sz="4000" dirty="0"/>
              <a:t>lessons can we learn</a:t>
            </a:r>
            <a:r>
              <a:rPr lang="en-GB" sz="4000" dirty="0" smtClean="0"/>
              <a:t>?</a:t>
            </a:r>
          </a:p>
          <a:p>
            <a:pPr lvl="1"/>
            <a:r>
              <a:rPr lang="en-GB" sz="3600" dirty="0" smtClean="0"/>
              <a:t>Detailed research and planning:</a:t>
            </a:r>
          </a:p>
          <a:p>
            <a:pPr lvl="2"/>
            <a:r>
              <a:rPr lang="en-GB" sz="3200" dirty="0" smtClean="0"/>
              <a:t>Are important when undertaking an event</a:t>
            </a:r>
          </a:p>
          <a:p>
            <a:pPr lvl="2"/>
            <a:r>
              <a:rPr lang="en-GB" sz="3200" dirty="0" smtClean="0"/>
              <a:t>Reduces the risk of things going wrong</a:t>
            </a:r>
          </a:p>
          <a:p>
            <a:pPr lvl="1"/>
            <a:r>
              <a:rPr lang="en-GB" sz="3600" dirty="0" smtClean="0"/>
              <a:t> But unforeseen events happen despite the best  planning in the world!</a:t>
            </a:r>
          </a:p>
          <a:p>
            <a:pPr lvl="1"/>
            <a:endParaRPr lang="en-GB" sz="3600" dirty="0" smtClean="0"/>
          </a:p>
          <a:p>
            <a:pPr lvl="1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085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Making </a:t>
            </a:r>
            <a:r>
              <a:rPr lang="en-GB" b="1" dirty="0"/>
              <a:t>strategic decisions</a:t>
            </a:r>
            <a:br>
              <a:rPr lang="en-GB" b="1" dirty="0"/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This </a:t>
            </a:r>
            <a:r>
              <a:rPr lang="en-GB" sz="3600" dirty="0"/>
              <a:t>topic covers the various techniques that may be used by </a:t>
            </a:r>
            <a:r>
              <a:rPr lang="en-GB" sz="3600" dirty="0" smtClean="0"/>
              <a:t>the business </a:t>
            </a:r>
            <a:r>
              <a:rPr lang="en-GB" sz="3600" dirty="0"/>
              <a:t>to inform their strategic decision making. </a:t>
            </a:r>
            <a:endParaRPr lang="en-GB" sz="3600" dirty="0" smtClean="0"/>
          </a:p>
          <a:p>
            <a:r>
              <a:rPr lang="en-GB" sz="3600" dirty="0" smtClean="0"/>
              <a:t>Students should consider </a:t>
            </a:r>
            <a:r>
              <a:rPr lang="en-GB" sz="3600" dirty="0"/>
              <a:t>non-financial information as well information generated </a:t>
            </a:r>
            <a:r>
              <a:rPr lang="en-GB" sz="3600" dirty="0" smtClean="0"/>
              <a:t>by the </a:t>
            </a:r>
            <a:r>
              <a:rPr lang="en-GB" sz="3600" dirty="0"/>
              <a:t>techniques to aid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2843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26244" r="27513" b="16360"/>
          <a:stretch/>
        </p:blipFill>
        <p:spPr bwMode="auto">
          <a:xfrm>
            <a:off x="15640" y="29277"/>
            <a:ext cx="9128359" cy="709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flipH="1">
            <a:off x="5940152" y="3860823"/>
            <a:ext cx="1798962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97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Critical Path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208912" cy="1777752"/>
          </a:xfrm>
        </p:spPr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131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 in to groups of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Using Post it Notes</a:t>
            </a:r>
          </a:p>
          <a:p>
            <a:r>
              <a:rPr lang="en-GB" dirty="0" smtClean="0"/>
              <a:t>Write </a:t>
            </a:r>
            <a:r>
              <a:rPr lang="en-GB" dirty="0"/>
              <a:t>down all of the steps involved in order to </a:t>
            </a:r>
            <a:r>
              <a:rPr lang="en-GB" b="1" dirty="0"/>
              <a:t>brew a pot of tea </a:t>
            </a:r>
            <a:r>
              <a:rPr lang="en-GB" dirty="0"/>
              <a:t>and </a:t>
            </a:r>
            <a:r>
              <a:rPr lang="en-GB" b="1" dirty="0"/>
              <a:t>serve one cup of tea</a:t>
            </a:r>
            <a:r>
              <a:rPr lang="en-GB" dirty="0"/>
              <a:t>!</a:t>
            </a:r>
          </a:p>
          <a:p>
            <a:r>
              <a:rPr lang="en-GB" dirty="0" smtClean="0"/>
              <a:t>On the Notes, estimate the duration of each task!</a:t>
            </a:r>
          </a:p>
          <a:p>
            <a:r>
              <a:rPr lang="en-GB" dirty="0" smtClean="0"/>
              <a:t>How </a:t>
            </a:r>
            <a:r>
              <a:rPr lang="en-GB" dirty="0"/>
              <a:t>long will it </a:t>
            </a:r>
            <a:r>
              <a:rPr lang="en-GB" dirty="0" smtClean="0"/>
              <a:t>take for you to make one cup of tea?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5216977"/>
            <a:ext cx="58326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Am I missing something?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65466" y="6015708"/>
            <a:ext cx="58326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Does it really take this long?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7826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A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  <p:sp>
        <p:nvSpPr>
          <p:cNvPr id="4" name="AutoShape 2" descr="View photo.JPG in slide s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2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GB" dirty="0" smtClean="0"/>
              <a:t>Times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139296"/>
              </p:ext>
            </p:extLst>
          </p:nvPr>
        </p:nvGraphicFramePr>
        <p:xfrm>
          <a:off x="683568" y="980728"/>
          <a:ext cx="7632848" cy="5244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407"/>
                <a:gridCol w="4189013"/>
                <a:gridCol w="2353428"/>
              </a:tblGrid>
              <a:tr h="3443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 smtClean="0">
                          <a:effectLst/>
                        </a:rPr>
                        <a:t>Activity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</a:rPr>
                        <a:t>Description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>
                          <a:effectLst/>
                        </a:rPr>
                        <a:t>Seconds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smtClean="0">
                          <a:effectLst/>
                        </a:rPr>
                        <a:t>A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smtClean="0">
                          <a:effectLst/>
                        </a:rPr>
                        <a:t>Fill kettle, connect to mains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15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B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Boil kettle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90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C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Put tea in pot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10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79996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D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Pour boiling water in to </a:t>
                      </a:r>
                      <a:r>
                        <a:rPr lang="en-GB" sz="2400" u="none" strike="noStrike" dirty="0" smtClean="0">
                          <a:effectLst/>
                        </a:rPr>
                        <a:t>pot and </a:t>
                      </a:r>
                      <a:r>
                        <a:rPr lang="en-GB" sz="2400" u="none" strike="noStrike" dirty="0">
                          <a:effectLst/>
                        </a:rPr>
                        <a:t>brew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 dirty="0">
                          <a:effectLst/>
                        </a:rPr>
                        <a:t>130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E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Prepare cups and saucers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20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F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Pour milk in to cup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10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G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Put sugar in to cup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10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H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Pour brewed tea in to cup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10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>
                          <a:effectLst/>
                        </a:rPr>
                        <a:t>I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serve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5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400" u="none" strike="noStrike">
                          <a:effectLst/>
                        </a:rPr>
                        <a:t>300</a:t>
                      </a:r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4368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smtClean="0">
                          <a:effectLst/>
                        </a:rPr>
                        <a:t>5 </a:t>
                      </a:r>
                      <a:r>
                        <a:rPr lang="en-GB" sz="2400" u="none" strike="noStrike" dirty="0">
                          <a:effectLst/>
                        </a:rPr>
                        <a:t>minutes  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0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Construct your networks!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Position each activity in order on the desk.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Now determine which activities follow on from a previous activity (Boil kettle follows on after filling kettle with water)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0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5"/>
          <p:cNvSpPr>
            <a:spLocks noChangeArrowheads="1"/>
          </p:cNvSpPr>
          <p:nvPr/>
        </p:nvSpPr>
        <p:spPr bwMode="auto">
          <a:xfrm>
            <a:off x="743029" y="3419381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319143" y="3594544"/>
            <a:ext cx="1224086" cy="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543229" y="3327047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119343" y="3594544"/>
            <a:ext cx="789323" cy="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3892165" y="3360321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6755571" y="5292009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8231861" y="5287475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751149" y="3412300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799292" y="5138609"/>
            <a:ext cx="576114" cy="534993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1068064" y="3827874"/>
            <a:ext cx="3085976" cy="465090"/>
            <a:chOff x="1202" y="3339"/>
            <a:chExt cx="1451" cy="182"/>
          </a:xfrm>
        </p:grpSpPr>
        <p:sp>
          <p:nvSpPr>
            <p:cNvPr id="44" name="Line 14"/>
            <p:cNvSpPr>
              <a:spLocks noChangeShapeType="1"/>
            </p:cNvSpPr>
            <p:nvPr/>
          </p:nvSpPr>
          <p:spPr bwMode="auto">
            <a:xfrm>
              <a:off x="1429" y="3521"/>
              <a:ext cx="997" cy="0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>
              <a:off x="1202" y="3385"/>
              <a:ext cx="227" cy="136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flipV="1">
              <a:off x="2426" y="3339"/>
              <a:ext cx="227" cy="182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</p:grp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4468279" y="3627817"/>
            <a:ext cx="1282870" cy="2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1068064" y="3954375"/>
            <a:ext cx="643965" cy="1415220"/>
          </a:xfrm>
          <a:prstGeom prst="line">
            <a:avLst/>
          </a:prstGeom>
          <a:ln>
            <a:headEnd/>
            <a:tailEnd type="non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712028" y="5369594"/>
            <a:ext cx="1119258" cy="2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7331685" y="5473547"/>
            <a:ext cx="900175" cy="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/>
            <a:endParaRPr lang="en-GB"/>
          </a:p>
        </p:txBody>
      </p:sp>
      <p:grpSp>
        <p:nvGrpSpPr>
          <p:cNvPr id="29" name="Group 18"/>
          <p:cNvGrpSpPr>
            <a:grpSpLocks/>
          </p:cNvGrpSpPr>
          <p:nvPr/>
        </p:nvGrpSpPr>
        <p:grpSpPr bwMode="auto">
          <a:xfrm>
            <a:off x="3217497" y="4920252"/>
            <a:ext cx="3718219" cy="371757"/>
            <a:chOff x="1202" y="2703"/>
            <a:chExt cx="1497" cy="181"/>
          </a:xfrm>
        </p:grpSpPr>
        <p:sp>
          <p:nvSpPr>
            <p:cNvPr id="41" name="Line 11"/>
            <p:cNvSpPr>
              <a:spLocks noChangeShapeType="1"/>
            </p:cNvSpPr>
            <p:nvPr/>
          </p:nvSpPr>
          <p:spPr bwMode="auto">
            <a:xfrm>
              <a:off x="1429" y="2704"/>
              <a:ext cx="997" cy="0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H="1">
              <a:off x="1202" y="2703"/>
              <a:ext cx="226" cy="150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>
              <a:off x="2426" y="2703"/>
              <a:ext cx="273" cy="181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</p:grp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3217498" y="5583047"/>
            <a:ext cx="3538073" cy="311397"/>
            <a:chOff x="1202" y="3339"/>
            <a:chExt cx="1451" cy="182"/>
          </a:xfrm>
        </p:grpSpPr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1429" y="3521"/>
              <a:ext cx="997" cy="0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>
              <a:off x="1202" y="3385"/>
              <a:ext cx="227" cy="136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V="1">
              <a:off x="2426" y="3339"/>
              <a:ext cx="227" cy="182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</p:grp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6202062" y="3958195"/>
            <a:ext cx="841566" cy="1333814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8" y="35609"/>
            <a:ext cx="5139331" cy="30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189769" y="1959975"/>
            <a:ext cx="25922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Label each activity correctly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2763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39552" y="2669923"/>
            <a:ext cx="8064946" cy="3170844"/>
            <a:chOff x="539552" y="2669923"/>
            <a:chExt cx="8064946" cy="3170844"/>
          </a:xfrm>
        </p:grpSpPr>
        <p:sp>
          <p:nvSpPr>
            <p:cNvPr id="2" name="Oval 5"/>
            <p:cNvSpPr>
              <a:spLocks noChangeArrowheads="1"/>
            </p:cNvSpPr>
            <p:nvPr/>
          </p:nvSpPr>
          <p:spPr bwMode="auto">
            <a:xfrm>
              <a:off x="539552" y="2965594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3" name="Line 7"/>
            <p:cNvSpPr>
              <a:spLocks noChangeShapeType="1"/>
            </p:cNvSpPr>
            <p:nvPr/>
          </p:nvSpPr>
          <p:spPr bwMode="auto">
            <a:xfrm>
              <a:off x="1115666" y="3140757"/>
              <a:ext cx="1224086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556828" y="2669923"/>
              <a:ext cx="34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1439577" y="3174031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15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339752" y="2873260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54025" y="2671718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B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915866" y="3140757"/>
              <a:ext cx="789323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937575" y="3239363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90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3688688" y="2906534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6552094" y="4838222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8028384" y="4833688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547672" y="2958513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2595815" y="4684822"/>
              <a:ext cx="576114" cy="534993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864587" y="3374087"/>
              <a:ext cx="3085976" cy="465090"/>
              <a:chOff x="1202" y="3339"/>
              <a:chExt cx="1451" cy="182"/>
            </a:xfrm>
          </p:grpSpPr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997" cy="0"/>
              </a:xfrm>
              <a:prstGeom prst="line">
                <a:avLst/>
              </a:prstGeom>
              <a:ln>
                <a:headEnd/>
                <a:tailEnd type="non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1202" y="3385"/>
                <a:ext cx="227" cy="136"/>
              </a:xfrm>
              <a:prstGeom prst="line">
                <a:avLst/>
              </a:prstGeom>
              <a:ln>
                <a:headEnd/>
                <a:tailEnd type="non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flipV="1">
                <a:off x="2426" y="3339"/>
                <a:ext cx="227" cy="182"/>
              </a:xfrm>
              <a:prstGeom prst="line">
                <a:avLst/>
              </a:prstGeom>
              <a:ln>
                <a:headEnd/>
                <a:tailEnd type="triangl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118190" y="3493506"/>
              <a:ext cx="3465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C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003269" y="3933056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10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4264802" y="3174030"/>
              <a:ext cx="1282870" cy="2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95545" y="2721868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4499992" y="3300532"/>
              <a:ext cx="7920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130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864587" y="3500588"/>
              <a:ext cx="643965" cy="1415220"/>
            </a:xfrm>
            <a:prstGeom prst="line">
              <a:avLst/>
            </a:prstGeom>
            <a:ln>
              <a:headEnd/>
              <a:tailEnd type="non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>
              <a:off x="1508551" y="4915807"/>
              <a:ext cx="1119258" cy="2"/>
            </a:xfrm>
            <a:prstGeom prst="line">
              <a:avLst/>
            </a:prstGeom>
            <a:ln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98588" y="4495874"/>
              <a:ext cx="34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E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1759478" y="5019760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20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7128208" y="5019760"/>
              <a:ext cx="900175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006895" y="4023532"/>
              <a:ext cx="317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F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3877621" y="4584920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10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grpSp>
          <p:nvGrpSpPr>
            <p:cNvPr id="34" name="Group 18"/>
            <p:cNvGrpSpPr>
              <a:grpSpLocks/>
            </p:cNvGrpSpPr>
            <p:nvPr/>
          </p:nvGrpSpPr>
          <p:grpSpPr bwMode="auto">
            <a:xfrm>
              <a:off x="3014020" y="4466465"/>
              <a:ext cx="3718219" cy="371757"/>
              <a:chOff x="1202" y="2703"/>
              <a:chExt cx="1497" cy="181"/>
            </a:xfrm>
          </p:grpSpPr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>
                <a:off x="1429" y="2704"/>
                <a:ext cx="997" cy="0"/>
              </a:xfrm>
              <a:prstGeom prst="line">
                <a:avLst/>
              </a:prstGeom>
              <a:ln>
                <a:headEnd/>
                <a:tailEnd type="non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  <p:sp>
            <p:nvSpPr>
              <p:cNvPr id="36" name="Line 12"/>
              <p:cNvSpPr>
                <a:spLocks noChangeShapeType="1"/>
              </p:cNvSpPr>
              <p:nvPr/>
            </p:nvSpPr>
            <p:spPr bwMode="auto">
              <a:xfrm flipH="1">
                <a:off x="1202" y="2703"/>
                <a:ext cx="226" cy="150"/>
              </a:xfrm>
              <a:prstGeom prst="line">
                <a:avLst/>
              </a:prstGeom>
              <a:ln>
                <a:headEnd/>
                <a:tailEnd type="non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>
                <a:off x="2426" y="2703"/>
                <a:ext cx="273" cy="181"/>
              </a:xfrm>
              <a:prstGeom prst="line">
                <a:avLst/>
              </a:prstGeom>
              <a:ln>
                <a:headEnd/>
                <a:tailEnd type="triangl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</p:grpSp>
        <p:grpSp>
          <p:nvGrpSpPr>
            <p:cNvPr id="38" name="Group 19"/>
            <p:cNvGrpSpPr>
              <a:grpSpLocks/>
            </p:cNvGrpSpPr>
            <p:nvPr/>
          </p:nvGrpSpPr>
          <p:grpSpPr bwMode="auto">
            <a:xfrm>
              <a:off x="3014021" y="5129260"/>
              <a:ext cx="3538073" cy="311397"/>
              <a:chOff x="1202" y="3339"/>
              <a:chExt cx="1451" cy="182"/>
            </a:xfrm>
          </p:grpSpPr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1429" y="3521"/>
                <a:ext cx="997" cy="0"/>
              </a:xfrm>
              <a:prstGeom prst="line">
                <a:avLst/>
              </a:prstGeom>
              <a:ln>
                <a:headEnd/>
                <a:tailEnd type="non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>
                <a:off x="1202" y="3385"/>
                <a:ext cx="227" cy="136"/>
              </a:xfrm>
              <a:prstGeom prst="line">
                <a:avLst/>
              </a:prstGeom>
              <a:ln>
                <a:headEnd/>
                <a:tailEnd type="non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 flipV="1">
                <a:off x="2426" y="3339"/>
                <a:ext cx="227" cy="182"/>
              </a:xfrm>
              <a:prstGeom prst="line">
                <a:avLst/>
              </a:prstGeom>
              <a:ln>
                <a:headEnd/>
                <a:tailEnd type="triangle" w="lg" len="lg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eaLnBrk="0" hangingPunct="0">
                  <a:defRPr/>
                </a:pPr>
                <a:endParaRPr lang="en-GB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3953502" y="4985030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G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auto">
            <a:xfrm>
              <a:off x="3923729" y="5440657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10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275116" y="4542920"/>
              <a:ext cx="282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I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7128209" y="5173160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5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5998585" y="3504408"/>
              <a:ext cx="841566" cy="1333814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82464" y="3515976"/>
              <a:ext cx="357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H</a:t>
              </a:r>
              <a:endParaRPr lang="en-GB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5684715" y="3821369"/>
              <a:ext cx="57626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000" dirty="0" smtClean="0">
                  <a:solidFill>
                    <a:schemeClr val="accent2"/>
                  </a:solidFill>
                  <a:latin typeface="Verdana" pitchFamily="34" charset="0"/>
                  <a:cs typeface="Times New Roman" pitchFamily="18" charset="0"/>
                </a:rPr>
                <a:t>10</a:t>
              </a:r>
              <a:endParaRPr lang="en-GB" sz="2000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Critical Path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5436096" y="1556792"/>
            <a:ext cx="33123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How long will it take?</a:t>
            </a:r>
            <a:endParaRPr lang="en-GB" sz="2800" dirty="0"/>
          </a:p>
        </p:txBody>
      </p:sp>
      <p:sp>
        <p:nvSpPr>
          <p:cNvPr id="55" name="TextBox 54"/>
          <p:cNvSpPr txBox="1"/>
          <p:nvPr/>
        </p:nvSpPr>
        <p:spPr>
          <a:xfrm>
            <a:off x="692938" y="1556792"/>
            <a:ext cx="412126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Why have I highlighted A,B,D.H.I in red?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23616" y="5835422"/>
            <a:ext cx="79808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Which activities must be closely supervised?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5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26244" r="27513" b="16360"/>
          <a:stretch/>
        </p:blipFill>
        <p:spPr bwMode="auto">
          <a:xfrm>
            <a:off x="395536" y="332656"/>
            <a:ext cx="7704855" cy="599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flipH="1">
            <a:off x="5652120" y="2708920"/>
            <a:ext cx="1798962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Decision Trees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208912" cy="1777752"/>
          </a:xfrm>
        </p:spPr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496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Basic Decision Tr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50163" b="55556"/>
          <a:stretch>
            <a:fillRect/>
          </a:stretch>
        </p:blipFill>
        <p:spPr bwMode="auto">
          <a:xfrm>
            <a:off x="1585913" y="2838450"/>
            <a:ext cx="5446712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87388" y="1217613"/>
            <a:ext cx="82105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GB">
                <a:latin typeface="Arial" charset="0"/>
              </a:rPr>
              <a:t>The “tree” is a diagram that compares all possible outcomes of multi-stage decisions as shown below: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Blip>
                <a:blip r:embed="rId6"/>
              </a:buBlip>
            </a:pPr>
            <a:r>
              <a:rPr lang="en-GB" sz="2000">
                <a:solidFill>
                  <a:schemeClr val="accent2"/>
                </a:solidFill>
                <a:latin typeface="Arial" charset="0"/>
              </a:rPr>
              <a:t> It consists of the following:</a:t>
            </a:r>
          </a:p>
          <a:p>
            <a:pPr marL="742950" lvl="1" indent="-285750" eaLnBrk="1" hangingPunct="1">
              <a:spcBef>
                <a:spcPct val="20000"/>
              </a:spcBef>
              <a:buFont typeface="Wingdings 3" pitchFamily="18" charset="2"/>
              <a:buBlip>
                <a:blip r:embed="rId6"/>
              </a:buBlip>
            </a:pPr>
            <a:endParaRPr lang="en-GB" sz="2000"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buFont typeface="Wingdings 3" pitchFamily="18" charset="2"/>
              <a:buBlip>
                <a:blip r:embed="rId6"/>
              </a:buBlip>
            </a:pPr>
            <a:endParaRPr lang="en-GB" sz="2000">
              <a:latin typeface="Arial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23495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cxnSp>
        <p:nvCxnSpPr>
          <p:cNvPr id="8197" name="Curved Connector 11"/>
          <p:cNvCxnSpPr>
            <a:cxnSpLocks noChangeShapeType="1"/>
          </p:cNvCxnSpPr>
          <p:nvPr/>
        </p:nvCxnSpPr>
        <p:spPr bwMode="auto">
          <a:xfrm>
            <a:off x="2020888" y="4006850"/>
            <a:ext cx="792162" cy="482600"/>
          </a:xfrm>
          <a:prstGeom prst="curved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6783388" y="5362575"/>
            <a:ext cx="2033587" cy="1100138"/>
            <a:chOff x="2516177" y="2543964"/>
            <a:chExt cx="2034000" cy="1100555"/>
          </a:xfrm>
        </p:grpSpPr>
        <p:sp>
          <p:nvSpPr>
            <p:cNvPr id="5145" name="AutoShape 35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581526" y="2564519"/>
              <a:ext cx="1908000" cy="10800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6" name="Rectangle 19"/>
            <p:cNvSpPr>
              <a:spLocks noChangeArrowheads="1"/>
            </p:cNvSpPr>
            <p:nvPr/>
          </p:nvSpPr>
          <p:spPr bwMode="auto">
            <a:xfrm>
              <a:off x="2516177" y="2543964"/>
              <a:ext cx="2034000" cy="91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" lvl="1" indent="-6350" algn="ctr" eaLnBrk="1" hangingPunct="1">
                <a:spcBef>
                  <a:spcPct val="20000"/>
                </a:spcBef>
              </a:pPr>
              <a:r>
                <a:rPr lang="en-GB" sz="1800" b="1">
                  <a:solidFill>
                    <a:schemeClr val="accent2"/>
                  </a:solidFill>
                  <a:latin typeface="Arial" charset="0"/>
                </a:rPr>
                <a:t>Chance Nodes</a:t>
              </a:r>
            </a:p>
            <a:p>
              <a:pPr marL="6350" lvl="2" indent="-6350" algn="ctr" eaLnBrk="1" hangingPunct="1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Represented by circles and numbered</a:t>
              </a:r>
            </a:p>
          </p:txBody>
        </p: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85725" y="5349875"/>
            <a:ext cx="2033588" cy="1093788"/>
            <a:chOff x="85668" y="5432882"/>
            <a:chExt cx="2034000" cy="1092954"/>
          </a:xfrm>
        </p:grpSpPr>
        <p:sp>
          <p:nvSpPr>
            <p:cNvPr id="5143" name="AutoShape 35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53303" y="5445836"/>
              <a:ext cx="1908000" cy="10800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Rectangle 20"/>
            <p:cNvSpPr>
              <a:spLocks noChangeArrowheads="1"/>
            </p:cNvSpPr>
            <p:nvPr/>
          </p:nvSpPr>
          <p:spPr bwMode="auto">
            <a:xfrm>
              <a:off x="85668" y="5432882"/>
              <a:ext cx="2034000" cy="91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" lvl="1" indent="-6350" algn="ctr" eaLnBrk="1" hangingPunct="1">
                <a:spcBef>
                  <a:spcPct val="20000"/>
                </a:spcBef>
              </a:pPr>
              <a:r>
                <a:rPr lang="en-GB" sz="1800" b="1">
                  <a:solidFill>
                    <a:schemeClr val="accent2"/>
                  </a:solidFill>
                  <a:latin typeface="Arial" charset="0"/>
                </a:rPr>
                <a:t>Decision Nodes</a:t>
              </a:r>
            </a:p>
            <a:p>
              <a:pPr marL="6350" lvl="2" indent="-6350" algn="ctr" eaLnBrk="1" hangingPunct="1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Represented by squares and numbered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6038" y="3432175"/>
            <a:ext cx="2033587" cy="1157288"/>
            <a:chOff x="-66980" y="2909513"/>
            <a:chExt cx="2034000" cy="1157240"/>
          </a:xfrm>
        </p:grpSpPr>
        <p:sp>
          <p:nvSpPr>
            <p:cNvPr id="5141" name="AutoShape 35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" y="2944131"/>
              <a:ext cx="1908000" cy="10800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>
              <a:off x="-66980" y="2909513"/>
              <a:ext cx="2034000" cy="115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" lvl="1" indent="-6350" algn="ctr" eaLnBrk="1" hangingPunct="1">
                <a:spcBef>
                  <a:spcPct val="20000"/>
                </a:spcBef>
              </a:pPr>
              <a:r>
                <a:rPr lang="en-GB" sz="1800" b="1">
                  <a:solidFill>
                    <a:schemeClr val="accent2"/>
                  </a:solidFill>
                  <a:latin typeface="Arial" charset="0"/>
                </a:rPr>
                <a:t>Branches</a:t>
              </a:r>
            </a:p>
            <a:p>
              <a:pPr marL="6350" lvl="2" indent="-6350" algn="ctr" eaLnBrk="1" hangingPunct="1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Drawn as lines, which represent</a:t>
              </a:r>
              <a:br>
                <a:rPr lang="en-GB" sz="1600">
                  <a:latin typeface="Arial" charset="0"/>
                </a:rPr>
              </a:br>
              <a:r>
                <a:rPr lang="en-GB" sz="1600">
                  <a:latin typeface="Arial" charset="0"/>
                </a:rPr>
                <a:t>an option.</a:t>
              </a:r>
            </a:p>
          </p:txBody>
        </p:sp>
      </p:grpSp>
      <p:cxnSp>
        <p:nvCxnSpPr>
          <p:cNvPr id="8203" name="Curved Connector 41"/>
          <p:cNvCxnSpPr>
            <a:cxnSpLocks noChangeShapeType="1"/>
          </p:cNvCxnSpPr>
          <p:nvPr/>
        </p:nvCxnSpPr>
        <p:spPr bwMode="auto">
          <a:xfrm flipV="1">
            <a:off x="2020888" y="3856038"/>
            <a:ext cx="2762250" cy="150812"/>
          </a:xfrm>
          <a:prstGeom prst="curved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4" name="Curved Connector 71"/>
          <p:cNvCxnSpPr>
            <a:cxnSpLocks noChangeShapeType="1"/>
          </p:cNvCxnSpPr>
          <p:nvPr/>
        </p:nvCxnSpPr>
        <p:spPr bwMode="auto">
          <a:xfrm rot="5400000" flipH="1" flipV="1">
            <a:off x="1503362" y="4545013"/>
            <a:ext cx="422275" cy="1212850"/>
          </a:xfrm>
          <a:prstGeom prst="curvedConnector2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urved Connector 71"/>
          <p:cNvCxnSpPr>
            <a:cxnSpLocks noChangeShapeType="1"/>
          </p:cNvCxnSpPr>
          <p:nvPr/>
        </p:nvCxnSpPr>
        <p:spPr bwMode="auto">
          <a:xfrm rot="10800000">
            <a:off x="4579938" y="4662488"/>
            <a:ext cx="2268537" cy="1260475"/>
          </a:xfrm>
          <a:prstGeom prst="curvedConnector2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urved Connector 71"/>
          <p:cNvCxnSpPr>
            <a:cxnSpLocks noChangeShapeType="1"/>
          </p:cNvCxnSpPr>
          <p:nvPr/>
        </p:nvCxnSpPr>
        <p:spPr bwMode="auto">
          <a:xfrm rot="10800000">
            <a:off x="6559550" y="3752850"/>
            <a:ext cx="360363" cy="414338"/>
          </a:xfrm>
          <a:prstGeom prst="curvedConnector2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Curved Connector 71"/>
          <p:cNvCxnSpPr>
            <a:cxnSpLocks noChangeShapeType="1"/>
          </p:cNvCxnSpPr>
          <p:nvPr/>
        </p:nvCxnSpPr>
        <p:spPr bwMode="auto">
          <a:xfrm rot="10800000" flipV="1">
            <a:off x="6510338" y="4200525"/>
            <a:ext cx="381000" cy="630238"/>
          </a:xfrm>
          <a:prstGeom prst="curvedConnector2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6796088" y="3629025"/>
            <a:ext cx="2101850" cy="1189038"/>
            <a:chOff x="6796577" y="2674473"/>
            <a:chExt cx="2102194" cy="1186824"/>
          </a:xfrm>
        </p:grpSpPr>
        <p:sp>
          <p:nvSpPr>
            <p:cNvPr id="5139" name="AutoShape 35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892148" y="2704734"/>
              <a:ext cx="1908000" cy="10800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0" name="Rectangle 18"/>
            <p:cNvSpPr>
              <a:spLocks noChangeArrowheads="1"/>
            </p:cNvSpPr>
            <p:nvPr/>
          </p:nvSpPr>
          <p:spPr bwMode="auto">
            <a:xfrm>
              <a:off x="6796577" y="2674473"/>
              <a:ext cx="2102194" cy="1186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lvl="1" indent="3175" algn="ctr" eaLnBrk="1" hangingPunct="1">
                <a:spcBef>
                  <a:spcPct val="20000"/>
                </a:spcBef>
              </a:pPr>
              <a:r>
                <a:rPr lang="en-GB" sz="1800" b="1">
                  <a:solidFill>
                    <a:schemeClr val="accent2"/>
                  </a:solidFill>
                  <a:latin typeface="Arial" charset="0"/>
                </a:rPr>
                <a:t>Estimated Monetary Value</a:t>
              </a:r>
            </a:p>
            <a:p>
              <a:pPr marL="0" lvl="2" indent="3175" algn="ctr" eaLnBrk="1" hangingPunct="1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The financial value of each outcome</a:t>
              </a:r>
            </a:p>
          </p:txBody>
        </p:sp>
      </p:grpSp>
      <p:cxnSp>
        <p:nvCxnSpPr>
          <p:cNvPr id="41" name="Curved Connector 71"/>
          <p:cNvCxnSpPr>
            <a:cxnSpLocks noChangeShapeType="1"/>
          </p:cNvCxnSpPr>
          <p:nvPr/>
        </p:nvCxnSpPr>
        <p:spPr bwMode="auto">
          <a:xfrm>
            <a:off x="4841875" y="3124200"/>
            <a:ext cx="617538" cy="574675"/>
          </a:xfrm>
          <a:prstGeom prst="curvedConnector3">
            <a:avLst>
              <a:gd name="adj1" fmla="val 50000"/>
            </a:avLst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76"/>
          <p:cNvGrpSpPr>
            <a:grpSpLocks/>
          </p:cNvGrpSpPr>
          <p:nvPr/>
        </p:nvGrpSpPr>
        <p:grpSpPr bwMode="auto">
          <a:xfrm>
            <a:off x="2874963" y="2584450"/>
            <a:ext cx="2033587" cy="1079500"/>
            <a:chOff x="6832156" y="5218409"/>
            <a:chExt cx="2034000" cy="1080000"/>
          </a:xfrm>
        </p:grpSpPr>
        <p:sp>
          <p:nvSpPr>
            <p:cNvPr id="5137" name="AutoShape 35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891728" y="5218409"/>
              <a:ext cx="1908000" cy="10800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8" name="Rectangle 21"/>
            <p:cNvSpPr>
              <a:spLocks noChangeArrowheads="1"/>
            </p:cNvSpPr>
            <p:nvPr/>
          </p:nvSpPr>
          <p:spPr bwMode="auto">
            <a:xfrm>
              <a:off x="6832156" y="5284853"/>
              <a:ext cx="2034000" cy="91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" lvl="1" indent="-6350" algn="ctr" eaLnBrk="1" hangingPunct="1">
                <a:spcBef>
                  <a:spcPct val="20000"/>
                </a:spcBef>
              </a:pPr>
              <a:r>
                <a:rPr lang="en-GB" sz="1800" b="1">
                  <a:solidFill>
                    <a:schemeClr val="accent2"/>
                  </a:solidFill>
                  <a:latin typeface="Arial" charset="0"/>
                </a:rPr>
                <a:t>Probabilities</a:t>
              </a:r>
            </a:p>
            <a:p>
              <a:pPr marL="6350" lvl="2" indent="-6350" algn="ctr" eaLnBrk="1" hangingPunct="1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These are given for each “branch”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03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4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46063" y="2879725"/>
            <a:ext cx="8570912" cy="3716338"/>
          </a:xfrm>
          <a:prstGeom prst="roundRect">
            <a:avLst>
              <a:gd name="adj" fmla="val 7855"/>
            </a:avLst>
          </a:prstGeom>
          <a:solidFill>
            <a:srgbClr val="FFFFCC"/>
          </a:solidFill>
          <a:ln w="12700" algn="in">
            <a:solidFill>
              <a:schemeClr val="accent2"/>
            </a:solidFill>
            <a:miter lim="800000"/>
            <a:headEnd/>
            <a:tailEnd/>
          </a:ln>
          <a:effectLst>
            <a:outerShdw blurRad="50800" dist="63500" dir="5400000" algn="t" rotWithShape="0">
              <a:schemeClr val="accent6">
                <a:alpha val="40000"/>
              </a:schemeClr>
            </a:outerShdw>
          </a:effectLst>
        </p:spPr>
        <p:txBody>
          <a:bodyPr lIns="36195" tIns="36195" rIns="36195" bIns="36195"/>
          <a:lstStyle/>
          <a:p>
            <a:pPr algn="ctr">
              <a:defRPr/>
            </a:pPr>
            <a:endParaRPr lang="en-US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381000" y="1133475"/>
            <a:ext cx="845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GB" dirty="0">
                <a:latin typeface="Arial" charset="0"/>
              </a:rPr>
              <a:t>Suppose a charity wanted a summer fund-raising event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GB" sz="2000" dirty="0">
                <a:solidFill>
                  <a:schemeClr val="accent2"/>
                </a:solidFill>
                <a:latin typeface="Arial" charset="0"/>
              </a:rPr>
              <a:t>They must decide whether to have it indoors or outdoors</a:t>
            </a:r>
          </a:p>
          <a:p>
            <a:pPr marL="342900" indent="-342900" eaLnBrk="1" hangingPunct="1">
              <a:spcBef>
                <a:spcPct val="20000"/>
              </a:spcBef>
              <a:buFontTx/>
              <a:buBlip>
                <a:blip r:embed="rId4"/>
              </a:buBlip>
            </a:pPr>
            <a:endParaRPr lang="en-GB" dirty="0"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GB" dirty="0">
                <a:latin typeface="Arial" charset="0"/>
              </a:rPr>
              <a:t>This simple decision could be represented on a tree:</a:t>
            </a:r>
          </a:p>
          <a:p>
            <a:pPr marL="742950" lvl="1" indent="-285750" eaLnBrk="1" hangingPunct="1">
              <a:spcBef>
                <a:spcPct val="20000"/>
              </a:spcBef>
              <a:buFont typeface="Wingdings 3" pitchFamily="18" charset="2"/>
              <a:buBlip>
                <a:blip r:embed="rId5"/>
              </a:buBlip>
            </a:pPr>
            <a:endParaRPr lang="en-GB" sz="2000" dirty="0">
              <a:latin typeface="Arial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1185863" y="4446588"/>
            <a:ext cx="533400" cy="533400"/>
          </a:xfrm>
          <a:prstGeom prst="rect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1428750" y="3836988"/>
            <a:ext cx="2514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H="1">
            <a:off x="1428750" y="5665788"/>
            <a:ext cx="2514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1428750" y="3836988"/>
            <a:ext cx="0" cy="6096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428750" y="4979988"/>
            <a:ext cx="0" cy="6858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 flipV="1">
            <a:off x="4476750" y="3332163"/>
            <a:ext cx="457200" cy="3048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>
            <a:off x="4486275" y="4037013"/>
            <a:ext cx="434975" cy="287337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>
            <a:off x="4926013" y="3333750"/>
            <a:ext cx="21621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911725" y="4322763"/>
            <a:ext cx="219075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31" name="Line 23"/>
          <p:cNvSpPr>
            <a:spLocks noChangeShapeType="1"/>
          </p:cNvSpPr>
          <p:nvPr/>
        </p:nvSpPr>
        <p:spPr bwMode="auto">
          <a:xfrm flipV="1">
            <a:off x="4467225" y="5160963"/>
            <a:ext cx="457200" cy="3048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4476750" y="5865813"/>
            <a:ext cx="400050" cy="28575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>
            <a:off x="4914900" y="5170488"/>
            <a:ext cx="21621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4867275" y="6151563"/>
            <a:ext cx="219075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1965325" y="3449638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Indoors</a:t>
            </a:r>
            <a:endParaRPr lang="en-US"/>
          </a:p>
        </p:txBody>
      </p:sp>
      <p:sp>
        <p:nvSpPr>
          <p:cNvPr id="43036" name="Text Box 28"/>
          <p:cNvSpPr txBox="1">
            <a:spLocks noChangeArrowheads="1"/>
          </p:cNvSpPr>
          <p:nvPr/>
        </p:nvSpPr>
        <p:spPr bwMode="auto">
          <a:xfrm>
            <a:off x="1908175" y="5259388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Outdoors</a:t>
            </a:r>
            <a:endParaRPr lang="en-US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1927225" y="387350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(£2,000)</a:t>
            </a:r>
            <a:endParaRPr lang="en-US"/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1984375" y="5699125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(£3,000)</a:t>
            </a:r>
            <a:endParaRPr lang="en-US"/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5648325" y="2946400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Fine</a:t>
            </a:r>
            <a:endParaRPr lang="en-US"/>
          </a:p>
        </p:txBody>
      </p:sp>
      <p:sp>
        <p:nvSpPr>
          <p:cNvPr id="43042" name="Text Box 34"/>
          <p:cNvSpPr txBox="1">
            <a:spLocks noChangeArrowheads="1"/>
          </p:cNvSpPr>
          <p:nvPr/>
        </p:nvSpPr>
        <p:spPr bwMode="auto">
          <a:xfrm>
            <a:off x="5648325" y="3949700"/>
            <a:ext cx="725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Wet</a:t>
            </a:r>
            <a:endParaRPr lang="en-US"/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H="1" flipV="1">
            <a:off x="914400" y="4040188"/>
            <a:ext cx="327025" cy="368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377825" y="3100388"/>
            <a:ext cx="1060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/>
            <a:r>
              <a:rPr lang="en-US" sz="1800">
                <a:solidFill>
                  <a:srgbClr val="FF0000"/>
                </a:solidFill>
                <a:latin typeface="Arial" charset="0"/>
              </a:rPr>
              <a:t>Decision Node</a:t>
            </a:r>
          </a:p>
          <a:p>
            <a:pPr algn="ctr"/>
            <a:r>
              <a:rPr lang="en-US" sz="1800">
                <a:solidFill>
                  <a:srgbClr val="FF0000"/>
                </a:solidFill>
                <a:latin typeface="Arial" charset="0"/>
              </a:rPr>
              <a:t>(square)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3046" name="Line 38"/>
          <p:cNvSpPr>
            <a:spLocks noChangeShapeType="1"/>
          </p:cNvSpPr>
          <p:nvPr/>
        </p:nvSpPr>
        <p:spPr bwMode="auto">
          <a:xfrm flipH="1">
            <a:off x="3619500" y="4017963"/>
            <a:ext cx="381000" cy="419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48" name="Line 40"/>
          <p:cNvSpPr>
            <a:spLocks noChangeShapeType="1"/>
          </p:cNvSpPr>
          <p:nvPr/>
        </p:nvSpPr>
        <p:spPr bwMode="auto">
          <a:xfrm rot="5577275" flipH="1">
            <a:off x="3638550" y="4979988"/>
            <a:ext cx="381000" cy="419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2746375" y="4302125"/>
            <a:ext cx="1060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/>
            <a:r>
              <a:rPr lang="en-US" sz="1800">
                <a:solidFill>
                  <a:srgbClr val="FF0000"/>
                </a:solidFill>
                <a:latin typeface="Arial" charset="0"/>
              </a:rPr>
              <a:t>Event Node</a:t>
            </a:r>
          </a:p>
          <a:p>
            <a:pPr algn="ctr"/>
            <a:r>
              <a:rPr lang="en-US" sz="1800">
                <a:solidFill>
                  <a:srgbClr val="FF0000"/>
                </a:solidFill>
                <a:latin typeface="Arial" charset="0"/>
              </a:rPr>
              <a:t>(circle)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3050" name="Text Box 42"/>
          <p:cNvSpPr txBox="1">
            <a:spLocks noChangeArrowheads="1"/>
          </p:cNvSpPr>
          <p:nvPr/>
        </p:nvSpPr>
        <p:spPr bwMode="auto">
          <a:xfrm>
            <a:off x="7296150" y="3265488"/>
            <a:ext cx="15621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The figures of 0.6 and 0.4 are the probabilities of the event happening. 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For each event they </a:t>
            </a:r>
            <a:r>
              <a:rPr lang="en-US" sz="1800" b="1">
                <a:solidFill>
                  <a:schemeClr val="accent2"/>
                </a:solidFill>
                <a:latin typeface="Arial" charset="0"/>
              </a:rPr>
              <a:t>must</a:t>
            </a:r>
            <a:r>
              <a:rPr lang="en-US" sz="1800">
                <a:latin typeface="Arial" charset="0"/>
              </a:rPr>
              <a:t> add up to </a:t>
            </a:r>
            <a:r>
              <a:rPr lang="en-US" sz="1800" b="1">
                <a:solidFill>
                  <a:srgbClr val="FF0000"/>
                </a:solidFill>
                <a:latin typeface="Arial" charset="0"/>
              </a:rPr>
              <a:t>one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1279525" y="4486275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charset="0"/>
              </a:rPr>
              <a:t>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5737225" y="3343275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0.6</a:t>
            </a:r>
            <a:endParaRPr lang="en-US"/>
          </a:p>
        </p:txBody>
      </p:sp>
      <p:sp>
        <p:nvSpPr>
          <p:cNvPr id="41" name="Text Box 34"/>
          <p:cNvSpPr txBox="1">
            <a:spLocks noChangeArrowheads="1"/>
          </p:cNvSpPr>
          <p:nvPr/>
        </p:nvSpPr>
        <p:spPr bwMode="auto">
          <a:xfrm>
            <a:off x="5737225" y="4306888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0.4</a:t>
            </a:r>
            <a:endParaRPr lang="en-US"/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5648325" y="4818063"/>
            <a:ext cx="78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Fine</a:t>
            </a:r>
            <a:endParaRPr lang="en-US"/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5737225" y="5216525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0.6</a:t>
            </a:r>
            <a:endParaRPr lang="en-US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5648325" y="5781675"/>
            <a:ext cx="725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Wet</a:t>
            </a:r>
            <a:endParaRPr lang="en-US"/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5737225" y="6138863"/>
            <a:ext cx="612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latin typeface="Arial" charset="0"/>
              </a:rPr>
              <a:t>0.4</a:t>
            </a:r>
            <a:endParaRPr lang="en-US"/>
          </a:p>
        </p:txBody>
      </p:sp>
      <p:sp>
        <p:nvSpPr>
          <p:cNvPr id="43022" name="Oval 14"/>
          <p:cNvSpPr>
            <a:spLocks noChangeArrowheads="1"/>
          </p:cNvSpPr>
          <p:nvPr/>
        </p:nvSpPr>
        <p:spPr bwMode="auto">
          <a:xfrm>
            <a:off x="3943350" y="5360988"/>
            <a:ext cx="609600" cy="609600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4089400" y="5449888"/>
            <a:ext cx="355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charset="0"/>
              </a:rPr>
              <a:t>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021" name="Oval 13"/>
          <p:cNvSpPr>
            <a:spLocks noChangeArrowheads="1"/>
          </p:cNvSpPr>
          <p:nvPr/>
        </p:nvSpPr>
        <p:spPr bwMode="auto">
          <a:xfrm>
            <a:off x="3943350" y="3532188"/>
            <a:ext cx="609600" cy="609600"/>
          </a:xfrm>
          <a:prstGeom prst="ellipse">
            <a:avLst/>
          </a:prstGeom>
          <a:gradFill>
            <a:gsLst>
              <a:gs pos="0">
                <a:srgbClr val="FFFFCC"/>
              </a:gs>
              <a:gs pos="50000">
                <a:srgbClr val="FFFF99"/>
              </a:gs>
              <a:gs pos="100000">
                <a:srgbClr val="FFFF66"/>
              </a:gs>
            </a:gsLst>
            <a:lin ang="5400000" scaled="0"/>
          </a:gra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3051" name="Text Box 43"/>
          <p:cNvSpPr txBox="1">
            <a:spLocks noChangeArrowheads="1"/>
          </p:cNvSpPr>
          <p:nvPr/>
        </p:nvSpPr>
        <p:spPr bwMode="auto">
          <a:xfrm>
            <a:off x="4087813" y="36322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  <a:latin typeface="Arial" charset="0"/>
              </a:rPr>
              <a:t>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Title 45"/>
          <p:cNvSpPr>
            <a:spLocks noGrp="1"/>
          </p:cNvSpPr>
          <p:nvPr>
            <p:ph type="title" idx="4294967295"/>
          </p:nvPr>
        </p:nvSpPr>
        <p:spPr>
          <a:xfrm>
            <a:off x="0" y="25241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kern="1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An Example Tree</a:t>
            </a: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0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019" grpId="0" build="p" bldLvl="4" autoUpdateAnimBg="0"/>
      <p:bldP spid="43020" grpId="0" animBg="1"/>
      <p:bldP spid="43035" grpId="0"/>
      <p:bldP spid="43036" grpId="0"/>
      <p:bldP spid="43037" grpId="0"/>
      <p:bldP spid="43038" grpId="0"/>
      <p:bldP spid="43039" grpId="0"/>
      <p:bldP spid="43042" grpId="0"/>
      <p:bldP spid="43044" grpId="0" animBg="1"/>
      <p:bldP spid="43045" grpId="0"/>
      <p:bldP spid="43046" grpId="0" animBg="1"/>
      <p:bldP spid="43048" grpId="0" animBg="1"/>
      <p:bldP spid="43049" grpId="0"/>
      <p:bldP spid="43050" grpId="0"/>
      <p:bldP spid="43053" grpId="0"/>
      <p:bldP spid="40" grpId="0"/>
      <p:bldP spid="41" grpId="0"/>
      <p:bldP spid="42" grpId="0"/>
      <p:bldP spid="43" grpId="0"/>
      <p:bldP spid="44" grpId="0"/>
      <p:bldP spid="45" grpId="0"/>
      <p:bldP spid="43022" grpId="0" animBg="1"/>
      <p:bldP spid="43052" grpId="0"/>
      <p:bldP spid="43021" grpId="0" animBg="1"/>
      <p:bldP spid="430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246063" y="2455863"/>
            <a:ext cx="8570912" cy="4140200"/>
            <a:chOff x="245661" y="2456597"/>
            <a:chExt cx="8570794" cy="4140105"/>
          </a:xfrm>
        </p:grpSpPr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245661" y="2456597"/>
              <a:ext cx="8570794" cy="4140105"/>
            </a:xfrm>
            <a:prstGeom prst="roundRect">
              <a:avLst>
                <a:gd name="adj" fmla="val 8426"/>
              </a:avLst>
            </a:prstGeom>
            <a:solidFill>
              <a:srgbClr val="FFFFCC"/>
            </a:solidFill>
            <a:ln w="12700" algn="in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63500" dir="5400000" algn="t" rotWithShape="0">
                <a:schemeClr val="accent6">
                  <a:alpha val="40000"/>
                </a:schemeClr>
              </a:outerShdw>
            </a:effectLst>
          </p:spPr>
          <p:txBody>
            <a:bodyPr lIns="36195" tIns="36195" rIns="36195" bIns="36195"/>
            <a:lstStyle/>
            <a:p>
              <a:pPr algn="ctr">
                <a:defRPr/>
              </a:pPr>
              <a:endParaRPr lang="en-US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599668" y="4228206"/>
              <a:ext cx="533393" cy="533388"/>
            </a:xfrm>
            <a:prstGeom prst="rect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 flipH="1">
              <a:off x="842553" y="3618620"/>
              <a:ext cx="251456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H="1">
              <a:off x="842553" y="5447378"/>
              <a:ext cx="251456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842553" y="3618620"/>
              <a:ext cx="0" cy="609586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842553" y="4761594"/>
              <a:ext cx="0" cy="685784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V="1">
              <a:off x="3890511" y="3113807"/>
              <a:ext cx="457194" cy="304793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3900036" y="3818641"/>
              <a:ext cx="434969" cy="28733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4339767" y="3115394"/>
              <a:ext cx="216214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>
              <a:off x="4325480" y="4104384"/>
              <a:ext cx="21907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V="1">
              <a:off x="3880986" y="4942565"/>
              <a:ext cx="457194" cy="304793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>
              <a:off x="3890511" y="5647399"/>
              <a:ext cx="400044" cy="285743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>
              <a:off x="4328655" y="4952090"/>
              <a:ext cx="216214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0" name="Line 26"/>
            <p:cNvSpPr>
              <a:spLocks noChangeShapeType="1"/>
            </p:cNvSpPr>
            <p:nvPr/>
          </p:nvSpPr>
          <p:spPr bwMode="auto">
            <a:xfrm>
              <a:off x="4281030" y="5933142"/>
              <a:ext cx="21907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192" name="Text Box 27"/>
            <p:cNvSpPr txBox="1">
              <a:spLocks noChangeArrowheads="1"/>
            </p:cNvSpPr>
            <p:nvPr/>
          </p:nvSpPr>
          <p:spPr bwMode="auto">
            <a:xfrm>
              <a:off x="1378471" y="3231139"/>
              <a:ext cx="12017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Indoors</a:t>
              </a:r>
              <a:endParaRPr lang="en-US"/>
            </a:p>
          </p:txBody>
        </p:sp>
        <p:sp>
          <p:nvSpPr>
            <p:cNvPr id="7193" name="Text Box 28"/>
            <p:cNvSpPr txBox="1">
              <a:spLocks noChangeArrowheads="1"/>
            </p:cNvSpPr>
            <p:nvPr/>
          </p:nvSpPr>
          <p:spPr bwMode="auto">
            <a:xfrm>
              <a:off x="1321321" y="5040889"/>
              <a:ext cx="1438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Outdoors</a:t>
              </a:r>
              <a:endParaRPr lang="en-US"/>
            </a:p>
          </p:txBody>
        </p:sp>
        <p:sp>
          <p:nvSpPr>
            <p:cNvPr id="7194" name="Text Box 29"/>
            <p:cNvSpPr txBox="1">
              <a:spLocks noChangeArrowheads="1"/>
            </p:cNvSpPr>
            <p:nvPr/>
          </p:nvSpPr>
          <p:spPr bwMode="auto">
            <a:xfrm>
              <a:off x="1340371" y="3655355"/>
              <a:ext cx="1320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(£2,000)</a:t>
              </a:r>
              <a:endParaRPr lang="en-US"/>
            </a:p>
          </p:txBody>
        </p:sp>
        <p:sp>
          <p:nvSpPr>
            <p:cNvPr id="7195" name="Text Box 30"/>
            <p:cNvSpPr txBox="1">
              <a:spLocks noChangeArrowheads="1"/>
            </p:cNvSpPr>
            <p:nvPr/>
          </p:nvSpPr>
          <p:spPr bwMode="auto">
            <a:xfrm>
              <a:off x="1397521" y="5481311"/>
              <a:ext cx="1320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(£3,000)</a:t>
              </a:r>
              <a:endParaRPr lang="en-US"/>
            </a:p>
          </p:txBody>
        </p:sp>
        <p:sp>
          <p:nvSpPr>
            <p:cNvPr id="7196" name="Text Box 31"/>
            <p:cNvSpPr txBox="1">
              <a:spLocks noChangeArrowheads="1"/>
            </p:cNvSpPr>
            <p:nvPr/>
          </p:nvSpPr>
          <p:spPr bwMode="auto">
            <a:xfrm>
              <a:off x="5061095" y="2727593"/>
              <a:ext cx="7841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Fine</a:t>
              </a:r>
              <a:endParaRPr lang="en-US"/>
            </a:p>
          </p:txBody>
        </p:sp>
        <p:sp>
          <p:nvSpPr>
            <p:cNvPr id="7197" name="Text Box 34"/>
            <p:cNvSpPr txBox="1">
              <a:spLocks noChangeArrowheads="1"/>
            </p:cNvSpPr>
            <p:nvPr/>
          </p:nvSpPr>
          <p:spPr bwMode="auto">
            <a:xfrm>
              <a:off x="5061095" y="3732127"/>
              <a:ext cx="7257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Wet</a:t>
              </a:r>
              <a:endParaRPr lang="en-US"/>
            </a:p>
          </p:txBody>
        </p:sp>
        <p:sp>
          <p:nvSpPr>
            <p:cNvPr id="63" name="Text Box 45"/>
            <p:cNvSpPr txBox="1">
              <a:spLocks noChangeArrowheads="1"/>
            </p:cNvSpPr>
            <p:nvPr/>
          </p:nvSpPr>
          <p:spPr bwMode="auto">
            <a:xfrm>
              <a:off x="693330" y="4267892"/>
              <a:ext cx="355595" cy="461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Arial" charset="0"/>
                </a:rPr>
                <a:t>1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7199" name="Text Box 31"/>
            <p:cNvSpPr txBox="1">
              <a:spLocks noChangeArrowheads="1"/>
            </p:cNvSpPr>
            <p:nvPr/>
          </p:nvSpPr>
          <p:spPr bwMode="auto">
            <a:xfrm>
              <a:off x="5150659" y="3125657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0.6</a:t>
              </a:r>
              <a:endParaRPr lang="en-US"/>
            </a:p>
          </p:txBody>
        </p:sp>
        <p:sp>
          <p:nvSpPr>
            <p:cNvPr id="7200" name="Text Box 34"/>
            <p:cNvSpPr txBox="1">
              <a:spLocks noChangeArrowheads="1"/>
            </p:cNvSpPr>
            <p:nvPr/>
          </p:nvSpPr>
          <p:spPr bwMode="auto">
            <a:xfrm>
              <a:off x="5150659" y="4089241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0.4</a:t>
              </a:r>
              <a:endParaRPr lang="en-US"/>
            </a:p>
          </p:txBody>
        </p:sp>
        <p:sp>
          <p:nvSpPr>
            <p:cNvPr id="7201" name="Text Box 31"/>
            <p:cNvSpPr txBox="1">
              <a:spLocks noChangeArrowheads="1"/>
            </p:cNvSpPr>
            <p:nvPr/>
          </p:nvSpPr>
          <p:spPr bwMode="auto">
            <a:xfrm>
              <a:off x="5061095" y="4599611"/>
              <a:ext cx="7841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Fine</a:t>
              </a:r>
              <a:endParaRPr lang="en-US"/>
            </a:p>
          </p:txBody>
        </p:sp>
        <p:sp>
          <p:nvSpPr>
            <p:cNvPr id="7202" name="Text Box 31"/>
            <p:cNvSpPr txBox="1">
              <a:spLocks noChangeArrowheads="1"/>
            </p:cNvSpPr>
            <p:nvPr/>
          </p:nvSpPr>
          <p:spPr bwMode="auto">
            <a:xfrm>
              <a:off x="5150659" y="4997675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0.6</a:t>
              </a:r>
              <a:endParaRPr lang="en-US"/>
            </a:p>
          </p:txBody>
        </p:sp>
        <p:sp>
          <p:nvSpPr>
            <p:cNvPr id="7203" name="Text Box 34"/>
            <p:cNvSpPr txBox="1">
              <a:spLocks noChangeArrowheads="1"/>
            </p:cNvSpPr>
            <p:nvPr/>
          </p:nvSpPr>
          <p:spPr bwMode="auto">
            <a:xfrm>
              <a:off x="5061095" y="5563202"/>
              <a:ext cx="7257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Wet</a:t>
              </a:r>
              <a:endParaRPr lang="en-US"/>
            </a:p>
          </p:txBody>
        </p:sp>
        <p:sp>
          <p:nvSpPr>
            <p:cNvPr id="7204" name="Text Box 34"/>
            <p:cNvSpPr txBox="1">
              <a:spLocks noChangeArrowheads="1"/>
            </p:cNvSpPr>
            <p:nvPr/>
          </p:nvSpPr>
          <p:spPr bwMode="auto">
            <a:xfrm>
              <a:off x="5150659" y="5920316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0.4</a:t>
              </a:r>
              <a:endParaRPr lang="en-US"/>
            </a:p>
          </p:txBody>
        </p:sp>
        <p:sp>
          <p:nvSpPr>
            <p:cNvPr id="70" name="Oval 14"/>
            <p:cNvSpPr>
              <a:spLocks noChangeArrowheads="1"/>
            </p:cNvSpPr>
            <p:nvPr/>
          </p:nvSpPr>
          <p:spPr bwMode="auto">
            <a:xfrm>
              <a:off x="3357118" y="5142585"/>
              <a:ext cx="609592" cy="609586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71" name="Text Box 44"/>
            <p:cNvSpPr txBox="1">
              <a:spLocks noChangeArrowheads="1"/>
            </p:cNvSpPr>
            <p:nvPr/>
          </p:nvSpPr>
          <p:spPr bwMode="auto">
            <a:xfrm>
              <a:off x="3501578" y="5231483"/>
              <a:ext cx="357183" cy="46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Arial" charset="0"/>
                </a:rPr>
                <a:t>3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72" name="Oval 13"/>
            <p:cNvSpPr>
              <a:spLocks noChangeArrowheads="1"/>
            </p:cNvSpPr>
            <p:nvPr/>
          </p:nvSpPr>
          <p:spPr bwMode="auto">
            <a:xfrm>
              <a:off x="3357118" y="3313827"/>
              <a:ext cx="609592" cy="609586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73" name="Text Box 43"/>
            <p:cNvSpPr txBox="1">
              <a:spLocks noChangeArrowheads="1"/>
            </p:cNvSpPr>
            <p:nvPr/>
          </p:nvSpPr>
          <p:spPr bwMode="auto">
            <a:xfrm>
              <a:off x="3499991" y="3413837"/>
              <a:ext cx="357182" cy="461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Arial" charset="0"/>
                </a:rPr>
                <a:t>2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81000" y="1104900"/>
            <a:ext cx="83629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GB">
                <a:latin typeface="Arial" charset="0"/>
              </a:rPr>
              <a:t>Before we can use this example we must know the </a:t>
            </a:r>
            <a:r>
              <a:rPr lang="en-GB">
                <a:solidFill>
                  <a:schemeClr val="accent2"/>
                </a:solidFill>
                <a:latin typeface="Arial" charset="0"/>
              </a:rPr>
              <a:t>estimated monetary value (EMV) </a:t>
            </a:r>
            <a:r>
              <a:rPr lang="en-GB">
                <a:latin typeface="Arial" charset="0"/>
              </a:rPr>
              <a:t>for every outcome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GB" sz="2000">
                <a:solidFill>
                  <a:schemeClr val="accent2"/>
                </a:solidFill>
                <a:latin typeface="Arial" charset="0"/>
              </a:rPr>
              <a:t>The tree would be completed as follows:</a:t>
            </a:r>
          </a:p>
          <a:p>
            <a:pPr marL="742950" lvl="1" indent="-285750" eaLnBrk="1" hangingPunct="1">
              <a:spcBef>
                <a:spcPct val="20000"/>
              </a:spcBef>
              <a:buFont typeface="Wingdings 3" pitchFamily="18" charset="2"/>
              <a:buBlip>
                <a:blip r:embed="rId5"/>
              </a:buBlip>
            </a:pPr>
            <a:endParaRPr lang="en-GB" sz="2000">
              <a:latin typeface="Arial" charset="0"/>
            </a:endParaRPr>
          </a:p>
        </p:txBody>
      </p:sp>
      <p:sp>
        <p:nvSpPr>
          <p:cNvPr id="59428" name="Text Box 36"/>
          <p:cNvSpPr txBox="1">
            <a:spLocks noChangeArrowheads="1"/>
          </p:cNvSpPr>
          <p:nvPr/>
        </p:nvSpPr>
        <p:spPr bwMode="auto">
          <a:xfrm>
            <a:off x="7048500" y="2916238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£5,000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29" name="Text Box 37"/>
          <p:cNvSpPr txBox="1">
            <a:spLocks noChangeArrowheads="1"/>
          </p:cNvSpPr>
          <p:nvPr/>
        </p:nvSpPr>
        <p:spPr bwMode="auto">
          <a:xfrm>
            <a:off x="7048500" y="3906838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£7,000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6964363" y="4733925"/>
            <a:ext cx="1287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£10,000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7048500" y="5716588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£4,000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6591300" y="2479675"/>
            <a:ext cx="1965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/>
            <a:r>
              <a:rPr lang="en-US" sz="1600" b="1" u="sng">
                <a:solidFill>
                  <a:srgbClr val="FF0000"/>
                </a:solidFill>
                <a:latin typeface="Arial" charset="0"/>
              </a:rPr>
              <a:t>EMV</a:t>
            </a:r>
            <a:endParaRPr lang="en-US" sz="1600" u="sng">
              <a:solidFill>
                <a:srgbClr val="FF0000"/>
              </a:solidFill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kern="1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A Useful Tree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987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bldLvl="4" autoUpdateAnimBg="0"/>
      <p:bldP spid="59428" grpId="0"/>
      <p:bldP spid="59429" grpId="0"/>
      <p:bldP spid="59430" grpId="0"/>
      <p:bldP spid="59431" grpId="0"/>
      <p:bldP spid="594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122238" y="1570038"/>
            <a:ext cx="8899525" cy="4140200"/>
            <a:chOff x="245661" y="2456597"/>
            <a:chExt cx="8570794" cy="4140105"/>
          </a:xfrm>
        </p:grpSpPr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245661" y="2456597"/>
              <a:ext cx="8570794" cy="4140105"/>
            </a:xfrm>
            <a:prstGeom prst="roundRect">
              <a:avLst>
                <a:gd name="adj" fmla="val 8426"/>
              </a:avLst>
            </a:prstGeom>
            <a:solidFill>
              <a:srgbClr val="FFFFCC"/>
            </a:solidFill>
            <a:ln w="12700" algn="in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63500" dir="5400000" algn="t" rotWithShape="0">
                <a:schemeClr val="accent6">
                  <a:alpha val="40000"/>
                </a:schemeClr>
              </a:outerShdw>
            </a:effectLst>
          </p:spPr>
          <p:txBody>
            <a:bodyPr lIns="36195" tIns="36195" rIns="36195" bIns="36195"/>
            <a:lstStyle/>
            <a:p>
              <a:pPr algn="ctr">
                <a:defRPr/>
              </a:pPr>
              <a:endParaRPr lang="en-US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00357" y="4228206"/>
              <a:ext cx="532044" cy="533388"/>
            </a:xfrm>
            <a:prstGeom prst="rect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39" name="Line 15"/>
            <p:cNvSpPr>
              <a:spLocks noChangeShapeType="1"/>
            </p:cNvSpPr>
            <p:nvPr/>
          </p:nvSpPr>
          <p:spPr bwMode="auto">
            <a:xfrm flipH="1">
              <a:off x="841917" y="3618620"/>
              <a:ext cx="251497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H="1">
              <a:off x="841917" y="5447378"/>
              <a:ext cx="251497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841917" y="3618620"/>
              <a:ext cx="0" cy="609586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841917" y="4761594"/>
              <a:ext cx="0" cy="685784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V="1">
              <a:off x="3890465" y="3113807"/>
              <a:ext cx="457129" cy="304793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3899638" y="3818641"/>
              <a:ext cx="435725" cy="28733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4339950" y="3115394"/>
              <a:ext cx="216180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>
              <a:off x="4324662" y="4104384"/>
              <a:ext cx="219085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 flipV="1">
              <a:off x="3879763" y="4942565"/>
              <a:ext cx="457130" cy="304793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>
              <a:off x="3890465" y="5647399"/>
              <a:ext cx="399032" cy="285743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>
              <a:off x="4327720" y="4952090"/>
              <a:ext cx="216180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0" name="Line 26"/>
            <p:cNvSpPr>
              <a:spLocks noChangeShapeType="1"/>
            </p:cNvSpPr>
            <p:nvPr/>
          </p:nvSpPr>
          <p:spPr bwMode="auto">
            <a:xfrm>
              <a:off x="4280324" y="5933142"/>
              <a:ext cx="219085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60" name="Text Box 27"/>
            <p:cNvSpPr txBox="1">
              <a:spLocks noChangeArrowheads="1"/>
            </p:cNvSpPr>
            <p:nvPr/>
          </p:nvSpPr>
          <p:spPr bwMode="auto">
            <a:xfrm>
              <a:off x="1741939" y="3231139"/>
              <a:ext cx="12017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Indoors</a:t>
              </a:r>
              <a:endParaRPr lang="en-US"/>
            </a:p>
          </p:txBody>
        </p:sp>
        <p:sp>
          <p:nvSpPr>
            <p:cNvPr id="9261" name="Text Box 28"/>
            <p:cNvSpPr txBox="1">
              <a:spLocks noChangeArrowheads="1"/>
            </p:cNvSpPr>
            <p:nvPr/>
          </p:nvSpPr>
          <p:spPr bwMode="auto">
            <a:xfrm>
              <a:off x="1623670" y="5040889"/>
              <a:ext cx="1438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Outdoors</a:t>
              </a:r>
              <a:endParaRPr lang="en-US"/>
            </a:p>
          </p:txBody>
        </p:sp>
        <p:sp>
          <p:nvSpPr>
            <p:cNvPr id="9262" name="Text Box 29"/>
            <p:cNvSpPr txBox="1">
              <a:spLocks noChangeArrowheads="1"/>
            </p:cNvSpPr>
            <p:nvPr/>
          </p:nvSpPr>
          <p:spPr bwMode="auto">
            <a:xfrm>
              <a:off x="1682408" y="3655355"/>
              <a:ext cx="1320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(£2,000)</a:t>
              </a:r>
              <a:endParaRPr lang="en-US"/>
            </a:p>
          </p:txBody>
        </p:sp>
        <p:sp>
          <p:nvSpPr>
            <p:cNvPr id="9263" name="Text Box 30"/>
            <p:cNvSpPr txBox="1">
              <a:spLocks noChangeArrowheads="1"/>
            </p:cNvSpPr>
            <p:nvPr/>
          </p:nvSpPr>
          <p:spPr bwMode="auto">
            <a:xfrm>
              <a:off x="1682408" y="5481311"/>
              <a:ext cx="1320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(£3,000)</a:t>
              </a:r>
              <a:endParaRPr lang="en-US"/>
            </a:p>
          </p:txBody>
        </p:sp>
        <p:sp>
          <p:nvSpPr>
            <p:cNvPr id="9264" name="Text Box 31"/>
            <p:cNvSpPr txBox="1">
              <a:spLocks noChangeArrowheads="1"/>
            </p:cNvSpPr>
            <p:nvPr/>
          </p:nvSpPr>
          <p:spPr bwMode="auto">
            <a:xfrm>
              <a:off x="5061095" y="2727593"/>
              <a:ext cx="7841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Fine</a:t>
              </a:r>
              <a:endParaRPr lang="en-US"/>
            </a:p>
          </p:txBody>
        </p:sp>
        <p:sp>
          <p:nvSpPr>
            <p:cNvPr id="9265" name="Text Box 34"/>
            <p:cNvSpPr txBox="1">
              <a:spLocks noChangeArrowheads="1"/>
            </p:cNvSpPr>
            <p:nvPr/>
          </p:nvSpPr>
          <p:spPr bwMode="auto">
            <a:xfrm>
              <a:off x="5061095" y="3732127"/>
              <a:ext cx="7257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Wet</a:t>
              </a:r>
              <a:endParaRPr lang="en-US"/>
            </a:p>
          </p:txBody>
        </p:sp>
        <p:sp>
          <p:nvSpPr>
            <p:cNvPr id="63" name="Text Box 45"/>
            <p:cNvSpPr txBox="1">
              <a:spLocks noChangeArrowheads="1"/>
            </p:cNvSpPr>
            <p:nvPr/>
          </p:nvSpPr>
          <p:spPr bwMode="auto">
            <a:xfrm>
              <a:off x="692088" y="4267892"/>
              <a:ext cx="356224" cy="461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Arial" charset="0"/>
                </a:rPr>
                <a:t>1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9267" name="Text Box 31"/>
            <p:cNvSpPr txBox="1">
              <a:spLocks noChangeArrowheads="1"/>
            </p:cNvSpPr>
            <p:nvPr/>
          </p:nvSpPr>
          <p:spPr bwMode="auto">
            <a:xfrm>
              <a:off x="5150659" y="3125657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0.6</a:t>
              </a:r>
              <a:endParaRPr lang="en-US"/>
            </a:p>
          </p:txBody>
        </p:sp>
        <p:sp>
          <p:nvSpPr>
            <p:cNvPr id="9268" name="Text Box 34"/>
            <p:cNvSpPr txBox="1">
              <a:spLocks noChangeArrowheads="1"/>
            </p:cNvSpPr>
            <p:nvPr/>
          </p:nvSpPr>
          <p:spPr bwMode="auto">
            <a:xfrm>
              <a:off x="5150659" y="4089241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0.4</a:t>
              </a:r>
              <a:endParaRPr lang="en-US"/>
            </a:p>
          </p:txBody>
        </p:sp>
        <p:sp>
          <p:nvSpPr>
            <p:cNvPr id="9269" name="Text Box 31"/>
            <p:cNvSpPr txBox="1">
              <a:spLocks noChangeArrowheads="1"/>
            </p:cNvSpPr>
            <p:nvPr/>
          </p:nvSpPr>
          <p:spPr bwMode="auto">
            <a:xfrm>
              <a:off x="5061095" y="4599611"/>
              <a:ext cx="7841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Fine</a:t>
              </a:r>
              <a:endParaRPr lang="en-US"/>
            </a:p>
          </p:txBody>
        </p:sp>
        <p:sp>
          <p:nvSpPr>
            <p:cNvPr id="9270" name="Text Box 31"/>
            <p:cNvSpPr txBox="1">
              <a:spLocks noChangeArrowheads="1"/>
            </p:cNvSpPr>
            <p:nvPr/>
          </p:nvSpPr>
          <p:spPr bwMode="auto">
            <a:xfrm>
              <a:off x="5150659" y="4997675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0.6</a:t>
              </a:r>
              <a:endParaRPr lang="en-US"/>
            </a:p>
          </p:txBody>
        </p:sp>
        <p:sp>
          <p:nvSpPr>
            <p:cNvPr id="9271" name="Text Box 34"/>
            <p:cNvSpPr txBox="1">
              <a:spLocks noChangeArrowheads="1"/>
            </p:cNvSpPr>
            <p:nvPr/>
          </p:nvSpPr>
          <p:spPr bwMode="auto">
            <a:xfrm>
              <a:off x="5061095" y="5563202"/>
              <a:ext cx="7257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Wet</a:t>
              </a:r>
              <a:endParaRPr lang="en-US"/>
            </a:p>
          </p:txBody>
        </p:sp>
        <p:sp>
          <p:nvSpPr>
            <p:cNvPr id="9272" name="Text Box 34"/>
            <p:cNvSpPr txBox="1">
              <a:spLocks noChangeArrowheads="1"/>
            </p:cNvSpPr>
            <p:nvPr/>
          </p:nvSpPr>
          <p:spPr bwMode="auto">
            <a:xfrm>
              <a:off x="5150659" y="5920316"/>
              <a:ext cx="6126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>
                  <a:latin typeface="Arial" charset="0"/>
                </a:rPr>
                <a:t>0.4</a:t>
              </a:r>
              <a:endParaRPr lang="en-US"/>
            </a:p>
          </p:txBody>
        </p:sp>
        <p:sp>
          <p:nvSpPr>
            <p:cNvPr id="70" name="Oval 14"/>
            <p:cNvSpPr>
              <a:spLocks noChangeArrowheads="1"/>
            </p:cNvSpPr>
            <p:nvPr/>
          </p:nvSpPr>
          <p:spPr bwMode="auto">
            <a:xfrm>
              <a:off x="3356892" y="5142585"/>
              <a:ext cx="608487" cy="609586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71" name="Text Box 44"/>
            <p:cNvSpPr txBox="1">
              <a:spLocks noChangeArrowheads="1"/>
            </p:cNvSpPr>
            <p:nvPr/>
          </p:nvSpPr>
          <p:spPr bwMode="auto">
            <a:xfrm>
              <a:off x="3502135" y="5231483"/>
              <a:ext cx="356224" cy="46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Arial" charset="0"/>
                </a:rPr>
                <a:t>3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72" name="Oval 13"/>
            <p:cNvSpPr>
              <a:spLocks noChangeArrowheads="1"/>
            </p:cNvSpPr>
            <p:nvPr/>
          </p:nvSpPr>
          <p:spPr bwMode="auto">
            <a:xfrm>
              <a:off x="3356892" y="3313827"/>
              <a:ext cx="608487" cy="609586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66"/>
                </a:gs>
              </a:gsLst>
              <a:lin ang="5400000" scaled="0"/>
            </a:gra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GB" dirty="0">
                <a:solidFill>
                  <a:schemeClr val="accent6"/>
                </a:solidFill>
              </a:endParaRPr>
            </a:p>
          </p:txBody>
        </p:sp>
        <p:sp>
          <p:nvSpPr>
            <p:cNvPr id="73" name="Text Box 43"/>
            <p:cNvSpPr txBox="1">
              <a:spLocks noChangeArrowheads="1"/>
            </p:cNvSpPr>
            <p:nvPr/>
          </p:nvSpPr>
          <p:spPr bwMode="auto">
            <a:xfrm>
              <a:off x="3500605" y="3413837"/>
              <a:ext cx="356225" cy="461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Arial" charset="0"/>
                </a:rPr>
                <a:t>2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81000" y="1104900"/>
            <a:ext cx="83629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GB">
                <a:latin typeface="Arial" charset="0"/>
              </a:rPr>
              <a:t>The charity example would be completed as follows:</a:t>
            </a:r>
            <a:endParaRPr lang="en-GB" sz="2000">
              <a:latin typeface="Arial" charset="0"/>
            </a:endParaRPr>
          </a:p>
        </p:txBody>
      </p:sp>
      <p:sp>
        <p:nvSpPr>
          <p:cNvPr id="59428" name="Text Box 36"/>
          <p:cNvSpPr txBox="1">
            <a:spLocks noChangeArrowheads="1"/>
          </p:cNvSpPr>
          <p:nvPr/>
        </p:nvSpPr>
        <p:spPr bwMode="auto">
          <a:xfrm>
            <a:off x="7048500" y="2030413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£5,000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29" name="Text Box 37"/>
          <p:cNvSpPr txBox="1">
            <a:spLocks noChangeArrowheads="1"/>
          </p:cNvSpPr>
          <p:nvPr/>
        </p:nvSpPr>
        <p:spPr bwMode="auto">
          <a:xfrm>
            <a:off x="7048500" y="3021013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£7,000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6964363" y="3848100"/>
            <a:ext cx="1287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£10,000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31" name="Text Box 39"/>
          <p:cNvSpPr txBox="1">
            <a:spLocks noChangeArrowheads="1"/>
          </p:cNvSpPr>
          <p:nvPr/>
        </p:nvSpPr>
        <p:spPr bwMode="auto">
          <a:xfrm>
            <a:off x="7048500" y="4830763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  <a:latin typeface="Arial" charset="0"/>
              </a:rPr>
              <a:t>£4,000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6591300" y="1592263"/>
            <a:ext cx="1965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/>
            <a:r>
              <a:rPr lang="en-US" sz="1600" b="1" u="sng">
                <a:solidFill>
                  <a:srgbClr val="FF0000"/>
                </a:solidFill>
                <a:latin typeface="Arial" charset="0"/>
              </a:rPr>
              <a:t>EV</a:t>
            </a:r>
            <a:endParaRPr lang="en-US" sz="1600" u="sng">
              <a:solidFill>
                <a:srgbClr val="FF0000"/>
              </a:solidFill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kern="1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A Useful Tree</a:t>
            </a:r>
            <a:endParaRPr lang="en-GB" dirty="0"/>
          </a:p>
        </p:txBody>
      </p: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4075113" y="2563813"/>
            <a:ext cx="4864100" cy="369887"/>
            <a:chOff x="4075810" y="3451359"/>
            <a:chExt cx="4863474" cy="369332"/>
          </a:xfrm>
        </p:grpSpPr>
        <p:sp>
          <p:nvSpPr>
            <p:cNvPr id="101" name="Text Box 14"/>
            <p:cNvSpPr txBox="1">
              <a:spLocks noChangeArrowheads="1"/>
            </p:cNvSpPr>
            <p:nvPr/>
          </p:nvSpPr>
          <p:spPr bwMode="auto">
            <a:xfrm>
              <a:off x="4094858" y="3479891"/>
              <a:ext cx="4838077" cy="301172"/>
            </a:xfrm>
            <a:prstGeom prst="roundRect">
              <a:avLst>
                <a:gd name="adj" fmla="val 8426"/>
              </a:avLst>
            </a:prstGeom>
            <a:solidFill>
              <a:srgbClr val="CCCCFF"/>
            </a:solidFill>
            <a:ln w="12700" algn="in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63500" dir="5400000" algn="t" rotWithShape="0">
                <a:schemeClr val="accent6">
                  <a:alpha val="40000"/>
                </a:schemeClr>
              </a:outerShdw>
            </a:effectLst>
          </p:spPr>
          <p:txBody>
            <a:bodyPr lIns="36195" tIns="36195" rIns="36195" bIns="36195"/>
            <a:lstStyle/>
            <a:p>
              <a:pPr algn="ctr">
                <a:defRPr/>
              </a:pPr>
              <a:endParaRPr lang="en-US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9245" name="Text Box 36"/>
            <p:cNvSpPr txBox="1">
              <a:spLocks noChangeArrowheads="1"/>
            </p:cNvSpPr>
            <p:nvPr/>
          </p:nvSpPr>
          <p:spPr bwMode="auto">
            <a:xfrm>
              <a:off x="4075810" y="3451359"/>
              <a:ext cx="48634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EV = (0.6 x £5,000)+(0.4 x £7,000) = £5,800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075113" y="4435475"/>
            <a:ext cx="4864100" cy="369888"/>
            <a:chOff x="4075810" y="3465006"/>
            <a:chExt cx="4638143" cy="369332"/>
          </a:xfrm>
        </p:grpSpPr>
        <p:sp>
          <p:nvSpPr>
            <p:cNvPr id="104" name="Text Box 14"/>
            <p:cNvSpPr txBox="1">
              <a:spLocks noChangeArrowheads="1"/>
            </p:cNvSpPr>
            <p:nvPr/>
          </p:nvSpPr>
          <p:spPr bwMode="auto">
            <a:xfrm>
              <a:off x="4093975" y="3480857"/>
              <a:ext cx="4613923" cy="299587"/>
            </a:xfrm>
            <a:prstGeom prst="roundRect">
              <a:avLst>
                <a:gd name="adj" fmla="val 8426"/>
              </a:avLst>
            </a:prstGeom>
            <a:solidFill>
              <a:srgbClr val="CCCCFF"/>
            </a:solidFill>
            <a:ln w="12700" algn="in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63500" dir="5400000" algn="t" rotWithShape="0">
                <a:schemeClr val="accent6">
                  <a:alpha val="40000"/>
                </a:schemeClr>
              </a:outerShdw>
            </a:effectLst>
          </p:spPr>
          <p:txBody>
            <a:bodyPr lIns="36195" tIns="36195" rIns="36195" bIns="36195"/>
            <a:lstStyle/>
            <a:p>
              <a:pPr algn="ctr">
                <a:defRPr/>
              </a:pPr>
              <a:endParaRPr lang="en-US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9243" name="Text Box 36"/>
            <p:cNvSpPr txBox="1">
              <a:spLocks noChangeArrowheads="1"/>
            </p:cNvSpPr>
            <p:nvPr/>
          </p:nvSpPr>
          <p:spPr bwMode="auto">
            <a:xfrm>
              <a:off x="4075810" y="3465006"/>
              <a:ext cx="46381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EV = (0.6 x £10,000)+(0.4 x £4,000) = £7,600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598488" y="1938338"/>
            <a:ext cx="3359150" cy="369887"/>
            <a:chOff x="4075810" y="3451359"/>
            <a:chExt cx="4856916" cy="369332"/>
          </a:xfrm>
        </p:grpSpPr>
        <p:sp>
          <p:nvSpPr>
            <p:cNvPr id="107" name="Text Box 14"/>
            <p:cNvSpPr txBox="1">
              <a:spLocks noChangeArrowheads="1"/>
            </p:cNvSpPr>
            <p:nvPr/>
          </p:nvSpPr>
          <p:spPr bwMode="auto">
            <a:xfrm>
              <a:off x="4094173" y="3479891"/>
              <a:ext cx="4838553" cy="301172"/>
            </a:xfrm>
            <a:prstGeom prst="roundRect">
              <a:avLst>
                <a:gd name="adj" fmla="val 8426"/>
              </a:avLst>
            </a:prstGeom>
            <a:solidFill>
              <a:srgbClr val="CCCCFF"/>
            </a:solidFill>
            <a:ln w="12700" algn="in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63500" dir="5400000" algn="t" rotWithShape="0">
                <a:schemeClr val="accent6">
                  <a:alpha val="40000"/>
                </a:schemeClr>
              </a:outerShdw>
            </a:effectLst>
          </p:spPr>
          <p:txBody>
            <a:bodyPr lIns="36195" tIns="36195" rIns="36195" bIns="36195"/>
            <a:lstStyle/>
            <a:p>
              <a:pPr algn="ctr">
                <a:defRPr/>
              </a:pPr>
              <a:endParaRPr lang="en-US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9241" name="Text Box 36"/>
            <p:cNvSpPr txBox="1">
              <a:spLocks noChangeArrowheads="1"/>
            </p:cNvSpPr>
            <p:nvPr/>
          </p:nvSpPr>
          <p:spPr bwMode="auto">
            <a:xfrm>
              <a:off x="4075810" y="3451359"/>
              <a:ext cx="4798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EV = £5,800 - £2,000 = £3,800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108"/>
          <p:cNvGrpSpPr>
            <a:grpSpLocks/>
          </p:cNvGrpSpPr>
          <p:nvPr/>
        </p:nvGrpSpPr>
        <p:grpSpPr bwMode="auto">
          <a:xfrm>
            <a:off x="546100" y="4997450"/>
            <a:ext cx="3359150" cy="369888"/>
            <a:chOff x="4075810" y="3451359"/>
            <a:chExt cx="4856916" cy="369332"/>
          </a:xfrm>
        </p:grpSpPr>
        <p:sp>
          <p:nvSpPr>
            <p:cNvPr id="110" name="Text Box 14"/>
            <p:cNvSpPr txBox="1">
              <a:spLocks noChangeArrowheads="1"/>
            </p:cNvSpPr>
            <p:nvPr/>
          </p:nvSpPr>
          <p:spPr bwMode="auto">
            <a:xfrm>
              <a:off x="4094173" y="3479891"/>
              <a:ext cx="4838553" cy="301172"/>
            </a:xfrm>
            <a:prstGeom prst="roundRect">
              <a:avLst>
                <a:gd name="adj" fmla="val 8426"/>
              </a:avLst>
            </a:prstGeom>
            <a:solidFill>
              <a:srgbClr val="CCCCFF"/>
            </a:solidFill>
            <a:ln w="12700" algn="in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63500" dir="5400000" algn="t" rotWithShape="0">
                <a:schemeClr val="accent6">
                  <a:alpha val="40000"/>
                </a:schemeClr>
              </a:outerShdw>
            </a:effectLst>
          </p:spPr>
          <p:txBody>
            <a:bodyPr lIns="36195" tIns="36195" rIns="36195" bIns="36195"/>
            <a:lstStyle/>
            <a:p>
              <a:pPr algn="ctr">
                <a:defRPr/>
              </a:pPr>
              <a:endParaRPr lang="en-US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9239" name="Text Box 36"/>
            <p:cNvSpPr txBox="1">
              <a:spLocks noChangeArrowheads="1"/>
            </p:cNvSpPr>
            <p:nvPr/>
          </p:nvSpPr>
          <p:spPr bwMode="auto">
            <a:xfrm>
              <a:off x="4075810" y="3451359"/>
              <a:ext cx="47986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EV = £7,600 - £3,000 = £4,600</a:t>
              </a:r>
              <a:endParaRPr 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12" name="Rectangle 3"/>
          <p:cNvSpPr>
            <a:spLocks noChangeArrowheads="1"/>
          </p:cNvSpPr>
          <p:nvPr/>
        </p:nvSpPr>
        <p:spPr bwMode="auto">
          <a:xfrm>
            <a:off x="355600" y="5775325"/>
            <a:ext cx="83629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GB">
                <a:latin typeface="Arial" charset="0"/>
              </a:rPr>
              <a:t>The decision should be to hold the event outdoors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GB" sz="2000">
                <a:solidFill>
                  <a:schemeClr val="accent2"/>
                </a:solidFill>
                <a:latin typeface="Arial" charset="0"/>
              </a:rPr>
              <a:t>Since the EV is higher  (£4,600 compared to £3,800)</a:t>
            </a:r>
          </a:p>
        </p:txBody>
      </p:sp>
      <p:grpSp>
        <p:nvGrpSpPr>
          <p:cNvPr id="7" name="Group 114"/>
          <p:cNvGrpSpPr>
            <a:grpSpLocks/>
          </p:cNvGrpSpPr>
          <p:nvPr/>
        </p:nvGrpSpPr>
        <p:grpSpPr bwMode="auto">
          <a:xfrm>
            <a:off x="587375" y="3059113"/>
            <a:ext cx="312738" cy="120650"/>
            <a:chOff x="586854" y="3059373"/>
            <a:chExt cx="313900" cy="120555"/>
          </a:xfrm>
        </p:grpSpPr>
        <p:sp>
          <p:nvSpPr>
            <p:cNvPr id="113" name="Line 21"/>
            <p:cNvSpPr>
              <a:spLocks noChangeShapeType="1"/>
            </p:cNvSpPr>
            <p:nvPr/>
          </p:nvSpPr>
          <p:spPr bwMode="auto">
            <a:xfrm>
              <a:off x="586854" y="3179928"/>
              <a:ext cx="313900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4" name="Line 21"/>
            <p:cNvSpPr>
              <a:spLocks noChangeShapeType="1"/>
            </p:cNvSpPr>
            <p:nvPr/>
          </p:nvSpPr>
          <p:spPr bwMode="auto">
            <a:xfrm>
              <a:off x="586854" y="3059373"/>
              <a:ext cx="313900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1377950" y="3330575"/>
            <a:ext cx="2662238" cy="858838"/>
            <a:chOff x="2065875" y="2695569"/>
            <a:chExt cx="2661852" cy="860134"/>
          </a:xfrm>
        </p:grpSpPr>
        <p:sp>
          <p:nvSpPr>
            <p:cNvPr id="9234" name="AutoShape 35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120478" y="2695569"/>
              <a:ext cx="2538997" cy="860134"/>
            </a:xfrm>
            <a:prstGeom prst="roundRect">
              <a:avLst>
                <a:gd name="adj" fmla="val 16667"/>
              </a:avLst>
            </a:prstGeom>
            <a:solidFill>
              <a:srgbClr val="CCCC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2065875" y="2721452"/>
              <a:ext cx="2661852" cy="83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6350" lvl="2" indent="-6350" algn="ctr" eaLnBrk="1" hangingPunct="1">
                <a:spcBef>
                  <a:spcPct val="20000"/>
                </a:spcBef>
              </a:pPr>
              <a:r>
                <a:rPr lang="en-GB" sz="1600">
                  <a:solidFill>
                    <a:schemeClr val="accent2"/>
                  </a:solidFill>
                  <a:latin typeface="Arial" charset="0"/>
                </a:rPr>
                <a:t>Note that this symbol is used to identify options that should NOT be chosen</a:t>
              </a:r>
            </a:p>
          </p:txBody>
        </p:sp>
      </p:grpSp>
      <p:cxnSp>
        <p:nvCxnSpPr>
          <p:cNvPr id="119" name="Curved Connector 71"/>
          <p:cNvCxnSpPr>
            <a:cxnSpLocks noChangeShapeType="1"/>
            <a:stCxn id="9234" idx="1"/>
            <a:endCxn id="114" idx="1"/>
          </p:cNvCxnSpPr>
          <p:nvPr/>
        </p:nvCxnSpPr>
        <p:spPr bwMode="auto">
          <a:xfrm rot="10800000">
            <a:off x="900113" y="3059113"/>
            <a:ext cx="533400" cy="700087"/>
          </a:xfrm>
          <a:prstGeom prst="curvedConnector4">
            <a:avLst>
              <a:gd name="adj1" fmla="val 16667"/>
              <a:gd name="adj2" fmla="val 134579"/>
            </a:avLst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467441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bldLvl="4" autoUpdateAnimBg="0"/>
      <p:bldP spid="59428" grpId="0"/>
      <p:bldP spid="59429" grpId="0"/>
      <p:bldP spid="59430" grpId="0"/>
      <p:bldP spid="59431" grpId="0"/>
      <p:bldP spid="59432" grpId="0"/>
      <p:bldP spid="112" grpId="0" build="p" bldLvl="4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36704" cy="47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3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C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432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D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28800"/>
            <a:ext cx="5652120" cy="42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865" y="2132703"/>
            <a:ext cx="5120142" cy="3824304"/>
          </a:xfrm>
        </p:spPr>
      </p:pic>
    </p:spTree>
    <p:extLst>
      <p:ext uri="{BB962C8B-B14F-4D97-AF65-F5344CB8AC3E}">
        <p14:creationId xmlns:p14="http://schemas.microsoft.com/office/powerpoint/2010/main" val="35005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F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2639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5643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Exhibit 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1826"/>
            <a:ext cx="6030577" cy="40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5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An Example Tree"/>
  <p:tag name="GENSWF_ADVANCE_TIME" val="0.00"/>
  <p:tag name="ISPRING_PRESENTER_ID" val="{08CF8633-62A4-40AC-BBB5-78BFC8C708E2}"/>
  <p:tag name="ISPRING_CUSTOM_TIMING_USED" val="0"/>
  <p:tag name="ISPRING_AUDIO_BITRATE" val="0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A Useful Tree"/>
  <p:tag name="GENSWF_ADVANCE_TIME" val="0.00"/>
  <p:tag name="ISPRING_PRESENTER_ID" val="{08CF8633-62A4-40AC-BBB5-78BFC8C708E2}"/>
  <p:tag name="ISPRING_CUSTOM_TIMING_USED" val="0"/>
  <p:tag name="ISPRING_AUDIO_BITRATE" val="0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  <p:tag name="GENSWF_SLIDE_TITLE" val="A Useful Tree"/>
  <p:tag name="GENSWF_ADVANCE_TIME" val="0.00"/>
  <p:tag name="ISPRING_SLIDE_INDENT_LEVEL" val="0"/>
  <p:tag name="ISPRING_PRESENTER_ID" val="{08CF8633-62A4-40AC-BBB5-78BFC8C708E2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803</Words>
  <Application>Microsoft Office PowerPoint</Application>
  <PresentationFormat>On-screen Show (4:3)</PresentationFormat>
  <Paragraphs>194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What do the following images tell you about the my weekend?</vt:lpstr>
      <vt:lpstr>Exhibit A</vt:lpstr>
      <vt:lpstr>Exhibit B</vt:lpstr>
      <vt:lpstr>Exhibit C</vt:lpstr>
      <vt:lpstr>Exhibit D</vt:lpstr>
      <vt:lpstr>Exhibit E</vt:lpstr>
      <vt:lpstr>Exhibit F</vt:lpstr>
      <vt:lpstr>Exhibit G</vt:lpstr>
      <vt:lpstr>Exhibit H</vt:lpstr>
      <vt:lpstr>Exhibit I</vt:lpstr>
      <vt:lpstr>PowerPoint Presentation</vt:lpstr>
      <vt:lpstr>PowerPoint Presentation</vt:lpstr>
      <vt:lpstr>Did all my planning lead to a successful trip?</vt:lpstr>
      <vt:lpstr>However!</vt:lpstr>
      <vt:lpstr>Planning and Decision Making</vt:lpstr>
      <vt:lpstr> Making strategic decisions </vt:lpstr>
      <vt:lpstr>PowerPoint Presentation</vt:lpstr>
      <vt:lpstr>Critical Path Analysis</vt:lpstr>
      <vt:lpstr>Get in to groups of 4</vt:lpstr>
      <vt:lpstr>Times</vt:lpstr>
      <vt:lpstr>Construct your networks!</vt:lpstr>
      <vt:lpstr>PowerPoint Presentation</vt:lpstr>
      <vt:lpstr>Critical Path</vt:lpstr>
      <vt:lpstr>PowerPoint Presentation</vt:lpstr>
      <vt:lpstr>Decision Trees</vt:lpstr>
      <vt:lpstr>PowerPoint Presentation</vt:lpstr>
      <vt:lpstr>An Example Tree</vt:lpstr>
      <vt:lpstr>A Useful Tree</vt:lpstr>
      <vt:lpstr>A Useful Tree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</dc:creator>
  <cp:lastModifiedBy>Mark Taysom</cp:lastModifiedBy>
  <cp:revision>62</cp:revision>
  <cp:lastPrinted>2013-07-02T07:30:22Z</cp:lastPrinted>
  <dcterms:created xsi:type="dcterms:W3CDTF">2013-06-30T22:10:25Z</dcterms:created>
  <dcterms:modified xsi:type="dcterms:W3CDTF">2013-07-02T07:30:31Z</dcterms:modified>
</cp:coreProperties>
</file>