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58" r:id="rId3"/>
    <p:sldId id="319" r:id="rId4"/>
    <p:sldId id="270" r:id="rId5"/>
    <p:sldId id="352" r:id="rId6"/>
    <p:sldId id="325" r:id="rId7"/>
    <p:sldId id="355" r:id="rId8"/>
    <p:sldId id="326" r:id="rId9"/>
    <p:sldId id="353" r:id="rId10"/>
    <p:sldId id="327" r:id="rId11"/>
    <p:sldId id="328" r:id="rId12"/>
    <p:sldId id="271" r:id="rId13"/>
    <p:sldId id="354" r:id="rId14"/>
    <p:sldId id="315" r:id="rId15"/>
    <p:sldId id="316" r:id="rId16"/>
    <p:sldId id="317" r:id="rId17"/>
    <p:sldId id="318" r:id="rId18"/>
    <p:sldId id="322" r:id="rId19"/>
    <p:sldId id="346" r:id="rId20"/>
    <p:sldId id="347" r:id="rId21"/>
    <p:sldId id="349" r:id="rId22"/>
    <p:sldId id="35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61" d="100"/>
          <a:sy n="61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Dash Button is a Wi-Fi-connected device that reorders your favourite product with the press of a button.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Dash Button is paired with a product of your choice, which is selected through the Amazon App on your Android or iOS smartphone during the set-up process.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to use. Press the Dash Button and never run out of your favourite products</a:t>
            </a:r>
          </a:p>
          <a:p>
            <a:r>
              <a:rPr lang="en-GB" baseline="0" dirty="0"/>
              <a:t>Set the button to re-order the products you like – it is attached to </a:t>
            </a:r>
            <a:r>
              <a:rPr lang="en-GB" baseline="0" dirty="0" err="1"/>
              <a:t>wifi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FA13-C5D8-4596-AB62-99BDC36297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8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7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9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5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suitable</a:t>
            </a:r>
            <a:r>
              <a:rPr lang="en-GB" baseline="0" dirty="0"/>
              <a:t> A2 question for this topic so I have borrowed an Edexcel sample AS question for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5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8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1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3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0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3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64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31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90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6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66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14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4/19/2021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65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youtube.com/watch?v=FJKPZm5GuAY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H1TXfQSwUQ" TargetMode="External"/><Relationship Id="rId2" Type="http://schemas.openxmlformats.org/officeDocument/2006/relationships/hyperlink" Target="https://youtu.be/0lsIUBYP4D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ds.asda.com/card/ChristmasSavin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gp/product/B01I29J290/ref=s9_acsd_al_bw_c_x_1_w?pf_rd_m=A3P5ROKL5A1OLE&amp;pf_rd_s=merchandised-search-3&amp;pf_rd_r=FCFVX9R6AY6FX7DEEQ34&amp;pf_rd_r=FCFVX9R6AY6FX7DEEQ34&amp;pf_rd_t=101&amp;pf_rd_p=03f0cb88-a85c-474f-8d32-2dd34b6e80f5&amp;pf_rd_p=03f0cb88-a85c-474f-8d32-2dd34b6e80f5&amp;pf_rd_i=108337730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V2zbaMr-_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nzFRV1LwI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bbc.co.uk/news/business-32807137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handmadescotcheggs.co.uk/index.php?route=product/search&amp;keyword=gourm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://www.dailymail.co.uk/femail/food/article-3152250/The-latest-tipple-bottle-chilled-camel-s-milk-19-bottle.html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EQ3A2L5j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6600" dirty="0"/>
              <a:t>1.3.5 Marketing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a) The product life cycle</a:t>
            </a:r>
          </a:p>
          <a:p>
            <a:pPr marL="0" indent="0">
              <a:buNone/>
            </a:pPr>
            <a:r>
              <a:rPr lang="en-GB" dirty="0"/>
              <a:t>b) Extension strategies:</a:t>
            </a:r>
          </a:p>
          <a:p>
            <a:pPr lvl="1"/>
            <a:r>
              <a:rPr lang="en-GB" dirty="0"/>
              <a:t>product</a:t>
            </a:r>
          </a:p>
          <a:p>
            <a:pPr lvl="1"/>
            <a:r>
              <a:rPr lang="en-GB" dirty="0"/>
              <a:t>promotion</a:t>
            </a:r>
          </a:p>
          <a:p>
            <a:pPr marL="0" indent="0">
              <a:buNone/>
            </a:pPr>
            <a:r>
              <a:rPr lang="en-GB" dirty="0"/>
              <a:t>c) Boston Matrix and the product portfolio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d) Marketing strategies appropriate for different types of market: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mass markets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niche markets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business to business (B2B) and business to consumer (B2C) marketing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e) Consumer behaviour – how businesses develop customer loyalty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849" y="0"/>
            <a:ext cx="8372302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B2C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7545" y="1325562"/>
            <a:ext cx="8233184" cy="46724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B2C means business to consumer</a:t>
            </a:r>
          </a:p>
          <a:p>
            <a:r>
              <a:rPr lang="en-GB" dirty="0"/>
              <a:t>They are not looking to build up long term relationships with the supplier, maybe a one off purchase like a sofa</a:t>
            </a:r>
          </a:p>
          <a:p>
            <a:r>
              <a:rPr lang="en-GB" dirty="0"/>
              <a:t>Consumers want a variety of distribution channels for convenience e.g. online, click and collect, delivery etc.</a:t>
            </a:r>
          </a:p>
          <a:p>
            <a:r>
              <a:rPr lang="en-GB" dirty="0"/>
              <a:t>Short advertising messages which clearly point out the benefits e.g. Olay face cream will make you look 10 years younger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r>
              <a:rPr lang="en-GB" dirty="0"/>
              <a:t>Emotional connection with the product or supplier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56302" cy="195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460"/>
            <a:ext cx="1913998" cy="1861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75" y="3764755"/>
            <a:ext cx="1655101" cy="17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425" y="0"/>
            <a:ext cx="1933575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014" y="2728912"/>
            <a:ext cx="1715675" cy="2071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901" y="4848789"/>
            <a:ext cx="1505717" cy="1737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59" y="5531829"/>
            <a:ext cx="1089932" cy="12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d) Consumer behaviour – how businesses develop customer loyalty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AC513-2F52-4EF5-9046-C7913B32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Consumer behaviour – how businesses develop</a:t>
            </a:r>
            <a:br>
              <a:rPr lang="en-GB" dirty="0"/>
            </a:br>
            <a:r>
              <a:rPr lang="en-GB" dirty="0"/>
              <a:t>customer loyalty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42BA8-C261-41F8-9F8C-AAD8AA34D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​How do businesses build customer loyalty?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Assess the benefits of both of these methods in the following videos?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hlinkClick r:id="rId2"/>
              </a:rPr>
              <a:t>https://youtu.be/0lsIUBYP4DY</a:t>
            </a: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hlinkClick r:id="rId3"/>
              </a:rPr>
              <a:t>https://youtu.be/GH1TXfQSwUQ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26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Customer loyalty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25563"/>
            <a:ext cx="12192000" cy="27892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Businesses have discovered that it is much cheaper to keep a loyal customer than to gain new customers through marketing</a:t>
            </a:r>
          </a:p>
          <a:p>
            <a:r>
              <a:rPr lang="en-GB" dirty="0"/>
              <a:t>The expression “plugging the leaky bucket” is used – where business owners should focus on keeping their existing customers with loyalty schemes, discounts and extras rather than continually trying to attract new customers</a:t>
            </a:r>
          </a:p>
          <a:p>
            <a:r>
              <a:rPr lang="en-GB" dirty="0"/>
              <a:t>Customer loyalty is creating a product or service that ensures repeat purchases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28" y="4059388"/>
            <a:ext cx="8365672" cy="27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2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Effective customer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Customer service can be defined as; the assistance and advice provided by a company to those people who buy or use its products or services</a:t>
            </a:r>
          </a:p>
          <a:p>
            <a:endParaRPr lang="en-GB" dirty="0"/>
          </a:p>
          <a:p>
            <a:r>
              <a:rPr lang="en-GB" dirty="0"/>
              <a:t>This can be</a:t>
            </a:r>
          </a:p>
          <a:p>
            <a:pPr lvl="1"/>
            <a:r>
              <a:rPr lang="en-GB" dirty="0"/>
              <a:t>Before the purchase e.g. answering questions on the phone or by e-mail</a:t>
            </a:r>
          </a:p>
          <a:p>
            <a:pPr lvl="1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During the purchase e.g. on a car test drive, the sales person can answer questions on fuel economy, reliability and features of the car</a:t>
            </a:r>
          </a:p>
          <a:p>
            <a:endParaRPr lang="en-GB" dirty="0"/>
          </a:p>
          <a:p>
            <a:r>
              <a:rPr lang="en-GB" dirty="0"/>
              <a:t>After the purchase e.g. repairs, warranties, guarantees and service plans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001">
            <a:off x="3837856" y="4089993"/>
            <a:ext cx="2303689" cy="673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036">
            <a:off x="9791242" y="939911"/>
            <a:ext cx="2337395" cy="781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2536">
            <a:off x="9335588" y="5207559"/>
            <a:ext cx="1971442" cy="6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2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Loyalty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Loyalty cards can work in a number of ways:</a:t>
            </a:r>
          </a:p>
          <a:p>
            <a:pPr lvl="1"/>
            <a:r>
              <a:rPr lang="en-GB" dirty="0"/>
              <a:t>They can improve customer retention e.g. a coffee shop making sure customers return by offering a stamp</a:t>
            </a:r>
          </a:p>
          <a:p>
            <a:pPr lvl="1"/>
            <a:r>
              <a:rPr lang="en-GB" dirty="0"/>
              <a:t>They can also collect important data on buyer behaviour and purchase decisions e.g. Boots advantage card, Tesco </a:t>
            </a:r>
            <a:r>
              <a:rPr lang="en-GB" dirty="0" err="1"/>
              <a:t>clubcard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432" y="2152196"/>
            <a:ext cx="4817136" cy="386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1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Saver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Each week consumers can carry out their shopping and pay into a saver card – ready for Christmas</a:t>
            </a:r>
          </a:p>
          <a:p>
            <a:r>
              <a:rPr lang="en-GB" dirty="0"/>
              <a:t>They are rewarded by the supermarket for paying in.  Here is the current ASDA scheme:</a:t>
            </a:r>
          </a:p>
          <a:p>
            <a:r>
              <a:rPr lang="en-GB" dirty="0"/>
              <a:t>Save £49 and get a £1 bonus</a:t>
            </a:r>
          </a:p>
          <a:p>
            <a:r>
              <a:rPr lang="en-GB" dirty="0"/>
              <a:t>Save £97 and get a £3 bonus</a:t>
            </a:r>
          </a:p>
          <a:p>
            <a:r>
              <a:rPr lang="en-GB" dirty="0"/>
              <a:t>Save £144 and get a £6 bonus</a:t>
            </a:r>
          </a:p>
          <a:p>
            <a:endParaRPr lang="en-GB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514" y="2405182"/>
            <a:ext cx="5524500" cy="31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6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3323"/>
            <a:ext cx="2926080" cy="1629294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/>
              <a:t>Case study for question 1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847" y="143395"/>
            <a:ext cx="7353400" cy="6423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87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90" y="0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Sample question 1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9291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46" y="2297072"/>
            <a:ext cx="11197996" cy="127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43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9864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9865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What do you think these are?  How do they work?  What do they cost?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04" y="2648744"/>
            <a:ext cx="3152775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679" y="2648744"/>
            <a:ext cx="5943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30828"/>
            <a:ext cx="2677886" cy="2155372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/>
              <a:t>Case study for question 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856" y="147359"/>
            <a:ext cx="5860893" cy="6590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35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34" y="0"/>
            <a:ext cx="10872132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Sample question 2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nowledge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934" y="2189843"/>
            <a:ext cx="10770066" cy="182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342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b="1" dirty="0"/>
              <a:t>Product life Cycle; </a:t>
            </a:r>
            <a:r>
              <a:rPr lang="en-GB" dirty="0"/>
              <a:t>the stages that a product moves through over time</a:t>
            </a:r>
          </a:p>
          <a:p>
            <a:r>
              <a:rPr lang="en-GB" b="1" dirty="0"/>
              <a:t>BCG matrix</a:t>
            </a:r>
            <a:r>
              <a:rPr lang="en-GB" dirty="0"/>
              <a:t>; The Boston Consultancy Group or Boston Matrix for short, a marketing portfolio analysis tool</a:t>
            </a:r>
          </a:p>
          <a:p>
            <a:r>
              <a:rPr lang="en-GB" b="1" dirty="0"/>
              <a:t>Extension strategy</a:t>
            </a:r>
            <a:r>
              <a:rPr lang="en-GB" dirty="0"/>
              <a:t>; a plan to extend the maturity stage of a product life cycle of a product, either through changes to the product or promotions to boost sales</a:t>
            </a:r>
          </a:p>
          <a:p>
            <a:r>
              <a:rPr lang="en-GB" b="1" dirty="0"/>
              <a:t>B2B marketing</a:t>
            </a:r>
            <a:r>
              <a:rPr lang="en-GB" dirty="0"/>
              <a:t>;  Business to business marketing</a:t>
            </a:r>
          </a:p>
          <a:p>
            <a:r>
              <a:rPr lang="en-GB" b="1" dirty="0"/>
              <a:t>Mass Market</a:t>
            </a:r>
            <a:r>
              <a:rPr lang="en-GB" dirty="0"/>
              <a:t>; A market which caters to everyone, for example corn flakes or toothpaste</a:t>
            </a:r>
          </a:p>
          <a:p>
            <a:r>
              <a:rPr lang="en-GB" b="1" dirty="0"/>
              <a:t>Niche market</a:t>
            </a:r>
            <a:r>
              <a:rPr lang="en-GB" dirty="0"/>
              <a:t>; A small market with very specialised customers, for example Harley Davidson motorbikes</a:t>
            </a:r>
          </a:p>
          <a:p>
            <a:r>
              <a:rPr lang="en-GB" b="1"/>
              <a:t>Dynamic market</a:t>
            </a:r>
            <a:r>
              <a:rPr lang="en-GB"/>
              <a:t>; a market that is subject to rapid or continuous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e) Marketing strategies appropriate for different types of market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8C9B35-8318-4F7E-A17D-5B7F29FD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Niche and Mass Markets (Introduction)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6B695-072D-4961-A87D-C5906955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https://www.youtube.com/watch?v=OV2zbaMr-_c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17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6899" y="45444"/>
            <a:ext cx="8609868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Mass market strategies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37940" y="1445347"/>
            <a:ext cx="7683770" cy="53792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A mass market is one that caters for (almost) everyone, mass marketing is the process of selling products to all consumers regardless of age, gender, etc. in the same way</a:t>
            </a:r>
          </a:p>
          <a:p>
            <a:r>
              <a:rPr lang="en-GB" dirty="0"/>
              <a:t>These products can be marketed to consumers all over the world in the same way</a:t>
            </a:r>
          </a:p>
          <a:p>
            <a:r>
              <a:rPr lang="en-GB" dirty="0"/>
              <a:t>Large quantities produced mean lower average costs means EOS, which means high profits</a:t>
            </a:r>
          </a:p>
          <a:p>
            <a:r>
              <a:rPr lang="en-GB" dirty="0"/>
              <a:t>Media used will be; TV, radio, newspapers, mass media</a:t>
            </a:r>
          </a:p>
          <a:p>
            <a:r>
              <a:rPr lang="en-GB" dirty="0"/>
              <a:t>Examples include: Perfume, pop stars, Coca cola, computers and Microsoft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49" y="5726282"/>
            <a:ext cx="894014" cy="11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96" y="3251126"/>
            <a:ext cx="2066515" cy="138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96" y="4584923"/>
            <a:ext cx="1801695" cy="12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1" y="36839"/>
            <a:ext cx="1730348" cy="32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8292" y="45444"/>
            <a:ext cx="1822027" cy="17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3833" y="3089279"/>
            <a:ext cx="1750944" cy="18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5080" y="1579417"/>
            <a:ext cx="2076764" cy="15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4468" y="4584923"/>
            <a:ext cx="1595851" cy="223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9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23B60-F5C1-40FE-B64B-7266225A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Market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FD74F-184E-4BFA-8F2C-ABFFCA561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Assess the benefits to Cadbury's of using National television advertising campaigns to market their products? 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C0C0C0"/>
                </a:highlight>
                <a:hlinkClick r:id="rId2"/>
              </a:rPr>
              <a:t>https://youtu.be/TnzFRV1LwIo</a:t>
            </a:r>
            <a:endParaRPr lang="en-GB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1232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795" y="0"/>
            <a:ext cx="9436331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Niche market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795" y="1443240"/>
            <a:ext cx="9436331" cy="5414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A market segment is consumers who can be grouped in different ways; income, gender, lifestyle, ethnicity, religion, age, interest</a:t>
            </a:r>
          </a:p>
          <a:p>
            <a:r>
              <a:rPr lang="en-GB" dirty="0"/>
              <a:t>A niche market is one that caters to a small subset of a segment and will target consumers in a very specific way</a:t>
            </a:r>
          </a:p>
          <a:p>
            <a:r>
              <a:rPr lang="en-GB" dirty="0"/>
              <a:t>Products are designed for a specific purpose</a:t>
            </a:r>
          </a:p>
          <a:p>
            <a:r>
              <a:rPr lang="en-GB" dirty="0"/>
              <a:t>Small turnover keeps larger firms from entering market</a:t>
            </a:r>
          </a:p>
          <a:p>
            <a:r>
              <a:rPr lang="en-GB" dirty="0"/>
              <a:t>Inelastic demand means higher prices can be charged</a:t>
            </a:r>
          </a:p>
          <a:p>
            <a:r>
              <a:rPr lang="en-GB" dirty="0"/>
              <a:t>Media used will be; specialist magazines, trade fairs, websites, word of mouth, leaflets</a:t>
            </a:r>
          </a:p>
          <a:p>
            <a:r>
              <a:rPr lang="en-GB" dirty="0"/>
              <a:t>Examples include; </a:t>
            </a:r>
            <a:r>
              <a:rPr lang="en-GB" dirty="0">
                <a:hlinkClick r:id="rId2"/>
              </a:rPr>
              <a:t>gourmet scotch eggs</a:t>
            </a:r>
            <a:r>
              <a:rPr lang="en-GB" dirty="0"/>
              <a:t>, Harry Potter school bags, article from BBC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camel milk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-47235" y="0"/>
            <a:ext cx="1286031" cy="4977632"/>
            <a:chOff x="-47234" y="481235"/>
            <a:chExt cx="1286031" cy="49776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233" y="481235"/>
              <a:ext cx="1286030" cy="127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234" y="3607147"/>
              <a:ext cx="1286030" cy="185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234" y="1758156"/>
              <a:ext cx="1286030" cy="184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126" y="0"/>
            <a:ext cx="1516874" cy="139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124" y="3539842"/>
            <a:ext cx="1461152" cy="143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125" y="1374801"/>
            <a:ext cx="1461517" cy="21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5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3FD78-E74A-4E8B-A95B-3CB81C1B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Niche Marketing – </a:t>
            </a:r>
            <a:r>
              <a:rPr lang="en-GB" dirty="0">
                <a:hlinkClick r:id="rId2"/>
              </a:rPr>
              <a:t>Hotel Chocolat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5D308-64F5-466F-BB06-92AA8024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What is different about the way in which Hotel Chocolat market their products?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Why do they do it this why?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What might the drawbacks of this be? </a:t>
            </a:r>
          </a:p>
        </p:txBody>
      </p:sp>
    </p:spTree>
    <p:extLst>
      <p:ext uri="{BB962C8B-B14F-4D97-AF65-F5344CB8AC3E}">
        <p14:creationId xmlns:p14="http://schemas.microsoft.com/office/powerpoint/2010/main" val="334576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3" y="0"/>
            <a:ext cx="9035242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B2B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7809" y="1450254"/>
            <a:ext cx="9044478" cy="46675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B2B stands for Business to Business marketing.  Many businesses just deal with other businesses rather than consumers.  For example a school or college will have a paper supplier so they can keep giving you handouts and you can print your work out. </a:t>
            </a:r>
          </a:p>
          <a:p>
            <a:r>
              <a:rPr lang="en-GB" dirty="0"/>
              <a:t>Advertising needs to be informative rather than persuasive or “clever”</a:t>
            </a:r>
          </a:p>
          <a:p>
            <a:r>
              <a:rPr lang="en-GB" dirty="0"/>
              <a:t>This will typically involve larger transactions than with consumers (think paper again)</a:t>
            </a:r>
          </a:p>
          <a:p>
            <a:r>
              <a:rPr lang="en-GB" dirty="0"/>
              <a:t>Suppliers need to build up closer relationships with customers</a:t>
            </a:r>
          </a:p>
          <a:p>
            <a:r>
              <a:rPr lang="en-GB" dirty="0"/>
              <a:t>Focus will be on offering a quality product and a quality service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6437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5055"/>
            <a:ext cx="2025806" cy="2120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3" y="4005943"/>
            <a:ext cx="1911340" cy="1681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208" y="-1"/>
            <a:ext cx="1446988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1152</Words>
  <Application>Microsoft Office PowerPoint</Application>
  <PresentationFormat>Widescreen</PresentationFormat>
  <Paragraphs>117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 Theme</vt:lpstr>
      <vt:lpstr>2_Office Theme</vt:lpstr>
      <vt:lpstr>1.3.5 Marketing Strategy</vt:lpstr>
      <vt:lpstr>Starter</vt:lpstr>
      <vt:lpstr>PowerPoint Presentation</vt:lpstr>
      <vt:lpstr> Niche and Mass Markets (Introduction) </vt:lpstr>
      <vt:lpstr>Mass market strategies</vt:lpstr>
      <vt:lpstr>Mass Market</vt:lpstr>
      <vt:lpstr>Niche market strategies</vt:lpstr>
      <vt:lpstr>Niche Marketing – Hotel Chocolat</vt:lpstr>
      <vt:lpstr>B2B marketing</vt:lpstr>
      <vt:lpstr>B2C Marketing</vt:lpstr>
      <vt:lpstr>PowerPoint Presentation</vt:lpstr>
      <vt:lpstr>Consumer behaviour – how businesses develop customer loyalty</vt:lpstr>
      <vt:lpstr>Customer loyalty</vt:lpstr>
      <vt:lpstr>Effective customer service</vt:lpstr>
      <vt:lpstr>Loyalty Cards</vt:lpstr>
      <vt:lpstr>Saver schemes</vt:lpstr>
      <vt:lpstr>Sample Edexcel A2 questions</vt:lpstr>
      <vt:lpstr>Case study for question 1 </vt:lpstr>
      <vt:lpstr>Sample question 1</vt:lpstr>
      <vt:lpstr>Case study for question 2 </vt:lpstr>
      <vt:lpstr>Sample question 2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120</cp:revision>
  <dcterms:created xsi:type="dcterms:W3CDTF">2017-05-29T18:04:54Z</dcterms:created>
  <dcterms:modified xsi:type="dcterms:W3CDTF">2021-04-19T14:48:02Z</dcterms:modified>
</cp:coreProperties>
</file>