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8FA87-7939-41AD-A755-268DCD4DE25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8E62E-6DE2-4C76-9B1E-AFB4F719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2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with</a:t>
            </a:r>
            <a:r>
              <a:rPr lang="en-GB" baseline="0" dirty="0"/>
              <a:t> the class differences between the scientific account and the Bible.  Write answers on the physical w/b before answering q2.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E62E-6DE2-4C76-9B1E-AFB4F719DF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10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6F28-CBDB-4568-93F6-7C3E1D964A3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4E39A1-307F-4CB6-9F87-8F71051A9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6F28-CBDB-4568-93F6-7C3E1D964A3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39A1-307F-4CB6-9F87-8F71051A9AD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14E39A1-307F-4CB6-9F87-8F71051A9AD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6F28-CBDB-4568-93F6-7C3E1D964A3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6F28-CBDB-4568-93F6-7C3E1D964A3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14E39A1-307F-4CB6-9F87-8F71051A9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6F28-CBDB-4568-93F6-7C3E1D964A3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4E39A1-307F-4CB6-9F87-8F71051A9AD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86C6F28-CBDB-4568-93F6-7C3E1D964A3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39A1-307F-4CB6-9F87-8F71051A9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6F28-CBDB-4568-93F6-7C3E1D964A3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14E39A1-307F-4CB6-9F87-8F71051A9ADC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6F28-CBDB-4568-93F6-7C3E1D964A3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14E39A1-307F-4CB6-9F87-8F71051A9A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6F28-CBDB-4568-93F6-7C3E1D964A3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4E39A1-307F-4CB6-9F87-8F71051A9A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4E39A1-307F-4CB6-9F87-8F71051A9ADC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6F28-CBDB-4568-93F6-7C3E1D964A3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14E39A1-307F-4CB6-9F87-8F71051A9AD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86C6F28-CBDB-4568-93F6-7C3E1D964A3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86C6F28-CBDB-4568-93F6-7C3E1D964A3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4E39A1-307F-4CB6-9F87-8F71051A9AD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E6xK8-5Ld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enesis+1-2:3&amp;version=ESVUK" TargetMode="External"/><Relationship Id="rId2" Type="http://schemas.openxmlformats.org/officeDocument/2006/relationships/hyperlink" Target="https://www.biblegateway.com/passage/?search=gen+2-3&amp;version=ESV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n-GB" u="sng" dirty="0"/>
              <a:t>Key Question</a:t>
            </a:r>
            <a:r>
              <a:rPr lang="en-GB" dirty="0"/>
              <a:t> What is the Creation story in the Bible?</a:t>
            </a:r>
            <a:endParaRPr lang="en-GB" u="sn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Judaeo-Christian Creation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400506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Learning objectives: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All: to be able to explain the biblical creation story.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Most: compare two or more creation stories with each other and with Science.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Some: to evaluate the purpose of creation stories.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1F646-AE66-4C9E-A77D-7C410F129F5E}"/>
              </a:ext>
            </a:extLst>
          </p:cNvPr>
          <p:cNvSpPr txBox="1"/>
          <p:nvPr/>
        </p:nvSpPr>
        <p:spPr>
          <a:xfrm>
            <a:off x="1871700" y="5526831"/>
            <a:ext cx="5400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Write the date, title &amp; key question.</a:t>
            </a:r>
          </a:p>
        </p:txBody>
      </p:sp>
    </p:spTree>
    <p:extLst>
      <p:ext uri="{BB962C8B-B14F-4D97-AF65-F5344CB8AC3E}">
        <p14:creationId xmlns:p14="http://schemas.microsoft.com/office/powerpoint/2010/main" val="103296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" y="0"/>
            <a:ext cx="9141633" cy="497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6381328"/>
            <a:ext cx="8503920" cy="4572000"/>
          </a:xfrm>
        </p:spPr>
        <p:txBody>
          <a:bodyPr>
            <a:normAutofit/>
          </a:bodyPr>
          <a:lstStyle/>
          <a:p>
            <a:r>
              <a:rPr lang="en-GB" altLang="en-US" sz="1600" dirty="0">
                <a:hlinkClick r:id="rId3"/>
              </a:rPr>
              <a:t>https://www.youtube.com/watch?v=AE6xK8-5Ldw</a:t>
            </a:r>
            <a:r>
              <a:rPr lang="en-GB" altLang="en-US" sz="16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3429000"/>
            <a:ext cx="8928992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GB" sz="2400" dirty="0">
                <a:solidFill>
                  <a:srgbClr val="7030A0"/>
                </a:solidFill>
              </a:rPr>
              <a:t>Put the subheading, ‘</a:t>
            </a:r>
            <a:r>
              <a:rPr lang="en-GB" sz="2400" i="1" dirty="0">
                <a:solidFill>
                  <a:srgbClr val="7030A0"/>
                </a:solidFill>
              </a:rPr>
              <a:t>Creation’s King </a:t>
            </a:r>
            <a:r>
              <a:rPr lang="en-GB" sz="2400" dirty="0">
                <a:solidFill>
                  <a:srgbClr val="7030A0"/>
                </a:solidFill>
              </a:rPr>
              <a:t>by Paul </a:t>
            </a:r>
            <a:r>
              <a:rPr lang="en-GB" sz="2400" dirty="0" err="1">
                <a:solidFill>
                  <a:srgbClr val="7030A0"/>
                </a:solidFill>
              </a:rPr>
              <a:t>Baloche</a:t>
            </a:r>
            <a:r>
              <a:rPr lang="en-GB" sz="2400" dirty="0">
                <a:solidFill>
                  <a:srgbClr val="7030A0"/>
                </a:solidFill>
              </a:rPr>
              <a:t>’.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2400" dirty="0">
                <a:solidFill>
                  <a:srgbClr val="7030A0"/>
                </a:solidFill>
              </a:rPr>
              <a:t>Click the link below.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2400" dirty="0">
                <a:solidFill>
                  <a:srgbClr val="7030A0"/>
                </a:solidFill>
              </a:rPr>
              <a:t>In one or two sentences, explain what this song is about; the message of this song.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2400" dirty="0">
                <a:solidFill>
                  <a:srgbClr val="7030A0"/>
                </a:solidFill>
              </a:rPr>
              <a:t>In the pictures, what different aspects of creation are shown?</a:t>
            </a:r>
          </a:p>
          <a:p>
            <a:r>
              <a:rPr lang="en-GB" sz="2400" u="sng" dirty="0">
                <a:solidFill>
                  <a:srgbClr val="7030A0"/>
                </a:solidFill>
              </a:rPr>
              <a:t>Extension:</a:t>
            </a:r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>
                <a:solidFill>
                  <a:srgbClr val="7030A0"/>
                </a:solidFill>
              </a:rPr>
              <a:t>Use one or two quotations to illustrate your answer.  </a:t>
            </a:r>
          </a:p>
        </p:txBody>
      </p:sp>
    </p:spTree>
    <p:extLst>
      <p:ext uri="{BB962C8B-B14F-4D97-AF65-F5344CB8AC3E}">
        <p14:creationId xmlns:p14="http://schemas.microsoft.com/office/powerpoint/2010/main" val="46648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Creation of the World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486128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u="sng" dirty="0">
                <a:solidFill>
                  <a:srgbClr val="7030A0"/>
                </a:solidFill>
              </a:rPr>
              <a:t>Genesis Chapter 1</a:t>
            </a:r>
            <a:endParaRPr lang="en-GB" sz="2000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GB" sz="2000" dirty="0">
                <a:solidFill>
                  <a:srgbClr val="7030A0"/>
                </a:solidFill>
              </a:rPr>
              <a:t>Put the subheading above.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000" dirty="0">
                <a:solidFill>
                  <a:srgbClr val="7030A0"/>
                </a:solidFill>
              </a:rPr>
              <a:t>Read the text (linked here).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000" dirty="0">
                <a:solidFill>
                  <a:srgbClr val="7030A0"/>
                </a:solidFill>
              </a:rPr>
              <a:t>Open the document called, ‘Numbers’.  Print it, if possible. 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000" dirty="0">
                <a:solidFill>
                  <a:srgbClr val="7030A0"/>
                </a:solidFill>
              </a:rPr>
              <a:t>Cut out or draw the numbers.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000" dirty="0">
                <a:solidFill>
                  <a:srgbClr val="7030A0"/>
                </a:solidFill>
              </a:rPr>
              <a:t>Illustrate them with the events described in each day. (See ideas on next slide.)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000" dirty="0">
                <a:solidFill>
                  <a:srgbClr val="7030A0"/>
                </a:solidFill>
              </a:rPr>
              <a:t>Save/keep the page somewhere.</a:t>
            </a:r>
          </a:p>
          <a:p>
            <a:pPr marL="274320" lvl="1" indent="0">
              <a:buNone/>
            </a:pPr>
            <a:r>
              <a:rPr lang="en-GB" sz="1500" u="sng" dirty="0">
                <a:solidFill>
                  <a:srgbClr val="7030A0"/>
                </a:solidFill>
              </a:rPr>
              <a:t>Alternative:</a:t>
            </a:r>
            <a:endParaRPr lang="en-GB" sz="1500" dirty="0">
              <a:solidFill>
                <a:srgbClr val="7030A0"/>
              </a:solidFill>
            </a:endParaRPr>
          </a:p>
          <a:p>
            <a:pPr marL="731520" lvl="1" indent="-457200">
              <a:buFont typeface="+mj-lt"/>
              <a:buAutoNum type="alphaLcPeriod" startAt="6"/>
            </a:pPr>
            <a:r>
              <a:rPr lang="en-GB" sz="1500" dirty="0">
                <a:solidFill>
                  <a:srgbClr val="7030A0"/>
                </a:solidFill>
              </a:rPr>
              <a:t>Do a story board of creation in seven pictures like the one on the next slide.</a:t>
            </a:r>
          </a:p>
          <a:p>
            <a:pPr marL="731520" lvl="1" indent="-457200">
              <a:buFont typeface="+mj-lt"/>
              <a:buAutoNum type="alphaLcPeriod" startAt="6"/>
            </a:pPr>
            <a:r>
              <a:rPr lang="en-GB" sz="1500" u="sng" dirty="0">
                <a:solidFill>
                  <a:srgbClr val="7030A0"/>
                </a:solidFill>
              </a:rPr>
              <a:t>Extension:</a:t>
            </a:r>
            <a:r>
              <a:rPr lang="en-GB" sz="1500" dirty="0">
                <a:solidFill>
                  <a:srgbClr val="7030A0"/>
                </a:solidFill>
              </a:rPr>
              <a:t> Read chapter 2-3 and compare it with the Raven story. </a:t>
            </a:r>
            <a:r>
              <a:rPr lang="en-GB" sz="1500" dirty="0">
                <a:solidFill>
                  <a:srgbClr val="7030A0"/>
                </a:solidFill>
                <a:hlinkClick r:id="rId2"/>
              </a:rPr>
              <a:t>https://www.biblegateway.com/passage/?search=gen+2-3&amp;version=ESVUK</a:t>
            </a:r>
            <a:r>
              <a:rPr lang="en-GB" sz="1500" dirty="0">
                <a:solidFill>
                  <a:srgbClr val="7030A0"/>
                </a:solidFill>
              </a:rPr>
              <a:t> How is it similar/different?</a:t>
            </a:r>
            <a:endParaRPr lang="en-GB" sz="1500" u="sng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7904" y="1988840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200" dirty="0">
                <a:hlinkClick r:id="rId3"/>
              </a:rPr>
              <a:t>https://www.biblegateway.com/passage/?search=Genesis+1-2%3A3&amp;version=ESVUK</a:t>
            </a:r>
            <a:r>
              <a:rPr lang="en-GB" alt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329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3300" r="12280" b="6206"/>
          <a:stretch>
            <a:fillRect/>
          </a:stretch>
        </p:blipFill>
        <p:spPr bwMode="auto">
          <a:xfrm>
            <a:off x="684213" y="1412875"/>
            <a:ext cx="73977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692275" y="692150"/>
            <a:ext cx="5761038" cy="7921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empus Sans ITC"/>
              </a:rPr>
              <a:t>Biblical Creation</a:t>
            </a:r>
          </a:p>
        </p:txBody>
      </p:sp>
    </p:spTree>
    <p:extLst>
      <p:ext uri="{BB962C8B-B14F-4D97-AF65-F5344CB8AC3E}">
        <p14:creationId xmlns:p14="http://schemas.microsoft.com/office/powerpoint/2010/main" val="20298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Compare, contrast &amp; evaluate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3918176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GB" dirty="0">
                <a:solidFill>
                  <a:srgbClr val="7030A0"/>
                </a:solidFill>
              </a:rPr>
              <a:t>Compare and contrast two creation stories</a:t>
            </a:r>
            <a:r>
              <a:rPr lang="en-GB" sz="1900" dirty="0"/>
              <a:t>.  (Could be Inuit, Hindu or the Bible, but could be any other religious/mythical one you know.)  </a:t>
            </a:r>
            <a:r>
              <a:rPr lang="en-GB" dirty="0">
                <a:solidFill>
                  <a:srgbClr val="7030A0"/>
                </a:solidFill>
              </a:rPr>
              <a:t>Give three or more similarities and three or more differences.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GB" dirty="0">
                <a:solidFill>
                  <a:srgbClr val="7030A0"/>
                </a:solidFill>
              </a:rPr>
              <a:t>Open the document called, ‘Hot Handout: Scientific Cosmology’ and read it.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GB" dirty="0">
                <a:solidFill>
                  <a:srgbClr val="7030A0"/>
                </a:solidFill>
              </a:rPr>
              <a:t>Open the document called, ‘Genesis &amp; Science’ and read it.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GB" dirty="0">
                <a:solidFill>
                  <a:srgbClr val="7030A0"/>
                </a:solidFill>
              </a:rPr>
              <a:t>Compare and contrast the scientific account of the creation of the world with the Bible account.  Give three differences &amp; three similarities.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GB" dirty="0">
                <a:solidFill>
                  <a:srgbClr val="7030A0"/>
                </a:solidFill>
              </a:rPr>
              <a:t>Answer in sentences: </a:t>
            </a:r>
          </a:p>
          <a:p>
            <a:pPr marL="788670" lvl="1" indent="-514350">
              <a:buFont typeface="+mj-lt"/>
              <a:buAutoNum type="arabicPeriod" startAt="12"/>
            </a:pPr>
            <a:r>
              <a:rPr lang="en-GB" dirty="0">
                <a:solidFill>
                  <a:srgbClr val="7030A0"/>
                </a:solidFill>
              </a:rPr>
              <a:t>Are religious creation stories scientific? </a:t>
            </a:r>
          </a:p>
          <a:p>
            <a:pPr marL="788670" lvl="1" indent="-514350">
              <a:buFont typeface="+mj-lt"/>
              <a:buAutoNum type="arabicPeriod" startAt="12"/>
            </a:pPr>
            <a:r>
              <a:rPr lang="en-GB" dirty="0">
                <a:solidFill>
                  <a:srgbClr val="7030A0"/>
                </a:solidFill>
              </a:rPr>
              <a:t>What is the purpose of creation stories? 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7030A0"/>
                </a:solidFill>
              </a:rPr>
              <a:t>Extension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GB" dirty="0">
                <a:solidFill>
                  <a:srgbClr val="7030A0"/>
                </a:solidFill>
              </a:rPr>
              <a:t>What are the advantages/disadvantages or religious/mythical creation stories compared with scientific explanations?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GB" dirty="0">
                <a:solidFill>
                  <a:srgbClr val="7030A0"/>
                </a:solidFill>
              </a:rPr>
              <a:t>Is the scientific account better?  Explain your answer with examples.</a:t>
            </a:r>
          </a:p>
          <a:p>
            <a:pPr marL="514350" indent="-514350">
              <a:buFont typeface="+mj-lt"/>
              <a:buAutoNum type="arabicPeriod" startAt="17"/>
            </a:pP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379</TotalTime>
  <Words>451</Words>
  <Application>Microsoft Office PowerPoint</Application>
  <PresentationFormat>On-screen Show (4:3)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Georgia</vt:lpstr>
      <vt:lpstr>Tempus Sans ITC</vt:lpstr>
      <vt:lpstr>Wingdings</vt:lpstr>
      <vt:lpstr>Wingdings 2</vt:lpstr>
      <vt:lpstr>Civic</vt:lpstr>
      <vt:lpstr>Judaeo-Christian Creation</vt:lpstr>
      <vt:lpstr>PowerPoint Presentation</vt:lpstr>
      <vt:lpstr>The Creation of the World </vt:lpstr>
      <vt:lpstr>PowerPoint Presentation</vt:lpstr>
      <vt:lpstr>Compare, contrast &amp; evaluate</vt:lpstr>
    </vt:vector>
  </TitlesOfParts>
  <Company>Beverley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Judaeo-Christian Creation</dc:title>
  <dc:creator>M Haughton</dc:creator>
  <cp:lastModifiedBy>M Haughton</cp:lastModifiedBy>
  <cp:revision>27</cp:revision>
  <dcterms:created xsi:type="dcterms:W3CDTF">2015-02-25T12:48:37Z</dcterms:created>
  <dcterms:modified xsi:type="dcterms:W3CDTF">2023-07-05T11:34:59Z</dcterms:modified>
</cp:coreProperties>
</file>