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69" r:id="rId3"/>
    <p:sldId id="263" r:id="rId4"/>
    <p:sldId id="257" r:id="rId5"/>
    <p:sldId id="276" r:id="rId6"/>
    <p:sldId id="264" r:id="rId7"/>
    <p:sldId id="266" r:id="rId8"/>
    <p:sldId id="265" r:id="rId9"/>
    <p:sldId id="277" r:id="rId10"/>
    <p:sldId id="267" r:id="rId11"/>
    <p:sldId id="268" r:id="rId12"/>
    <p:sldId id="270" r:id="rId13"/>
    <p:sldId id="271" r:id="rId14"/>
    <p:sldId id="272" r:id="rId15"/>
    <p:sldId id="258" r:id="rId16"/>
    <p:sldId id="261" r:id="rId17"/>
    <p:sldId id="262" r:id="rId18"/>
    <p:sldId id="273" r:id="rId19"/>
    <p:sldId id="274" r:id="rId20"/>
    <p:sldId id="275"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1"/>
            <a:ext cx="2945659" cy="496332"/>
          </a:xfrm>
          <a:prstGeom prst="rect">
            <a:avLst/>
          </a:prstGeom>
        </p:spPr>
        <p:txBody>
          <a:bodyPr vert="horz" lIns="91440" tIns="45720" rIns="91440" bIns="45720" rtlCol="0"/>
          <a:lstStyle>
            <a:lvl1pPr algn="r">
              <a:defRPr sz="1200"/>
            </a:lvl1pPr>
          </a:lstStyle>
          <a:p>
            <a:fld id="{2906F8AA-E5F9-4FB6-9891-20B7653C1BB3}" type="datetimeFigureOut">
              <a:rPr lang="en-GB" smtClean="0"/>
              <a:t>20/12/2018</a:t>
            </a:fld>
            <a:endParaRPr lang="en-GB"/>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3AED8A24-9D24-49DF-9A94-6644BD553D62}" type="slidenum">
              <a:rPr lang="en-GB" smtClean="0"/>
              <a:t>‹#›</a:t>
            </a:fld>
            <a:endParaRPr lang="en-GB"/>
          </a:p>
        </p:txBody>
      </p:sp>
    </p:spTree>
    <p:extLst>
      <p:ext uri="{BB962C8B-B14F-4D97-AF65-F5344CB8AC3E}">
        <p14:creationId xmlns:p14="http://schemas.microsoft.com/office/powerpoint/2010/main" val="3396875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1"/>
            <a:ext cx="2945659" cy="498055"/>
          </a:xfrm>
          <a:prstGeom prst="rect">
            <a:avLst/>
          </a:prstGeom>
        </p:spPr>
        <p:txBody>
          <a:bodyPr vert="horz" lIns="91440" tIns="45720" rIns="91440" bIns="45720" rtlCol="0"/>
          <a:lstStyle>
            <a:lvl1pPr algn="r">
              <a:defRPr sz="1200"/>
            </a:lvl1pPr>
          </a:lstStyle>
          <a:p>
            <a:fld id="{41FE70A6-FF2A-4D63-93ED-51BC371EC735}" type="datetimeFigureOut">
              <a:rPr lang="en-GB" smtClean="0"/>
              <a:t>20/12/2018</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1440" tIns="45720" rIns="91440" bIns="45720" rtlCol="0" anchor="b"/>
          <a:lstStyle>
            <a:lvl1pPr algn="r">
              <a:defRPr sz="1200"/>
            </a:lvl1pPr>
          </a:lstStyle>
          <a:p>
            <a:fld id="{398277B2-61A8-4B3E-9E03-E486EC4CF3C3}" type="slidenum">
              <a:rPr lang="en-GB" smtClean="0"/>
              <a:t>‹#›</a:t>
            </a:fld>
            <a:endParaRPr lang="en-GB"/>
          </a:p>
        </p:txBody>
      </p:sp>
    </p:spTree>
    <p:extLst>
      <p:ext uri="{BB962C8B-B14F-4D97-AF65-F5344CB8AC3E}">
        <p14:creationId xmlns:p14="http://schemas.microsoft.com/office/powerpoint/2010/main" val="284652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Basilica of the Holy Cross, Warsaw, 1890s (left),</a:t>
            </a:r>
            <a:r>
              <a:rPr lang="en-GB" baseline="0" dirty="0" smtClean="0"/>
              <a:t> 1945 (top right), </a:t>
            </a:r>
            <a:endParaRPr lang="en-GB" dirty="0"/>
          </a:p>
        </p:txBody>
      </p:sp>
      <p:sp>
        <p:nvSpPr>
          <p:cNvPr id="4" name="Slide Number Placeholder 3"/>
          <p:cNvSpPr>
            <a:spLocks noGrp="1"/>
          </p:cNvSpPr>
          <p:nvPr>
            <p:ph type="sldNum" sz="quarter" idx="10"/>
          </p:nvPr>
        </p:nvSpPr>
        <p:spPr/>
        <p:txBody>
          <a:bodyPr/>
          <a:lstStyle/>
          <a:p>
            <a:fld id="{398277B2-61A8-4B3E-9E03-E486EC4CF3C3}" type="slidenum">
              <a:rPr lang="en-GB" smtClean="0"/>
              <a:t>3</a:t>
            </a:fld>
            <a:endParaRPr lang="en-GB"/>
          </a:p>
        </p:txBody>
      </p:sp>
    </p:spTree>
    <p:extLst>
      <p:ext uri="{BB962C8B-B14F-4D97-AF65-F5344CB8AC3E}">
        <p14:creationId xmlns:p14="http://schemas.microsoft.com/office/powerpoint/2010/main" val="372940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Christ statue outside the Basilica of the Holy Cross, Warsaw</a:t>
            </a:r>
            <a:r>
              <a:rPr lang="en-GB" baseline="0" dirty="0" smtClean="0"/>
              <a:t> pre-WW2 (as seen in </a:t>
            </a:r>
            <a:r>
              <a:rPr lang="en-GB" i="1" baseline="0" dirty="0" smtClean="0"/>
              <a:t>The Pianist </a:t>
            </a:r>
            <a:r>
              <a:rPr lang="en-GB" i="0" baseline="0" dirty="0" smtClean="0"/>
              <a:t>opening scenes)</a:t>
            </a:r>
            <a:endParaRPr lang="en-GB" dirty="0"/>
          </a:p>
        </p:txBody>
      </p:sp>
      <p:sp>
        <p:nvSpPr>
          <p:cNvPr id="4" name="Slide Number Placeholder 3"/>
          <p:cNvSpPr>
            <a:spLocks noGrp="1"/>
          </p:cNvSpPr>
          <p:nvPr>
            <p:ph type="sldNum" sz="quarter" idx="10"/>
          </p:nvPr>
        </p:nvSpPr>
        <p:spPr/>
        <p:txBody>
          <a:bodyPr/>
          <a:lstStyle/>
          <a:p>
            <a:fld id="{398277B2-61A8-4B3E-9E03-E486EC4CF3C3}" type="slidenum">
              <a:rPr lang="en-GB" smtClean="0"/>
              <a:t>4</a:t>
            </a:fld>
            <a:endParaRPr lang="en-GB"/>
          </a:p>
        </p:txBody>
      </p:sp>
    </p:spTree>
    <p:extLst>
      <p:ext uri="{BB962C8B-B14F-4D97-AF65-F5344CB8AC3E}">
        <p14:creationId xmlns:p14="http://schemas.microsoft.com/office/powerpoint/2010/main" val="2204192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from </a:t>
            </a:r>
            <a:r>
              <a:rPr lang="en-GB" i="1" baseline="0" dirty="0" smtClean="0"/>
              <a:t>The Pianist</a:t>
            </a:r>
            <a:r>
              <a:rPr lang="en-GB" i="0" baseline="0" dirty="0" smtClean="0"/>
              <a:t> </a:t>
            </a:r>
            <a:endParaRPr lang="en-GB" dirty="0" smtClean="0"/>
          </a:p>
        </p:txBody>
      </p:sp>
      <p:sp>
        <p:nvSpPr>
          <p:cNvPr id="4" name="Slide Number Placeholder 3"/>
          <p:cNvSpPr>
            <a:spLocks noGrp="1"/>
          </p:cNvSpPr>
          <p:nvPr>
            <p:ph type="sldNum" sz="quarter" idx="10"/>
          </p:nvPr>
        </p:nvSpPr>
        <p:spPr/>
        <p:txBody>
          <a:bodyPr/>
          <a:lstStyle/>
          <a:p>
            <a:fld id="{398277B2-61A8-4B3E-9E03-E486EC4CF3C3}" type="slidenum">
              <a:rPr lang="en-GB" smtClean="0"/>
              <a:t>6</a:t>
            </a:fld>
            <a:endParaRPr lang="en-GB"/>
          </a:p>
        </p:txBody>
      </p:sp>
    </p:spTree>
    <p:extLst>
      <p:ext uri="{BB962C8B-B14F-4D97-AF65-F5344CB8AC3E}">
        <p14:creationId xmlns:p14="http://schemas.microsoft.com/office/powerpoint/2010/main" val="32678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Hosenfeld’s</a:t>
            </a:r>
            <a:r>
              <a:rPr lang="en-GB" dirty="0" smtClean="0"/>
              <a:t> motives</a:t>
            </a:r>
            <a:r>
              <a:rPr lang="en-GB" baseline="0" dirty="0" smtClean="0"/>
              <a:t> were at least partly religious.</a:t>
            </a:r>
            <a:endParaRPr lang="en-GB" dirty="0"/>
          </a:p>
        </p:txBody>
      </p:sp>
      <p:sp>
        <p:nvSpPr>
          <p:cNvPr id="4" name="Slide Number Placeholder 3"/>
          <p:cNvSpPr>
            <a:spLocks noGrp="1"/>
          </p:cNvSpPr>
          <p:nvPr>
            <p:ph type="sldNum" sz="quarter" idx="10"/>
          </p:nvPr>
        </p:nvSpPr>
        <p:spPr/>
        <p:txBody>
          <a:bodyPr/>
          <a:lstStyle/>
          <a:p>
            <a:fld id="{398277B2-61A8-4B3E-9E03-E486EC4CF3C3}" type="slidenum">
              <a:rPr lang="en-GB" smtClean="0"/>
              <a:t>16</a:t>
            </a:fld>
            <a:endParaRPr lang="en-GB"/>
          </a:p>
        </p:txBody>
      </p:sp>
    </p:spTree>
    <p:extLst>
      <p:ext uri="{BB962C8B-B14F-4D97-AF65-F5344CB8AC3E}">
        <p14:creationId xmlns:p14="http://schemas.microsoft.com/office/powerpoint/2010/main" val="116865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16547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2CB92E9-46BA-4CCE-8A82-64CDC4FAAD1B}" type="datetimeFigureOut">
              <a:rPr lang="en-GB" smtClean="0"/>
              <a:t>20/12/2018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637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94868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70774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1996294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228605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2428116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2217397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196543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89038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74989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CB92E9-46BA-4CCE-8A82-64CDC4FAAD1B}" type="datetimeFigureOut">
              <a:rPr lang="en-GB" smtClean="0"/>
              <a:t>20/12/2018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119986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CB92E9-46BA-4CCE-8A82-64CDC4FAAD1B}" type="datetimeFigureOut">
              <a:rPr lang="en-GB" smtClean="0"/>
              <a:t>20/12/2018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262534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59702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502057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F2CB92E9-46BA-4CCE-8A82-64CDC4FAAD1B}" type="datetimeFigureOut">
              <a:rPr lang="en-GB" smtClean="0"/>
              <a:t>20/12/2018</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74242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2CB92E9-46BA-4CCE-8A82-64CDC4FAAD1B}" type="datetimeFigureOut">
              <a:rPr lang="en-GB" smtClean="0"/>
              <a:t>20/12/2018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899635-7711-47B6-958A-0A0196F267E2}" type="slidenum">
              <a:rPr lang="en-GB" smtClean="0"/>
              <a:t>‹#›</a:t>
            </a:fld>
            <a:endParaRPr lang="en-GB"/>
          </a:p>
        </p:txBody>
      </p:sp>
    </p:spTree>
    <p:extLst>
      <p:ext uri="{BB962C8B-B14F-4D97-AF65-F5344CB8AC3E}">
        <p14:creationId xmlns:p14="http://schemas.microsoft.com/office/powerpoint/2010/main" val="328189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2CB92E9-46BA-4CCE-8A82-64CDC4FAAD1B}" type="datetimeFigureOut">
              <a:rPr lang="en-GB" smtClean="0"/>
              <a:t>20/12/2018</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6899635-7711-47B6-958A-0A0196F267E2}" type="slidenum">
              <a:rPr lang="en-GB" smtClean="0"/>
              <a:t>‹#›</a:t>
            </a:fld>
            <a:endParaRPr lang="en-GB"/>
          </a:p>
        </p:txBody>
      </p:sp>
    </p:spTree>
    <p:extLst>
      <p:ext uri="{BB962C8B-B14F-4D97-AF65-F5344CB8AC3E}">
        <p14:creationId xmlns:p14="http://schemas.microsoft.com/office/powerpoint/2010/main" val="28605649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640" y="5760"/>
            <a:ext cx="10917709" cy="3329581"/>
          </a:xfrm>
        </p:spPr>
        <p:txBody>
          <a:bodyPr/>
          <a:lstStyle/>
          <a:p>
            <a:r>
              <a:rPr lang="en-GB" sz="6000" dirty="0" smtClean="0"/>
              <a:t>Captain </a:t>
            </a:r>
            <a:r>
              <a:rPr lang="en-GB" sz="6000" dirty="0" err="1" smtClean="0"/>
              <a:t>Wilm</a:t>
            </a:r>
            <a:r>
              <a:rPr lang="en-GB" sz="6000" dirty="0" smtClean="0"/>
              <a:t> </a:t>
            </a:r>
            <a:r>
              <a:rPr lang="en-GB" sz="6000" dirty="0" err="1" smtClean="0"/>
              <a:t>Hosenfeld</a:t>
            </a:r>
            <a:endParaRPr lang="en-GB" sz="6000" dirty="0"/>
          </a:p>
        </p:txBody>
      </p:sp>
      <p:sp>
        <p:nvSpPr>
          <p:cNvPr id="3" name="Subtitle 2"/>
          <p:cNvSpPr>
            <a:spLocks noGrp="1"/>
          </p:cNvSpPr>
          <p:nvPr>
            <p:ph type="subTitle" idx="1"/>
          </p:nvPr>
        </p:nvSpPr>
        <p:spPr/>
        <p:txBody>
          <a:bodyPr/>
          <a:lstStyle/>
          <a:p>
            <a:r>
              <a:rPr lang="en-GB" dirty="0" smtClean="0"/>
              <a:t>The story of the </a:t>
            </a:r>
            <a:r>
              <a:rPr lang="en-GB" dirty="0" err="1" smtClean="0"/>
              <a:t>nazi</a:t>
            </a:r>
            <a:r>
              <a:rPr lang="en-GB" dirty="0" smtClean="0"/>
              <a:t> &amp; the Pianist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1" y="5760"/>
            <a:ext cx="2649464" cy="35730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52184" y="3728195"/>
            <a:ext cx="4465780" cy="3141597"/>
          </a:xfrm>
          <a:prstGeom prst="rect">
            <a:avLst/>
          </a:prstGeom>
        </p:spPr>
      </p:pic>
    </p:spTree>
    <p:extLst>
      <p:ext uri="{BB962C8B-B14F-4D97-AF65-F5344CB8AC3E}">
        <p14:creationId xmlns:p14="http://schemas.microsoft.com/office/powerpoint/2010/main" val="2962951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536122"/>
          </a:xfrm>
          <a:solidFill>
            <a:schemeClr val="accent2"/>
          </a:solidFill>
        </p:spPr>
        <p:txBody>
          <a:bodyPr/>
          <a:lstStyle/>
          <a:p>
            <a:pPr algn="just"/>
            <a:r>
              <a:rPr lang="en-GB" sz="3200" dirty="0" err="1" smtClean="0"/>
              <a:t>Capt</a:t>
            </a:r>
            <a:r>
              <a:rPr lang="en-GB" sz="3200" dirty="0" smtClean="0"/>
              <a:t> </a:t>
            </a:r>
            <a:r>
              <a:rPr lang="en-GB" sz="3200" dirty="0" err="1" smtClean="0"/>
              <a:t>Hosenfeld</a:t>
            </a:r>
            <a:r>
              <a:rPr lang="en-GB" sz="3200" dirty="0" smtClean="0"/>
              <a:t> in his heart turned away from the Nazi regime and decided to help those who were suffering.  </a:t>
            </a:r>
            <a:endParaRPr lang="en-GB" sz="3200" dirty="0"/>
          </a:p>
        </p:txBody>
      </p:sp>
      <p:sp>
        <p:nvSpPr>
          <p:cNvPr id="3" name="Content Placeholder 2"/>
          <p:cNvSpPr>
            <a:spLocks noGrp="1"/>
          </p:cNvSpPr>
          <p:nvPr>
            <p:ph idx="1"/>
          </p:nvPr>
        </p:nvSpPr>
        <p:spPr>
          <a:xfrm>
            <a:off x="191344" y="2177979"/>
            <a:ext cx="6336704" cy="4195481"/>
          </a:xfrm>
        </p:spPr>
        <p:txBody>
          <a:bodyPr>
            <a:noAutofit/>
          </a:bodyPr>
          <a:lstStyle/>
          <a:p>
            <a:pPr marL="0" indent="0" algn="just">
              <a:buNone/>
            </a:pPr>
            <a:r>
              <a:rPr lang="en-GB" sz="2800" dirty="0" smtClean="0"/>
              <a:t>On one occasion he was walking down the street when he saw a pregnant Jewish woman in great distress running down the street.  Her husband had been arrested and sent to a camp.</a:t>
            </a:r>
          </a:p>
          <a:p>
            <a:pPr marL="0" indent="0" algn="just">
              <a:buNone/>
            </a:pPr>
            <a:r>
              <a:rPr lang="en-GB" sz="2800" dirty="0" err="1" smtClean="0"/>
              <a:t>Hosenfeld</a:t>
            </a:r>
            <a:r>
              <a:rPr lang="en-GB" sz="2800" dirty="0" smtClean="0"/>
              <a:t> took his name and promised that he would be released in three days.  The promise was kept.</a:t>
            </a:r>
          </a:p>
        </p:txBody>
      </p:sp>
      <p:pic>
        <p:nvPicPr>
          <p:cNvPr id="2050" name="Picture 2" descr="I:\Pictures\History\Hosenfeld with Jew who Worked for Ar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2513656"/>
            <a:ext cx="4821262" cy="3490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22455" y="6004128"/>
            <a:ext cx="4464496" cy="369332"/>
          </a:xfrm>
          <a:prstGeom prst="rect">
            <a:avLst/>
          </a:prstGeom>
          <a:noFill/>
        </p:spPr>
        <p:txBody>
          <a:bodyPr wrap="square" rtlCol="0">
            <a:spAutoFit/>
          </a:bodyPr>
          <a:lstStyle/>
          <a:p>
            <a:pPr algn="ctr"/>
            <a:r>
              <a:rPr lang="en-GB" dirty="0" err="1" smtClean="0"/>
              <a:t>Wilm</a:t>
            </a:r>
            <a:r>
              <a:rPr lang="en-GB" dirty="0" smtClean="0"/>
              <a:t> </a:t>
            </a:r>
            <a:r>
              <a:rPr lang="en-GB" dirty="0" err="1" smtClean="0"/>
              <a:t>Hosenfeld</a:t>
            </a:r>
            <a:r>
              <a:rPr lang="en-GB" dirty="0" smtClean="0"/>
              <a:t> with a </a:t>
            </a:r>
            <a:r>
              <a:rPr lang="en-GB" dirty="0" smtClean="0"/>
              <a:t>Polish friend</a:t>
            </a:r>
            <a:endParaRPr lang="en-GB" dirty="0"/>
          </a:p>
        </p:txBody>
      </p:sp>
    </p:spTree>
    <p:extLst>
      <p:ext uri="{BB962C8B-B14F-4D97-AF65-F5344CB8AC3E}">
        <p14:creationId xmlns:p14="http://schemas.microsoft.com/office/powerpoint/2010/main" val="3209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27464"/>
            <a:ext cx="7416824" cy="1961376"/>
          </a:xfrm>
          <a:solidFill>
            <a:schemeClr val="accent2"/>
          </a:solidFill>
        </p:spPr>
        <p:txBody>
          <a:bodyPr/>
          <a:lstStyle/>
          <a:p>
            <a:r>
              <a:rPr lang="en-GB" dirty="0" smtClean="0"/>
              <a:t>He attended local Catholic churches; something he was forbidden to do.  </a:t>
            </a:r>
            <a:endParaRPr lang="en-GB" dirty="0"/>
          </a:p>
        </p:txBody>
      </p:sp>
      <p:sp>
        <p:nvSpPr>
          <p:cNvPr id="5" name="Title 1"/>
          <p:cNvSpPr>
            <a:spLocks noGrp="1"/>
          </p:cNvSpPr>
          <p:nvPr>
            <p:ph idx="1"/>
          </p:nvPr>
        </p:nvSpPr>
        <p:spPr>
          <a:xfrm>
            <a:off x="263352" y="2060848"/>
            <a:ext cx="7704856" cy="4195481"/>
          </a:xfrm>
        </p:spPr>
        <p:txBody>
          <a:bodyPr>
            <a:noAutofit/>
          </a:bodyPr>
          <a:lstStyle/>
          <a:p>
            <a:pPr marL="0" indent="0" algn="just">
              <a:buNone/>
            </a:pPr>
            <a:r>
              <a:rPr lang="en-GB" sz="2800" dirty="0" smtClean="0"/>
              <a:t>A Polish priest told him that his brother-in-law was going to be executed because he had been in the resistance and had got caught.  </a:t>
            </a:r>
          </a:p>
          <a:p>
            <a:pPr marL="0" indent="0" algn="just">
              <a:buNone/>
            </a:pPr>
            <a:r>
              <a:rPr lang="en-GB" sz="2800" dirty="0" err="1" smtClean="0"/>
              <a:t>Hosenfeld</a:t>
            </a:r>
            <a:r>
              <a:rPr lang="en-GB" sz="2800" dirty="0" smtClean="0"/>
              <a:t> saved the man’s life by stopping the SS vehicle and demanding that the man be taken as a forced labourer on a stadium project that the captain was in charge of.  </a:t>
            </a:r>
            <a:endParaRPr lang="en-GB"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026" y="-12576"/>
            <a:ext cx="3999974" cy="6858000"/>
          </a:xfrm>
          <a:prstGeom prst="rect">
            <a:avLst/>
          </a:prstGeom>
        </p:spPr>
      </p:pic>
      <p:sp>
        <p:nvSpPr>
          <p:cNvPr id="7" name="TextBox 6"/>
          <p:cNvSpPr txBox="1"/>
          <p:nvPr/>
        </p:nvSpPr>
        <p:spPr>
          <a:xfrm>
            <a:off x="4583832" y="6459026"/>
            <a:ext cx="3608194" cy="369332"/>
          </a:xfrm>
          <a:prstGeom prst="rect">
            <a:avLst/>
          </a:prstGeom>
          <a:noFill/>
        </p:spPr>
        <p:txBody>
          <a:bodyPr wrap="square" rtlCol="0">
            <a:spAutoFit/>
          </a:bodyPr>
          <a:lstStyle/>
          <a:p>
            <a:pPr algn="ctr"/>
            <a:r>
              <a:rPr lang="en-GB" dirty="0" err="1" smtClean="0">
                <a:solidFill>
                  <a:schemeClr val="accent3"/>
                </a:solidFill>
              </a:rPr>
              <a:t>Hosenfeld</a:t>
            </a:r>
            <a:r>
              <a:rPr lang="en-GB" dirty="0" smtClean="0">
                <a:solidFill>
                  <a:schemeClr val="accent3"/>
                </a:solidFill>
              </a:rPr>
              <a:t> with a Polish child</a:t>
            </a:r>
            <a:endParaRPr lang="en-GB" dirty="0">
              <a:solidFill>
                <a:schemeClr val="accent3"/>
              </a:solidFill>
            </a:endParaRPr>
          </a:p>
        </p:txBody>
      </p:sp>
    </p:spTree>
    <p:extLst>
      <p:ext uri="{BB962C8B-B14F-4D97-AF65-F5344CB8AC3E}">
        <p14:creationId xmlns:p14="http://schemas.microsoft.com/office/powerpoint/2010/main" val="8848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6385993" cy="816042"/>
          </a:xfrm>
          <a:solidFill>
            <a:schemeClr val="accent2"/>
          </a:solidFill>
        </p:spPr>
        <p:txBody>
          <a:bodyPr/>
          <a:lstStyle/>
          <a:p>
            <a:r>
              <a:rPr lang="en-GB" dirty="0" smtClean="0"/>
              <a:t>The case of Leon Warm</a:t>
            </a:r>
            <a:endParaRPr lang="en-GB" dirty="0"/>
          </a:p>
        </p:txBody>
      </p:sp>
      <p:sp>
        <p:nvSpPr>
          <p:cNvPr id="3" name="Content Placeholder 2"/>
          <p:cNvSpPr>
            <a:spLocks noGrp="1"/>
          </p:cNvSpPr>
          <p:nvPr>
            <p:ph idx="1"/>
          </p:nvPr>
        </p:nvSpPr>
        <p:spPr>
          <a:xfrm>
            <a:off x="3575720" y="1124744"/>
            <a:ext cx="8424936" cy="4195481"/>
          </a:xfrm>
        </p:spPr>
        <p:txBody>
          <a:bodyPr>
            <a:noAutofit/>
          </a:bodyPr>
          <a:lstStyle/>
          <a:p>
            <a:pPr marL="0" indent="0">
              <a:buNone/>
            </a:pPr>
            <a:r>
              <a:rPr lang="en-GB" sz="3200" dirty="0" smtClean="0"/>
              <a:t>In 1942 there were deportations of Jews from Warsaw to the death camp at Treblinka.  The were loaded onto trains but a man called Leon Warm managed to escape.  </a:t>
            </a:r>
          </a:p>
          <a:p>
            <a:pPr marL="0" indent="0">
              <a:buNone/>
            </a:pPr>
            <a:r>
              <a:rPr lang="en-GB" sz="3200" dirty="0" smtClean="0"/>
              <a:t>He was found by </a:t>
            </a:r>
            <a:r>
              <a:rPr lang="en-GB" sz="3200" dirty="0" err="1" smtClean="0"/>
              <a:t>Hosenfeld</a:t>
            </a:r>
            <a:r>
              <a:rPr lang="en-GB" sz="3200" dirty="0" smtClean="0"/>
              <a:t> who arranged for him to work on his stadium and also obtained false identity papers under a new name for him.</a:t>
            </a:r>
          </a:p>
          <a:p>
            <a:pPr marL="0" indent="0">
              <a:buNone/>
            </a:pPr>
            <a:r>
              <a:rPr lang="en-GB" sz="3200" dirty="0" smtClean="0"/>
              <a:t>Leon Warm survived the war because of this.</a:t>
            </a:r>
            <a:endParaRPr lang="en-GB" sz="3200" dirty="0"/>
          </a:p>
        </p:txBody>
      </p:sp>
      <p:pic>
        <p:nvPicPr>
          <p:cNvPr id="6" name="Picture 2" descr="I:\Pictures\History\Hosenfeld on Le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33147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8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6818041" cy="886162"/>
          </a:xfrm>
          <a:solidFill>
            <a:schemeClr val="accent2"/>
          </a:solidFill>
        </p:spPr>
        <p:txBody>
          <a:bodyPr/>
          <a:lstStyle/>
          <a:p>
            <a:r>
              <a:rPr lang="en-GB" dirty="0" smtClean="0"/>
              <a:t>Interrogation of prisoners</a:t>
            </a:r>
            <a:endParaRPr lang="en-GB" dirty="0"/>
          </a:p>
        </p:txBody>
      </p:sp>
      <p:sp>
        <p:nvSpPr>
          <p:cNvPr id="3" name="Content Placeholder 2"/>
          <p:cNvSpPr>
            <a:spLocks noGrp="1"/>
          </p:cNvSpPr>
          <p:nvPr>
            <p:ph idx="1"/>
          </p:nvPr>
        </p:nvSpPr>
        <p:spPr>
          <a:xfrm>
            <a:off x="191345" y="2060848"/>
            <a:ext cx="7992887" cy="4195481"/>
          </a:xfrm>
        </p:spPr>
        <p:txBody>
          <a:bodyPr>
            <a:noAutofit/>
          </a:bodyPr>
          <a:lstStyle/>
          <a:p>
            <a:pPr marL="0" indent="0" algn="just">
              <a:buNone/>
            </a:pPr>
            <a:r>
              <a:rPr lang="en-GB" sz="2800" dirty="0" smtClean="0"/>
              <a:t>All of these activities were dangerous for a German officer.  If he had been caught he could realistically have faced execution by his own side.  </a:t>
            </a:r>
          </a:p>
          <a:p>
            <a:pPr marL="0" indent="0" algn="just">
              <a:buNone/>
            </a:pPr>
            <a:r>
              <a:rPr lang="en-GB" sz="2800" dirty="0" smtClean="0"/>
              <a:t>In 1944 the Polish people of Warsaw rose up and fought the Nazis.  </a:t>
            </a:r>
            <a:r>
              <a:rPr lang="en-GB" sz="2800" dirty="0" err="1" smtClean="0"/>
              <a:t>Hosenfeld</a:t>
            </a:r>
            <a:r>
              <a:rPr lang="en-GB" sz="2800" dirty="0" smtClean="0"/>
              <a:t> had to interrogate suspected Polish fighters.  Rather than have them executed, he sentenced them to be imprisoned.  Even this must have been a big risk to himself.  </a:t>
            </a:r>
            <a:endParaRPr lang="en-GB"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248" y="1338880"/>
            <a:ext cx="3627461" cy="2666184"/>
          </a:xfrm>
          <a:prstGeom prst="rect">
            <a:avLst/>
          </a:prstGeom>
        </p:spPr>
      </p:pic>
    </p:spTree>
    <p:extLst>
      <p:ext uri="{BB962C8B-B14F-4D97-AF65-F5344CB8AC3E}">
        <p14:creationId xmlns:p14="http://schemas.microsoft.com/office/powerpoint/2010/main" val="1792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424479"/>
            <a:ext cx="4729809" cy="1400530"/>
          </a:xfrm>
          <a:solidFill>
            <a:schemeClr val="accent2"/>
          </a:solidFill>
        </p:spPr>
        <p:txBody>
          <a:bodyPr/>
          <a:lstStyle/>
          <a:p>
            <a:r>
              <a:rPr lang="en-GB" dirty="0" err="1" smtClean="0"/>
              <a:t>W</a:t>
            </a:r>
            <a:r>
              <a:rPr lang="en-GB" dirty="0" err="1" smtClean="0">
                <a:latin typeface="Calibri"/>
              </a:rPr>
              <a:t>ładisław</a:t>
            </a:r>
            <a:r>
              <a:rPr lang="en-GB" dirty="0" smtClean="0">
                <a:latin typeface="Calibri"/>
              </a:rPr>
              <a:t> </a:t>
            </a:r>
            <a:r>
              <a:rPr lang="en-GB" dirty="0" err="1" smtClean="0">
                <a:latin typeface="Calibri"/>
              </a:rPr>
              <a:t>Szpilman</a:t>
            </a:r>
            <a:endParaRPr lang="en-GB" dirty="0"/>
          </a:p>
        </p:txBody>
      </p:sp>
      <p:sp>
        <p:nvSpPr>
          <p:cNvPr id="3" name="Content Placeholder 2"/>
          <p:cNvSpPr>
            <a:spLocks noGrp="1"/>
          </p:cNvSpPr>
          <p:nvPr>
            <p:ph idx="1"/>
          </p:nvPr>
        </p:nvSpPr>
        <p:spPr>
          <a:xfrm>
            <a:off x="17984" y="2543939"/>
            <a:ext cx="6576864" cy="4195481"/>
          </a:xfrm>
        </p:spPr>
        <p:txBody>
          <a:bodyPr>
            <a:normAutofit/>
          </a:bodyPr>
          <a:lstStyle/>
          <a:p>
            <a:pPr marL="0" indent="0" algn="just">
              <a:buNone/>
            </a:pPr>
            <a:r>
              <a:rPr lang="en-GB" sz="2800" dirty="0" smtClean="0"/>
              <a:t>The Germans evicted the people from the city in </a:t>
            </a:r>
            <a:r>
              <a:rPr lang="en-GB" sz="2800" dirty="0"/>
              <a:t>order to defeat the Poles.  It was at this time in November 1944 that </a:t>
            </a:r>
            <a:r>
              <a:rPr lang="en-GB" sz="2800" dirty="0" err="1"/>
              <a:t>Hosenfeld</a:t>
            </a:r>
            <a:r>
              <a:rPr lang="en-GB" sz="2800" dirty="0"/>
              <a:t> met </a:t>
            </a:r>
            <a:r>
              <a:rPr lang="en-GB" sz="2800" dirty="0" err="1"/>
              <a:t>Władek</a:t>
            </a:r>
            <a:r>
              <a:rPr lang="en-GB" sz="2800" dirty="0"/>
              <a:t> </a:t>
            </a:r>
            <a:r>
              <a:rPr lang="en-GB" sz="2800" dirty="0" err="1"/>
              <a:t>Szpilman</a:t>
            </a:r>
            <a:r>
              <a:rPr lang="en-GB" sz="2800" dirty="0"/>
              <a:t> for the first time.  He had been hiding in the wreckage of this building (</a:t>
            </a:r>
            <a:r>
              <a:rPr lang="en-GB" sz="2800" dirty="0" smtClean="0"/>
              <a:t>right), hungry, cold and alone.  By </a:t>
            </a:r>
            <a:r>
              <a:rPr lang="en-GB" sz="2800" dirty="0"/>
              <a:t>this time </a:t>
            </a:r>
            <a:r>
              <a:rPr lang="en-GB" sz="2800" dirty="0" smtClean="0"/>
              <a:t>there was no support for him anymore.  </a:t>
            </a:r>
          </a:p>
          <a:p>
            <a:pPr marL="0" indent="0">
              <a:buNone/>
            </a:pPr>
            <a:endParaRPr lang="en-GB" sz="2800" dirty="0"/>
          </a:p>
        </p:txBody>
      </p:sp>
      <p:pic>
        <p:nvPicPr>
          <p:cNvPr id="5122" name="Picture 2" descr="I:\Pictures\Wilm Hosenfeld - Wikipedia_files\220px-223_Niepodleglosci_Avenue_in_Wars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590" y="1124744"/>
            <a:ext cx="4367410" cy="26597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Pictures\History\Szpilman young.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4" y="4936"/>
            <a:ext cx="1828800" cy="25050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6744072" y="3784514"/>
            <a:ext cx="5447928"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n-GB" sz="2800" dirty="0" err="1" smtClean="0"/>
              <a:t>Hosefeld</a:t>
            </a:r>
            <a:r>
              <a:rPr lang="en-GB" sz="2800" dirty="0" smtClean="0"/>
              <a:t> showed him a better place to hide and visited him on quite a number of occasions, providing </a:t>
            </a:r>
            <a:r>
              <a:rPr lang="en-GB" sz="2800" dirty="0" err="1" smtClean="0"/>
              <a:t>Władek</a:t>
            </a:r>
            <a:r>
              <a:rPr lang="en-GB" sz="2800" dirty="0" smtClean="0"/>
              <a:t> with food and even one of his coats.  </a:t>
            </a:r>
          </a:p>
          <a:p>
            <a:pPr marL="0" indent="0">
              <a:buFont typeface="Wingdings 3" charset="2"/>
              <a:buNone/>
            </a:pPr>
            <a:endParaRPr lang="en-GB" sz="2800" dirty="0"/>
          </a:p>
        </p:txBody>
      </p:sp>
    </p:spTree>
    <p:extLst>
      <p:ext uri="{BB962C8B-B14F-4D97-AF65-F5344CB8AC3E}">
        <p14:creationId xmlns:p14="http://schemas.microsoft.com/office/powerpoint/2010/main" val="3220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86017" y="452718"/>
            <a:ext cx="10381129" cy="5839385"/>
          </a:xfrm>
          <a:prstGeom prst="rect">
            <a:avLst/>
          </a:prstGeom>
        </p:spPr>
      </p:pic>
    </p:spTree>
    <p:extLst>
      <p:ext uri="{BB962C8B-B14F-4D97-AF65-F5344CB8AC3E}">
        <p14:creationId xmlns:p14="http://schemas.microsoft.com/office/powerpoint/2010/main" val="2529831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5780690" y="3237192"/>
            <a:ext cx="6296264" cy="3541648"/>
          </a:xfrm>
          <a:prstGeom prst="rect">
            <a:avLst/>
          </a:prstGeom>
        </p:spPr>
      </p:pic>
      <p:pic>
        <p:nvPicPr>
          <p:cNvPr id="5" name="Picture 4"/>
          <p:cNvPicPr>
            <a:picLocks noChangeAspect="1"/>
          </p:cNvPicPr>
          <p:nvPr/>
        </p:nvPicPr>
        <p:blipFill>
          <a:blip r:embed="rId4"/>
          <a:stretch>
            <a:fillRect/>
          </a:stretch>
        </p:blipFill>
        <p:spPr>
          <a:xfrm>
            <a:off x="0" y="3243423"/>
            <a:ext cx="6285186" cy="3535417"/>
          </a:xfrm>
          <a:prstGeom prst="rect">
            <a:avLst/>
          </a:prstGeom>
        </p:spPr>
      </p:pic>
      <p:pic>
        <p:nvPicPr>
          <p:cNvPr id="6" name="Picture 5"/>
          <p:cNvPicPr>
            <a:picLocks noChangeAspect="1"/>
          </p:cNvPicPr>
          <p:nvPr/>
        </p:nvPicPr>
        <p:blipFill>
          <a:blip r:embed="rId5"/>
          <a:stretch>
            <a:fillRect/>
          </a:stretch>
        </p:blipFill>
        <p:spPr>
          <a:xfrm>
            <a:off x="6201103" y="-34251"/>
            <a:ext cx="5990897" cy="3369879"/>
          </a:xfrm>
          <a:prstGeom prst="rect">
            <a:avLst/>
          </a:prstGeom>
        </p:spPr>
      </p:pic>
      <p:pic>
        <p:nvPicPr>
          <p:cNvPr id="8" name="Picture 7"/>
          <p:cNvPicPr>
            <a:picLocks noChangeAspect="1"/>
          </p:cNvPicPr>
          <p:nvPr/>
        </p:nvPicPr>
        <p:blipFill>
          <a:blip r:embed="rId6"/>
          <a:stretch>
            <a:fillRect/>
          </a:stretch>
        </p:blipFill>
        <p:spPr>
          <a:xfrm>
            <a:off x="1" y="1"/>
            <a:ext cx="6284974" cy="3535298"/>
          </a:xfrm>
          <a:prstGeom prst="rect">
            <a:avLst/>
          </a:prstGeom>
        </p:spPr>
      </p:pic>
    </p:spTree>
    <p:extLst>
      <p:ext uri="{BB962C8B-B14F-4D97-AF65-F5344CB8AC3E}">
        <p14:creationId xmlns:p14="http://schemas.microsoft.com/office/powerpoint/2010/main" val="33826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646111" y="356347"/>
            <a:ext cx="11284772" cy="6347684"/>
          </a:xfrm>
          <a:prstGeom prst="rect">
            <a:avLst/>
          </a:prstGeom>
        </p:spPr>
      </p:pic>
    </p:spTree>
    <p:extLst>
      <p:ext uri="{BB962C8B-B14F-4D97-AF65-F5344CB8AC3E}">
        <p14:creationId xmlns:p14="http://schemas.microsoft.com/office/powerpoint/2010/main" val="1559327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3649689" cy="976032"/>
          </a:xfrm>
          <a:solidFill>
            <a:schemeClr val="accent2"/>
          </a:solidFill>
        </p:spPr>
        <p:txBody>
          <a:bodyPr/>
          <a:lstStyle/>
          <a:p>
            <a:r>
              <a:rPr lang="en-GB" dirty="0" smtClean="0"/>
              <a:t>After Poland</a:t>
            </a:r>
            <a:endParaRPr lang="en-GB" dirty="0"/>
          </a:p>
        </p:txBody>
      </p:sp>
      <p:sp>
        <p:nvSpPr>
          <p:cNvPr id="3" name="Content Placeholder 2"/>
          <p:cNvSpPr>
            <a:spLocks noGrp="1"/>
          </p:cNvSpPr>
          <p:nvPr>
            <p:ph idx="1"/>
          </p:nvPr>
        </p:nvSpPr>
        <p:spPr>
          <a:xfrm>
            <a:off x="191344" y="1412776"/>
            <a:ext cx="9143156" cy="4925854"/>
          </a:xfrm>
        </p:spPr>
        <p:txBody>
          <a:bodyPr>
            <a:noAutofit/>
          </a:bodyPr>
          <a:lstStyle/>
          <a:p>
            <a:pPr marL="0" indent="0" algn="just">
              <a:buNone/>
            </a:pPr>
            <a:r>
              <a:rPr lang="en-GB" sz="2300" dirty="0" smtClean="0"/>
              <a:t>When the Russian army arrived </a:t>
            </a:r>
            <a:r>
              <a:rPr lang="en-GB" sz="2300" dirty="0" err="1" smtClean="0"/>
              <a:t>Hosenfeld</a:t>
            </a:r>
            <a:r>
              <a:rPr lang="en-GB" sz="2300" dirty="0" smtClean="0"/>
              <a:t> had to leave Warsaw and then surrender in January 1945.  The Russians thought </a:t>
            </a:r>
            <a:r>
              <a:rPr lang="en-GB" sz="2300" dirty="0" err="1" smtClean="0"/>
              <a:t>Hosenfeld</a:t>
            </a:r>
            <a:r>
              <a:rPr lang="en-GB" sz="2300" dirty="0" smtClean="0"/>
              <a:t> was a spy and they tortured him, quite possibly over a period of several years.  </a:t>
            </a:r>
          </a:p>
          <a:p>
            <a:pPr marL="0" indent="0" algn="just">
              <a:buNone/>
            </a:pPr>
            <a:r>
              <a:rPr lang="en-GB" sz="2300" dirty="0" smtClean="0"/>
              <a:t>He was taken to Russia and sentenced to 25 years of hard labour because he had sentenced Polish fighters to imprisonment.  </a:t>
            </a:r>
          </a:p>
          <a:p>
            <a:pPr marL="0" indent="0" algn="just">
              <a:buNone/>
            </a:pPr>
            <a:r>
              <a:rPr lang="en-GB" sz="2300" dirty="0" smtClean="0"/>
              <a:t>From here he wrote to his wife and asked her to contact the Jews he had helped to prove that he was not a war criminal.  </a:t>
            </a:r>
          </a:p>
          <a:p>
            <a:pPr marL="0" indent="0" algn="just">
              <a:buNone/>
            </a:pPr>
            <a:r>
              <a:rPr lang="en-GB" sz="2300" dirty="0" smtClean="0"/>
              <a:t>Leon Warm and </a:t>
            </a:r>
            <a:r>
              <a:rPr lang="en-GB" sz="2300" dirty="0" err="1" smtClean="0"/>
              <a:t>Władek</a:t>
            </a:r>
            <a:r>
              <a:rPr lang="en-GB" sz="2300" dirty="0" smtClean="0"/>
              <a:t> </a:t>
            </a:r>
            <a:r>
              <a:rPr lang="en-GB" sz="2300" dirty="0" err="1" smtClean="0"/>
              <a:t>Szpilman</a:t>
            </a:r>
            <a:r>
              <a:rPr lang="en-GB" sz="2300" dirty="0" smtClean="0"/>
              <a:t> did their best to get him released and even contacted the head of the Polish secret police to ask the Russians.  Sadly, they were not listened to and Captain </a:t>
            </a:r>
            <a:r>
              <a:rPr lang="en-GB" sz="2300" dirty="0" err="1" smtClean="0"/>
              <a:t>Wilm</a:t>
            </a:r>
            <a:r>
              <a:rPr lang="en-GB" sz="2300" dirty="0" smtClean="0"/>
              <a:t> </a:t>
            </a:r>
            <a:r>
              <a:rPr lang="en-GB" sz="2300" dirty="0" err="1" smtClean="0"/>
              <a:t>Hosenfeld</a:t>
            </a:r>
            <a:r>
              <a:rPr lang="en-GB" sz="2300" dirty="0" smtClean="0"/>
              <a:t> died of internal bleeding in 1952, possibly as a result of violence.  He was 57.  </a:t>
            </a:r>
            <a:endParaRPr lang="en-GB" sz="2300" dirty="0"/>
          </a:p>
        </p:txBody>
      </p:sp>
      <p:pic>
        <p:nvPicPr>
          <p:cNvPr id="6146" name="Picture 2" descr="I:\Pictures\History\Władysław-Szpi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30244" y="16158"/>
            <a:ext cx="2304256" cy="369332"/>
          </a:xfrm>
          <a:prstGeom prst="rect">
            <a:avLst/>
          </a:prstGeom>
          <a:noFill/>
        </p:spPr>
        <p:txBody>
          <a:bodyPr wrap="square" rtlCol="0">
            <a:spAutoFit/>
          </a:bodyPr>
          <a:lstStyle/>
          <a:p>
            <a:pPr algn="ctr"/>
            <a:r>
              <a:rPr lang="en-GB" dirty="0" err="1" smtClean="0">
                <a:solidFill>
                  <a:schemeClr val="accent3"/>
                </a:solidFill>
              </a:rPr>
              <a:t>Władek</a:t>
            </a:r>
            <a:r>
              <a:rPr lang="en-GB" dirty="0" smtClean="0">
                <a:solidFill>
                  <a:schemeClr val="accent3"/>
                </a:solidFill>
              </a:rPr>
              <a:t> </a:t>
            </a:r>
            <a:r>
              <a:rPr lang="en-GB" dirty="0" err="1" smtClean="0">
                <a:solidFill>
                  <a:schemeClr val="accent3"/>
                </a:solidFill>
              </a:rPr>
              <a:t>Szpilman</a:t>
            </a:r>
            <a:endParaRPr lang="en-GB" dirty="0">
              <a:solidFill>
                <a:schemeClr val="accent3"/>
              </a:solidFill>
            </a:endParaRPr>
          </a:p>
        </p:txBody>
      </p:sp>
      <p:pic>
        <p:nvPicPr>
          <p:cNvPr id="6" name="Picture 2" descr="I:\Pictures\History\Hosenfeld Warsaw 1944 Cas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408" y="2996952"/>
            <a:ext cx="2304256" cy="32069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57320" y="6203906"/>
            <a:ext cx="2304256" cy="369332"/>
          </a:xfrm>
          <a:prstGeom prst="rect">
            <a:avLst/>
          </a:prstGeom>
          <a:noFill/>
        </p:spPr>
        <p:txBody>
          <a:bodyPr wrap="square" rtlCol="0">
            <a:spAutoFit/>
          </a:bodyPr>
          <a:lstStyle/>
          <a:p>
            <a:pPr algn="ctr"/>
            <a:r>
              <a:rPr lang="en-GB" dirty="0" err="1" smtClean="0">
                <a:solidFill>
                  <a:schemeClr val="accent3"/>
                </a:solidFill>
              </a:rPr>
              <a:t>Wilm</a:t>
            </a:r>
            <a:r>
              <a:rPr lang="en-GB" dirty="0" smtClean="0">
                <a:solidFill>
                  <a:schemeClr val="accent3"/>
                </a:solidFill>
              </a:rPr>
              <a:t> </a:t>
            </a:r>
            <a:r>
              <a:rPr lang="en-GB" dirty="0" err="1" smtClean="0">
                <a:solidFill>
                  <a:schemeClr val="accent3"/>
                </a:solidFill>
              </a:rPr>
              <a:t>Hosenfeld</a:t>
            </a:r>
            <a:endParaRPr lang="en-GB" dirty="0">
              <a:solidFill>
                <a:schemeClr val="accent3"/>
              </a:solidFill>
            </a:endParaRPr>
          </a:p>
        </p:txBody>
      </p:sp>
    </p:spTree>
    <p:extLst>
      <p:ext uri="{BB962C8B-B14F-4D97-AF65-F5344CB8AC3E}">
        <p14:creationId xmlns:p14="http://schemas.microsoft.com/office/powerpoint/2010/main" val="7490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476672"/>
            <a:ext cx="2492647" cy="1400530"/>
          </a:xfrm>
          <a:solidFill>
            <a:schemeClr val="accent2"/>
          </a:solidFill>
        </p:spPr>
        <p:txBody>
          <a:bodyPr/>
          <a:lstStyle/>
          <a:p>
            <a:r>
              <a:rPr lang="en-GB" dirty="0" smtClean="0"/>
              <a:t>Honours</a:t>
            </a:r>
            <a:endParaRPr lang="en-GB" dirty="0"/>
          </a:p>
        </p:txBody>
      </p:sp>
      <p:sp>
        <p:nvSpPr>
          <p:cNvPr id="3" name="Content Placeholder 2"/>
          <p:cNvSpPr>
            <a:spLocks noGrp="1"/>
          </p:cNvSpPr>
          <p:nvPr>
            <p:ph idx="1"/>
          </p:nvPr>
        </p:nvSpPr>
        <p:spPr>
          <a:xfrm>
            <a:off x="191344" y="3272408"/>
            <a:ext cx="11593288" cy="4195481"/>
          </a:xfrm>
        </p:spPr>
        <p:txBody>
          <a:bodyPr>
            <a:normAutofit/>
          </a:bodyPr>
          <a:lstStyle/>
          <a:p>
            <a:pPr marL="0" indent="0">
              <a:buNone/>
            </a:pPr>
            <a:r>
              <a:rPr lang="en-GB" sz="2800" dirty="0" smtClean="0"/>
              <a:t>In 2007, the people of Poland awarded </a:t>
            </a:r>
            <a:r>
              <a:rPr lang="en-GB" sz="2800" dirty="0" err="1" smtClean="0"/>
              <a:t>Hosenfeld</a:t>
            </a:r>
            <a:r>
              <a:rPr lang="en-GB" sz="2800" dirty="0" smtClean="0"/>
              <a:t> a rare honour in his memory.  The Commander’s Cross of the Order of </a:t>
            </a:r>
            <a:r>
              <a:rPr lang="en-GB" sz="2800" dirty="0" err="1" smtClean="0"/>
              <a:t>Polonia</a:t>
            </a:r>
            <a:r>
              <a:rPr lang="en-GB" sz="2800" dirty="0" smtClean="0"/>
              <a:t> </a:t>
            </a:r>
            <a:r>
              <a:rPr lang="en-GB" sz="2800" dirty="0" err="1" smtClean="0"/>
              <a:t>Restituta</a:t>
            </a:r>
            <a:r>
              <a:rPr lang="en-GB" sz="2800" dirty="0" smtClean="0"/>
              <a:t> is awarded to people of great courage who have saved the lives of others.  </a:t>
            </a:r>
          </a:p>
          <a:p>
            <a:pPr marL="0" indent="0">
              <a:buNone/>
            </a:pPr>
            <a:r>
              <a:rPr lang="en-GB" sz="2800" dirty="0" smtClean="0"/>
              <a:t>The Jews of Israel also honoured him with the title of ‘Righteous Among the Nations’ in recognition of the lives he had saved and his name is recorded on a plaque at </a:t>
            </a:r>
            <a:r>
              <a:rPr lang="en-GB" sz="2800" dirty="0" err="1" smtClean="0"/>
              <a:t>Yad</a:t>
            </a:r>
            <a:r>
              <a:rPr lang="en-GB" sz="2800" dirty="0" smtClean="0"/>
              <a:t> </a:t>
            </a:r>
            <a:r>
              <a:rPr lang="en-GB" sz="2800" dirty="0" err="1" smtClean="0"/>
              <a:t>Vashem</a:t>
            </a:r>
            <a:r>
              <a:rPr lang="en-GB" sz="2800" dirty="0" smtClean="0"/>
              <a:t> Holocaust centre.  </a:t>
            </a:r>
            <a:endParaRPr lang="en-GB" sz="2800" dirty="0"/>
          </a:p>
        </p:txBody>
      </p:sp>
      <p:pic>
        <p:nvPicPr>
          <p:cNvPr id="7170" name="Picture 2" descr="I:\Pictures\History\Polonia_Restituta_-_Commander's_Cross_pre-1939_w_ri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7688" y="188640"/>
            <a:ext cx="2033587"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ictures\Wilhelm (Wilm) Hosenfeld _ www.yadvashem.org_files\01_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7" y="188640"/>
            <a:ext cx="2160240" cy="300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35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Pictures\Wilhelm (Wilm) Hosenfeld _ www.yadvashem.org_files\01_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792" y="132656"/>
            <a:ext cx="2160240" cy="3006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6111" y="452718"/>
            <a:ext cx="3361657" cy="744034"/>
          </a:xfrm>
          <a:solidFill>
            <a:schemeClr val="accent2"/>
          </a:solidFill>
        </p:spPr>
        <p:txBody>
          <a:bodyPr/>
          <a:lstStyle/>
          <a:p>
            <a:r>
              <a:rPr lang="en-GB" dirty="0" smtClean="0"/>
              <a:t>Background</a:t>
            </a:r>
            <a:endParaRPr lang="en-GB" dirty="0"/>
          </a:p>
        </p:txBody>
      </p:sp>
      <p:sp>
        <p:nvSpPr>
          <p:cNvPr id="3" name="Content Placeholder 2"/>
          <p:cNvSpPr>
            <a:spLocks noGrp="1"/>
          </p:cNvSpPr>
          <p:nvPr>
            <p:ph idx="1"/>
          </p:nvPr>
        </p:nvSpPr>
        <p:spPr>
          <a:xfrm>
            <a:off x="-7990" y="3049706"/>
            <a:ext cx="12199989" cy="4195481"/>
          </a:xfrm>
        </p:spPr>
        <p:txBody>
          <a:bodyPr>
            <a:noAutofit/>
          </a:bodyPr>
          <a:lstStyle/>
          <a:p>
            <a:pPr marL="0" indent="0">
              <a:buNone/>
            </a:pPr>
            <a:r>
              <a:rPr lang="en-GB" sz="2800" dirty="0" err="1" smtClean="0"/>
              <a:t>Wilm</a:t>
            </a:r>
            <a:r>
              <a:rPr lang="en-GB" sz="2800" dirty="0" smtClean="0"/>
              <a:t> </a:t>
            </a:r>
            <a:r>
              <a:rPr lang="en-GB" sz="2800" dirty="0" err="1" smtClean="0"/>
              <a:t>Hosenfeld</a:t>
            </a:r>
            <a:r>
              <a:rPr lang="en-GB" sz="2800" dirty="0" smtClean="0"/>
              <a:t> was born in Germany in 1895 and brought up in a very religious Roman Catholic family.  He fought in World War I and was awarded the Iron Cross.</a:t>
            </a:r>
          </a:p>
          <a:p>
            <a:pPr marL="0" indent="0">
              <a:buNone/>
            </a:pPr>
            <a:r>
              <a:rPr lang="en-GB" sz="2800" dirty="0" smtClean="0"/>
              <a:t>After 1918 he became a school teacher, got married and had five children.  </a:t>
            </a:r>
          </a:p>
          <a:p>
            <a:pPr marL="0" indent="0">
              <a:buNone/>
            </a:pPr>
            <a:r>
              <a:rPr lang="en-GB" sz="2800" dirty="0" smtClean="0"/>
              <a:t>He initially admired Hitler and joined the Nazi party in 1935.  </a:t>
            </a:r>
          </a:p>
          <a:p>
            <a:pPr marL="0" indent="0">
              <a:buNone/>
            </a:pPr>
            <a:r>
              <a:rPr lang="en-GB" sz="2800" dirty="0" smtClean="0"/>
              <a:t>In 1939 he joined the army again and was one of the German soldiers who invaded Poland at the beginning of World War II.  </a:t>
            </a:r>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776" y="116632"/>
            <a:ext cx="5065716" cy="3022544"/>
          </a:xfrm>
          <a:prstGeom prst="rect">
            <a:avLst/>
          </a:prstGeom>
        </p:spPr>
      </p:pic>
    </p:spTree>
    <p:extLst>
      <p:ext uri="{BB962C8B-B14F-4D97-AF65-F5344CB8AC3E}">
        <p14:creationId xmlns:p14="http://schemas.microsoft.com/office/powerpoint/2010/main" val="18964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3" y="188640"/>
            <a:ext cx="4680520" cy="864096"/>
          </a:xfrm>
          <a:solidFill>
            <a:schemeClr val="accent2"/>
          </a:solidFill>
        </p:spPr>
        <p:txBody>
          <a:bodyPr/>
          <a:lstStyle/>
          <a:p>
            <a:r>
              <a:rPr lang="en-GB" dirty="0" smtClean="0"/>
              <a:t>Further reading</a:t>
            </a:r>
            <a:endParaRPr lang="en-GB" dirty="0"/>
          </a:p>
        </p:txBody>
      </p:sp>
      <p:sp>
        <p:nvSpPr>
          <p:cNvPr id="3" name="Content Placeholder 2"/>
          <p:cNvSpPr>
            <a:spLocks noGrp="1"/>
          </p:cNvSpPr>
          <p:nvPr>
            <p:ph idx="1"/>
          </p:nvPr>
        </p:nvSpPr>
        <p:spPr>
          <a:xfrm>
            <a:off x="119336" y="1196752"/>
            <a:ext cx="7848872" cy="4195481"/>
          </a:xfrm>
        </p:spPr>
        <p:txBody>
          <a:bodyPr/>
          <a:lstStyle/>
          <a:p>
            <a:pPr marL="0" indent="0">
              <a:buNone/>
            </a:pPr>
            <a:r>
              <a:rPr lang="en-GB" sz="3200" dirty="0" err="1" smtClean="0"/>
              <a:t>Władisław</a:t>
            </a:r>
            <a:r>
              <a:rPr lang="en-GB" sz="3200" dirty="0" smtClean="0"/>
              <a:t> </a:t>
            </a:r>
            <a:r>
              <a:rPr lang="en-GB" sz="3200" dirty="0" err="1" smtClean="0"/>
              <a:t>Szpilman</a:t>
            </a:r>
            <a:r>
              <a:rPr lang="en-GB" sz="3200" dirty="0" smtClean="0"/>
              <a:t> lived for another 55 years after the war.  He wrote about his experiences in a book called </a:t>
            </a:r>
            <a:r>
              <a:rPr lang="en-GB" sz="3200" i="1" dirty="0" smtClean="0"/>
              <a:t>The Pianist</a:t>
            </a:r>
            <a:r>
              <a:rPr lang="en-GB" sz="3200" dirty="0" smtClean="0"/>
              <a:t> on which the film is based.  </a:t>
            </a:r>
          </a:p>
        </p:txBody>
      </p:sp>
      <p:pic>
        <p:nvPicPr>
          <p:cNvPr id="8195" name="Picture 3" descr="I:\Pictures\History\220px-Władysław_Szpi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2095500" cy="3276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95500" y="6455058"/>
            <a:ext cx="2304256" cy="369332"/>
          </a:xfrm>
          <a:prstGeom prst="rect">
            <a:avLst/>
          </a:prstGeom>
          <a:noFill/>
        </p:spPr>
        <p:txBody>
          <a:bodyPr wrap="square" rtlCol="0">
            <a:spAutoFit/>
          </a:bodyPr>
          <a:lstStyle/>
          <a:p>
            <a:pPr algn="ctr"/>
            <a:r>
              <a:rPr lang="en-GB" dirty="0" err="1" smtClean="0">
                <a:solidFill>
                  <a:schemeClr val="accent3"/>
                </a:solidFill>
              </a:rPr>
              <a:t>Władek</a:t>
            </a:r>
            <a:r>
              <a:rPr lang="en-GB" dirty="0" smtClean="0">
                <a:solidFill>
                  <a:schemeClr val="accent3"/>
                </a:solidFill>
              </a:rPr>
              <a:t> </a:t>
            </a:r>
            <a:r>
              <a:rPr lang="en-GB" dirty="0" err="1" smtClean="0">
                <a:solidFill>
                  <a:schemeClr val="accent3"/>
                </a:solidFill>
              </a:rPr>
              <a:t>Szpilman</a:t>
            </a:r>
            <a:endParaRPr lang="en-GB" dirty="0">
              <a:solidFill>
                <a:schemeClr val="accent3"/>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026" y="-12576"/>
            <a:ext cx="3999974" cy="6858000"/>
          </a:xfrm>
          <a:prstGeom prst="rect">
            <a:avLst/>
          </a:prstGeom>
        </p:spPr>
      </p:pic>
      <p:sp>
        <p:nvSpPr>
          <p:cNvPr id="4" name="TextBox 3"/>
          <p:cNvSpPr txBox="1"/>
          <p:nvPr/>
        </p:nvSpPr>
        <p:spPr>
          <a:xfrm>
            <a:off x="2423592" y="3284960"/>
            <a:ext cx="5544616" cy="3539430"/>
          </a:xfrm>
          <a:prstGeom prst="rect">
            <a:avLst/>
          </a:prstGeom>
          <a:noFill/>
        </p:spPr>
        <p:txBody>
          <a:bodyPr wrap="square" rtlCol="0">
            <a:spAutoFit/>
          </a:bodyPr>
          <a:lstStyle/>
          <a:p>
            <a:r>
              <a:rPr lang="en-GB" sz="2800" dirty="0"/>
              <a:t>There is also a </a:t>
            </a:r>
            <a:r>
              <a:rPr lang="en-GB" sz="2800" dirty="0" smtClean="0"/>
              <a:t>German </a:t>
            </a:r>
            <a:r>
              <a:rPr lang="en-GB" sz="2800" dirty="0"/>
              <a:t>book about the life of </a:t>
            </a:r>
            <a:r>
              <a:rPr lang="en-GB" sz="2800" dirty="0" err="1"/>
              <a:t>Wilm</a:t>
            </a:r>
            <a:r>
              <a:rPr lang="en-GB" sz="2800" dirty="0"/>
              <a:t> </a:t>
            </a:r>
            <a:r>
              <a:rPr lang="en-GB" sz="2800" dirty="0" err="1"/>
              <a:t>Hosenfeld</a:t>
            </a:r>
            <a:r>
              <a:rPr lang="en-GB" sz="2800" dirty="0"/>
              <a:t> which is likely to be translated into English.  It is by Hermann </a:t>
            </a:r>
            <a:r>
              <a:rPr lang="en-GB" sz="2800" dirty="0" err="1"/>
              <a:t>Vinke</a:t>
            </a:r>
            <a:r>
              <a:rPr lang="en-GB" sz="2800" dirty="0"/>
              <a:t> called </a:t>
            </a:r>
            <a:r>
              <a:rPr lang="en-GB" sz="2800" i="1" dirty="0" err="1"/>
              <a:t>Ich</a:t>
            </a:r>
            <a:r>
              <a:rPr lang="en-GB" sz="2800" i="1" dirty="0"/>
              <a:t> </a:t>
            </a:r>
            <a:r>
              <a:rPr lang="en-GB" sz="2800" i="1" dirty="0" err="1"/>
              <a:t>sehe</a:t>
            </a:r>
            <a:r>
              <a:rPr lang="en-GB" sz="2800" i="1" dirty="0"/>
              <a:t> </a:t>
            </a:r>
            <a:r>
              <a:rPr lang="en-GB" sz="2800" i="1" dirty="0" err="1" smtClean="0"/>
              <a:t>immer</a:t>
            </a:r>
            <a:r>
              <a:rPr lang="en-GB" sz="2800" i="1" dirty="0" smtClean="0"/>
              <a:t> </a:t>
            </a:r>
            <a:r>
              <a:rPr lang="en-GB" sz="2800" i="1" dirty="0"/>
              <a:t>den Menschen </a:t>
            </a:r>
            <a:r>
              <a:rPr lang="en-GB" sz="2800" i="1" dirty="0" err="1"/>
              <a:t>vor</a:t>
            </a:r>
            <a:r>
              <a:rPr lang="en-GB" sz="2800" i="1" dirty="0"/>
              <a:t> </a:t>
            </a:r>
            <a:r>
              <a:rPr lang="en-GB" sz="2800" i="1" dirty="0" err="1"/>
              <a:t>mir</a:t>
            </a:r>
            <a:r>
              <a:rPr lang="en-GB" sz="2800" dirty="0"/>
              <a:t>. </a:t>
            </a:r>
          </a:p>
          <a:p>
            <a:endParaRPr lang="en-GB" sz="2800" dirty="0"/>
          </a:p>
        </p:txBody>
      </p:sp>
    </p:spTree>
    <p:extLst>
      <p:ext uri="{BB962C8B-B14F-4D97-AF65-F5344CB8AC3E}">
        <p14:creationId xmlns:p14="http://schemas.microsoft.com/office/powerpoint/2010/main" val="280353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 y="-1"/>
            <a:ext cx="5107114" cy="6880844"/>
          </a:xfrm>
        </p:spPr>
      </p:pic>
      <p:sp>
        <p:nvSpPr>
          <p:cNvPr id="2" name="Title 1"/>
          <p:cNvSpPr>
            <a:spLocks noGrp="1"/>
          </p:cNvSpPr>
          <p:nvPr>
            <p:ph type="title"/>
          </p:nvPr>
        </p:nvSpPr>
        <p:spPr>
          <a:xfrm>
            <a:off x="5303912" y="-19722"/>
            <a:ext cx="4674914" cy="1400530"/>
          </a:xfrm>
          <a:solidFill>
            <a:schemeClr val="accent2"/>
          </a:solidFill>
        </p:spPr>
        <p:txBody>
          <a:bodyPr/>
          <a:lstStyle/>
          <a:p>
            <a:pPr algn="ctr"/>
            <a:r>
              <a:rPr lang="en-GB" sz="3600" dirty="0" smtClean="0"/>
              <a:t>The Germans devastated Poland</a:t>
            </a:r>
            <a:endParaRPr lang="en-GB" sz="3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071" y="1460977"/>
            <a:ext cx="7088803" cy="5210271"/>
          </a:xfrm>
          <a:prstGeom prst="rect">
            <a:avLst/>
          </a:prstGeom>
        </p:spPr>
      </p:pic>
      <p:sp>
        <p:nvSpPr>
          <p:cNvPr id="3" name="TextBox 2"/>
          <p:cNvSpPr txBox="1"/>
          <p:nvPr/>
        </p:nvSpPr>
        <p:spPr>
          <a:xfrm>
            <a:off x="2667432" y="391758"/>
            <a:ext cx="2160240" cy="1200329"/>
          </a:xfrm>
          <a:prstGeom prst="rect">
            <a:avLst/>
          </a:prstGeom>
          <a:noFill/>
        </p:spPr>
        <p:txBody>
          <a:bodyPr wrap="square" rtlCol="0">
            <a:spAutoFit/>
          </a:bodyPr>
          <a:lstStyle/>
          <a:p>
            <a:pPr algn="ctr"/>
            <a:r>
              <a:rPr lang="en-GB" dirty="0" smtClean="0">
                <a:solidFill>
                  <a:srgbClr val="FF0000"/>
                </a:solidFill>
              </a:rPr>
              <a:t>Basilica of the Holy Cross, Warsaw in the 1890’s</a:t>
            </a:r>
            <a:endParaRPr lang="en-GB" dirty="0">
              <a:solidFill>
                <a:srgbClr val="FF0000"/>
              </a:solidFill>
            </a:endParaRPr>
          </a:p>
        </p:txBody>
      </p:sp>
      <p:sp>
        <p:nvSpPr>
          <p:cNvPr id="5" name="TextBox 4"/>
          <p:cNvSpPr txBox="1"/>
          <p:nvPr/>
        </p:nvSpPr>
        <p:spPr>
          <a:xfrm>
            <a:off x="10344472" y="1844824"/>
            <a:ext cx="1440160" cy="1200329"/>
          </a:xfrm>
          <a:prstGeom prst="rect">
            <a:avLst/>
          </a:prstGeom>
          <a:noFill/>
        </p:spPr>
        <p:txBody>
          <a:bodyPr wrap="square" rtlCol="0">
            <a:spAutoFit/>
          </a:bodyPr>
          <a:lstStyle/>
          <a:p>
            <a:r>
              <a:rPr lang="en-GB" dirty="0">
                <a:solidFill>
                  <a:srgbClr val="FF0000"/>
                </a:solidFill>
              </a:rPr>
              <a:t>Basilica of the Holy Cross, </a:t>
            </a:r>
            <a:r>
              <a:rPr lang="en-GB" dirty="0" smtClean="0">
                <a:solidFill>
                  <a:srgbClr val="FF0000"/>
                </a:solidFill>
              </a:rPr>
              <a:t>1945</a:t>
            </a:r>
            <a:endParaRPr lang="en-GB" dirty="0">
              <a:solidFill>
                <a:srgbClr val="FF0000"/>
              </a:solidFill>
            </a:endParaRPr>
          </a:p>
          <a:p>
            <a:endParaRPr lang="en-GB" dirty="0"/>
          </a:p>
        </p:txBody>
      </p:sp>
    </p:spTree>
    <p:extLst>
      <p:ext uri="{BB962C8B-B14F-4D97-AF65-F5344CB8AC3E}">
        <p14:creationId xmlns:p14="http://schemas.microsoft.com/office/powerpoint/2010/main" val="11927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1145966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9404723" cy="1335666"/>
          </a:xfrm>
          <a:solidFill>
            <a:schemeClr val="accent2"/>
          </a:solidFill>
        </p:spPr>
        <p:txBody>
          <a:bodyPr/>
          <a:lstStyle/>
          <a:p>
            <a:pPr algn="ctr"/>
            <a:r>
              <a:rPr lang="en-GB" dirty="0" smtClean="0"/>
              <a:t>Statue of Christ Pointing the Way of Salvation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00" y="1335666"/>
            <a:ext cx="7200800" cy="5400600"/>
          </a:xfrm>
        </p:spPr>
      </p:pic>
      <p:sp>
        <p:nvSpPr>
          <p:cNvPr id="5" name="Rectangle 4"/>
          <p:cNvSpPr/>
          <p:nvPr/>
        </p:nvSpPr>
        <p:spPr>
          <a:xfrm>
            <a:off x="8184233" y="1619920"/>
            <a:ext cx="4007767" cy="4832092"/>
          </a:xfrm>
          <a:prstGeom prst="rect">
            <a:avLst/>
          </a:prstGeom>
        </p:spPr>
        <p:txBody>
          <a:bodyPr wrap="square">
            <a:spAutoFit/>
          </a:bodyPr>
          <a:lstStyle/>
          <a:p>
            <a:r>
              <a:rPr lang="en-GB" sz="2800" dirty="0" smtClean="0">
                <a:solidFill>
                  <a:srgbClr val="FFFF00"/>
                </a:solidFill>
                <a:latin typeface="Helvetica Neue"/>
              </a:rPr>
              <a:t>‘If </a:t>
            </a:r>
            <a:r>
              <a:rPr lang="en-GB" sz="2800" dirty="0">
                <a:solidFill>
                  <a:srgbClr val="FFFF00"/>
                </a:solidFill>
                <a:latin typeface="Helvetica Neue"/>
              </a:rPr>
              <a:t>anyone would come after me, let him deny himself and take up his cross daily and follow me</a:t>
            </a:r>
            <a:r>
              <a:rPr lang="en-GB" sz="2800" dirty="0" smtClean="0">
                <a:solidFill>
                  <a:srgbClr val="FFFF00"/>
                </a:solidFill>
                <a:latin typeface="Helvetica Neue"/>
              </a:rPr>
              <a:t>.</a:t>
            </a:r>
            <a:r>
              <a:rPr lang="en-GB" sz="2800" b="1" baseline="30000" dirty="0">
                <a:solidFill>
                  <a:srgbClr val="FFFF00"/>
                </a:solidFill>
                <a:latin typeface="Arial" panose="020B0604020202020204" pitchFamily="34" charset="0"/>
              </a:rPr>
              <a:t> </a:t>
            </a:r>
            <a:r>
              <a:rPr lang="en-GB" sz="2800" dirty="0">
                <a:solidFill>
                  <a:srgbClr val="FFFF00"/>
                </a:solidFill>
                <a:latin typeface="Helvetica Neue"/>
              </a:rPr>
              <a:t>For whoever would save his life will lose it, but whoever loses his life for my sake will save it</a:t>
            </a:r>
            <a:r>
              <a:rPr lang="en-GB" sz="2800" dirty="0" smtClean="0">
                <a:solidFill>
                  <a:srgbClr val="FFFF00"/>
                </a:solidFill>
                <a:latin typeface="Helvetica Neue"/>
              </a:rPr>
              <a:t>.’</a:t>
            </a:r>
          </a:p>
          <a:p>
            <a:endParaRPr lang="en-GB" sz="2800" dirty="0">
              <a:solidFill>
                <a:srgbClr val="FFFF00"/>
              </a:solidFill>
              <a:latin typeface="Helvetica Neue"/>
            </a:endParaRPr>
          </a:p>
          <a:p>
            <a:r>
              <a:rPr lang="en-GB" sz="2800" dirty="0" smtClean="0">
                <a:latin typeface="Helvetica Neue"/>
              </a:rPr>
              <a:t>(Jesus in Luke 9:23-24)</a:t>
            </a:r>
            <a:endParaRPr lang="en-GB" sz="2800" dirty="0"/>
          </a:p>
        </p:txBody>
      </p:sp>
    </p:spTree>
    <p:extLst>
      <p:ext uri="{BB962C8B-B14F-4D97-AF65-F5344CB8AC3E}">
        <p14:creationId xmlns:p14="http://schemas.microsoft.com/office/powerpoint/2010/main" val="1729623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474531" y="452718"/>
            <a:ext cx="11057666" cy="6219937"/>
          </a:xfrm>
          <a:prstGeom prst="rect">
            <a:avLst/>
          </a:prstGeom>
        </p:spPr>
      </p:pic>
    </p:spTree>
    <p:extLst>
      <p:ext uri="{BB962C8B-B14F-4D97-AF65-F5344CB8AC3E}">
        <p14:creationId xmlns:p14="http://schemas.microsoft.com/office/powerpoint/2010/main" val="1920536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160" y="1484784"/>
            <a:ext cx="4079776" cy="3000335"/>
          </a:xfrm>
          <a:prstGeom prst="rect">
            <a:avLst/>
          </a:prstGeom>
        </p:spPr>
      </p:pic>
      <p:sp>
        <p:nvSpPr>
          <p:cNvPr id="2" name="Title 1"/>
          <p:cNvSpPr>
            <a:spLocks noGrp="1"/>
          </p:cNvSpPr>
          <p:nvPr>
            <p:ph type="title"/>
          </p:nvPr>
        </p:nvSpPr>
        <p:spPr>
          <a:xfrm>
            <a:off x="0" y="0"/>
            <a:ext cx="9404723" cy="1400530"/>
          </a:xfrm>
          <a:solidFill>
            <a:schemeClr val="accent2"/>
          </a:solidFill>
        </p:spPr>
        <p:txBody>
          <a:bodyPr/>
          <a:lstStyle/>
          <a:p>
            <a:r>
              <a:rPr lang="en-GB" dirty="0" smtClean="0"/>
              <a:t>The treatment of the Jews was cruel and shocking in the extreme</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44" y="1484784"/>
            <a:ext cx="3558540" cy="2514600"/>
          </a:xfrm>
        </p:spPr>
      </p:pic>
      <p:pic>
        <p:nvPicPr>
          <p:cNvPr id="1026" name="Picture 2" descr="I:\Pictures\History\warsawchi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104" y="1484784"/>
            <a:ext cx="3200400" cy="2405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Pictures\History\Treblin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00" y="4100651"/>
            <a:ext cx="3893096" cy="2707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Pictures\History\Treblinka Childr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936" y="4559684"/>
            <a:ext cx="4292600" cy="2006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1424" y="3573016"/>
            <a:ext cx="2160240" cy="523220"/>
          </a:xfrm>
          <a:prstGeom prst="rect">
            <a:avLst/>
          </a:prstGeom>
          <a:noFill/>
        </p:spPr>
        <p:txBody>
          <a:bodyPr wrap="square" rtlCol="0">
            <a:spAutoFit/>
          </a:bodyPr>
          <a:lstStyle/>
          <a:p>
            <a:pPr algn="ctr"/>
            <a:r>
              <a:rPr lang="en-GB" sz="2800" b="1" dirty="0" smtClean="0">
                <a:solidFill>
                  <a:srgbClr val="FF0000"/>
                </a:solidFill>
              </a:rPr>
              <a:t>Warsaw</a:t>
            </a:r>
            <a:endParaRPr lang="en-GB" sz="2800" b="1" dirty="0">
              <a:solidFill>
                <a:srgbClr val="FF0000"/>
              </a:solidFill>
            </a:endParaRPr>
          </a:p>
        </p:txBody>
      </p:sp>
      <p:sp>
        <p:nvSpPr>
          <p:cNvPr id="10" name="TextBox 9"/>
          <p:cNvSpPr txBox="1"/>
          <p:nvPr/>
        </p:nvSpPr>
        <p:spPr>
          <a:xfrm>
            <a:off x="4071104" y="3513917"/>
            <a:ext cx="2160240" cy="400110"/>
          </a:xfrm>
          <a:prstGeom prst="rect">
            <a:avLst/>
          </a:prstGeom>
          <a:noFill/>
        </p:spPr>
        <p:txBody>
          <a:bodyPr wrap="square" rtlCol="0">
            <a:spAutoFit/>
          </a:bodyPr>
          <a:lstStyle/>
          <a:p>
            <a:pPr algn="ctr"/>
            <a:r>
              <a:rPr lang="en-GB" sz="2000" b="1" dirty="0" smtClean="0">
                <a:solidFill>
                  <a:srgbClr val="FF0000"/>
                </a:solidFill>
              </a:rPr>
              <a:t>Warsaw ghetto</a:t>
            </a:r>
            <a:endParaRPr lang="en-GB" sz="2000" b="1" dirty="0">
              <a:solidFill>
                <a:srgbClr val="FF0000"/>
              </a:solidFill>
            </a:endParaRPr>
          </a:p>
        </p:txBody>
      </p:sp>
      <p:sp>
        <p:nvSpPr>
          <p:cNvPr id="11" name="TextBox 10"/>
          <p:cNvSpPr txBox="1"/>
          <p:nvPr/>
        </p:nvSpPr>
        <p:spPr>
          <a:xfrm>
            <a:off x="7622818" y="4099307"/>
            <a:ext cx="3906460" cy="400110"/>
          </a:xfrm>
          <a:prstGeom prst="rect">
            <a:avLst/>
          </a:prstGeom>
          <a:noFill/>
        </p:spPr>
        <p:txBody>
          <a:bodyPr wrap="square" rtlCol="0">
            <a:spAutoFit/>
          </a:bodyPr>
          <a:lstStyle/>
          <a:p>
            <a:pPr algn="ctr"/>
            <a:r>
              <a:rPr lang="en-GB" sz="2000" b="1" dirty="0" smtClean="0">
                <a:solidFill>
                  <a:srgbClr val="FF0000"/>
                </a:solidFill>
              </a:rPr>
              <a:t>Warsaw ghetto deportation</a:t>
            </a:r>
            <a:endParaRPr lang="en-GB" sz="2000" b="1" dirty="0">
              <a:solidFill>
                <a:srgbClr val="FF0000"/>
              </a:solidFill>
            </a:endParaRPr>
          </a:p>
        </p:txBody>
      </p:sp>
      <p:sp>
        <p:nvSpPr>
          <p:cNvPr id="12" name="TextBox 11"/>
          <p:cNvSpPr txBox="1"/>
          <p:nvPr/>
        </p:nvSpPr>
        <p:spPr>
          <a:xfrm>
            <a:off x="711896" y="6381618"/>
            <a:ext cx="2935832" cy="400110"/>
          </a:xfrm>
          <a:prstGeom prst="rect">
            <a:avLst/>
          </a:prstGeom>
          <a:noFill/>
        </p:spPr>
        <p:txBody>
          <a:bodyPr wrap="square" rtlCol="0">
            <a:spAutoFit/>
          </a:bodyPr>
          <a:lstStyle/>
          <a:p>
            <a:pPr algn="ctr"/>
            <a:r>
              <a:rPr lang="en-GB" sz="2000" b="1" dirty="0" smtClean="0">
                <a:solidFill>
                  <a:srgbClr val="FF0000"/>
                </a:solidFill>
              </a:rPr>
              <a:t>Treblinka death camp</a:t>
            </a:r>
            <a:endParaRPr lang="en-GB" sz="2000" b="1" dirty="0">
              <a:solidFill>
                <a:srgbClr val="FF0000"/>
              </a:solidFill>
            </a:endParaRPr>
          </a:p>
        </p:txBody>
      </p:sp>
      <p:sp>
        <p:nvSpPr>
          <p:cNvPr id="13" name="TextBox 12"/>
          <p:cNvSpPr txBox="1"/>
          <p:nvPr/>
        </p:nvSpPr>
        <p:spPr>
          <a:xfrm>
            <a:off x="6384032" y="6196952"/>
            <a:ext cx="2935832" cy="400110"/>
          </a:xfrm>
          <a:prstGeom prst="rect">
            <a:avLst/>
          </a:prstGeom>
          <a:noFill/>
        </p:spPr>
        <p:txBody>
          <a:bodyPr wrap="square" rtlCol="0">
            <a:spAutoFit/>
          </a:bodyPr>
          <a:lstStyle/>
          <a:p>
            <a:pPr algn="ctr"/>
            <a:r>
              <a:rPr lang="en-GB" sz="2000" b="1" dirty="0" smtClean="0">
                <a:solidFill>
                  <a:srgbClr val="FF0000"/>
                </a:solidFill>
              </a:rPr>
              <a:t>Treblinka death camp</a:t>
            </a:r>
            <a:endParaRPr lang="en-GB" sz="2000" b="1" dirty="0">
              <a:solidFill>
                <a:srgbClr val="FF0000"/>
              </a:solidFill>
            </a:endParaRPr>
          </a:p>
        </p:txBody>
      </p:sp>
    </p:spTree>
    <p:extLst>
      <p:ext uri="{BB962C8B-B14F-4D97-AF65-F5344CB8AC3E}">
        <p14:creationId xmlns:p14="http://schemas.microsoft.com/office/powerpoint/2010/main" val="31673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err="1" smtClean="0"/>
              <a:t>Hosenfeld</a:t>
            </a:r>
            <a:r>
              <a:rPr lang="en-GB" dirty="0" smtClean="0"/>
              <a:t> became disgusted with the behaviour of his own side.</a:t>
            </a:r>
            <a:endParaRPr lang="en-GB" dirty="0"/>
          </a:p>
        </p:txBody>
      </p:sp>
      <p:sp>
        <p:nvSpPr>
          <p:cNvPr id="3" name="Content Placeholder 2"/>
          <p:cNvSpPr>
            <a:spLocks noGrp="1"/>
          </p:cNvSpPr>
          <p:nvPr>
            <p:ph idx="1"/>
          </p:nvPr>
        </p:nvSpPr>
        <p:spPr>
          <a:xfrm>
            <a:off x="2999656" y="1916832"/>
            <a:ext cx="8946541" cy="4195481"/>
          </a:xfrm>
        </p:spPr>
        <p:txBody>
          <a:bodyPr>
            <a:normAutofit/>
          </a:bodyPr>
          <a:lstStyle/>
          <a:p>
            <a:pPr marL="0" indent="0" algn="just">
              <a:buNone/>
            </a:pPr>
            <a:r>
              <a:rPr lang="en-GB" dirty="0"/>
              <a:t>On September 1, 1942, </a:t>
            </a:r>
            <a:r>
              <a:rPr lang="en-GB" dirty="0" err="1"/>
              <a:t>Wilm</a:t>
            </a:r>
            <a:r>
              <a:rPr lang="en-GB" dirty="0"/>
              <a:t> wrote a letter to his wife showing himself convinced that the German crimes in Poland were a consequence of </a:t>
            </a:r>
            <a:r>
              <a:rPr lang="en-GB" dirty="0"/>
              <a:t>being separated from God</a:t>
            </a:r>
            <a:r>
              <a:rPr lang="en-GB" dirty="0" smtClean="0"/>
              <a:t>:</a:t>
            </a:r>
          </a:p>
          <a:p>
            <a:pPr marL="0" indent="0" algn="just">
              <a:buNone/>
            </a:pPr>
            <a:r>
              <a:rPr lang="en-GB" dirty="0"/>
              <a:t> </a:t>
            </a:r>
            <a:r>
              <a:rPr lang="en-GB" sz="3200" dirty="0" smtClean="0">
                <a:solidFill>
                  <a:srgbClr val="FFFF00"/>
                </a:solidFill>
              </a:rPr>
              <a:t>’Without </a:t>
            </a:r>
            <a:r>
              <a:rPr lang="en-GB" sz="3200" dirty="0">
                <a:solidFill>
                  <a:srgbClr val="FFFF00"/>
                </a:solidFill>
              </a:rPr>
              <a:t>him we are only animals in conflict, we believe that we must destroy each other. We will not listen to the divine commandment: </a:t>
            </a:r>
            <a:endParaRPr lang="en-GB" sz="3200" dirty="0" smtClean="0">
              <a:solidFill>
                <a:srgbClr val="FFFF00"/>
              </a:solidFill>
            </a:endParaRPr>
          </a:p>
          <a:p>
            <a:pPr marL="0" indent="0" algn="ctr">
              <a:buNone/>
            </a:pPr>
            <a:r>
              <a:rPr lang="en-GB" sz="3200" dirty="0" smtClean="0">
                <a:solidFill>
                  <a:srgbClr val="FFFF00"/>
                </a:solidFill>
              </a:rPr>
              <a:t>“Love </a:t>
            </a:r>
            <a:r>
              <a:rPr lang="en-GB" sz="3200" dirty="0">
                <a:solidFill>
                  <a:srgbClr val="FFFF00"/>
                </a:solidFill>
              </a:rPr>
              <a:t>one </a:t>
            </a:r>
            <a:r>
              <a:rPr lang="en-GB" sz="3200" dirty="0" smtClean="0">
                <a:solidFill>
                  <a:srgbClr val="FFFF00"/>
                </a:solidFill>
              </a:rPr>
              <a:t>another.”’</a:t>
            </a:r>
            <a:endParaRPr lang="en-GB" sz="3200"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132856"/>
            <a:ext cx="2649464" cy="3573016"/>
          </a:xfrm>
          <a:prstGeom prst="rect">
            <a:avLst/>
          </a:prstGeom>
        </p:spPr>
      </p:pic>
    </p:spTree>
    <p:extLst>
      <p:ext uri="{BB962C8B-B14F-4D97-AF65-F5344CB8AC3E}">
        <p14:creationId xmlns:p14="http://schemas.microsoft.com/office/powerpoint/2010/main" val="5730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err="1" smtClean="0"/>
              <a:t>Hosenfeld</a:t>
            </a:r>
            <a:r>
              <a:rPr lang="en-GB" dirty="0" smtClean="0"/>
              <a:t> became disgusted with the behaviour of his own side.</a:t>
            </a:r>
            <a:endParaRPr lang="en-GB" dirty="0"/>
          </a:p>
        </p:txBody>
      </p:sp>
      <p:sp>
        <p:nvSpPr>
          <p:cNvPr id="3" name="Content Placeholder 2"/>
          <p:cNvSpPr>
            <a:spLocks noGrp="1"/>
          </p:cNvSpPr>
          <p:nvPr>
            <p:ph idx="1"/>
          </p:nvPr>
        </p:nvSpPr>
        <p:spPr>
          <a:xfrm>
            <a:off x="2999656" y="1916832"/>
            <a:ext cx="8946541" cy="4195481"/>
          </a:xfrm>
        </p:spPr>
        <p:txBody>
          <a:bodyPr>
            <a:normAutofit lnSpcReduction="10000"/>
          </a:bodyPr>
          <a:lstStyle/>
          <a:p>
            <a:pPr marL="0" indent="0" algn="just">
              <a:buNone/>
            </a:pPr>
            <a:r>
              <a:rPr lang="en-GB" sz="3200" dirty="0" smtClean="0">
                <a:solidFill>
                  <a:srgbClr val="FFFF00"/>
                </a:solidFill>
              </a:rPr>
              <a:t>‘… these </a:t>
            </a:r>
            <a:r>
              <a:rPr lang="en-GB" sz="3200" dirty="0">
                <a:solidFill>
                  <a:srgbClr val="FFFF00"/>
                </a:solidFill>
              </a:rPr>
              <a:t>animals. With horrible mass murder of the Jews we have lost this war. We have brought an eternal curse on ourselves and will be forever covered with shame. We have no right for compassion or mercy; we all have a share in the guilt. I am ashamed to walk in the city</a:t>
            </a:r>
            <a:r>
              <a:rPr lang="en-GB" sz="3200" dirty="0" smtClean="0">
                <a:solidFill>
                  <a:srgbClr val="FFFF00"/>
                </a:solidFill>
              </a:rPr>
              <a:t>….’</a:t>
            </a:r>
          </a:p>
          <a:p>
            <a:pPr marL="0" indent="0" algn="just">
              <a:buNone/>
            </a:pPr>
            <a:r>
              <a:rPr lang="en-GB" dirty="0" err="1" smtClean="0"/>
              <a:t>Wilm</a:t>
            </a:r>
            <a:r>
              <a:rPr lang="en-GB" dirty="0" smtClean="0"/>
              <a:t> </a:t>
            </a:r>
            <a:r>
              <a:rPr lang="en-GB" dirty="0" err="1" smtClean="0"/>
              <a:t>Hosenfeld</a:t>
            </a:r>
            <a:r>
              <a:rPr lang="en-GB" dirty="0" smtClean="0"/>
              <a:t> 1943, after the suppression of the Warsaw Ghetto revolt.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132856"/>
            <a:ext cx="2649464" cy="3573016"/>
          </a:xfrm>
          <a:prstGeom prst="rect">
            <a:avLst/>
          </a:prstGeom>
        </p:spPr>
      </p:pic>
    </p:spTree>
    <p:extLst>
      <p:ext uri="{BB962C8B-B14F-4D97-AF65-F5344CB8AC3E}">
        <p14:creationId xmlns:p14="http://schemas.microsoft.com/office/powerpoint/2010/main" val="288794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1137</TotalTime>
  <Words>1009</Words>
  <Application>Microsoft Office PowerPoint</Application>
  <PresentationFormat>Widescreen</PresentationFormat>
  <Paragraphs>67</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Helvetica Neue</vt:lpstr>
      <vt:lpstr>Wingdings 3</vt:lpstr>
      <vt:lpstr>Ion</vt:lpstr>
      <vt:lpstr>Captain Wilm Hosenfeld</vt:lpstr>
      <vt:lpstr>Background</vt:lpstr>
      <vt:lpstr>The Germans devastated Poland</vt:lpstr>
      <vt:lpstr>PowerPoint Presentation</vt:lpstr>
      <vt:lpstr>Statue of Christ Pointing the Way of Salvation</vt:lpstr>
      <vt:lpstr>PowerPoint Presentation</vt:lpstr>
      <vt:lpstr>The treatment of the Jews was cruel and shocking in the extreme</vt:lpstr>
      <vt:lpstr>Hosenfeld became disgusted with the behaviour of his own side.</vt:lpstr>
      <vt:lpstr>Hosenfeld became disgusted with the behaviour of his own side.</vt:lpstr>
      <vt:lpstr>Capt Hosenfeld in his heart turned away from the Nazi regime and decided to help those who were suffering.  </vt:lpstr>
      <vt:lpstr>He attended local Catholic churches; something he was forbidden to do.  </vt:lpstr>
      <vt:lpstr>The case of Leon Warm</vt:lpstr>
      <vt:lpstr>Interrogation of prisoners</vt:lpstr>
      <vt:lpstr>Władisław Szpilman</vt:lpstr>
      <vt:lpstr>PowerPoint Presentation</vt:lpstr>
      <vt:lpstr>PowerPoint Presentation</vt:lpstr>
      <vt:lpstr>PowerPoint Presentation</vt:lpstr>
      <vt:lpstr>After Poland</vt:lpstr>
      <vt:lpstr>Honours</vt:lpstr>
      <vt:lpstr>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Wilm Hosenfeld</dc:title>
  <dc:creator>Owner</dc:creator>
  <cp:lastModifiedBy>M Haughton</cp:lastModifiedBy>
  <cp:revision>35</cp:revision>
  <cp:lastPrinted>2018-12-20T09:45:19Z</cp:lastPrinted>
  <dcterms:modified xsi:type="dcterms:W3CDTF">2018-12-20T18:57:18Z</dcterms:modified>
</cp:coreProperties>
</file>