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78" r:id="rId2"/>
    <p:sldId id="280" r:id="rId3"/>
    <p:sldId id="282" r:id="rId4"/>
    <p:sldId id="279" r:id="rId5"/>
    <p:sldId id="258" r:id="rId6"/>
    <p:sldId id="260" r:id="rId7"/>
    <p:sldId id="298" r:id="rId8"/>
    <p:sldId id="297" r:id="rId9"/>
    <p:sldId id="262" r:id="rId10"/>
    <p:sldId id="263" r:id="rId11"/>
    <p:sldId id="264" r:id="rId12"/>
    <p:sldId id="265" r:id="rId13"/>
    <p:sldId id="266" r:id="rId14"/>
    <p:sldId id="275" r:id="rId15"/>
    <p:sldId id="276" r:id="rId16"/>
    <p:sldId id="267" r:id="rId17"/>
    <p:sldId id="268" r:id="rId18"/>
    <p:sldId id="269" r:id="rId19"/>
    <p:sldId id="270" r:id="rId20"/>
    <p:sldId id="277" r:id="rId21"/>
    <p:sldId id="271" r:id="rId22"/>
    <p:sldId id="272" r:id="rId23"/>
    <p:sldId id="27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4FF8B28-534E-45AF-BD0F-D3CD5338A7B8}" type="slidenum">
              <a:rPr lang="en-US"/>
              <a:pPr/>
              <a:t>‹#›</a:t>
            </a:fld>
            <a:endParaRPr lang="en-US"/>
          </a:p>
        </p:txBody>
      </p:sp>
    </p:spTree>
    <p:extLst>
      <p:ext uri="{BB962C8B-B14F-4D97-AF65-F5344CB8AC3E}">
        <p14:creationId xmlns:p14="http://schemas.microsoft.com/office/powerpoint/2010/main" val="27982147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43000" y="685800"/>
            <a:ext cx="4572000" cy="3429000"/>
          </a:xfrm>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a:t>Students identify key words to underline</a:t>
            </a:r>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328">
              <a:defRPr sz="2300">
                <a:solidFill>
                  <a:schemeClr val="tx1"/>
                </a:solidFill>
                <a:latin typeface="Tempus Sans ITC" pitchFamily="82" charset="0"/>
              </a:defRPr>
            </a:lvl1pPr>
            <a:lvl2pPr marL="703054" indent="-270405" defTabSz="886328">
              <a:defRPr sz="2300">
                <a:solidFill>
                  <a:schemeClr val="tx1"/>
                </a:solidFill>
                <a:latin typeface="Tempus Sans ITC" pitchFamily="82" charset="0"/>
              </a:defRPr>
            </a:lvl2pPr>
            <a:lvl3pPr marL="1081621" indent="-216324" defTabSz="886328">
              <a:defRPr sz="2300">
                <a:solidFill>
                  <a:schemeClr val="tx1"/>
                </a:solidFill>
                <a:latin typeface="Tempus Sans ITC" pitchFamily="82" charset="0"/>
              </a:defRPr>
            </a:lvl3pPr>
            <a:lvl4pPr marL="1514269" indent="-216324" defTabSz="886328">
              <a:defRPr sz="2300">
                <a:solidFill>
                  <a:schemeClr val="tx1"/>
                </a:solidFill>
                <a:latin typeface="Tempus Sans ITC" pitchFamily="82" charset="0"/>
              </a:defRPr>
            </a:lvl4pPr>
            <a:lvl5pPr marL="1946918" indent="-216324" defTabSz="886328">
              <a:defRPr sz="2300">
                <a:solidFill>
                  <a:schemeClr val="tx1"/>
                </a:solidFill>
                <a:latin typeface="Tempus Sans ITC" pitchFamily="82" charset="0"/>
              </a:defRPr>
            </a:lvl5pPr>
            <a:lvl6pPr marL="2379566" indent="-216324" defTabSz="886328" eaLnBrk="0" fontAlgn="base" hangingPunct="0">
              <a:spcBef>
                <a:spcPct val="0"/>
              </a:spcBef>
              <a:spcAft>
                <a:spcPct val="0"/>
              </a:spcAft>
              <a:defRPr sz="2300">
                <a:solidFill>
                  <a:schemeClr val="tx1"/>
                </a:solidFill>
                <a:latin typeface="Tempus Sans ITC" pitchFamily="82" charset="0"/>
              </a:defRPr>
            </a:lvl6pPr>
            <a:lvl7pPr marL="2812214" indent="-216324" defTabSz="886328" eaLnBrk="0" fontAlgn="base" hangingPunct="0">
              <a:spcBef>
                <a:spcPct val="0"/>
              </a:spcBef>
              <a:spcAft>
                <a:spcPct val="0"/>
              </a:spcAft>
              <a:defRPr sz="2300">
                <a:solidFill>
                  <a:schemeClr val="tx1"/>
                </a:solidFill>
                <a:latin typeface="Tempus Sans ITC" pitchFamily="82" charset="0"/>
              </a:defRPr>
            </a:lvl7pPr>
            <a:lvl8pPr marL="3244863" indent="-216324" defTabSz="886328" eaLnBrk="0" fontAlgn="base" hangingPunct="0">
              <a:spcBef>
                <a:spcPct val="0"/>
              </a:spcBef>
              <a:spcAft>
                <a:spcPct val="0"/>
              </a:spcAft>
              <a:defRPr sz="2300">
                <a:solidFill>
                  <a:schemeClr val="tx1"/>
                </a:solidFill>
                <a:latin typeface="Tempus Sans ITC" pitchFamily="82" charset="0"/>
              </a:defRPr>
            </a:lvl8pPr>
            <a:lvl9pPr marL="3677511" indent="-216324" defTabSz="886328" eaLnBrk="0" fontAlgn="base" hangingPunct="0">
              <a:spcBef>
                <a:spcPct val="0"/>
              </a:spcBef>
              <a:spcAft>
                <a:spcPct val="0"/>
              </a:spcAft>
              <a:defRPr sz="2300">
                <a:solidFill>
                  <a:schemeClr val="tx1"/>
                </a:solidFill>
                <a:latin typeface="Tempus Sans ITC" pitchFamily="82" charset="0"/>
              </a:defRPr>
            </a:lvl9pPr>
          </a:lstStyle>
          <a:p>
            <a:fld id="{3ABBE1AC-B1DE-41C7-BE66-53F12EEE157F}" type="slidenum">
              <a:rPr lang="en-GB" sz="1200">
                <a:solidFill>
                  <a:srgbClr val="000000"/>
                </a:solidFill>
                <a:latin typeface="Arial" pitchFamily="34" charset="0"/>
                <a:cs typeface="Arial" pitchFamily="34" charset="0"/>
              </a:rPr>
              <a:pPr/>
              <a:t>1</a:t>
            </a:fld>
            <a:endParaRPr lang="en-GB" sz="1200">
              <a:solidFill>
                <a:srgbClr val="000000"/>
              </a:solidFill>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Demand rises as the price falls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13E492-2BE1-47F6-A827-2A173C8BE47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6523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991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831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912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09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65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45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88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0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1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202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176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776F-DDA4-4553-A528-6757E62C462D}" type="datetimeFigureOut">
              <a:rPr lang="en-GB" smtClean="0">
                <a:solidFill>
                  <a:prstClr val="black">
                    <a:tint val="75000"/>
                  </a:prstClr>
                </a:solidFill>
              </a:rPr>
              <a:pPr/>
              <a:t>10/09/2020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grpSp>
        <p:nvGrpSpPr>
          <p:cNvPr id="7" name="Group 14"/>
          <p:cNvGrpSpPr>
            <a:grpSpLocks/>
          </p:cNvGrpSpPr>
          <p:nvPr/>
        </p:nvGrpSpPr>
        <p:grpSpPr bwMode="auto">
          <a:xfrm>
            <a:off x="3707904" y="5948364"/>
            <a:ext cx="5340628" cy="792163"/>
            <a:chOff x="3061" y="3475"/>
            <a:chExt cx="2864" cy="499"/>
          </a:xfrm>
        </p:grpSpPr>
        <p:sp>
          <p:nvSpPr>
            <p:cNvPr id="8" name="AutoShape 15"/>
            <p:cNvSpPr>
              <a:spLocks noChangeArrowheads="1"/>
            </p:cNvSpPr>
            <p:nvPr/>
          </p:nvSpPr>
          <p:spPr bwMode="auto">
            <a:xfrm>
              <a:off x="3061" y="3475"/>
              <a:ext cx="2857" cy="499"/>
            </a:xfrm>
            <a:prstGeom prst="roundRect">
              <a:avLst>
                <a:gd name="adj" fmla="val 1666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Text Box 16"/>
            <p:cNvSpPr txBox="1">
              <a:spLocks noChangeArrowheads="1"/>
            </p:cNvSpPr>
            <p:nvPr/>
          </p:nvSpPr>
          <p:spPr bwMode="auto">
            <a:xfrm>
              <a:off x="3068" y="3579"/>
              <a:ext cx="28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sz="2400" i="1" dirty="0">
                <a:solidFill>
                  <a:prstClr val="white"/>
                </a:solidFill>
              </a:endParaRPr>
            </a:p>
          </p:txBody>
        </p:sp>
      </p:grpSp>
    </p:spTree>
    <p:extLst>
      <p:ext uri="{BB962C8B-B14F-4D97-AF65-F5344CB8AC3E}">
        <p14:creationId xmlns:p14="http://schemas.microsoft.com/office/powerpoint/2010/main" val="25727429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vml"/><Relationship Id="rId1" Type="http://schemas.openxmlformats.org/officeDocument/2006/relationships/themeOverride" Target="../theme/themeOverride4.x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2.vml"/><Relationship Id="rId1" Type="http://schemas.openxmlformats.org/officeDocument/2006/relationships/themeOverride" Target="../theme/themeOverride5.x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3.vml"/><Relationship Id="rId1" Type="http://schemas.openxmlformats.org/officeDocument/2006/relationships/themeOverride" Target="../theme/themeOverride6.x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4.vml"/><Relationship Id="rId1" Type="http://schemas.openxmlformats.org/officeDocument/2006/relationships/themeOverride" Target="../theme/themeOverride10.x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5.vml"/><Relationship Id="rId1" Type="http://schemas.openxmlformats.org/officeDocument/2006/relationships/themeOverride" Target="../theme/themeOverride12.x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l="-2122" r="2" b="29997"/>
          <a:stretch>
            <a:fillRect/>
          </a:stretch>
        </p:blipFill>
        <p:spPr bwMode="auto">
          <a:xfrm>
            <a:off x="-252413" y="-92074"/>
            <a:ext cx="93964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6"/>
          <p:cNvSpPr txBox="1">
            <a:spLocks noChangeArrowheads="1"/>
          </p:cNvSpPr>
          <p:nvPr/>
        </p:nvSpPr>
        <p:spPr bwMode="auto">
          <a:xfrm>
            <a:off x="96840" y="1503364"/>
            <a:ext cx="1571625" cy="338554"/>
          </a:xfrm>
          <a:prstGeom prst="rect">
            <a:avLst/>
          </a:prstGeom>
          <a:solidFill>
            <a:schemeClr val="bg1"/>
          </a:solidFill>
          <a:ln w="1905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Think about…</a:t>
            </a:r>
          </a:p>
        </p:txBody>
      </p:sp>
      <p:sp>
        <p:nvSpPr>
          <p:cNvPr id="3" name="Rectangle 2"/>
          <p:cNvSpPr/>
          <p:nvPr/>
        </p:nvSpPr>
        <p:spPr>
          <a:xfrm>
            <a:off x="1801815" y="1"/>
            <a:ext cx="7140575" cy="1352550"/>
          </a:xfrm>
          <a:prstGeom prst="rect">
            <a:avLst/>
          </a:prstGeom>
          <a:solidFill>
            <a:schemeClr val="accent6"/>
          </a:solidFill>
          <a:ln w="25400" cap="flat" cmpd="sng" algn="ctr">
            <a:solidFill>
              <a:srgbClr val="000000"/>
            </a:solidFill>
            <a:prstDash val="solid"/>
          </a:ln>
          <a:effectLst/>
        </p:spPr>
        <p:txBody>
          <a:bodyPr anchor="ctr"/>
          <a:lstStyle/>
          <a:p>
            <a:pPr>
              <a:defRPr/>
            </a:pPr>
            <a:r>
              <a:rPr lang="en-GB" dirty="0"/>
              <a:t>Determinants of Demand</a:t>
            </a:r>
            <a:endParaRPr lang="en-GB" b="1" kern="0" dirty="0">
              <a:solidFill>
                <a:prstClr val="black"/>
              </a:solidFill>
              <a:latin typeface="Comic Sans MS" pitchFamily="66" charset="0"/>
              <a:cs typeface="Arial" charset="0"/>
            </a:endParaRPr>
          </a:p>
        </p:txBody>
      </p:sp>
      <p:pic>
        <p:nvPicPr>
          <p:cNvPr id="2053" name="Picture 2" descr="http://www.blue-inc-solutions.co.uk/software/images/jigsa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8" y="438151"/>
            <a:ext cx="785812" cy="78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4" name="Picture 4" descr="http://jwikert.typepad.com/photos/uncategorized/2007/11/27/cogs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938" y="2249489"/>
            <a:ext cx="857250" cy="89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55" name="TextBox 26"/>
          <p:cNvSpPr txBox="1">
            <a:spLocks noChangeArrowheads="1"/>
          </p:cNvSpPr>
          <p:nvPr/>
        </p:nvSpPr>
        <p:spPr bwMode="auto">
          <a:xfrm>
            <a:off x="96840" y="-3175"/>
            <a:ext cx="1571625" cy="338554"/>
          </a:xfrm>
          <a:prstGeom prst="rect">
            <a:avLst/>
          </a:prstGeom>
          <a:solidFill>
            <a:schemeClr val="bg1"/>
          </a:solidFill>
          <a:ln w="1270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The BIG Idea</a:t>
            </a:r>
          </a:p>
        </p:txBody>
      </p:sp>
      <p:sp>
        <p:nvSpPr>
          <p:cNvPr id="2056" name="Rectangle 6"/>
          <p:cNvSpPr>
            <a:spLocks noChangeArrowheads="1"/>
          </p:cNvSpPr>
          <p:nvPr/>
        </p:nvSpPr>
        <p:spPr bwMode="auto">
          <a:xfrm>
            <a:off x="1801815" y="1500188"/>
            <a:ext cx="7140575" cy="1423987"/>
          </a:xfrm>
          <a:prstGeom prst="rect">
            <a:avLst/>
          </a:prstGeom>
          <a:solidFill>
            <a:srgbClr val="FFFF00"/>
          </a:solidFill>
          <a:ln w="25400" algn="ctr">
            <a:solidFill>
              <a:srgbClr val="000000"/>
            </a:solidFill>
            <a:miter lim="800000"/>
            <a:headEnd/>
            <a:tailEnd/>
          </a:ln>
        </p:spPr>
        <p:txBody>
          <a:bodyPr anchor="ctr"/>
          <a:lstStyle/>
          <a:p>
            <a:r>
              <a:rPr lang="en-GB" dirty="0">
                <a:solidFill>
                  <a:schemeClr val="accent2"/>
                </a:solidFill>
              </a:rPr>
              <a:t>The Price Mechanism</a:t>
            </a:r>
          </a:p>
          <a:p>
            <a:r>
              <a:rPr lang="en-GB" dirty="0">
                <a:solidFill>
                  <a:schemeClr val="accent2"/>
                </a:solidFill>
              </a:rPr>
              <a:t>The Price Mechanism</a:t>
            </a:r>
          </a:p>
          <a:p>
            <a:r>
              <a:rPr lang="en-GB" dirty="0">
                <a:solidFill>
                  <a:schemeClr val="accent2"/>
                </a:solidFill>
              </a:rPr>
              <a:t>The Incentive Function</a:t>
            </a:r>
          </a:p>
          <a:p>
            <a:endParaRPr lang="en-GB" dirty="0">
              <a:solidFill>
                <a:schemeClr val="accent2"/>
              </a:solidFill>
            </a:endParaRPr>
          </a:p>
        </p:txBody>
      </p:sp>
    </p:spTree>
    <p:extLst>
      <p:ext uri="{BB962C8B-B14F-4D97-AF65-F5344CB8AC3E}">
        <p14:creationId xmlns:p14="http://schemas.microsoft.com/office/powerpoint/2010/main" val="94210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5363" name="Object 3"/>
          <p:cNvGraphicFramePr>
            <a:graphicFrameLocks noChangeAspect="1"/>
          </p:cNvGraphicFramePr>
          <p:nvPr/>
        </p:nvGraphicFramePr>
        <p:xfrm>
          <a:off x="468313" y="911225"/>
          <a:ext cx="8496300" cy="4891088"/>
        </p:xfrm>
        <a:graphic>
          <a:graphicData uri="http://schemas.openxmlformats.org/presentationml/2006/ole">
            <mc:AlternateContent xmlns:mc="http://schemas.openxmlformats.org/markup-compatibility/2006">
              <mc:Choice xmlns:v="urn:schemas-microsoft-com:vml" Requires="v">
                <p:oleObj spid="_x0000_s15395"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911225"/>
                        <a:ext cx="8496300" cy="4891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5"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5366" name="Text Box 6"/>
          <p:cNvSpPr txBox="1">
            <a:spLocks noChangeArrowheads="1"/>
          </p:cNvSpPr>
          <p:nvPr/>
        </p:nvSpPr>
        <p:spPr bwMode="auto">
          <a:xfrm>
            <a:off x="7019925" y="5373688"/>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5367"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5368" name="Line 8"/>
          <p:cNvSpPr>
            <a:spLocks noChangeShapeType="1"/>
          </p:cNvSpPr>
          <p:nvPr/>
        </p:nvSpPr>
        <p:spPr bwMode="auto">
          <a:xfrm>
            <a:off x="1258888" y="2708275"/>
            <a:ext cx="302577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9" name="Line 9"/>
          <p:cNvSpPr>
            <a:spLocks noChangeShapeType="1"/>
          </p:cNvSpPr>
          <p:nvPr/>
        </p:nvSpPr>
        <p:spPr bwMode="auto">
          <a:xfrm flipH="1">
            <a:off x="4284663" y="2708275"/>
            <a:ext cx="6350" cy="21605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70" name="Text Box 10"/>
          <p:cNvSpPr txBox="1">
            <a:spLocks noChangeArrowheads="1"/>
          </p:cNvSpPr>
          <p:nvPr/>
        </p:nvSpPr>
        <p:spPr bwMode="auto">
          <a:xfrm>
            <a:off x="4324350" y="2451100"/>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5371" name="Text Box 11"/>
          <p:cNvSpPr txBox="1">
            <a:spLocks noChangeArrowheads="1"/>
          </p:cNvSpPr>
          <p:nvPr/>
        </p:nvSpPr>
        <p:spPr bwMode="auto">
          <a:xfrm>
            <a:off x="5867400" y="1484313"/>
            <a:ext cx="2327275" cy="2012950"/>
          </a:xfrm>
          <a:prstGeom prst="rect">
            <a:avLst/>
          </a:prstGeom>
          <a:solidFill>
            <a:srgbClr val="FFFF00"/>
          </a:solidFill>
          <a:ln w="6350">
            <a:solidFill>
              <a:srgbClr val="FFFF00"/>
            </a:solidFill>
            <a:miter lim="800000"/>
            <a:headEnd/>
            <a:tailEnd/>
          </a:ln>
          <a:effectLst/>
        </p:spPr>
        <p:txBody>
          <a:bodyPr>
            <a:spAutoFit/>
          </a:bodyPr>
          <a:lstStyle/>
          <a:p>
            <a:pPr algn="ctr" eaLnBrk="0" hangingPunct="0"/>
            <a:r>
              <a:rPr lang="en-GB" altLang="en-US" sz="1400" b="1" dirty="0">
                <a:latin typeface="Trebuchet MS" pitchFamily="34" charset="0"/>
              </a:rPr>
              <a:t>The demand curve shows how quantity demanded responds to a change in the goods own price</a:t>
            </a:r>
          </a:p>
          <a:p>
            <a:pPr algn="ctr" eaLnBrk="0" hangingPunct="0"/>
            <a:endParaRPr lang="en-US" altLang="en-US" sz="1400" b="1" dirty="0">
              <a:latin typeface="Trebuchet MS" pitchFamily="34" charset="0"/>
            </a:endParaRPr>
          </a:p>
          <a:p>
            <a:pPr algn="ctr" eaLnBrk="0" hangingPunct="0"/>
            <a:r>
              <a:rPr lang="en-GB" altLang="en-US" sz="1400" b="1" dirty="0">
                <a:latin typeface="Trebuchet MS" pitchFamily="34" charset="0"/>
              </a:rPr>
              <a:t>There is an inverse relationship between price and quantity demanded</a:t>
            </a:r>
            <a:endParaRPr lang="en-US" altLang="en-US" sz="1400" b="1" dirty="0">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6387" name="Object 3"/>
          <p:cNvGraphicFramePr>
            <a:graphicFrameLocks noChangeAspect="1"/>
          </p:cNvGraphicFramePr>
          <p:nvPr/>
        </p:nvGraphicFramePr>
        <p:xfrm>
          <a:off x="395288" y="1052513"/>
          <a:ext cx="8134350" cy="4681537"/>
        </p:xfrm>
        <a:graphic>
          <a:graphicData uri="http://schemas.openxmlformats.org/presentationml/2006/ole">
            <mc:AlternateContent xmlns:mc="http://schemas.openxmlformats.org/markup-compatibility/2006">
              <mc:Choice xmlns:v="urn:schemas-microsoft-com:vml" Requires="v">
                <p:oleObj spid="_x0000_s16422"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052513"/>
                        <a:ext cx="8134350" cy="4681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Line 4"/>
          <p:cNvSpPr>
            <a:spLocks noChangeShapeType="1"/>
          </p:cNvSpPr>
          <p:nvPr/>
        </p:nvSpPr>
        <p:spPr bwMode="auto">
          <a:xfrm>
            <a:off x="3176588" y="1773238"/>
            <a:ext cx="2624137" cy="24241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89" name="Text Box 5"/>
          <p:cNvSpPr txBox="1">
            <a:spLocks noChangeArrowheads="1"/>
          </p:cNvSpPr>
          <p:nvPr/>
        </p:nvSpPr>
        <p:spPr bwMode="auto">
          <a:xfrm>
            <a:off x="250825" y="1412875"/>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6390" name="Text Box 6"/>
          <p:cNvSpPr txBox="1">
            <a:spLocks noChangeArrowheads="1"/>
          </p:cNvSpPr>
          <p:nvPr/>
        </p:nvSpPr>
        <p:spPr bwMode="auto">
          <a:xfrm>
            <a:off x="6588125" y="5373688"/>
            <a:ext cx="1728788"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6391" name="Text Box 7"/>
          <p:cNvSpPr txBox="1">
            <a:spLocks noChangeArrowheads="1"/>
          </p:cNvSpPr>
          <p:nvPr/>
        </p:nvSpPr>
        <p:spPr bwMode="auto">
          <a:xfrm>
            <a:off x="5888038" y="4186238"/>
            <a:ext cx="915987"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6392" name="Line 8"/>
          <p:cNvSpPr>
            <a:spLocks noChangeShapeType="1"/>
          </p:cNvSpPr>
          <p:nvPr/>
        </p:nvSpPr>
        <p:spPr bwMode="auto">
          <a:xfrm flipV="1">
            <a:off x="1187450" y="2752725"/>
            <a:ext cx="3148013" cy="2857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3" name="Line 9"/>
          <p:cNvSpPr>
            <a:spLocks noChangeShapeType="1"/>
          </p:cNvSpPr>
          <p:nvPr/>
        </p:nvSpPr>
        <p:spPr bwMode="auto">
          <a:xfrm flipH="1">
            <a:off x="4324350" y="2749550"/>
            <a:ext cx="6350" cy="207803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4" name="Text Box 10"/>
          <p:cNvSpPr txBox="1">
            <a:spLocks noChangeArrowheads="1"/>
          </p:cNvSpPr>
          <p:nvPr/>
        </p:nvSpPr>
        <p:spPr bwMode="auto">
          <a:xfrm>
            <a:off x="4311650" y="2451100"/>
            <a:ext cx="3238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6395" name="Line 11"/>
          <p:cNvSpPr>
            <a:spLocks noChangeShapeType="1"/>
          </p:cNvSpPr>
          <p:nvPr/>
        </p:nvSpPr>
        <p:spPr bwMode="auto">
          <a:xfrm>
            <a:off x="1187450" y="2060575"/>
            <a:ext cx="2305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6" name="Line 12"/>
          <p:cNvSpPr>
            <a:spLocks noChangeShapeType="1"/>
          </p:cNvSpPr>
          <p:nvPr/>
        </p:nvSpPr>
        <p:spPr bwMode="auto">
          <a:xfrm>
            <a:off x="3492500" y="2060575"/>
            <a:ext cx="6350" cy="2754313"/>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7" name="Text Box 13"/>
          <p:cNvSpPr txBox="1">
            <a:spLocks noChangeArrowheads="1"/>
          </p:cNvSpPr>
          <p:nvPr/>
        </p:nvSpPr>
        <p:spPr bwMode="auto">
          <a:xfrm>
            <a:off x="3648075" y="1858963"/>
            <a:ext cx="323850"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6398" name="Text Box 14"/>
          <p:cNvSpPr txBox="1">
            <a:spLocks noChangeArrowheads="1"/>
          </p:cNvSpPr>
          <p:nvPr/>
        </p:nvSpPr>
        <p:spPr bwMode="auto">
          <a:xfrm>
            <a:off x="4214813" y="1700213"/>
            <a:ext cx="1725612" cy="523875"/>
          </a:xfrm>
          <a:prstGeom prst="rect">
            <a:avLst/>
          </a:prstGeom>
          <a:solidFill>
            <a:srgbClr val="FFFF00"/>
          </a:solidFill>
          <a:ln w="6350">
            <a:solidFill>
              <a:schemeClr val="tx1"/>
            </a:solidFill>
            <a:miter lim="800000"/>
            <a:headEnd/>
            <a:tailEnd/>
          </a:ln>
          <a:effectLst/>
        </p:spPr>
        <p:txBody>
          <a:bodyPr>
            <a:spAutoFit/>
          </a:bodyPr>
          <a:lstStyle/>
          <a:p>
            <a:pPr algn="ctr" eaLnBrk="0" hangingPunct="0"/>
            <a:r>
              <a:rPr lang="en-US" altLang="en-US" sz="1400" b="1" dirty="0">
                <a:latin typeface="Trebuchet MS" pitchFamily="34" charset="0"/>
              </a:rPr>
              <a:t>A contraction of demand</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7411" name="Object 3"/>
          <p:cNvGraphicFramePr>
            <a:graphicFrameLocks noChangeAspect="1"/>
          </p:cNvGraphicFramePr>
          <p:nvPr/>
        </p:nvGraphicFramePr>
        <p:xfrm>
          <a:off x="179388" y="1143000"/>
          <a:ext cx="8350250" cy="4805363"/>
        </p:xfrm>
        <a:graphic>
          <a:graphicData uri="http://schemas.openxmlformats.org/presentationml/2006/ole">
            <mc:AlternateContent xmlns:mc="http://schemas.openxmlformats.org/markup-compatibility/2006">
              <mc:Choice xmlns:v="urn:schemas-microsoft-com:vml" Requires="v">
                <p:oleObj spid="_x0000_s17449"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43000"/>
                        <a:ext cx="83502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Line 4"/>
          <p:cNvSpPr>
            <a:spLocks noChangeShapeType="1"/>
          </p:cNvSpPr>
          <p:nvPr/>
        </p:nvSpPr>
        <p:spPr bwMode="auto">
          <a:xfrm>
            <a:off x="3181350" y="1773238"/>
            <a:ext cx="2619375" cy="24876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3" name="Text Box 5"/>
          <p:cNvSpPr txBox="1">
            <a:spLocks noChangeArrowheads="1"/>
          </p:cNvSpPr>
          <p:nvPr/>
        </p:nvSpPr>
        <p:spPr bwMode="auto">
          <a:xfrm>
            <a:off x="755650" y="1052513"/>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7414" name="Text Box 6"/>
          <p:cNvSpPr txBox="1">
            <a:spLocks noChangeArrowheads="1"/>
          </p:cNvSpPr>
          <p:nvPr/>
        </p:nvSpPr>
        <p:spPr bwMode="auto">
          <a:xfrm>
            <a:off x="6588125" y="5516563"/>
            <a:ext cx="1727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7415" name="Text Box 7"/>
          <p:cNvSpPr txBox="1">
            <a:spLocks noChangeArrowheads="1"/>
          </p:cNvSpPr>
          <p:nvPr/>
        </p:nvSpPr>
        <p:spPr bwMode="auto">
          <a:xfrm>
            <a:off x="5940425" y="4292600"/>
            <a:ext cx="9144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7416" name="Line 8"/>
          <p:cNvSpPr>
            <a:spLocks noChangeShapeType="1"/>
          </p:cNvSpPr>
          <p:nvPr/>
        </p:nvSpPr>
        <p:spPr bwMode="auto">
          <a:xfrm>
            <a:off x="1042988" y="2565400"/>
            <a:ext cx="29527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7" name="Line 9"/>
          <p:cNvSpPr>
            <a:spLocks noChangeShapeType="1"/>
          </p:cNvSpPr>
          <p:nvPr/>
        </p:nvSpPr>
        <p:spPr bwMode="auto">
          <a:xfrm flipH="1">
            <a:off x="3995738" y="2565400"/>
            <a:ext cx="6350" cy="244792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8" name="Text Box 10"/>
          <p:cNvSpPr txBox="1">
            <a:spLocks noChangeArrowheads="1"/>
          </p:cNvSpPr>
          <p:nvPr/>
        </p:nvSpPr>
        <p:spPr bwMode="auto">
          <a:xfrm>
            <a:off x="4105275" y="2349500"/>
            <a:ext cx="322263"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7419" name="Line 11"/>
          <p:cNvSpPr>
            <a:spLocks noChangeShapeType="1"/>
          </p:cNvSpPr>
          <p:nvPr/>
        </p:nvSpPr>
        <p:spPr bwMode="auto">
          <a:xfrm>
            <a:off x="971550" y="3933825"/>
            <a:ext cx="4464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0" name="Line 12"/>
          <p:cNvSpPr>
            <a:spLocks noChangeShapeType="1"/>
          </p:cNvSpPr>
          <p:nvPr/>
        </p:nvSpPr>
        <p:spPr bwMode="auto">
          <a:xfrm>
            <a:off x="5435600" y="3933825"/>
            <a:ext cx="1588" cy="1068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1" name="Line 13"/>
          <p:cNvSpPr>
            <a:spLocks noChangeShapeType="1"/>
          </p:cNvSpPr>
          <p:nvPr/>
        </p:nvSpPr>
        <p:spPr bwMode="auto">
          <a:xfrm>
            <a:off x="971550" y="1844675"/>
            <a:ext cx="223202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2" name="Line 14"/>
          <p:cNvSpPr>
            <a:spLocks noChangeShapeType="1"/>
          </p:cNvSpPr>
          <p:nvPr/>
        </p:nvSpPr>
        <p:spPr bwMode="auto">
          <a:xfrm>
            <a:off x="3203575" y="1844675"/>
            <a:ext cx="0" cy="316865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3" name="Text Box 15"/>
          <p:cNvSpPr txBox="1">
            <a:spLocks noChangeArrowheads="1"/>
          </p:cNvSpPr>
          <p:nvPr/>
        </p:nvSpPr>
        <p:spPr bwMode="auto">
          <a:xfrm>
            <a:off x="3348038" y="1628775"/>
            <a:ext cx="322262"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7424" name="Text Box 16"/>
          <p:cNvSpPr txBox="1">
            <a:spLocks noChangeArrowheads="1"/>
          </p:cNvSpPr>
          <p:nvPr/>
        </p:nvSpPr>
        <p:spPr bwMode="auto">
          <a:xfrm>
            <a:off x="5508625" y="3716338"/>
            <a:ext cx="322263"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P3</a:t>
            </a:r>
          </a:p>
        </p:txBody>
      </p:sp>
      <p:sp>
        <p:nvSpPr>
          <p:cNvPr id="17425" name="Text Box 17"/>
          <p:cNvSpPr txBox="1">
            <a:spLocks noChangeArrowheads="1"/>
          </p:cNvSpPr>
          <p:nvPr/>
        </p:nvSpPr>
        <p:spPr bwMode="auto">
          <a:xfrm>
            <a:off x="4716463" y="2852738"/>
            <a:ext cx="2316162" cy="311150"/>
          </a:xfrm>
          <a:prstGeom prst="rect">
            <a:avLst/>
          </a:prstGeom>
          <a:solidFill>
            <a:srgbClr val="FFFF00"/>
          </a:solidFill>
          <a:ln w="6350">
            <a:solidFill>
              <a:schemeClr val="tx1"/>
            </a:solidFill>
            <a:miter lim="800000"/>
            <a:headEnd/>
            <a:tailEnd/>
          </a:ln>
          <a:effectLst/>
        </p:spPr>
        <p:txBody>
          <a:bodyPr>
            <a:spAutoFit/>
          </a:bodyPr>
          <a:lstStyle/>
          <a:p>
            <a:pPr algn="ctr" eaLnBrk="0" hangingPunct="0"/>
            <a:r>
              <a:rPr lang="en-US" altLang="en-US" sz="1400" b="1" dirty="0">
                <a:latin typeface="Trebuchet MS" pitchFamily="34" charset="0"/>
              </a:rPr>
              <a:t>An expansion of demand</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a:t>Explaining the downward-sloping demand curve</a:t>
            </a:r>
            <a:endParaRPr lang="en-US"/>
          </a:p>
        </p:txBody>
      </p:sp>
      <p:sp>
        <p:nvSpPr>
          <p:cNvPr id="18435" name="Rectangle 3"/>
          <p:cNvSpPr>
            <a:spLocks noGrp="1" noChangeArrowheads="1"/>
          </p:cNvSpPr>
          <p:nvPr>
            <p:ph idx="1"/>
          </p:nvPr>
        </p:nvSpPr>
        <p:spPr/>
        <p:txBody>
          <a:bodyPr>
            <a:normAutofit lnSpcReduction="10000"/>
          </a:bodyPr>
          <a:lstStyle/>
          <a:p>
            <a:pPr>
              <a:lnSpc>
                <a:spcPct val="90000"/>
              </a:lnSpc>
            </a:pPr>
            <a:r>
              <a:rPr lang="en-GB" sz="2400"/>
              <a:t>For normal goods, more is demanded as price falls</a:t>
            </a:r>
          </a:p>
          <a:p>
            <a:pPr>
              <a:lnSpc>
                <a:spcPct val="90000"/>
              </a:lnSpc>
            </a:pPr>
            <a:r>
              <a:rPr lang="en-GB" sz="2400"/>
              <a:t>Firstly at lower prices, consumers can afford to purchase more with their income</a:t>
            </a:r>
          </a:p>
          <a:p>
            <a:pPr>
              <a:lnSpc>
                <a:spcPct val="90000"/>
              </a:lnSpc>
            </a:pPr>
            <a:r>
              <a:rPr lang="en-GB" sz="2400"/>
              <a:t>Secondly, a fall in price makes one good relatively cheaper than a substitute encouraging consumers to switch their demand in favour of the lower priced product</a:t>
            </a:r>
          </a:p>
          <a:p>
            <a:pPr>
              <a:lnSpc>
                <a:spcPct val="90000"/>
              </a:lnSpc>
            </a:pPr>
            <a:r>
              <a:rPr lang="en-GB" sz="2400"/>
              <a:t>Thirdly, a fall in price means that the consumer derives more benefit (satisfaction or utility) per pound spent on the product than they did before</a:t>
            </a:r>
          </a:p>
          <a:p>
            <a:pPr>
              <a:lnSpc>
                <a:spcPct val="90000"/>
              </a:lnSpc>
            </a:pPr>
            <a:r>
              <a:rPr lang="en-GB" sz="2400"/>
              <a:t>The demand curve is normally drawn in textbooks as a straight line suggesting a linear relationship between price and demand, but in reality, the demand curve will be non-linear</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p:txBody>
          <a:bodyPr/>
          <a:lstStyle/>
          <a:p>
            <a:r>
              <a:rPr lang="en-GB" sz="4000"/>
              <a:t>Shifts in the demand curve</a:t>
            </a:r>
            <a:endParaRPr lang="en-US" sz="4000"/>
          </a:p>
        </p:txBody>
      </p:sp>
      <p:sp>
        <p:nvSpPr>
          <p:cNvPr id="28677" name="Rectangle 5"/>
          <p:cNvSpPr>
            <a:spLocks noGrp="1" noChangeArrowheads="1"/>
          </p:cNvSpPr>
          <p:nvPr>
            <p:ph type="subTitle" idx="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GB"/>
              <a:t>Shifts in Demand</a:t>
            </a:r>
            <a:endParaRPr lang="en-US"/>
          </a:p>
        </p:txBody>
      </p:sp>
      <p:grpSp>
        <p:nvGrpSpPr>
          <p:cNvPr id="30725" name="Group 5"/>
          <p:cNvGrpSpPr>
            <a:grpSpLocks noChangeAspect="1"/>
          </p:cNvGrpSpPr>
          <p:nvPr/>
        </p:nvGrpSpPr>
        <p:grpSpPr bwMode="auto">
          <a:xfrm>
            <a:off x="785813" y="936625"/>
            <a:ext cx="7170737" cy="5229225"/>
            <a:chOff x="1237" y="7777"/>
            <a:chExt cx="9435" cy="6880"/>
          </a:xfrm>
        </p:grpSpPr>
        <p:sp>
          <p:nvSpPr>
            <p:cNvPr id="30726" name="AutoShape 6"/>
            <p:cNvSpPr>
              <a:spLocks noChangeAspect="1" noChangeArrowheads="1"/>
            </p:cNvSpPr>
            <p:nvPr/>
          </p:nvSpPr>
          <p:spPr bwMode="auto">
            <a:xfrm>
              <a:off x="1237" y="7777"/>
              <a:ext cx="9435" cy="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727" name="Line 7"/>
            <p:cNvSpPr>
              <a:spLocks noChangeShapeType="1"/>
            </p:cNvSpPr>
            <p:nvPr/>
          </p:nvSpPr>
          <p:spPr bwMode="auto">
            <a:xfrm>
              <a:off x="1957" y="8497"/>
              <a:ext cx="0" cy="540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8" name="Line 8"/>
            <p:cNvSpPr>
              <a:spLocks noChangeShapeType="1"/>
            </p:cNvSpPr>
            <p:nvPr/>
          </p:nvSpPr>
          <p:spPr bwMode="auto">
            <a:xfrm>
              <a:off x="1957" y="13898"/>
              <a:ext cx="856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9" name="Text Box 9"/>
            <p:cNvSpPr txBox="1">
              <a:spLocks noChangeArrowheads="1"/>
            </p:cNvSpPr>
            <p:nvPr/>
          </p:nvSpPr>
          <p:spPr bwMode="auto">
            <a:xfrm>
              <a:off x="8648" y="13826"/>
              <a:ext cx="2024"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Quantity Demanded </a:t>
              </a:r>
              <a:endParaRPr lang="en-US" sz="2800"/>
            </a:p>
          </p:txBody>
        </p:sp>
        <p:sp>
          <p:nvSpPr>
            <p:cNvPr id="30730" name="Line 10"/>
            <p:cNvSpPr>
              <a:spLocks noChangeShapeType="1"/>
            </p:cNvSpPr>
            <p:nvPr/>
          </p:nvSpPr>
          <p:spPr bwMode="auto">
            <a:xfrm>
              <a:off x="3637" y="8616"/>
              <a:ext cx="4315" cy="431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31" name="Text Box 11"/>
            <p:cNvSpPr txBox="1">
              <a:spLocks noChangeArrowheads="1"/>
            </p:cNvSpPr>
            <p:nvPr/>
          </p:nvSpPr>
          <p:spPr bwMode="auto">
            <a:xfrm>
              <a:off x="7718" y="12984"/>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D1</a:t>
              </a:r>
              <a:endParaRPr lang="en-US" sz="2800"/>
            </a:p>
          </p:txBody>
        </p:sp>
        <p:sp>
          <p:nvSpPr>
            <p:cNvPr id="30732" name="Line 12"/>
            <p:cNvSpPr>
              <a:spLocks noChangeShapeType="1"/>
            </p:cNvSpPr>
            <p:nvPr/>
          </p:nvSpPr>
          <p:spPr bwMode="auto">
            <a:xfrm>
              <a:off x="1957" y="11017"/>
              <a:ext cx="5640" cy="0"/>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3" name="Line 13"/>
            <p:cNvSpPr>
              <a:spLocks noChangeShapeType="1"/>
            </p:cNvSpPr>
            <p:nvPr/>
          </p:nvSpPr>
          <p:spPr bwMode="auto">
            <a:xfrm>
              <a:off x="7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4" name="Line 14"/>
            <p:cNvSpPr>
              <a:spLocks noChangeShapeType="1"/>
            </p:cNvSpPr>
            <p:nvPr/>
          </p:nvSpPr>
          <p:spPr bwMode="auto">
            <a:xfrm>
              <a:off x="603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5" name="Text Box 15"/>
            <p:cNvSpPr txBox="1">
              <a:spLocks noChangeArrowheads="1"/>
            </p:cNvSpPr>
            <p:nvPr/>
          </p:nvSpPr>
          <p:spPr bwMode="auto">
            <a:xfrm>
              <a:off x="1402" y="10735"/>
              <a:ext cx="59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P1</a:t>
              </a:r>
              <a:endParaRPr lang="en-US" sz="2800"/>
            </a:p>
          </p:txBody>
        </p:sp>
        <p:sp>
          <p:nvSpPr>
            <p:cNvPr id="30736" name="Text Box 16"/>
            <p:cNvSpPr txBox="1">
              <a:spLocks noChangeArrowheads="1"/>
            </p:cNvSpPr>
            <p:nvPr/>
          </p:nvSpPr>
          <p:spPr bwMode="auto">
            <a:xfrm>
              <a:off x="5588"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Q1</a:t>
              </a:r>
              <a:endParaRPr lang="en-US" sz="2800"/>
            </a:p>
          </p:txBody>
        </p:sp>
        <p:sp>
          <p:nvSpPr>
            <p:cNvPr id="30737" name="Text Box 17"/>
            <p:cNvSpPr txBox="1">
              <a:spLocks noChangeArrowheads="1"/>
            </p:cNvSpPr>
            <p:nvPr/>
          </p:nvSpPr>
          <p:spPr bwMode="auto">
            <a:xfrm>
              <a:off x="7146"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Q2</a:t>
              </a:r>
              <a:endParaRPr lang="en-US" sz="2800"/>
            </a:p>
          </p:txBody>
        </p:sp>
        <p:sp>
          <p:nvSpPr>
            <p:cNvPr id="30738" name="Text Box 18"/>
            <p:cNvSpPr txBox="1">
              <a:spLocks noChangeArrowheads="1"/>
            </p:cNvSpPr>
            <p:nvPr/>
          </p:nvSpPr>
          <p:spPr bwMode="auto">
            <a:xfrm>
              <a:off x="4147" y="13840"/>
              <a:ext cx="720"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Q3</a:t>
              </a:r>
              <a:endParaRPr lang="en-US" sz="2800"/>
            </a:p>
          </p:txBody>
        </p:sp>
        <p:sp>
          <p:nvSpPr>
            <p:cNvPr id="30739" name="Line 19"/>
            <p:cNvSpPr>
              <a:spLocks noChangeShapeType="1"/>
            </p:cNvSpPr>
            <p:nvPr/>
          </p:nvSpPr>
          <p:spPr bwMode="auto">
            <a:xfrm>
              <a:off x="5197" y="8616"/>
              <a:ext cx="4195" cy="4196"/>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0" name="Text Box 20"/>
            <p:cNvSpPr txBox="1">
              <a:spLocks noChangeArrowheads="1"/>
            </p:cNvSpPr>
            <p:nvPr/>
          </p:nvSpPr>
          <p:spPr bwMode="auto">
            <a:xfrm>
              <a:off x="9036" y="12819"/>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D2</a:t>
              </a:r>
              <a:endParaRPr lang="en-US" sz="2800"/>
            </a:p>
          </p:txBody>
        </p:sp>
        <p:sp>
          <p:nvSpPr>
            <p:cNvPr id="30741" name="Line 21"/>
            <p:cNvSpPr>
              <a:spLocks noChangeShapeType="1"/>
            </p:cNvSpPr>
            <p:nvPr/>
          </p:nvSpPr>
          <p:spPr bwMode="auto">
            <a:xfrm>
              <a:off x="2436" y="8857"/>
              <a:ext cx="4316" cy="431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2" name="Text Box 22"/>
            <p:cNvSpPr txBox="1">
              <a:spLocks noChangeArrowheads="1"/>
            </p:cNvSpPr>
            <p:nvPr/>
          </p:nvSpPr>
          <p:spPr bwMode="auto">
            <a:xfrm>
              <a:off x="6398" y="13178"/>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D3</a:t>
              </a:r>
              <a:endParaRPr lang="en-US" sz="2800"/>
            </a:p>
          </p:txBody>
        </p:sp>
        <p:sp>
          <p:nvSpPr>
            <p:cNvPr id="30743" name="Line 23"/>
            <p:cNvSpPr>
              <a:spLocks noChangeShapeType="1"/>
            </p:cNvSpPr>
            <p:nvPr/>
          </p:nvSpPr>
          <p:spPr bwMode="auto">
            <a:xfrm>
              <a:off x="4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44" name="Line 24"/>
            <p:cNvSpPr>
              <a:spLocks noChangeShapeType="1"/>
            </p:cNvSpPr>
            <p:nvPr/>
          </p:nvSpPr>
          <p:spPr bwMode="auto">
            <a:xfrm>
              <a:off x="4116" y="8737"/>
              <a:ext cx="962"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5" name="Line 25"/>
            <p:cNvSpPr>
              <a:spLocks noChangeShapeType="1"/>
            </p:cNvSpPr>
            <p:nvPr/>
          </p:nvSpPr>
          <p:spPr bwMode="auto">
            <a:xfrm flipH="1">
              <a:off x="2436" y="8737"/>
              <a:ext cx="1201"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6" name="Text Box 26"/>
            <p:cNvSpPr txBox="1">
              <a:spLocks noChangeArrowheads="1"/>
            </p:cNvSpPr>
            <p:nvPr/>
          </p:nvSpPr>
          <p:spPr bwMode="auto">
            <a:xfrm>
              <a:off x="3652" y="8017"/>
              <a:ext cx="1679"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Increase in Demand</a:t>
              </a:r>
              <a:endParaRPr lang="en-US" sz="2800"/>
            </a:p>
          </p:txBody>
        </p:sp>
        <p:sp>
          <p:nvSpPr>
            <p:cNvPr id="30747" name="Text Box 27"/>
            <p:cNvSpPr txBox="1">
              <a:spLocks noChangeArrowheads="1"/>
            </p:cNvSpPr>
            <p:nvPr/>
          </p:nvSpPr>
          <p:spPr bwMode="auto">
            <a:xfrm>
              <a:off x="2091" y="8017"/>
              <a:ext cx="1680"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Decrease in Demand</a:t>
              </a:r>
              <a:endParaRPr lang="en-US" sz="2800"/>
            </a:p>
          </p:txBody>
        </p:sp>
      </p:gr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An Outward Shift of Demand</a:t>
            </a:r>
            <a:endParaRPr lang="en-US"/>
          </a:p>
        </p:txBody>
      </p:sp>
      <p:graphicFrame>
        <p:nvGraphicFramePr>
          <p:cNvPr id="19459"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19494"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1"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9462"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9463"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9464" name="Line 8"/>
          <p:cNvSpPr>
            <a:spLocks noChangeShapeType="1"/>
          </p:cNvSpPr>
          <p:nvPr/>
        </p:nvSpPr>
        <p:spPr bwMode="auto">
          <a:xfrm>
            <a:off x="1598613" y="2751138"/>
            <a:ext cx="36512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5"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6"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9467" name="Text Box 11"/>
          <p:cNvSpPr txBox="1">
            <a:spLocks noChangeArrowheads="1"/>
          </p:cNvSpPr>
          <p:nvPr/>
        </p:nvSpPr>
        <p:spPr bwMode="auto">
          <a:xfrm>
            <a:off x="5989638" y="1485900"/>
            <a:ext cx="2327275" cy="1800225"/>
          </a:xfrm>
          <a:prstGeom prst="rect">
            <a:avLst/>
          </a:prstGeom>
          <a:solidFill>
            <a:srgbClr val="FFFF00"/>
          </a:solidFill>
          <a:ln w="6350">
            <a:solidFill>
              <a:schemeClr val="tx1"/>
            </a:solidFill>
            <a:miter lim="800000"/>
            <a:headEnd/>
            <a:tailEnd/>
          </a:ln>
          <a:effectLst/>
        </p:spPr>
        <p:txBody>
          <a:bodyPr>
            <a:spAutoFit/>
          </a:bodyPr>
          <a:lstStyle/>
          <a:p>
            <a:pPr algn="ctr" eaLnBrk="0" hangingPunct="0"/>
            <a:r>
              <a:rPr lang="en-US" altLang="en-US" sz="1400" b="1" dirty="0">
                <a:latin typeface="Trebuchet MS" pitchFamily="34" charset="0"/>
              </a:rPr>
              <a:t>An outward shift of the demand curve shows that more of the product is being demanded at each price. It also shows that the seller (supplier) could sell the same quantity at a higher price</a:t>
            </a:r>
          </a:p>
        </p:txBody>
      </p:sp>
      <p:sp>
        <p:nvSpPr>
          <p:cNvPr id="19468" name="Line 12"/>
          <p:cNvSpPr>
            <a:spLocks noChangeShapeType="1"/>
          </p:cNvSpPr>
          <p:nvPr/>
        </p:nvSpPr>
        <p:spPr bwMode="auto">
          <a:xfrm>
            <a:off x="4152900" y="177641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9" name="Text Box 13"/>
          <p:cNvSpPr txBox="1">
            <a:spLocks noChangeArrowheads="1"/>
          </p:cNvSpPr>
          <p:nvPr/>
        </p:nvSpPr>
        <p:spPr bwMode="auto">
          <a:xfrm>
            <a:off x="6750050" y="4089400"/>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D2</a:t>
            </a:r>
          </a:p>
        </p:txBody>
      </p:sp>
      <p:sp>
        <p:nvSpPr>
          <p:cNvPr id="19470" name="Line 14"/>
          <p:cNvSpPr>
            <a:spLocks noChangeShapeType="1"/>
          </p:cNvSpPr>
          <p:nvPr/>
        </p:nvSpPr>
        <p:spPr bwMode="auto">
          <a:xfrm flipH="1">
            <a:off x="523240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GB"/>
              <a:t>Causes of an outward shift in demand</a:t>
            </a:r>
            <a:endParaRPr lang="en-US"/>
          </a:p>
        </p:txBody>
      </p:sp>
      <p:sp>
        <p:nvSpPr>
          <p:cNvPr id="20483" name="Rectangle 3"/>
          <p:cNvSpPr>
            <a:spLocks noGrp="1" noChangeArrowheads="1"/>
          </p:cNvSpPr>
          <p:nvPr>
            <p:ph idx="1"/>
          </p:nvPr>
        </p:nvSpPr>
        <p:spPr/>
        <p:txBody>
          <a:bodyPr>
            <a:normAutofit lnSpcReduction="10000"/>
          </a:bodyPr>
          <a:lstStyle/>
          <a:p>
            <a:r>
              <a:rPr lang="en-GB" sz="2400"/>
              <a:t>A rise in the real incomes of consumers</a:t>
            </a:r>
          </a:p>
          <a:p>
            <a:r>
              <a:rPr lang="en-GB" sz="2400"/>
              <a:t>An increase in the price of a substitute good (i.e. a competing product)</a:t>
            </a:r>
          </a:p>
          <a:p>
            <a:r>
              <a:rPr lang="en-GB" sz="2400"/>
              <a:t>A fall in the price of a complementary good</a:t>
            </a:r>
          </a:p>
          <a:p>
            <a:r>
              <a:rPr lang="en-GB" sz="2400"/>
              <a:t>A change in consumers’ preferences towards the good</a:t>
            </a:r>
          </a:p>
          <a:p>
            <a:r>
              <a:rPr lang="en-GB" sz="2400"/>
              <a:t>An increase in the size of the total population</a:t>
            </a:r>
          </a:p>
          <a:p>
            <a:r>
              <a:rPr lang="en-GB" sz="2400"/>
              <a:t>A fall in interest rates (e.g. if the product is often bought using loan finance)</a:t>
            </a:r>
          </a:p>
          <a:p>
            <a:r>
              <a:rPr lang="en-GB" sz="2400"/>
              <a:t>A rise in consumer confidence (important for “big ticket” items of spending)</a:t>
            </a:r>
          </a:p>
          <a:p>
            <a:r>
              <a:rPr lang="en-GB" sz="2400"/>
              <a:t>Social changes which affect total demand for a product</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An Inward Shift of Demand</a:t>
            </a:r>
            <a:endParaRPr lang="en-US"/>
          </a:p>
        </p:txBody>
      </p:sp>
      <p:graphicFrame>
        <p:nvGraphicFramePr>
          <p:cNvPr id="21507"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21542"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8"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09"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21510"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21511"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21512" name="Line 8"/>
          <p:cNvSpPr>
            <a:spLocks noChangeShapeType="1"/>
          </p:cNvSpPr>
          <p:nvPr/>
        </p:nvSpPr>
        <p:spPr bwMode="auto">
          <a:xfrm>
            <a:off x="1598613" y="2751138"/>
            <a:ext cx="2722562"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3"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4"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21515" name="Text Box 11"/>
          <p:cNvSpPr txBox="1">
            <a:spLocks noChangeArrowheads="1"/>
          </p:cNvSpPr>
          <p:nvPr/>
        </p:nvSpPr>
        <p:spPr bwMode="auto">
          <a:xfrm>
            <a:off x="5862638" y="1485900"/>
            <a:ext cx="2327275" cy="1800225"/>
          </a:xfrm>
          <a:prstGeom prst="rect">
            <a:avLst/>
          </a:prstGeom>
          <a:solidFill>
            <a:srgbClr val="FFFF00"/>
          </a:solidFill>
          <a:ln w="6350">
            <a:solidFill>
              <a:schemeClr val="tx1"/>
            </a:solidFill>
            <a:miter lim="800000"/>
            <a:headEnd/>
            <a:tailEnd/>
          </a:ln>
          <a:effectLst/>
        </p:spPr>
        <p:txBody>
          <a:bodyPr>
            <a:spAutoFit/>
          </a:bodyPr>
          <a:lstStyle/>
          <a:p>
            <a:pPr algn="ctr" eaLnBrk="0" hangingPunct="0"/>
            <a:r>
              <a:rPr lang="en-US" altLang="en-US" sz="1400" b="1" dirty="0">
                <a:latin typeface="Trebuchet MS" pitchFamily="34" charset="0"/>
              </a:rPr>
              <a:t>An inward shift of demand means that less is bought at each price level. There has been a reduction in the quantity that consumers are willing and able to see at each and every price</a:t>
            </a:r>
          </a:p>
        </p:txBody>
      </p:sp>
      <p:sp>
        <p:nvSpPr>
          <p:cNvPr id="21516" name="Line 12"/>
          <p:cNvSpPr>
            <a:spLocks noChangeShapeType="1"/>
          </p:cNvSpPr>
          <p:nvPr/>
        </p:nvSpPr>
        <p:spPr bwMode="auto">
          <a:xfrm>
            <a:off x="2373313" y="170656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7" name="Text Box 13"/>
          <p:cNvSpPr txBox="1">
            <a:spLocks noChangeArrowheads="1"/>
          </p:cNvSpPr>
          <p:nvPr/>
        </p:nvSpPr>
        <p:spPr bwMode="auto">
          <a:xfrm>
            <a:off x="4814888" y="4068763"/>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D3</a:t>
            </a:r>
          </a:p>
        </p:txBody>
      </p:sp>
      <p:sp>
        <p:nvSpPr>
          <p:cNvPr id="21518" name="Line 14"/>
          <p:cNvSpPr>
            <a:spLocks noChangeShapeType="1"/>
          </p:cNvSpPr>
          <p:nvPr/>
        </p:nvSpPr>
        <p:spPr bwMode="auto">
          <a:xfrm flipH="1">
            <a:off x="3516313" y="2757488"/>
            <a:ext cx="6350" cy="1957387"/>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Substitutes and Complements</a:t>
            </a:r>
            <a:endParaRPr lang="en-US"/>
          </a:p>
        </p:txBody>
      </p:sp>
      <p:sp>
        <p:nvSpPr>
          <p:cNvPr id="22531" name="Rectangle 3"/>
          <p:cNvSpPr>
            <a:spLocks noGrp="1" noChangeArrowheads="1"/>
          </p:cNvSpPr>
          <p:nvPr>
            <p:ph idx="1"/>
          </p:nvPr>
        </p:nvSpPr>
        <p:spPr/>
        <p:txBody>
          <a:bodyPr/>
          <a:lstStyle/>
          <a:p>
            <a:r>
              <a:rPr lang="en-GB" sz="2400">
                <a:solidFill>
                  <a:schemeClr val="accent2"/>
                </a:solidFill>
              </a:rPr>
              <a:t>Substitutes are goods in competitive demand</a:t>
            </a:r>
            <a:r>
              <a:rPr lang="en-GB" sz="2400"/>
              <a:t> </a:t>
            </a:r>
          </a:p>
          <a:p>
            <a:pPr lvl="1"/>
            <a:r>
              <a:rPr lang="en-GB" sz="2400"/>
              <a:t>They are replacements for another product</a:t>
            </a:r>
          </a:p>
          <a:p>
            <a:pPr lvl="1"/>
            <a:r>
              <a:rPr lang="en-GB" sz="2400"/>
              <a:t>For example, a rise in the price of Esso petrol (other factors held constant) should cause a substitution effect away from Esso towards Shell or other competing brands</a:t>
            </a:r>
          </a:p>
          <a:p>
            <a:r>
              <a:rPr lang="en-GB" sz="2400">
                <a:solidFill>
                  <a:schemeClr val="accent2"/>
                </a:solidFill>
              </a:rPr>
              <a:t>Complements are said to be in joint demand</a:t>
            </a:r>
          </a:p>
          <a:p>
            <a:pPr lvl="1"/>
            <a:r>
              <a:rPr lang="en-GB" sz="2400"/>
              <a:t>Examples include: fish and chips, DVD players and DVDs, iron ore and steel</a:t>
            </a:r>
          </a:p>
          <a:p>
            <a:pPr lvl="1"/>
            <a:r>
              <a:rPr lang="en-GB" sz="2400"/>
              <a:t>A rise in the price of a complement to Good X should cause a fall in the demand for X</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GB" dirty="0"/>
              <a:t>Starter</a:t>
            </a:r>
          </a:p>
        </p:txBody>
      </p:sp>
      <p:sp>
        <p:nvSpPr>
          <p:cNvPr id="3" name="Content Placeholder 2"/>
          <p:cNvSpPr>
            <a:spLocks noGrp="1"/>
          </p:cNvSpPr>
          <p:nvPr>
            <p:ph idx="1"/>
          </p:nvPr>
        </p:nvSpPr>
        <p:spPr>
          <a:xfrm>
            <a:off x="628651" y="2226469"/>
            <a:ext cx="6302828" cy="3263504"/>
          </a:xfrm>
        </p:spPr>
        <p:style>
          <a:lnRef idx="1">
            <a:schemeClr val="accent2"/>
          </a:lnRef>
          <a:fillRef idx="2">
            <a:schemeClr val="accent2"/>
          </a:fillRef>
          <a:effectRef idx="1">
            <a:schemeClr val="accent2"/>
          </a:effectRef>
          <a:fontRef idx="minor">
            <a:schemeClr val="dk1"/>
          </a:fontRef>
        </p:style>
        <p:txBody>
          <a:bodyPr/>
          <a:lstStyle/>
          <a:p>
            <a:r>
              <a:rPr lang="en-GB" sz="3000" dirty="0"/>
              <a:t>If this drink was £5 a can would you buy it?</a:t>
            </a:r>
          </a:p>
          <a:p>
            <a:endParaRPr lang="en-GB" sz="3000" dirty="0"/>
          </a:p>
          <a:p>
            <a:r>
              <a:rPr lang="en-GB" sz="3000" dirty="0"/>
              <a:t>If this drink was 10p a can would you buy more of it?</a:t>
            </a:r>
          </a:p>
          <a:p>
            <a:endParaRPr lang="en-GB" dirty="0"/>
          </a:p>
        </p:txBody>
      </p:sp>
      <p:pic>
        <p:nvPicPr>
          <p:cNvPr id="4" name="Picture 2" descr="https://farm1.staticflickr.com/30/49176019_f7c841df37_o.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7240014" y="2260912"/>
            <a:ext cx="1275336" cy="3194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30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t>Normal and Inferior Goods</a:t>
            </a:r>
            <a:endParaRPr lang="en-US"/>
          </a:p>
        </p:txBody>
      </p:sp>
      <p:sp>
        <p:nvSpPr>
          <p:cNvPr id="32771" name="Rectangle 3"/>
          <p:cNvSpPr>
            <a:spLocks noGrp="1" noChangeArrowheads="1"/>
          </p:cNvSpPr>
          <p:nvPr>
            <p:ph idx="1"/>
          </p:nvPr>
        </p:nvSpPr>
        <p:spPr/>
        <p:txBody>
          <a:bodyPr/>
          <a:lstStyle/>
          <a:p>
            <a:pPr>
              <a:spcBef>
                <a:spcPct val="50000"/>
              </a:spcBef>
            </a:pPr>
            <a:r>
              <a:rPr lang="en-US" sz="2400"/>
              <a:t>For </a:t>
            </a:r>
            <a:r>
              <a:rPr lang="en-US" sz="2400">
                <a:solidFill>
                  <a:schemeClr val="accent2"/>
                </a:solidFill>
              </a:rPr>
              <a:t>normal products</a:t>
            </a:r>
            <a:r>
              <a:rPr lang="en-US" sz="2400"/>
              <a:t>, more is demanded as income rises, and less as income falls</a:t>
            </a:r>
          </a:p>
          <a:p>
            <a:pPr>
              <a:spcBef>
                <a:spcPct val="50000"/>
              </a:spcBef>
            </a:pPr>
            <a:r>
              <a:rPr lang="en-US" sz="2400"/>
              <a:t>There are exceptions called </a:t>
            </a:r>
            <a:r>
              <a:rPr lang="en-US" sz="2400">
                <a:solidFill>
                  <a:schemeClr val="accent2"/>
                </a:solidFill>
              </a:rPr>
              <a:t>inferior products</a:t>
            </a:r>
            <a:endParaRPr lang="en-US" sz="2400"/>
          </a:p>
          <a:p>
            <a:pPr>
              <a:spcBef>
                <a:spcPct val="50000"/>
              </a:spcBef>
            </a:pPr>
            <a:r>
              <a:rPr lang="en-US" sz="2400"/>
              <a:t>They are often cheaper poorer quality substitutes for some other good.  Examples include black-and-white television sets, cigarettes, white bread and several other basic foods. </a:t>
            </a:r>
          </a:p>
          <a:p>
            <a:pPr>
              <a:spcBef>
                <a:spcPct val="50000"/>
              </a:spcBef>
            </a:pPr>
            <a:r>
              <a:rPr lang="en-US" sz="2400"/>
              <a:t>With a higher income a consumer can switch from the cheaper substitute to preferred alternative</a:t>
            </a:r>
          </a:p>
          <a:p>
            <a:pPr>
              <a:spcBef>
                <a:spcPct val="50000"/>
              </a:spcBef>
            </a:pPr>
            <a:r>
              <a:rPr lang="en-US" sz="2400"/>
              <a:t>As a result, less of the inferior product is demanded at higher levels of income</a:t>
            </a:r>
          </a:p>
          <a:p>
            <a:pPr>
              <a:spcBef>
                <a:spcPct val="50000"/>
              </a:spcBef>
            </a:pP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t>Changes in the Price of Substitutes</a:t>
            </a:r>
            <a:endParaRPr lang="en-US"/>
          </a:p>
        </p:txBody>
      </p:sp>
      <p:sp>
        <p:nvSpPr>
          <p:cNvPr id="23555"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6"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7"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8"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9"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0"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61"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62"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63"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3564"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65"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a:t>
            </a:r>
          </a:p>
          <a:p>
            <a:pPr algn="ctr" eaLnBrk="0" hangingPunct="0"/>
            <a:r>
              <a:rPr lang="en-US" altLang="en-US" sz="1000" b="1">
                <a:solidFill>
                  <a:schemeClr val="accent2"/>
                </a:solidFill>
                <a:latin typeface="Trebuchet MS" pitchFamily="34" charset="0"/>
              </a:rPr>
              <a:t>Texaco petrol</a:t>
            </a:r>
          </a:p>
        </p:txBody>
      </p:sp>
      <p:sp>
        <p:nvSpPr>
          <p:cNvPr id="23566"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67" name="Line 15"/>
          <p:cNvSpPr>
            <a:spLocks noChangeShapeType="1"/>
          </p:cNvSpPr>
          <p:nvPr/>
        </p:nvSpPr>
        <p:spPr bwMode="auto">
          <a:xfrm>
            <a:off x="7181850" y="3381375"/>
            <a:ext cx="0" cy="1293813"/>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8"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69"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70"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1" name="Line 19"/>
          <p:cNvSpPr>
            <a:spLocks noChangeShapeType="1"/>
          </p:cNvSpPr>
          <p:nvPr/>
        </p:nvSpPr>
        <p:spPr bwMode="auto">
          <a:xfrm>
            <a:off x="4875213" y="3354388"/>
            <a:ext cx="23320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2"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3"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74"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75" name="Text Box 23"/>
          <p:cNvSpPr txBox="1">
            <a:spLocks noChangeArrowheads="1"/>
          </p:cNvSpPr>
          <p:nvPr/>
        </p:nvSpPr>
        <p:spPr bwMode="auto">
          <a:xfrm>
            <a:off x="6969125" y="4730750"/>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76" name="AutoShape 24"/>
          <p:cNvSpPr>
            <a:spLocks noChangeArrowheads="1"/>
          </p:cNvSpPr>
          <p:nvPr/>
        </p:nvSpPr>
        <p:spPr bwMode="auto">
          <a:xfrm>
            <a:off x="5403850" y="1663700"/>
            <a:ext cx="184150" cy="274638"/>
          </a:xfrm>
          <a:prstGeom prst="rightArrow">
            <a:avLst>
              <a:gd name="adj1" fmla="val 50000"/>
              <a:gd name="adj2" fmla="val 25000"/>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3577" name="Text Box 25"/>
          <p:cNvSpPr txBox="1">
            <a:spLocks noChangeArrowheads="1"/>
          </p:cNvSpPr>
          <p:nvPr/>
        </p:nvSpPr>
        <p:spPr bwMode="auto">
          <a:xfrm>
            <a:off x="739457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3578" name="Text Box 26"/>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79" name="Text Box 27"/>
          <p:cNvSpPr txBox="1">
            <a:spLocks noChangeArrowheads="1"/>
          </p:cNvSpPr>
          <p:nvPr/>
        </p:nvSpPr>
        <p:spPr bwMode="auto">
          <a:xfrm>
            <a:off x="4067175" y="1470025"/>
            <a:ext cx="746125"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Shell petrol</a:t>
            </a:r>
          </a:p>
        </p:txBody>
      </p:sp>
      <p:sp>
        <p:nvSpPr>
          <p:cNvPr id="23580" name="AutoShape 28"/>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1" name="Line 29"/>
          <p:cNvSpPr>
            <a:spLocks noChangeShapeType="1"/>
          </p:cNvSpPr>
          <p:nvPr/>
        </p:nvSpPr>
        <p:spPr bwMode="auto">
          <a:xfrm>
            <a:off x="5626100" y="1774825"/>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2" name="AutoShape 30"/>
          <p:cNvSpPr>
            <a:spLocks noChangeArrowheads="1"/>
          </p:cNvSpPr>
          <p:nvPr/>
        </p:nvSpPr>
        <p:spPr bwMode="auto">
          <a:xfrm>
            <a:off x="7115175" y="328612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4" name="Line 32"/>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5" name="Line 33"/>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6" name="Text Box 34"/>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3587" name="AutoShape 35"/>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8" name="Text Box 36"/>
          <p:cNvSpPr txBox="1">
            <a:spLocks noChangeArrowheads="1"/>
          </p:cNvSpPr>
          <p:nvPr/>
        </p:nvSpPr>
        <p:spPr bwMode="auto">
          <a:xfrm>
            <a:off x="7705725" y="3895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3589" name="AutoShape 37"/>
          <p:cNvSpPr>
            <a:spLocks noChangeArrowheads="1"/>
          </p:cNvSpPr>
          <p:nvPr/>
        </p:nvSpPr>
        <p:spPr bwMode="auto">
          <a:xfrm>
            <a:off x="695325" y="2778125"/>
            <a:ext cx="225425" cy="546100"/>
          </a:xfrm>
          <a:prstGeom prst="upArrow">
            <a:avLst>
              <a:gd name="adj1" fmla="val 50000"/>
              <a:gd name="adj2" fmla="val 60563"/>
            </a:avLst>
          </a:prstGeom>
          <a:solidFill>
            <a:schemeClr val="bg1"/>
          </a:solidFill>
          <a:ln w="15875">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GB"/>
              <a:t>Changes in the Price of Complements</a:t>
            </a:r>
            <a:endParaRPr lang="en-US"/>
          </a:p>
        </p:txBody>
      </p:sp>
      <p:sp>
        <p:nvSpPr>
          <p:cNvPr id="24579"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0"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1"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2"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3"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4"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4585"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6"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7"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4588"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589"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DVD Players</a:t>
            </a:r>
          </a:p>
        </p:txBody>
      </p:sp>
      <p:sp>
        <p:nvSpPr>
          <p:cNvPr id="24590"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591" name="Line 15"/>
          <p:cNvSpPr>
            <a:spLocks noChangeShapeType="1"/>
          </p:cNvSpPr>
          <p:nvPr/>
        </p:nvSpPr>
        <p:spPr bwMode="auto">
          <a:xfrm>
            <a:off x="7699375" y="336073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2"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3"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4"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5" name="Line 19"/>
          <p:cNvSpPr>
            <a:spLocks noChangeShapeType="1"/>
          </p:cNvSpPr>
          <p:nvPr/>
        </p:nvSpPr>
        <p:spPr bwMode="auto">
          <a:xfrm>
            <a:off x="4875213" y="3354388"/>
            <a:ext cx="2806700"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6"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7"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598"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99" name="AutoShape 23"/>
          <p:cNvSpPr>
            <a:spLocks noChangeArrowheads="1"/>
          </p:cNvSpPr>
          <p:nvPr/>
        </p:nvSpPr>
        <p:spPr bwMode="auto">
          <a:xfrm>
            <a:off x="5403850" y="1663700"/>
            <a:ext cx="615950" cy="274638"/>
          </a:xfrm>
          <a:prstGeom prst="rightArrow">
            <a:avLst>
              <a:gd name="adj1" fmla="val 50000"/>
              <a:gd name="adj2" fmla="val 56069"/>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4600" name="Text Box 24"/>
          <p:cNvSpPr txBox="1">
            <a:spLocks noChangeArrowheads="1"/>
          </p:cNvSpPr>
          <p:nvPr/>
        </p:nvSpPr>
        <p:spPr bwMode="auto">
          <a:xfrm>
            <a:off x="737552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4601" name="Text Box 25"/>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602" name="Text Box 26"/>
          <p:cNvSpPr txBox="1">
            <a:spLocks noChangeArrowheads="1"/>
          </p:cNvSpPr>
          <p:nvPr/>
        </p:nvSpPr>
        <p:spPr bwMode="auto">
          <a:xfrm>
            <a:off x="4067175" y="1470025"/>
            <a:ext cx="746125" cy="7080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Pre-recorded DVDs</a:t>
            </a:r>
          </a:p>
        </p:txBody>
      </p:sp>
      <p:sp>
        <p:nvSpPr>
          <p:cNvPr id="24603" name="AutoShape 27"/>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4" name="Line 28"/>
          <p:cNvSpPr>
            <a:spLocks noChangeShapeType="1"/>
          </p:cNvSpPr>
          <p:nvPr/>
        </p:nvSpPr>
        <p:spPr bwMode="auto">
          <a:xfrm>
            <a:off x="6043613" y="1689100"/>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5" name="AutoShape 29"/>
          <p:cNvSpPr>
            <a:spLocks noChangeArrowheads="1"/>
          </p:cNvSpPr>
          <p:nvPr/>
        </p:nvSpPr>
        <p:spPr bwMode="auto">
          <a:xfrm>
            <a:off x="7618413" y="327977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6" name="Line 30"/>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7" name="Line 31"/>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8" name="Text Box 32"/>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609" name="AutoShape 33"/>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10" name="Text Box 34"/>
          <p:cNvSpPr txBox="1">
            <a:spLocks noChangeArrowheads="1"/>
          </p:cNvSpPr>
          <p:nvPr/>
        </p:nvSpPr>
        <p:spPr bwMode="auto">
          <a:xfrm>
            <a:off x="8102600" y="3875088"/>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4611" name="AutoShape 35"/>
          <p:cNvSpPr>
            <a:spLocks noChangeArrowheads="1"/>
          </p:cNvSpPr>
          <p:nvPr/>
        </p:nvSpPr>
        <p:spPr bwMode="auto">
          <a:xfrm>
            <a:off x="666750" y="2759075"/>
            <a:ext cx="233363" cy="638175"/>
          </a:xfrm>
          <a:prstGeom prst="downArrow">
            <a:avLst>
              <a:gd name="adj1" fmla="val 50000"/>
              <a:gd name="adj2" fmla="val 68367"/>
            </a:avLst>
          </a:prstGeom>
          <a:solidFill>
            <a:schemeClr val="bg1"/>
          </a:solidFill>
          <a:ln w="1905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GB" dirty="0"/>
              <a:t>Factors Affecting Market Demand for Beef</a:t>
            </a:r>
          </a:p>
        </p:txBody>
      </p:sp>
      <p:sp>
        <p:nvSpPr>
          <p:cNvPr id="25603" name="Rectangle 3"/>
          <p:cNvSpPr>
            <a:spLocks noGrp="1" noChangeArrowheads="1"/>
          </p:cNvSpPr>
          <p:nvPr>
            <p:ph idx="1"/>
          </p:nvPr>
        </p:nvSpPr>
        <p:spPr>
          <a:xfrm>
            <a:off x="395536" y="1412776"/>
            <a:ext cx="8001000" cy="4419600"/>
          </a:xfrm>
        </p:spPr>
        <p:txBody>
          <a:bodyPr/>
          <a:lstStyle/>
          <a:p>
            <a:pPr>
              <a:spcBef>
                <a:spcPct val="50000"/>
              </a:spcBef>
            </a:pPr>
            <a:r>
              <a:rPr lang="en-GB" sz="2400" dirty="0"/>
              <a:t>These are factors other than the price of beef itself</a:t>
            </a:r>
          </a:p>
          <a:p>
            <a:pPr>
              <a:spcBef>
                <a:spcPct val="50000"/>
              </a:spcBef>
            </a:pPr>
            <a:r>
              <a:rPr lang="en-GB" sz="2400" dirty="0"/>
              <a:t>Fall in consumer incomes (real purchasing power)</a:t>
            </a:r>
          </a:p>
          <a:p>
            <a:pPr>
              <a:spcBef>
                <a:spcPct val="50000"/>
              </a:spcBef>
            </a:pPr>
            <a:r>
              <a:rPr lang="en-GB" sz="2400" dirty="0"/>
              <a:t>An increase in the price of chicken ( a substitute)</a:t>
            </a:r>
          </a:p>
          <a:p>
            <a:pPr>
              <a:spcBef>
                <a:spcPct val="50000"/>
              </a:spcBef>
            </a:pPr>
            <a:r>
              <a:rPr lang="en-GB" sz="2400" dirty="0"/>
              <a:t>A government tax on hamburger producers</a:t>
            </a:r>
          </a:p>
          <a:p>
            <a:pPr>
              <a:spcBef>
                <a:spcPct val="50000"/>
              </a:spcBef>
            </a:pPr>
            <a:r>
              <a:rPr lang="en-GB" sz="2400" dirty="0"/>
              <a:t>A successful advertising campaign</a:t>
            </a:r>
          </a:p>
          <a:p>
            <a:pPr>
              <a:spcBef>
                <a:spcPct val="50000"/>
              </a:spcBef>
            </a:pPr>
            <a:r>
              <a:rPr lang="en-GB" sz="2400" dirty="0"/>
              <a:t>Rise in the price of Yorkshire Puddings</a:t>
            </a:r>
          </a:p>
          <a:p>
            <a:pPr>
              <a:spcBef>
                <a:spcPct val="50000"/>
              </a:spcBef>
            </a:pPr>
            <a:r>
              <a:rPr lang="en-GB" sz="2400" dirty="0"/>
              <a:t>A fall in the price of lamb</a:t>
            </a:r>
          </a:p>
          <a:p>
            <a:pPr>
              <a:spcBef>
                <a:spcPct val="50000"/>
              </a:spcBef>
            </a:pPr>
            <a:r>
              <a:rPr lang="en-GB" sz="2400" dirty="0"/>
              <a:t>A fear of recession and rising unemployment</a:t>
            </a:r>
          </a:p>
          <a:p>
            <a:pPr>
              <a:spcBef>
                <a:spcPct val="50000"/>
              </a:spcBef>
            </a:pPr>
            <a:endParaRPr lang="en-GB"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603">
                                            <p:txEl>
                                              <p:pRg st="6" end="6"/>
                                            </p:txEl>
                                          </p:spTgt>
                                        </p:tgtEl>
                                        <p:attrNameLst>
                                          <p:attrName>style.visibility</p:attrName>
                                        </p:attrNameLst>
                                      </p:cBhvr>
                                      <p:to>
                                        <p:strVal val="visible"/>
                                      </p:to>
                                    </p:set>
                                    <p:anim calcmode="lin" valueType="num">
                                      <p:cBhvr additive="base">
                                        <p:cTn id="43"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603">
                                            <p:txEl>
                                              <p:pRg st="7" end="7"/>
                                            </p:txEl>
                                          </p:spTgt>
                                        </p:tgtEl>
                                        <p:attrNameLst>
                                          <p:attrName>style.visibility</p:attrName>
                                        </p:attrNameLst>
                                      </p:cBhvr>
                                      <p:to>
                                        <p:strVal val="visible"/>
                                      </p:to>
                                    </p:set>
                                    <p:anim calcmode="lin" valueType="num">
                                      <p:cBhvr additive="base">
                                        <p:cTn id="49"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60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GB" dirty="0">
                <a:solidFill>
                  <a:schemeClr val="tx1"/>
                </a:solidFill>
              </a:rPr>
              <a:t>Definition: Demand</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a:t>Demand is the amount of a good that consumers are willing and able to buy at a given price</a:t>
            </a:r>
            <a:endParaRPr lang="en-GB" dirty="0"/>
          </a:p>
        </p:txBody>
      </p:sp>
    </p:spTree>
    <p:extLst>
      <p:ext uri="{BB962C8B-B14F-4D97-AF65-F5344CB8AC3E}">
        <p14:creationId xmlns:p14="http://schemas.microsoft.com/office/powerpoint/2010/main" val="212933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8B8F-9630-4DFC-8993-170C18F813AB}"/>
              </a:ext>
            </a:extLst>
          </p:cNvPr>
          <p:cNvSpPr>
            <a:spLocks noGrp="1"/>
          </p:cNvSpPr>
          <p:nvPr>
            <p:ph type="title"/>
          </p:nvPr>
        </p:nvSpPr>
        <p:spPr/>
        <p:txBody>
          <a:bodyPr>
            <a:normAutofit/>
          </a:bodyPr>
          <a:lstStyle/>
          <a:p>
            <a:pPr algn="l"/>
            <a:r>
              <a:rPr lang="en-GB" dirty="0"/>
              <a:t>1.2.1 Demand</a:t>
            </a:r>
          </a:p>
        </p:txBody>
      </p:sp>
      <p:sp>
        <p:nvSpPr>
          <p:cNvPr id="3" name="Content Placeholder 2">
            <a:extLst>
              <a:ext uri="{FF2B5EF4-FFF2-40B4-BE49-F238E27FC236}">
                <a16:creationId xmlns:a16="http://schemas.microsoft.com/office/drawing/2014/main" id="{E7B49448-7A72-4B62-A3B2-682119D4CF87}"/>
              </a:ext>
            </a:extLst>
          </p:cNvPr>
          <p:cNvSpPr>
            <a:spLocks noGrp="1"/>
          </p:cNvSpPr>
          <p:nvPr>
            <p:ph idx="1"/>
          </p:nvPr>
        </p:nvSpPr>
        <p:spPr/>
        <p:txBody>
          <a:bodyPr>
            <a:normAutofit lnSpcReduction="10000"/>
          </a:bodyPr>
          <a:lstStyle/>
          <a:p>
            <a:pPr marL="0" indent="0">
              <a:buNone/>
            </a:pPr>
            <a:r>
              <a:rPr lang="en-GB" dirty="0"/>
              <a:t>a) Factors leading to a change in demand:</a:t>
            </a:r>
          </a:p>
          <a:p>
            <a:pPr lvl="1"/>
            <a:r>
              <a:rPr lang="en-GB" dirty="0"/>
              <a:t>changes in the prices of substitutes and complementary goods</a:t>
            </a:r>
          </a:p>
          <a:p>
            <a:pPr lvl="1"/>
            <a:r>
              <a:rPr lang="en-GB" dirty="0"/>
              <a:t>changes in consumer incomes</a:t>
            </a:r>
          </a:p>
          <a:p>
            <a:pPr lvl="1"/>
            <a:r>
              <a:rPr lang="en-GB" dirty="0"/>
              <a:t>fashions, tastes and preferences</a:t>
            </a:r>
          </a:p>
          <a:p>
            <a:pPr lvl="1"/>
            <a:r>
              <a:rPr lang="en-GB" dirty="0"/>
              <a:t>advertising and branding</a:t>
            </a:r>
          </a:p>
          <a:p>
            <a:pPr lvl="1"/>
            <a:r>
              <a:rPr lang="en-GB"/>
              <a:t>demographics </a:t>
            </a:r>
            <a:endParaRPr lang="en-GB" dirty="0"/>
          </a:p>
          <a:p>
            <a:pPr lvl="1"/>
            <a:r>
              <a:rPr lang="en-GB" dirty="0"/>
              <a:t>external shocks </a:t>
            </a:r>
          </a:p>
          <a:p>
            <a:pPr lvl="1"/>
            <a:r>
              <a:rPr lang="en-GB" dirty="0"/>
              <a:t>seasonality</a:t>
            </a:r>
          </a:p>
        </p:txBody>
      </p:sp>
      <p:sp>
        <p:nvSpPr>
          <p:cNvPr id="4" name="Rectangle 3">
            <a:extLst>
              <a:ext uri="{FF2B5EF4-FFF2-40B4-BE49-F238E27FC236}">
                <a16:creationId xmlns:a16="http://schemas.microsoft.com/office/drawing/2014/main" id="{D11B75D9-A809-42B9-8948-F043ACC8AD74}"/>
              </a:ext>
            </a:extLst>
          </p:cNvPr>
          <p:cNvSpPr/>
          <p:nvPr/>
        </p:nvSpPr>
        <p:spPr>
          <a:xfrm>
            <a:off x="6263680" y="2708920"/>
            <a:ext cx="2880320" cy="27363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Explain how a change in each of these factors could lead to a change in demand.</a:t>
            </a:r>
          </a:p>
        </p:txBody>
      </p:sp>
    </p:spTree>
    <p:extLst>
      <p:ext uri="{BB962C8B-B14F-4D97-AF65-F5344CB8AC3E}">
        <p14:creationId xmlns:p14="http://schemas.microsoft.com/office/powerpoint/2010/main" val="1361162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9188"/>
            <a:ext cx="8229600" cy="1143000"/>
          </a:xfrm>
        </p:spPr>
        <p:txBody>
          <a:bodyPr/>
          <a:lstStyle/>
          <a:p>
            <a:r>
              <a:rPr lang="en-GB" dirty="0"/>
              <a:t>Functions of Prices</a:t>
            </a:r>
            <a:endParaRPr lang="en-US" dirty="0"/>
          </a:p>
        </p:txBody>
      </p:sp>
      <p:sp>
        <p:nvSpPr>
          <p:cNvPr id="8195" name="Rectangle 3"/>
          <p:cNvSpPr>
            <a:spLocks noGrp="1" noChangeArrowheads="1"/>
          </p:cNvSpPr>
          <p:nvPr>
            <p:ph idx="1"/>
          </p:nvPr>
        </p:nvSpPr>
        <p:spPr>
          <a:xfrm>
            <a:off x="143508" y="1052736"/>
            <a:ext cx="8856984" cy="4752528"/>
          </a:xfrm>
        </p:spPr>
        <p:txBody>
          <a:bodyPr>
            <a:normAutofit lnSpcReduction="10000"/>
          </a:bodyPr>
          <a:lstStyle/>
          <a:p>
            <a:r>
              <a:rPr lang="en-GB" sz="3000" dirty="0">
                <a:solidFill>
                  <a:schemeClr val="accent2"/>
                </a:solidFill>
              </a:rPr>
              <a:t>The Price Mechanism</a:t>
            </a:r>
          </a:p>
          <a:p>
            <a:pPr lvl="1"/>
            <a:r>
              <a:rPr lang="en-GB" sz="2200" dirty="0"/>
              <a:t>Prices provide the main method through which scarce resources are allocated between competing uses in virtually all modern economies</a:t>
            </a:r>
          </a:p>
          <a:p>
            <a:r>
              <a:rPr lang="en-GB" sz="3000" dirty="0">
                <a:solidFill>
                  <a:schemeClr val="accent2"/>
                </a:solidFill>
              </a:rPr>
              <a:t>The Price Mechanism</a:t>
            </a:r>
          </a:p>
          <a:p>
            <a:pPr lvl="1"/>
            <a:r>
              <a:rPr lang="en-GB" sz="2200" dirty="0"/>
              <a:t>Prices signal what is available, conveying </a:t>
            </a:r>
            <a:r>
              <a:rPr lang="en-GB" sz="2200" dirty="0">
                <a:solidFill>
                  <a:schemeClr val="accent2"/>
                </a:solidFill>
              </a:rPr>
              <a:t>information</a:t>
            </a:r>
            <a:r>
              <a:rPr lang="en-GB" sz="2200" dirty="0"/>
              <a:t> to producers and consumers alike</a:t>
            </a:r>
          </a:p>
          <a:p>
            <a:r>
              <a:rPr lang="en-GB" sz="3000" dirty="0">
                <a:solidFill>
                  <a:schemeClr val="accent2"/>
                </a:solidFill>
              </a:rPr>
              <a:t>The Incentive Function</a:t>
            </a:r>
          </a:p>
          <a:p>
            <a:pPr lvl="1"/>
            <a:r>
              <a:rPr lang="en-GB" sz="2200" dirty="0"/>
              <a:t>Prices create </a:t>
            </a:r>
            <a:r>
              <a:rPr lang="en-GB" sz="2200" dirty="0">
                <a:solidFill>
                  <a:schemeClr val="accent2"/>
                </a:solidFill>
              </a:rPr>
              <a:t>incentives</a:t>
            </a:r>
            <a:r>
              <a:rPr lang="en-GB" sz="2200" dirty="0"/>
              <a:t> for agents to behave in ways consistent with their </a:t>
            </a:r>
            <a:r>
              <a:rPr lang="en-GB" sz="2200" dirty="0">
                <a:solidFill>
                  <a:schemeClr val="accent2"/>
                </a:solidFill>
              </a:rPr>
              <a:t>self-interest</a:t>
            </a:r>
            <a:r>
              <a:rPr lang="en-GB" sz="2200" dirty="0"/>
              <a:t>. For example, the rising price of a good may:</a:t>
            </a:r>
          </a:p>
          <a:p>
            <a:pPr lvl="2"/>
            <a:r>
              <a:rPr lang="en-GB" sz="1900" dirty="0"/>
              <a:t>Result in a firm expanding production of that good in its pursuit of profit-maximisation</a:t>
            </a:r>
          </a:p>
          <a:p>
            <a:pPr lvl="2"/>
            <a:r>
              <a:rPr lang="en-GB" sz="1900" dirty="0"/>
              <a:t>Result in a consumer contracting demand as she tries to maximise her overall ‘utility’ with her limited income</a:t>
            </a:r>
          </a:p>
          <a:p>
            <a:endParaRPr lang="en-US" sz="2800" dirty="0"/>
          </a:p>
        </p:txBody>
      </p:sp>
      <p:sp>
        <p:nvSpPr>
          <p:cNvPr id="3" name="Rectangle 2">
            <a:extLst>
              <a:ext uri="{FF2B5EF4-FFF2-40B4-BE49-F238E27FC236}">
                <a16:creationId xmlns:a16="http://schemas.microsoft.com/office/drawing/2014/main" id="{FF709B37-D052-44A4-940A-4C3004CF4ED0}"/>
              </a:ext>
            </a:extLst>
          </p:cNvPr>
          <p:cNvSpPr/>
          <p:nvPr/>
        </p:nvSpPr>
        <p:spPr>
          <a:xfrm>
            <a:off x="5940152" y="1718417"/>
            <a:ext cx="2880320" cy="27363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 summer is over and the price of strawberries will increase.  What will you do?</a:t>
            </a:r>
          </a:p>
        </p:txBody>
      </p:sp>
      <p:sp>
        <p:nvSpPr>
          <p:cNvPr id="8" name="Rectangle 7">
            <a:extLst>
              <a:ext uri="{FF2B5EF4-FFF2-40B4-BE49-F238E27FC236}">
                <a16:creationId xmlns:a16="http://schemas.microsoft.com/office/drawing/2014/main" id="{D96A028F-2F82-4C4D-901C-F9E4A5B38144}"/>
              </a:ext>
            </a:extLst>
          </p:cNvPr>
          <p:cNvSpPr/>
          <p:nvPr/>
        </p:nvSpPr>
        <p:spPr>
          <a:xfrm>
            <a:off x="5940152" y="1695385"/>
            <a:ext cx="2880320" cy="27363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Prices change all the time – share prices, exchange rates and petrol prices.  What determines prices?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GB" dirty="0"/>
              <a:t>The Factors Affecting the Demand for New Cars</a:t>
            </a:r>
            <a:endParaRPr lang="en-US" dirty="0"/>
          </a:p>
        </p:txBody>
      </p:sp>
      <p:pic>
        <p:nvPicPr>
          <p:cNvPr id="12291" name="Picture 3" descr="j0232903"/>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8088" y="2493963"/>
            <a:ext cx="1647825" cy="1868487"/>
          </a:xfrm>
          <a:prstGeom prst="rect">
            <a:avLst/>
          </a:prstGeom>
          <a:solidFill>
            <a:schemeClr val="accent1"/>
          </a:solidFill>
        </p:spPr>
      </p:pic>
      <p:sp>
        <p:nvSpPr>
          <p:cNvPr id="12292" name="Text Box 4"/>
          <p:cNvSpPr txBox="1">
            <a:spLocks noChangeArrowheads="1"/>
          </p:cNvSpPr>
          <p:nvPr/>
        </p:nvSpPr>
        <p:spPr bwMode="auto">
          <a:xfrm>
            <a:off x="854075" y="1463675"/>
            <a:ext cx="2438400" cy="647700"/>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dirty="0">
                <a:latin typeface="Tahoma" pitchFamily="34" charset="0"/>
              </a:rPr>
              <a:t>The Price of New Cars</a:t>
            </a:r>
            <a:endParaRPr lang="en-US" b="1" dirty="0">
              <a:latin typeface="Tahoma" pitchFamily="34" charset="0"/>
            </a:endParaRPr>
          </a:p>
        </p:txBody>
      </p:sp>
      <p:sp>
        <p:nvSpPr>
          <p:cNvPr id="12293" name="Text Box 5"/>
          <p:cNvSpPr txBox="1">
            <a:spLocks noChangeArrowheads="1"/>
          </p:cNvSpPr>
          <p:nvPr/>
        </p:nvSpPr>
        <p:spPr bwMode="auto">
          <a:xfrm>
            <a:off x="847725" y="2430463"/>
            <a:ext cx="2438400" cy="373062"/>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Interest Rates</a:t>
            </a:r>
            <a:endParaRPr lang="en-US" b="1">
              <a:latin typeface="Tahoma" pitchFamily="34" charset="0"/>
            </a:endParaRPr>
          </a:p>
        </p:txBody>
      </p:sp>
      <p:sp>
        <p:nvSpPr>
          <p:cNvPr id="12294" name="Text Box 6"/>
          <p:cNvSpPr txBox="1">
            <a:spLocks noChangeArrowheads="1"/>
          </p:cNvSpPr>
          <p:nvPr/>
        </p:nvSpPr>
        <p:spPr bwMode="auto">
          <a:xfrm>
            <a:off x="847725" y="3070225"/>
            <a:ext cx="2438400" cy="922338"/>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Relative prices of second-hand vehicles</a:t>
            </a:r>
            <a:endParaRPr lang="en-US" b="1">
              <a:latin typeface="Tahoma" pitchFamily="34" charset="0"/>
            </a:endParaRPr>
          </a:p>
        </p:txBody>
      </p:sp>
      <p:sp>
        <p:nvSpPr>
          <p:cNvPr id="12295" name="Text Box 7"/>
          <p:cNvSpPr txBox="1">
            <a:spLocks noChangeArrowheads="1"/>
          </p:cNvSpPr>
          <p:nvPr/>
        </p:nvSpPr>
        <p:spPr bwMode="auto">
          <a:xfrm>
            <a:off x="847725" y="4203700"/>
            <a:ext cx="2438400" cy="373063"/>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Cost of fuel</a:t>
            </a:r>
            <a:endParaRPr lang="en-US" b="1">
              <a:latin typeface="Tahoma" pitchFamily="34" charset="0"/>
            </a:endParaRPr>
          </a:p>
        </p:txBody>
      </p:sp>
      <p:sp>
        <p:nvSpPr>
          <p:cNvPr id="12296" name="Text Box 8"/>
          <p:cNvSpPr txBox="1">
            <a:spLocks noChangeArrowheads="1"/>
          </p:cNvSpPr>
          <p:nvPr/>
        </p:nvSpPr>
        <p:spPr bwMode="auto">
          <a:xfrm>
            <a:off x="838200" y="4891088"/>
            <a:ext cx="2438400" cy="647700"/>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dirty="0">
                <a:latin typeface="Tahoma" pitchFamily="34" charset="0"/>
              </a:rPr>
              <a:t>Road Charges / Tax</a:t>
            </a:r>
            <a:endParaRPr lang="en-US" b="1" dirty="0">
              <a:latin typeface="Tahoma" pitchFamily="34" charset="0"/>
            </a:endParaRPr>
          </a:p>
        </p:txBody>
      </p:sp>
      <p:sp>
        <p:nvSpPr>
          <p:cNvPr id="12297" name="Text Box 9"/>
          <p:cNvSpPr txBox="1">
            <a:spLocks noChangeArrowheads="1"/>
          </p:cNvSpPr>
          <p:nvPr/>
        </p:nvSpPr>
        <p:spPr bwMode="auto">
          <a:xfrm>
            <a:off x="5789613" y="1463675"/>
            <a:ext cx="2438400" cy="647700"/>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Consumer Confidence</a:t>
            </a:r>
            <a:endParaRPr lang="en-US" b="1">
              <a:latin typeface="Tahoma" pitchFamily="34" charset="0"/>
            </a:endParaRPr>
          </a:p>
        </p:txBody>
      </p:sp>
      <p:sp>
        <p:nvSpPr>
          <p:cNvPr id="12298" name="Text Box 10"/>
          <p:cNvSpPr txBox="1">
            <a:spLocks noChangeArrowheads="1"/>
          </p:cNvSpPr>
          <p:nvPr/>
        </p:nvSpPr>
        <p:spPr bwMode="auto">
          <a:xfrm>
            <a:off x="5794375" y="2444750"/>
            <a:ext cx="2438400" cy="922338"/>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Relative costs of travelling on public transport</a:t>
            </a:r>
            <a:endParaRPr lang="en-US" b="1">
              <a:latin typeface="Tahoma" pitchFamily="34" charset="0"/>
            </a:endParaRPr>
          </a:p>
        </p:txBody>
      </p:sp>
      <p:sp>
        <p:nvSpPr>
          <p:cNvPr id="12299" name="Text Box 11"/>
          <p:cNvSpPr txBox="1">
            <a:spLocks noChangeArrowheads="1"/>
          </p:cNvSpPr>
          <p:nvPr/>
        </p:nvSpPr>
        <p:spPr bwMode="auto">
          <a:xfrm>
            <a:off x="5794375" y="3508375"/>
            <a:ext cx="2438400" cy="647700"/>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Availability of Credit</a:t>
            </a:r>
            <a:endParaRPr lang="en-US" b="1">
              <a:latin typeface="Tahoma" pitchFamily="34" charset="0"/>
            </a:endParaRPr>
          </a:p>
        </p:txBody>
      </p:sp>
      <p:sp>
        <p:nvSpPr>
          <p:cNvPr id="12300" name="Text Box 12"/>
          <p:cNvSpPr txBox="1">
            <a:spLocks noChangeArrowheads="1"/>
          </p:cNvSpPr>
          <p:nvPr/>
        </p:nvSpPr>
        <p:spPr bwMode="auto">
          <a:xfrm>
            <a:off x="5799138" y="4384675"/>
            <a:ext cx="2438400" cy="922338"/>
          </a:xfrm>
          <a:prstGeom prst="rect">
            <a:avLst/>
          </a:prstGeom>
          <a:solidFill>
            <a:srgbClr val="FFFF00">
              <a:alpha val="53000"/>
            </a:srgbClr>
          </a:solidFill>
          <a:ln w="6350">
            <a:solidFill>
              <a:srgbClr val="003366"/>
            </a:solidFill>
            <a:miter lim="800000"/>
            <a:headEnd/>
            <a:tailEnd/>
          </a:ln>
          <a:effectLst/>
        </p:spPr>
        <p:txBody>
          <a:bodyPr>
            <a:spAutoFit/>
          </a:bodyPr>
          <a:lstStyle/>
          <a:p>
            <a:pPr algn="ctr">
              <a:spcBef>
                <a:spcPct val="50000"/>
              </a:spcBef>
            </a:pPr>
            <a:r>
              <a:rPr lang="en-GB" b="1">
                <a:latin typeface="Tahoma" pitchFamily="34" charset="0"/>
              </a:rPr>
              <a:t>Costs of car insurance and servicing etc</a:t>
            </a:r>
            <a:endParaRPr lang="en-US" b="1">
              <a:latin typeface="Tahoma" pitchFamily="34" charset="0"/>
            </a:endParaRPr>
          </a:p>
        </p:txBody>
      </p:sp>
      <p:sp>
        <p:nvSpPr>
          <p:cNvPr id="2" name="Rectangle 1">
            <a:extLst>
              <a:ext uri="{FF2B5EF4-FFF2-40B4-BE49-F238E27FC236}">
                <a16:creationId xmlns:a16="http://schemas.microsoft.com/office/drawing/2014/main" id="{FA10A295-535B-47CA-A9D3-F76B1C91F5BF}"/>
              </a:ext>
            </a:extLst>
          </p:cNvPr>
          <p:cNvSpPr/>
          <p:nvPr/>
        </p:nvSpPr>
        <p:spPr>
          <a:xfrm>
            <a:off x="6551712" y="1406174"/>
            <a:ext cx="2592288" cy="256969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Why was the new registration date moved from August 1</a:t>
            </a:r>
            <a:r>
              <a:rPr lang="en-GB" sz="2400" baseline="30000" dirty="0">
                <a:solidFill>
                  <a:schemeClr val="tx1"/>
                </a:solidFill>
              </a:rPr>
              <a:t>st</a:t>
            </a:r>
            <a:r>
              <a:rPr lang="en-GB" sz="2400" dirty="0">
                <a:solidFill>
                  <a:schemeClr val="tx1"/>
                </a:solidFill>
              </a:rPr>
              <a:t> to March 1</a:t>
            </a:r>
            <a:r>
              <a:rPr lang="en-GB" sz="2400" baseline="30000" dirty="0">
                <a:solidFill>
                  <a:schemeClr val="tx1"/>
                </a:solidFill>
              </a:rPr>
              <a:t>st</a:t>
            </a:r>
            <a:r>
              <a:rPr lang="en-GB" sz="2400" dirty="0">
                <a:solidFill>
                  <a:schemeClr val="tx1"/>
                </a:solidFill>
              </a:rPr>
              <a:t> and September 1</a:t>
            </a:r>
            <a:r>
              <a:rPr lang="en-GB" sz="2400" baseline="30000" dirty="0">
                <a:solidFill>
                  <a:schemeClr val="tx1"/>
                </a:solidFill>
              </a:rPr>
              <a:t>st</a:t>
            </a:r>
            <a:r>
              <a:rPr lang="en-GB" sz="2400" dirty="0">
                <a:solidFill>
                  <a:schemeClr val="tx1"/>
                </a:solidFill>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anim calcmode="lin" valueType="num">
                                      <p:cBhvr>
                                        <p:cTn id="11" dur="1000" fill="hold"/>
                                        <p:tgtEl>
                                          <p:spTgt spid="12292"/>
                                        </p:tgtEl>
                                        <p:attrNameLst>
                                          <p:attrName>ppt_w</p:attrName>
                                        </p:attrNameLst>
                                      </p:cBhvr>
                                      <p:tavLst>
                                        <p:tav tm="0">
                                          <p:val>
                                            <p:strVal val="#ppt_w*0.70"/>
                                          </p:val>
                                        </p:tav>
                                        <p:tav tm="100000">
                                          <p:val>
                                            <p:strVal val="#ppt_w"/>
                                          </p:val>
                                        </p:tav>
                                      </p:tavLst>
                                    </p:anim>
                                    <p:anim calcmode="lin" valueType="num">
                                      <p:cBhvr>
                                        <p:cTn id="12" dur="1000" fill="hold"/>
                                        <p:tgtEl>
                                          <p:spTgt spid="12292"/>
                                        </p:tgtEl>
                                        <p:attrNameLst>
                                          <p:attrName>ppt_h</p:attrName>
                                        </p:attrNameLst>
                                      </p:cBhvr>
                                      <p:tavLst>
                                        <p:tav tm="0">
                                          <p:val>
                                            <p:strVal val="#ppt_h"/>
                                          </p:val>
                                        </p:tav>
                                        <p:tav tm="100000">
                                          <p:val>
                                            <p:strVal val="#ppt_h"/>
                                          </p:val>
                                        </p:tav>
                                      </p:tavLst>
                                    </p:anim>
                                    <p:animEffect transition="in" filter="fade">
                                      <p:cBhvr>
                                        <p:cTn id="13" dur="1000"/>
                                        <p:tgtEl>
                                          <p:spTgt spid="1229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2293"/>
                                        </p:tgtEl>
                                        <p:attrNameLst>
                                          <p:attrName>style.visibility</p:attrName>
                                        </p:attrNameLst>
                                      </p:cBhvr>
                                      <p:to>
                                        <p:strVal val="visible"/>
                                      </p:to>
                                    </p:set>
                                    <p:anim calcmode="lin" valueType="num">
                                      <p:cBhvr>
                                        <p:cTn id="18" dur="1000" fill="hold"/>
                                        <p:tgtEl>
                                          <p:spTgt spid="12293"/>
                                        </p:tgtEl>
                                        <p:attrNameLst>
                                          <p:attrName>ppt_w</p:attrName>
                                        </p:attrNameLst>
                                      </p:cBhvr>
                                      <p:tavLst>
                                        <p:tav tm="0">
                                          <p:val>
                                            <p:strVal val="#ppt_w*0.70"/>
                                          </p:val>
                                        </p:tav>
                                        <p:tav tm="100000">
                                          <p:val>
                                            <p:strVal val="#ppt_w"/>
                                          </p:val>
                                        </p:tav>
                                      </p:tavLst>
                                    </p:anim>
                                    <p:anim calcmode="lin" valueType="num">
                                      <p:cBhvr>
                                        <p:cTn id="19" dur="1000" fill="hold"/>
                                        <p:tgtEl>
                                          <p:spTgt spid="12293"/>
                                        </p:tgtEl>
                                        <p:attrNameLst>
                                          <p:attrName>ppt_h</p:attrName>
                                        </p:attrNameLst>
                                      </p:cBhvr>
                                      <p:tavLst>
                                        <p:tav tm="0">
                                          <p:val>
                                            <p:strVal val="#ppt_h"/>
                                          </p:val>
                                        </p:tav>
                                        <p:tav tm="100000">
                                          <p:val>
                                            <p:strVal val="#ppt_h"/>
                                          </p:val>
                                        </p:tav>
                                      </p:tavLst>
                                    </p:anim>
                                    <p:animEffect transition="in" filter="fade">
                                      <p:cBhvr>
                                        <p:cTn id="20" dur="1000"/>
                                        <p:tgtEl>
                                          <p:spTgt spid="12293"/>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2294"/>
                                        </p:tgtEl>
                                        <p:attrNameLst>
                                          <p:attrName>style.visibility</p:attrName>
                                        </p:attrNameLst>
                                      </p:cBhvr>
                                      <p:to>
                                        <p:strVal val="visible"/>
                                      </p:to>
                                    </p:set>
                                    <p:anim calcmode="lin" valueType="num">
                                      <p:cBhvr>
                                        <p:cTn id="25" dur="1000" fill="hold"/>
                                        <p:tgtEl>
                                          <p:spTgt spid="12294"/>
                                        </p:tgtEl>
                                        <p:attrNameLst>
                                          <p:attrName>ppt_w</p:attrName>
                                        </p:attrNameLst>
                                      </p:cBhvr>
                                      <p:tavLst>
                                        <p:tav tm="0">
                                          <p:val>
                                            <p:strVal val="#ppt_w*0.70"/>
                                          </p:val>
                                        </p:tav>
                                        <p:tav tm="100000">
                                          <p:val>
                                            <p:strVal val="#ppt_w"/>
                                          </p:val>
                                        </p:tav>
                                      </p:tavLst>
                                    </p:anim>
                                    <p:anim calcmode="lin" valueType="num">
                                      <p:cBhvr>
                                        <p:cTn id="26" dur="1000" fill="hold"/>
                                        <p:tgtEl>
                                          <p:spTgt spid="12294"/>
                                        </p:tgtEl>
                                        <p:attrNameLst>
                                          <p:attrName>ppt_h</p:attrName>
                                        </p:attrNameLst>
                                      </p:cBhvr>
                                      <p:tavLst>
                                        <p:tav tm="0">
                                          <p:val>
                                            <p:strVal val="#ppt_h"/>
                                          </p:val>
                                        </p:tav>
                                        <p:tav tm="100000">
                                          <p:val>
                                            <p:strVal val="#ppt_h"/>
                                          </p:val>
                                        </p:tav>
                                      </p:tavLst>
                                    </p:anim>
                                    <p:animEffect transition="in" filter="fade">
                                      <p:cBhvr>
                                        <p:cTn id="27" dur="1000"/>
                                        <p:tgtEl>
                                          <p:spTgt spid="12294"/>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12295"/>
                                        </p:tgtEl>
                                        <p:attrNameLst>
                                          <p:attrName>style.visibility</p:attrName>
                                        </p:attrNameLst>
                                      </p:cBhvr>
                                      <p:to>
                                        <p:strVal val="visible"/>
                                      </p:to>
                                    </p:set>
                                    <p:anim calcmode="lin" valueType="num">
                                      <p:cBhvr>
                                        <p:cTn id="32" dur="1000" fill="hold"/>
                                        <p:tgtEl>
                                          <p:spTgt spid="12295"/>
                                        </p:tgtEl>
                                        <p:attrNameLst>
                                          <p:attrName>ppt_w</p:attrName>
                                        </p:attrNameLst>
                                      </p:cBhvr>
                                      <p:tavLst>
                                        <p:tav tm="0">
                                          <p:val>
                                            <p:strVal val="#ppt_w*0.70"/>
                                          </p:val>
                                        </p:tav>
                                        <p:tav tm="100000">
                                          <p:val>
                                            <p:strVal val="#ppt_w"/>
                                          </p:val>
                                        </p:tav>
                                      </p:tavLst>
                                    </p:anim>
                                    <p:anim calcmode="lin" valueType="num">
                                      <p:cBhvr>
                                        <p:cTn id="33" dur="1000" fill="hold"/>
                                        <p:tgtEl>
                                          <p:spTgt spid="12295"/>
                                        </p:tgtEl>
                                        <p:attrNameLst>
                                          <p:attrName>ppt_h</p:attrName>
                                        </p:attrNameLst>
                                      </p:cBhvr>
                                      <p:tavLst>
                                        <p:tav tm="0">
                                          <p:val>
                                            <p:strVal val="#ppt_h"/>
                                          </p:val>
                                        </p:tav>
                                        <p:tav tm="100000">
                                          <p:val>
                                            <p:strVal val="#ppt_h"/>
                                          </p:val>
                                        </p:tav>
                                      </p:tavLst>
                                    </p:anim>
                                    <p:animEffect transition="in" filter="fade">
                                      <p:cBhvr>
                                        <p:cTn id="34" dur="1000"/>
                                        <p:tgtEl>
                                          <p:spTgt spid="12295"/>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12296"/>
                                        </p:tgtEl>
                                        <p:attrNameLst>
                                          <p:attrName>style.visibility</p:attrName>
                                        </p:attrNameLst>
                                      </p:cBhvr>
                                      <p:to>
                                        <p:strVal val="visible"/>
                                      </p:to>
                                    </p:set>
                                    <p:anim calcmode="lin" valueType="num">
                                      <p:cBhvr>
                                        <p:cTn id="39" dur="1000" fill="hold"/>
                                        <p:tgtEl>
                                          <p:spTgt spid="12296"/>
                                        </p:tgtEl>
                                        <p:attrNameLst>
                                          <p:attrName>ppt_w</p:attrName>
                                        </p:attrNameLst>
                                      </p:cBhvr>
                                      <p:tavLst>
                                        <p:tav tm="0">
                                          <p:val>
                                            <p:strVal val="#ppt_w*0.70"/>
                                          </p:val>
                                        </p:tav>
                                        <p:tav tm="100000">
                                          <p:val>
                                            <p:strVal val="#ppt_w"/>
                                          </p:val>
                                        </p:tav>
                                      </p:tavLst>
                                    </p:anim>
                                    <p:anim calcmode="lin" valueType="num">
                                      <p:cBhvr>
                                        <p:cTn id="40" dur="1000" fill="hold"/>
                                        <p:tgtEl>
                                          <p:spTgt spid="12296"/>
                                        </p:tgtEl>
                                        <p:attrNameLst>
                                          <p:attrName>ppt_h</p:attrName>
                                        </p:attrNameLst>
                                      </p:cBhvr>
                                      <p:tavLst>
                                        <p:tav tm="0">
                                          <p:val>
                                            <p:strVal val="#ppt_h"/>
                                          </p:val>
                                        </p:tav>
                                        <p:tav tm="100000">
                                          <p:val>
                                            <p:strVal val="#ppt_h"/>
                                          </p:val>
                                        </p:tav>
                                      </p:tavLst>
                                    </p:anim>
                                    <p:animEffect transition="in" filter="fade">
                                      <p:cBhvr>
                                        <p:cTn id="41" dur="1000"/>
                                        <p:tgtEl>
                                          <p:spTgt spid="12296"/>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2297"/>
                                        </p:tgtEl>
                                        <p:attrNameLst>
                                          <p:attrName>style.visibility</p:attrName>
                                        </p:attrNameLst>
                                      </p:cBhvr>
                                      <p:to>
                                        <p:strVal val="visible"/>
                                      </p:to>
                                    </p:set>
                                    <p:anim calcmode="lin" valueType="num">
                                      <p:cBhvr>
                                        <p:cTn id="46" dur="1000" fill="hold"/>
                                        <p:tgtEl>
                                          <p:spTgt spid="12297"/>
                                        </p:tgtEl>
                                        <p:attrNameLst>
                                          <p:attrName>ppt_w</p:attrName>
                                        </p:attrNameLst>
                                      </p:cBhvr>
                                      <p:tavLst>
                                        <p:tav tm="0">
                                          <p:val>
                                            <p:strVal val="#ppt_w*0.70"/>
                                          </p:val>
                                        </p:tav>
                                        <p:tav tm="100000">
                                          <p:val>
                                            <p:strVal val="#ppt_w"/>
                                          </p:val>
                                        </p:tav>
                                      </p:tavLst>
                                    </p:anim>
                                    <p:anim calcmode="lin" valueType="num">
                                      <p:cBhvr>
                                        <p:cTn id="47" dur="1000" fill="hold"/>
                                        <p:tgtEl>
                                          <p:spTgt spid="12297"/>
                                        </p:tgtEl>
                                        <p:attrNameLst>
                                          <p:attrName>ppt_h</p:attrName>
                                        </p:attrNameLst>
                                      </p:cBhvr>
                                      <p:tavLst>
                                        <p:tav tm="0">
                                          <p:val>
                                            <p:strVal val="#ppt_h"/>
                                          </p:val>
                                        </p:tav>
                                        <p:tav tm="100000">
                                          <p:val>
                                            <p:strVal val="#ppt_h"/>
                                          </p:val>
                                        </p:tav>
                                      </p:tavLst>
                                    </p:anim>
                                    <p:animEffect transition="in" filter="fade">
                                      <p:cBhvr>
                                        <p:cTn id="48" dur="1000"/>
                                        <p:tgtEl>
                                          <p:spTgt spid="12297"/>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2298"/>
                                        </p:tgtEl>
                                        <p:attrNameLst>
                                          <p:attrName>style.visibility</p:attrName>
                                        </p:attrNameLst>
                                      </p:cBhvr>
                                      <p:to>
                                        <p:strVal val="visible"/>
                                      </p:to>
                                    </p:set>
                                    <p:anim calcmode="lin" valueType="num">
                                      <p:cBhvr>
                                        <p:cTn id="53" dur="1000" fill="hold"/>
                                        <p:tgtEl>
                                          <p:spTgt spid="12298"/>
                                        </p:tgtEl>
                                        <p:attrNameLst>
                                          <p:attrName>ppt_w</p:attrName>
                                        </p:attrNameLst>
                                      </p:cBhvr>
                                      <p:tavLst>
                                        <p:tav tm="0">
                                          <p:val>
                                            <p:strVal val="#ppt_w*0.70"/>
                                          </p:val>
                                        </p:tav>
                                        <p:tav tm="100000">
                                          <p:val>
                                            <p:strVal val="#ppt_w"/>
                                          </p:val>
                                        </p:tav>
                                      </p:tavLst>
                                    </p:anim>
                                    <p:anim calcmode="lin" valueType="num">
                                      <p:cBhvr>
                                        <p:cTn id="54" dur="1000" fill="hold"/>
                                        <p:tgtEl>
                                          <p:spTgt spid="12298"/>
                                        </p:tgtEl>
                                        <p:attrNameLst>
                                          <p:attrName>ppt_h</p:attrName>
                                        </p:attrNameLst>
                                      </p:cBhvr>
                                      <p:tavLst>
                                        <p:tav tm="0">
                                          <p:val>
                                            <p:strVal val="#ppt_h"/>
                                          </p:val>
                                        </p:tav>
                                        <p:tav tm="100000">
                                          <p:val>
                                            <p:strVal val="#ppt_h"/>
                                          </p:val>
                                        </p:tav>
                                      </p:tavLst>
                                    </p:anim>
                                    <p:animEffect transition="in" filter="fade">
                                      <p:cBhvr>
                                        <p:cTn id="55" dur="1000"/>
                                        <p:tgtEl>
                                          <p:spTgt spid="12298"/>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12299"/>
                                        </p:tgtEl>
                                        <p:attrNameLst>
                                          <p:attrName>style.visibility</p:attrName>
                                        </p:attrNameLst>
                                      </p:cBhvr>
                                      <p:to>
                                        <p:strVal val="visible"/>
                                      </p:to>
                                    </p:set>
                                    <p:anim calcmode="lin" valueType="num">
                                      <p:cBhvr>
                                        <p:cTn id="60" dur="1000" fill="hold"/>
                                        <p:tgtEl>
                                          <p:spTgt spid="12299"/>
                                        </p:tgtEl>
                                        <p:attrNameLst>
                                          <p:attrName>ppt_w</p:attrName>
                                        </p:attrNameLst>
                                      </p:cBhvr>
                                      <p:tavLst>
                                        <p:tav tm="0">
                                          <p:val>
                                            <p:strVal val="#ppt_w*0.70"/>
                                          </p:val>
                                        </p:tav>
                                        <p:tav tm="100000">
                                          <p:val>
                                            <p:strVal val="#ppt_w"/>
                                          </p:val>
                                        </p:tav>
                                      </p:tavLst>
                                    </p:anim>
                                    <p:anim calcmode="lin" valueType="num">
                                      <p:cBhvr>
                                        <p:cTn id="61" dur="1000" fill="hold"/>
                                        <p:tgtEl>
                                          <p:spTgt spid="12299"/>
                                        </p:tgtEl>
                                        <p:attrNameLst>
                                          <p:attrName>ppt_h</p:attrName>
                                        </p:attrNameLst>
                                      </p:cBhvr>
                                      <p:tavLst>
                                        <p:tav tm="0">
                                          <p:val>
                                            <p:strVal val="#ppt_h"/>
                                          </p:val>
                                        </p:tav>
                                        <p:tav tm="100000">
                                          <p:val>
                                            <p:strVal val="#ppt_h"/>
                                          </p:val>
                                        </p:tav>
                                      </p:tavLst>
                                    </p:anim>
                                    <p:animEffect transition="in" filter="fade">
                                      <p:cBhvr>
                                        <p:cTn id="62" dur="1000"/>
                                        <p:tgtEl>
                                          <p:spTgt spid="12299"/>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12300"/>
                                        </p:tgtEl>
                                        <p:attrNameLst>
                                          <p:attrName>style.visibility</p:attrName>
                                        </p:attrNameLst>
                                      </p:cBhvr>
                                      <p:to>
                                        <p:strVal val="visible"/>
                                      </p:to>
                                    </p:set>
                                    <p:anim calcmode="lin" valueType="num">
                                      <p:cBhvr>
                                        <p:cTn id="67" dur="1000" fill="hold"/>
                                        <p:tgtEl>
                                          <p:spTgt spid="12300"/>
                                        </p:tgtEl>
                                        <p:attrNameLst>
                                          <p:attrName>ppt_w</p:attrName>
                                        </p:attrNameLst>
                                      </p:cBhvr>
                                      <p:tavLst>
                                        <p:tav tm="0">
                                          <p:val>
                                            <p:strVal val="#ppt_w*0.70"/>
                                          </p:val>
                                        </p:tav>
                                        <p:tav tm="100000">
                                          <p:val>
                                            <p:strVal val="#ppt_w"/>
                                          </p:val>
                                        </p:tav>
                                      </p:tavLst>
                                    </p:anim>
                                    <p:anim calcmode="lin" valueType="num">
                                      <p:cBhvr>
                                        <p:cTn id="68" dur="1000" fill="hold"/>
                                        <p:tgtEl>
                                          <p:spTgt spid="12300"/>
                                        </p:tgtEl>
                                        <p:attrNameLst>
                                          <p:attrName>ppt_h</p:attrName>
                                        </p:attrNameLst>
                                      </p:cBhvr>
                                      <p:tavLst>
                                        <p:tav tm="0">
                                          <p:val>
                                            <p:strVal val="#ppt_h"/>
                                          </p:val>
                                        </p:tav>
                                        <p:tav tm="100000">
                                          <p:val>
                                            <p:strVal val="#ppt_h"/>
                                          </p:val>
                                        </p:tav>
                                      </p:tavLst>
                                    </p:anim>
                                    <p:animEffect transition="in" filter="fade">
                                      <p:cBhvr>
                                        <p:cTn id="69" dur="1000"/>
                                        <p:tgtEl>
                                          <p:spTgt spid="12300"/>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1" nodeType="clickEffect">
                                  <p:stCondLst>
                                    <p:cond delay="0"/>
                                  </p:stCondLst>
                                  <p:childTnLst>
                                    <p:set>
                                      <p:cBhvr>
                                        <p:cTn id="73"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P spid="2" grpId="0" animBg="1"/>
      <p:bldP spid="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GB" dirty="0"/>
              <a:t>Price determines levels of demand</a:t>
            </a:r>
          </a:p>
        </p:txBody>
      </p:sp>
      <p:sp>
        <p:nvSpPr>
          <p:cNvPr id="5" name="Content Placeholder 4"/>
          <p:cNvSpPr>
            <a:spLocks noGrp="1"/>
          </p:cNvSpPr>
          <p:nvPr>
            <p:ph sz="half" idx="1"/>
          </p:nvPr>
        </p:nvSpPr>
        <p:spPr>
          <a:xfrm>
            <a:off x="628650" y="2226469"/>
            <a:ext cx="3886200" cy="2165917"/>
          </a:xfrm>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r>
              <a:rPr lang="en-GB" dirty="0"/>
              <a:t>Price and demand are related – here is an example</a:t>
            </a:r>
          </a:p>
          <a:p>
            <a:endParaRPr lang="en-GB" dirty="0"/>
          </a:p>
          <a:p>
            <a:r>
              <a:rPr lang="en-GB" dirty="0"/>
              <a:t>As the price increases on a product or service, normally, the demand will decrease as less customers are willing (or able) to pay the price</a:t>
            </a:r>
          </a:p>
        </p:txBody>
      </p:sp>
      <p:sp>
        <p:nvSpPr>
          <p:cNvPr id="8" name="TextBox 7"/>
          <p:cNvSpPr txBox="1"/>
          <p:nvPr/>
        </p:nvSpPr>
        <p:spPr>
          <a:xfrm>
            <a:off x="628651" y="4622904"/>
            <a:ext cx="3829049" cy="646331"/>
          </a:xfrm>
          <a:prstGeom prst="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defTabSz="685800" fontAlgn="auto">
              <a:spcBef>
                <a:spcPts val="0"/>
              </a:spcBef>
              <a:spcAft>
                <a:spcPts val="0"/>
              </a:spcAft>
              <a:defRPr/>
            </a:pPr>
            <a:r>
              <a:rPr lang="en-GB" dirty="0">
                <a:solidFill>
                  <a:prstClr val="white"/>
                </a:solidFill>
                <a:latin typeface="Arial Rounded MT Bold" panose="020F0704030504030204" pitchFamily="34" charset="0"/>
              </a:rPr>
              <a:t>As the price decreases – what might happen to demand?</a:t>
            </a:r>
          </a:p>
        </p:txBody>
      </p:sp>
      <p:pic>
        <p:nvPicPr>
          <p:cNvPr id="3" name="Picture 2"/>
          <p:cNvPicPr>
            <a:picLocks noChangeAspect="1"/>
          </p:cNvPicPr>
          <p:nvPr/>
        </p:nvPicPr>
        <p:blipFill>
          <a:blip r:embed="rId3"/>
          <a:stretch>
            <a:fillRect/>
          </a:stretch>
        </p:blipFill>
        <p:spPr>
          <a:xfrm>
            <a:off x="5202598" y="2663598"/>
            <a:ext cx="2957513" cy="1728788"/>
          </a:xfrm>
          <a:prstGeom prst="rect">
            <a:avLst/>
          </a:prstGeom>
        </p:spPr>
      </p:pic>
    </p:spTree>
    <p:extLst>
      <p:ext uri="{BB962C8B-B14F-4D97-AF65-F5344CB8AC3E}">
        <p14:creationId xmlns:p14="http://schemas.microsoft.com/office/powerpoint/2010/main" val="15683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GB" dirty="0"/>
              <a:t>What determines demand?</a:t>
            </a:r>
          </a:p>
        </p:txBody>
      </p:sp>
      <p:pic>
        <p:nvPicPr>
          <p:cNvPr id="2" name="Picture 1"/>
          <p:cNvPicPr>
            <a:picLocks noChangeAspect="1"/>
          </p:cNvPicPr>
          <p:nvPr/>
        </p:nvPicPr>
        <p:blipFill>
          <a:blip r:embed="rId2"/>
          <a:stretch>
            <a:fillRect/>
          </a:stretch>
        </p:blipFill>
        <p:spPr>
          <a:xfrm>
            <a:off x="3257550" y="2208393"/>
            <a:ext cx="2957513" cy="1728788"/>
          </a:xfrm>
          <a:prstGeom prst="rect">
            <a:avLst/>
          </a:prstGeom>
        </p:spPr>
      </p:pic>
      <p:pic>
        <p:nvPicPr>
          <p:cNvPr id="3" name="Picture 2"/>
          <p:cNvPicPr>
            <a:picLocks noChangeAspect="1"/>
          </p:cNvPicPr>
          <p:nvPr/>
        </p:nvPicPr>
        <p:blipFill>
          <a:blip r:embed="rId3"/>
          <a:stretch>
            <a:fillRect/>
          </a:stretch>
        </p:blipFill>
        <p:spPr>
          <a:xfrm>
            <a:off x="2389259" y="4329112"/>
            <a:ext cx="5172075" cy="1671638"/>
          </a:xfrm>
          <a:prstGeom prst="rect">
            <a:avLst/>
          </a:prstGeom>
        </p:spPr>
      </p:pic>
      <p:pic>
        <p:nvPicPr>
          <p:cNvPr id="5" name="Picture 4"/>
          <p:cNvPicPr>
            <a:picLocks noChangeAspect="1"/>
          </p:cNvPicPr>
          <p:nvPr/>
        </p:nvPicPr>
        <p:blipFill>
          <a:blip r:embed="rId2"/>
          <a:stretch>
            <a:fillRect/>
          </a:stretch>
        </p:blipFill>
        <p:spPr>
          <a:xfrm>
            <a:off x="3371850" y="2322693"/>
            <a:ext cx="2957513" cy="1728788"/>
          </a:xfrm>
          <a:prstGeom prst="rect">
            <a:avLst/>
          </a:prstGeom>
        </p:spPr>
      </p:pic>
    </p:spTree>
    <p:extLst>
      <p:ext uri="{BB962C8B-B14F-4D97-AF65-F5344CB8AC3E}">
        <p14:creationId xmlns:p14="http://schemas.microsoft.com/office/powerpoint/2010/main" val="348440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GB"/>
              <a:t>Falling Prices and Expanding Demand</a:t>
            </a:r>
            <a:endParaRPr lang="en-US"/>
          </a:p>
        </p:txBody>
      </p:sp>
      <p:sp>
        <p:nvSpPr>
          <p:cNvPr id="14339" name="Rectangle 3"/>
          <p:cNvSpPr>
            <a:spLocks noGrp="1" noChangeArrowheads="1"/>
          </p:cNvSpPr>
          <p:nvPr>
            <p:ph idx="1"/>
          </p:nvPr>
        </p:nvSpPr>
        <p:spPr>
          <a:xfrm>
            <a:off x="444450" y="1340768"/>
            <a:ext cx="8229600" cy="4525963"/>
          </a:xfrm>
        </p:spPr>
        <p:txBody>
          <a:bodyPr>
            <a:normAutofit fontScale="92500"/>
          </a:bodyPr>
          <a:lstStyle/>
          <a:p>
            <a:pPr>
              <a:spcBef>
                <a:spcPct val="50000"/>
              </a:spcBef>
            </a:pPr>
            <a:r>
              <a:rPr lang="en-GB" sz="2400" dirty="0"/>
              <a:t>Many goods and services are cheaper now in both money and real terms than they were a few years ago. In many cases, this has contributed to a large expansion in the total quantity demand</a:t>
            </a:r>
          </a:p>
          <a:p>
            <a:pPr lvl="1">
              <a:spcBef>
                <a:spcPct val="50000"/>
              </a:spcBef>
            </a:pPr>
            <a:r>
              <a:rPr lang="en-GB" sz="2400" dirty="0"/>
              <a:t>Short-break holidays overseas</a:t>
            </a:r>
          </a:p>
          <a:p>
            <a:pPr lvl="1">
              <a:spcBef>
                <a:spcPct val="50000"/>
              </a:spcBef>
            </a:pPr>
            <a:r>
              <a:rPr lang="en-GB" sz="2400" dirty="0"/>
              <a:t>Prices of new audio-visual equipment </a:t>
            </a:r>
          </a:p>
          <a:p>
            <a:pPr lvl="1">
              <a:spcBef>
                <a:spcPct val="50000"/>
              </a:spcBef>
            </a:pPr>
            <a:r>
              <a:rPr lang="en-GB" sz="2400" dirty="0"/>
              <a:t>Personal computers </a:t>
            </a:r>
          </a:p>
          <a:p>
            <a:pPr lvl="1">
              <a:spcBef>
                <a:spcPct val="50000"/>
              </a:spcBef>
            </a:pPr>
            <a:r>
              <a:rPr lang="en-GB" sz="2400" dirty="0"/>
              <a:t>New car prices</a:t>
            </a:r>
          </a:p>
          <a:p>
            <a:pPr lvl="1">
              <a:spcBef>
                <a:spcPct val="50000"/>
              </a:spcBef>
            </a:pPr>
            <a:r>
              <a:rPr lang="en-GB" sz="2400" dirty="0"/>
              <a:t>Many items of clothing in mainstream clothing retail markets</a:t>
            </a:r>
          </a:p>
          <a:p>
            <a:pPr>
              <a:spcBef>
                <a:spcPct val="50000"/>
              </a:spcBef>
            </a:pPr>
            <a:r>
              <a:rPr lang="en-GB" sz="2400" dirty="0"/>
              <a:t>When prices are falling, we see a rise in the quantity demanded as consumers </a:t>
            </a:r>
            <a:r>
              <a:rPr lang="en-GB" sz="2400" i="1" dirty="0"/>
              <a:t>respond</a:t>
            </a:r>
            <a:r>
              <a:rPr lang="en-GB" sz="2400" dirty="0"/>
              <a:t> to the change in price</a:t>
            </a:r>
            <a:endParaRPr lang="en-US"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TotalTime>
  <Words>1232</Words>
  <Application>Microsoft Office PowerPoint</Application>
  <PresentationFormat>On-screen Show (4:3)</PresentationFormat>
  <Paragraphs>178</Paragraphs>
  <Slides>23</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Arial Rounded MT Bold</vt:lpstr>
      <vt:lpstr>Calibri</vt:lpstr>
      <vt:lpstr>Comic Sans MS</vt:lpstr>
      <vt:lpstr>Tahoma</vt:lpstr>
      <vt:lpstr>Trebuchet MS</vt:lpstr>
      <vt:lpstr>1_Office Theme</vt:lpstr>
      <vt:lpstr>Chart</vt:lpstr>
      <vt:lpstr>PowerPoint Presentation</vt:lpstr>
      <vt:lpstr>Starter</vt:lpstr>
      <vt:lpstr>Definition: Demand</vt:lpstr>
      <vt:lpstr>1.2.1 Demand</vt:lpstr>
      <vt:lpstr>Functions of Prices</vt:lpstr>
      <vt:lpstr>The Factors Affecting the Demand for New Cars</vt:lpstr>
      <vt:lpstr>Price determines levels of demand</vt:lpstr>
      <vt:lpstr>What determines demand?</vt:lpstr>
      <vt:lpstr>Falling Prices and Expanding Demand</vt:lpstr>
      <vt:lpstr>The Law of Demand and the Demand Curve</vt:lpstr>
      <vt:lpstr>The Law of Demand and the Demand Curve</vt:lpstr>
      <vt:lpstr>The Law of Demand and the Demand Curve</vt:lpstr>
      <vt:lpstr>Explaining the downward-sloping demand curve</vt:lpstr>
      <vt:lpstr>Shifts in the demand curve</vt:lpstr>
      <vt:lpstr>Shifts in Demand</vt:lpstr>
      <vt:lpstr>An Outward Shift of Demand</vt:lpstr>
      <vt:lpstr>Causes of an outward shift in demand</vt:lpstr>
      <vt:lpstr>An Inward Shift of Demand</vt:lpstr>
      <vt:lpstr>Substitutes and Complements</vt:lpstr>
      <vt:lpstr>Normal and Inferior Goods</vt:lpstr>
      <vt:lpstr>Changes in the Price of Substitutes</vt:lpstr>
      <vt:lpstr>Changes in the Price of Complements</vt:lpstr>
      <vt:lpstr>Factors Affecting Market Demand for Beef</vt:lpstr>
    </vt:vector>
  </TitlesOfParts>
  <Company>Tutor2u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Determinants of Demand</dc:title>
  <dc:creator>Geoff Riley</dc:creator>
  <cp:lastModifiedBy>S Gouldthorpe</cp:lastModifiedBy>
  <cp:revision>29</cp:revision>
  <dcterms:created xsi:type="dcterms:W3CDTF">2003-06-30T06:36:06Z</dcterms:created>
  <dcterms:modified xsi:type="dcterms:W3CDTF">2020-09-10T22:52:03Z</dcterms:modified>
</cp:coreProperties>
</file>