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9"/>
  </p:handoutMasterIdLst>
  <p:sldIdLst>
    <p:sldId id="256" r:id="rId2"/>
    <p:sldId id="257" r:id="rId3"/>
    <p:sldId id="260" r:id="rId4"/>
    <p:sldId id="258" r:id="rId5"/>
    <p:sldId id="261" r:id="rId6"/>
    <p:sldId id="259" r:id="rId7"/>
    <p:sldId id="262" r:id="rId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2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83" d="100"/>
          <a:sy n="83" d="100"/>
        </p:scale>
        <p:origin x="108"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0D20BA0-D68C-431F-936D-5301F65EDD46}" type="datetimeFigureOut">
              <a:rPr lang="en-GB" smtClean="0"/>
              <a:t>02/07/2018</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1F6E95B9-9AB1-47BF-B5DC-2EB5FDB15B15}" type="slidenum">
              <a:rPr lang="en-GB" smtClean="0"/>
              <a:t>‹#›</a:t>
            </a:fld>
            <a:endParaRPr lang="en-GB"/>
          </a:p>
        </p:txBody>
      </p:sp>
    </p:spTree>
    <p:extLst>
      <p:ext uri="{BB962C8B-B14F-4D97-AF65-F5344CB8AC3E}">
        <p14:creationId xmlns:p14="http://schemas.microsoft.com/office/powerpoint/2010/main" val="3757685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7/2/2018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7/2/2018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7/2/2018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7/2/2018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7/2/2018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46008" y="662016"/>
            <a:ext cx="6310871" cy="92333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dirty="0" smtClean="0">
                <a:ln/>
                <a:solidFill>
                  <a:schemeClr val="accent3"/>
                </a:solidFill>
                <a:latin typeface="Castellar" panose="020A0402060406010301" pitchFamily="18" charset="0"/>
              </a:rPr>
              <a:t>Jewish Beliefs</a:t>
            </a:r>
            <a:endParaRPr lang="en-US" sz="5400" b="1" cap="none" spc="0" dirty="0">
              <a:ln/>
              <a:solidFill>
                <a:schemeClr val="accent3"/>
              </a:solidFill>
              <a:effectLst/>
              <a:latin typeface="Castellar" panose="020A0402060406010301" pitchFamily="18" charset="0"/>
            </a:endParaRPr>
          </a:p>
        </p:txBody>
      </p:sp>
      <p:sp>
        <p:nvSpPr>
          <p:cNvPr id="5" name="Text Box 5"/>
          <p:cNvSpPr txBox="1">
            <a:spLocks noChangeArrowheads="1"/>
          </p:cNvSpPr>
          <p:nvPr/>
        </p:nvSpPr>
        <p:spPr bwMode="auto">
          <a:xfrm>
            <a:off x="540327" y="1911580"/>
            <a:ext cx="8442902"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accent1"/>
              </a:buClr>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50000"/>
              </a:spcBef>
              <a:buClrTx/>
              <a:buFontTx/>
              <a:buNone/>
            </a:pPr>
            <a:r>
              <a:rPr kumimoji="0" lang="en-GB" altLang="en-US" sz="2800" u="sng" dirty="0">
                <a:solidFill>
                  <a:srgbClr val="7D2153"/>
                </a:solidFill>
                <a:latin typeface="Comic Sans MS" pitchFamily="66" charset="0"/>
              </a:rPr>
              <a:t>Key </a:t>
            </a:r>
            <a:r>
              <a:rPr kumimoji="0" lang="en-GB" altLang="en-US" sz="2800" u="sng" dirty="0" smtClean="0">
                <a:solidFill>
                  <a:srgbClr val="7D2153"/>
                </a:solidFill>
                <a:latin typeface="Comic Sans MS" pitchFamily="66" charset="0"/>
              </a:rPr>
              <a:t>Question;</a:t>
            </a:r>
            <a:endParaRPr kumimoji="0" lang="en-GB" altLang="en-US" sz="2800" u="sng" dirty="0">
              <a:solidFill>
                <a:srgbClr val="7D2153"/>
              </a:solidFill>
              <a:latin typeface="Comic Sans MS" pitchFamily="66" charset="0"/>
            </a:endParaRPr>
          </a:p>
          <a:p>
            <a:pPr eaLnBrk="1" hangingPunct="1">
              <a:spcBef>
                <a:spcPct val="50000"/>
              </a:spcBef>
              <a:buClrTx/>
              <a:buFontTx/>
              <a:buNone/>
            </a:pPr>
            <a:r>
              <a:rPr kumimoji="0" lang="en-GB" altLang="en-US" sz="2800" dirty="0">
                <a:solidFill>
                  <a:srgbClr val="7D2153"/>
                </a:solidFill>
                <a:latin typeface="Comic Sans MS" pitchFamily="66" charset="0"/>
              </a:rPr>
              <a:t>What </a:t>
            </a:r>
            <a:r>
              <a:rPr kumimoji="0" lang="en-GB" altLang="en-US" sz="2800" dirty="0" smtClean="0">
                <a:solidFill>
                  <a:srgbClr val="7D2153"/>
                </a:solidFill>
                <a:latin typeface="Comic Sans MS" pitchFamily="66" charset="0"/>
              </a:rPr>
              <a:t>do Jews believe?</a:t>
            </a:r>
            <a:endParaRPr kumimoji="0" lang="en-GB" altLang="en-US" sz="2800" dirty="0">
              <a:solidFill>
                <a:srgbClr val="7D2153"/>
              </a:solidFill>
              <a:latin typeface="Comic Sans MS" pitchFamily="66" charset="0"/>
            </a:endParaRPr>
          </a:p>
        </p:txBody>
      </p:sp>
      <p:sp>
        <p:nvSpPr>
          <p:cNvPr id="7" name="Text Box 5"/>
          <p:cNvSpPr txBox="1">
            <a:spLocks noChangeArrowheads="1"/>
          </p:cNvSpPr>
          <p:nvPr/>
        </p:nvSpPr>
        <p:spPr bwMode="auto">
          <a:xfrm>
            <a:off x="413043" y="3303000"/>
            <a:ext cx="11275887" cy="264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accent1"/>
              </a:buClr>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50000"/>
              </a:spcBef>
              <a:buClrTx/>
              <a:buFontTx/>
              <a:buNone/>
            </a:pPr>
            <a:r>
              <a:rPr kumimoji="0" lang="en-GB" altLang="en-US" sz="2800" u="sng" dirty="0" smtClean="0">
                <a:solidFill>
                  <a:schemeClr val="accent2">
                    <a:lumMod val="20000"/>
                    <a:lumOff val="80000"/>
                  </a:schemeClr>
                </a:solidFill>
                <a:latin typeface="Comic Sans MS" pitchFamily="66" charset="0"/>
              </a:rPr>
              <a:t>To begin…</a:t>
            </a:r>
            <a:r>
              <a:rPr kumimoji="0" lang="en-GB" altLang="en-US" sz="2800" u="sng" dirty="0">
                <a:solidFill>
                  <a:schemeClr val="accent2">
                    <a:lumMod val="20000"/>
                    <a:lumOff val="80000"/>
                  </a:schemeClr>
                </a:solidFill>
                <a:latin typeface="Comic Sans MS" pitchFamily="66" charset="0"/>
              </a:rPr>
              <a:t> </a:t>
            </a:r>
            <a:r>
              <a:rPr kumimoji="0" lang="en-GB" altLang="en-US" sz="2800" dirty="0" smtClean="0">
                <a:solidFill>
                  <a:schemeClr val="accent2">
                    <a:lumMod val="20000"/>
                    <a:lumOff val="80000"/>
                  </a:schemeClr>
                </a:solidFill>
                <a:latin typeface="Comic Sans MS" pitchFamily="66" charset="0"/>
              </a:rPr>
              <a:t>- Picture quiz!</a:t>
            </a:r>
          </a:p>
          <a:p>
            <a:pPr eaLnBrk="1" hangingPunct="1">
              <a:spcBef>
                <a:spcPct val="50000"/>
              </a:spcBef>
              <a:buClrTx/>
              <a:buFontTx/>
              <a:buNone/>
            </a:pPr>
            <a:endParaRPr kumimoji="0" lang="en-GB" altLang="en-US" sz="800" dirty="0">
              <a:solidFill>
                <a:schemeClr val="accent2">
                  <a:lumMod val="20000"/>
                  <a:lumOff val="80000"/>
                </a:schemeClr>
              </a:solidFill>
              <a:latin typeface="Comic Sans MS" pitchFamily="66" charset="0"/>
            </a:endParaRPr>
          </a:p>
          <a:p>
            <a:pPr eaLnBrk="1" hangingPunct="1">
              <a:spcBef>
                <a:spcPct val="50000"/>
              </a:spcBef>
              <a:buClrTx/>
              <a:buFontTx/>
              <a:buNone/>
            </a:pPr>
            <a:r>
              <a:rPr kumimoji="0" lang="en-GB" altLang="en-US" sz="2800" dirty="0" smtClean="0">
                <a:solidFill>
                  <a:schemeClr val="accent2">
                    <a:lumMod val="20000"/>
                    <a:lumOff val="80000"/>
                  </a:schemeClr>
                </a:solidFill>
                <a:latin typeface="Comic Sans MS" pitchFamily="66" charset="0"/>
              </a:rPr>
              <a:t>Identify the items on the sheet you will be given.</a:t>
            </a:r>
          </a:p>
          <a:p>
            <a:pPr eaLnBrk="1" hangingPunct="1">
              <a:spcBef>
                <a:spcPct val="50000"/>
              </a:spcBef>
              <a:buClrTx/>
              <a:buFontTx/>
              <a:buNone/>
            </a:pPr>
            <a:r>
              <a:rPr kumimoji="0" lang="en-GB" altLang="en-US" sz="2800" dirty="0" smtClean="0">
                <a:solidFill>
                  <a:schemeClr val="accent2">
                    <a:lumMod val="20000"/>
                    <a:lumOff val="80000"/>
                  </a:schemeClr>
                </a:solidFill>
                <a:latin typeface="Comic Sans MS" pitchFamily="66" charset="0"/>
              </a:rPr>
              <a:t>Identify the religion(s) (Islam/Judaism) they are associated with.</a:t>
            </a:r>
          </a:p>
          <a:p>
            <a:pPr eaLnBrk="1" hangingPunct="1">
              <a:spcBef>
                <a:spcPct val="50000"/>
              </a:spcBef>
              <a:buClrTx/>
              <a:buFontTx/>
              <a:buNone/>
            </a:pPr>
            <a:r>
              <a:rPr kumimoji="0" lang="en-GB" altLang="en-US" sz="2800" dirty="0" smtClean="0">
                <a:solidFill>
                  <a:schemeClr val="accent2">
                    <a:lumMod val="20000"/>
                    <a:lumOff val="80000"/>
                  </a:schemeClr>
                </a:solidFill>
                <a:latin typeface="Comic Sans MS" pitchFamily="66" charset="0"/>
              </a:rPr>
              <a:t>Write a sentence about each one.</a:t>
            </a:r>
            <a:endParaRPr kumimoji="0" lang="en-GB" altLang="en-US" sz="2800" dirty="0">
              <a:solidFill>
                <a:schemeClr val="accent2">
                  <a:lumMod val="20000"/>
                  <a:lumOff val="80000"/>
                </a:schemeClr>
              </a:solidFill>
              <a:latin typeface="Comic Sans MS" pitchFamily="66" charset="0"/>
            </a:endParaRPr>
          </a:p>
        </p:txBody>
      </p:sp>
      <p:pic>
        <p:nvPicPr>
          <p:cNvPr id="2050" name="Picture 2" descr="Related image"/>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665919" y="623618"/>
            <a:ext cx="923925" cy="10001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Related image"/>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13043" y="585221"/>
            <a:ext cx="923925" cy="1000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5849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428264" y="1960337"/>
            <a:ext cx="11530489" cy="3480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accent1"/>
              </a:buClr>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50000"/>
              </a:spcBef>
              <a:buClrTx/>
              <a:buFontTx/>
              <a:buNone/>
            </a:pPr>
            <a:r>
              <a:rPr kumimoji="0" lang="en-GB" altLang="en-US" sz="2800" u="sng" dirty="0" smtClean="0">
                <a:solidFill>
                  <a:srgbClr val="7D2153"/>
                </a:solidFill>
                <a:latin typeface="Berlin Sans FB" panose="020E0602020502020306" pitchFamily="34" charset="0"/>
              </a:rPr>
              <a:t>DLOs…</a:t>
            </a:r>
            <a:endParaRPr kumimoji="0" lang="en-GB" altLang="en-US" sz="2800" u="sng" dirty="0">
              <a:solidFill>
                <a:srgbClr val="7D2153"/>
              </a:solidFill>
              <a:latin typeface="Berlin Sans FB" panose="020E0602020502020306" pitchFamily="34" charset="0"/>
            </a:endParaRPr>
          </a:p>
          <a:p>
            <a:pPr eaLnBrk="1" hangingPunct="1">
              <a:spcBef>
                <a:spcPct val="50000"/>
              </a:spcBef>
              <a:buClrTx/>
              <a:buFontTx/>
              <a:buNone/>
            </a:pPr>
            <a:endParaRPr kumimoji="0" lang="en-GB" altLang="en-US" sz="200" u="sng" dirty="0">
              <a:solidFill>
                <a:srgbClr val="7D2153"/>
              </a:solidFill>
              <a:latin typeface="Berlin Sans FB" panose="020E0602020502020306" pitchFamily="34" charset="0"/>
            </a:endParaRPr>
          </a:p>
          <a:p>
            <a:pPr>
              <a:buNone/>
            </a:pPr>
            <a:r>
              <a:rPr lang="en-GB" dirty="0">
                <a:solidFill>
                  <a:srgbClr val="7D2153"/>
                </a:solidFill>
                <a:latin typeface="Berlin Sans FB" panose="020E0602020502020306" pitchFamily="34" charset="0"/>
              </a:rPr>
              <a:t>To be able to </a:t>
            </a:r>
            <a:r>
              <a:rPr lang="en-GB" dirty="0" smtClean="0">
                <a:solidFill>
                  <a:srgbClr val="7D2153"/>
                </a:solidFill>
                <a:latin typeface="Berlin Sans FB" panose="020E0602020502020306" pitchFamily="34" charset="0"/>
              </a:rPr>
              <a:t>show knowledge of key Jewish beliefs about God.</a:t>
            </a:r>
            <a:endParaRPr lang="en-GB" dirty="0">
              <a:solidFill>
                <a:srgbClr val="7D2153"/>
              </a:solidFill>
              <a:latin typeface="Berlin Sans FB" panose="020E0602020502020306" pitchFamily="34" charset="0"/>
            </a:endParaRPr>
          </a:p>
          <a:p>
            <a:pPr>
              <a:buNone/>
            </a:pPr>
            <a:r>
              <a:rPr lang="en-GB" dirty="0">
                <a:solidFill>
                  <a:srgbClr val="7D2153"/>
                </a:solidFill>
                <a:latin typeface="Berlin Sans FB" panose="020E0602020502020306" pitchFamily="34" charset="0"/>
              </a:rPr>
              <a:t>To demonstrate understanding of the importance of </a:t>
            </a:r>
            <a:r>
              <a:rPr lang="en-GB" dirty="0" smtClean="0">
                <a:solidFill>
                  <a:srgbClr val="7D2153"/>
                </a:solidFill>
                <a:latin typeface="Berlin Sans FB" panose="020E0602020502020306" pitchFamily="34" charset="0"/>
              </a:rPr>
              <a:t>the Torah.</a:t>
            </a:r>
            <a:endParaRPr lang="en-GB" dirty="0">
              <a:solidFill>
                <a:srgbClr val="7D2153"/>
              </a:solidFill>
              <a:latin typeface="Berlin Sans FB" panose="020E0602020502020306" pitchFamily="34" charset="0"/>
            </a:endParaRPr>
          </a:p>
          <a:p>
            <a:pPr>
              <a:buNone/>
            </a:pPr>
            <a:r>
              <a:rPr lang="en-GB" dirty="0">
                <a:solidFill>
                  <a:srgbClr val="7D2153"/>
                </a:solidFill>
                <a:latin typeface="Berlin Sans FB" panose="020E0602020502020306" pitchFamily="34" charset="0"/>
              </a:rPr>
              <a:t>To show links between </a:t>
            </a:r>
            <a:r>
              <a:rPr lang="en-GB" dirty="0" smtClean="0">
                <a:solidFill>
                  <a:srgbClr val="7D2153"/>
                </a:solidFill>
                <a:latin typeface="Berlin Sans FB" panose="020E0602020502020306" pitchFamily="34" charset="0"/>
              </a:rPr>
              <a:t>beliefs about God, the Torah and Jewish practices.</a:t>
            </a:r>
            <a:endParaRPr lang="en-GB" dirty="0">
              <a:solidFill>
                <a:srgbClr val="7D2153"/>
              </a:solidFill>
              <a:latin typeface="Berlin Sans FB" panose="020E0602020502020306" pitchFamily="34" charset="0"/>
            </a:endParaRPr>
          </a:p>
          <a:p>
            <a:pPr eaLnBrk="1" hangingPunct="1">
              <a:spcBef>
                <a:spcPct val="50000"/>
              </a:spcBef>
              <a:buClrTx/>
              <a:buFontTx/>
              <a:buNone/>
            </a:pPr>
            <a:endParaRPr kumimoji="0" lang="en-GB" altLang="en-US" sz="2800" dirty="0">
              <a:solidFill>
                <a:srgbClr val="7D2153"/>
              </a:solidFill>
              <a:latin typeface="Berlin Sans FB" panose="020E0602020502020306" pitchFamily="34" charset="0"/>
            </a:endParaRPr>
          </a:p>
        </p:txBody>
      </p:sp>
      <p:sp>
        <p:nvSpPr>
          <p:cNvPr id="8" name="Rectangle 7"/>
          <p:cNvSpPr/>
          <p:nvPr/>
        </p:nvSpPr>
        <p:spPr>
          <a:xfrm>
            <a:off x="2846008" y="746098"/>
            <a:ext cx="6310871" cy="923330"/>
          </a:xfrm>
          <a:prstGeom prst="rect">
            <a:avLst/>
          </a:prstGeom>
          <a:noFill/>
        </p:spPr>
        <p:txBody>
          <a:bodyPr wrap="square" lIns="91440" tIns="45720" rIns="91440" bIns="45720">
            <a:spAutoFit/>
          </a:bodyPr>
          <a:lstStyle/>
          <a:p>
            <a:pPr algn="ctr"/>
            <a:r>
              <a:rPr lang="en-US" sz="5400" b="1" dirty="0" smtClean="0">
                <a:ln w="6600">
                  <a:solidFill>
                    <a:schemeClr val="accent2"/>
                  </a:solidFill>
                  <a:prstDash val="solid"/>
                </a:ln>
                <a:solidFill>
                  <a:srgbClr val="FFFFFF"/>
                </a:solidFill>
                <a:effectLst>
                  <a:outerShdw dist="38100" dir="2700000" algn="tl" rotWithShape="0">
                    <a:schemeClr val="accent2"/>
                  </a:outerShdw>
                </a:effectLst>
                <a:latin typeface="Castellar" panose="020A0402060406010301" pitchFamily="18" charset="0"/>
              </a:rPr>
              <a:t>Jewish Beliefs</a:t>
            </a:r>
            <a:endParaRPr lang="en-US" sz="5400" b="1" dirty="0">
              <a:ln w="6600">
                <a:solidFill>
                  <a:schemeClr val="accent2"/>
                </a:solidFill>
                <a:prstDash val="solid"/>
              </a:ln>
              <a:solidFill>
                <a:srgbClr val="FFFFFF"/>
              </a:solidFill>
              <a:effectLst>
                <a:outerShdw dist="38100" dir="2700000" algn="tl" rotWithShape="0">
                  <a:schemeClr val="accent2"/>
                </a:outerShdw>
              </a:effectLst>
              <a:latin typeface="Castellar" panose="020A0402060406010301" pitchFamily="18" charset="0"/>
            </a:endParaRPr>
          </a:p>
        </p:txBody>
      </p:sp>
      <p:pic>
        <p:nvPicPr>
          <p:cNvPr id="3074" name="Picture 2" descr="Image result for jewish symbols animated 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852427" y="4345122"/>
            <a:ext cx="2770627" cy="2192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049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442544" y="2000898"/>
            <a:ext cx="11412034" cy="3077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accent1"/>
              </a:buClr>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50000"/>
              </a:spcBef>
              <a:buClrTx/>
              <a:buFontTx/>
              <a:buNone/>
            </a:pPr>
            <a:r>
              <a:rPr kumimoji="0" lang="en-GB" altLang="en-US" sz="2800" u="sng" dirty="0" smtClean="0">
                <a:solidFill>
                  <a:srgbClr val="7D2153"/>
                </a:solidFill>
                <a:latin typeface="Comic Sans MS" pitchFamily="66" charset="0"/>
              </a:rPr>
              <a:t>Things </a:t>
            </a:r>
            <a:r>
              <a:rPr kumimoji="0" lang="en-GB" altLang="en-US" sz="2800" u="sng" dirty="0">
                <a:solidFill>
                  <a:srgbClr val="7D2153"/>
                </a:solidFill>
                <a:latin typeface="Comic Sans MS" pitchFamily="66" charset="0"/>
              </a:rPr>
              <a:t>to </a:t>
            </a:r>
            <a:r>
              <a:rPr kumimoji="0" lang="en-GB" altLang="en-US" sz="2800" u="sng" dirty="0" smtClean="0">
                <a:solidFill>
                  <a:srgbClr val="7D2153"/>
                </a:solidFill>
                <a:latin typeface="Comic Sans MS" pitchFamily="66" charset="0"/>
              </a:rPr>
              <a:t>do (page 6)…</a:t>
            </a:r>
            <a:endParaRPr kumimoji="0" lang="en-GB" altLang="en-US" sz="2800" u="sng" dirty="0">
              <a:solidFill>
                <a:srgbClr val="7D2153"/>
              </a:solidFill>
              <a:latin typeface="Comic Sans MS" pitchFamily="66" charset="0"/>
            </a:endParaRPr>
          </a:p>
          <a:p>
            <a:pPr eaLnBrk="1" hangingPunct="1">
              <a:spcBef>
                <a:spcPct val="50000"/>
              </a:spcBef>
              <a:buClrTx/>
              <a:buFontTx/>
              <a:buNone/>
            </a:pPr>
            <a:endParaRPr kumimoji="0" lang="en-GB" altLang="en-US" sz="200" u="sng" dirty="0">
              <a:solidFill>
                <a:srgbClr val="7D2153"/>
              </a:solidFill>
              <a:latin typeface="Comic Sans MS" pitchFamily="66" charset="0"/>
            </a:endParaRPr>
          </a:p>
          <a:p>
            <a:pPr marL="514350" indent="-514350" eaLnBrk="1" hangingPunct="1">
              <a:spcBef>
                <a:spcPct val="50000"/>
              </a:spcBef>
              <a:buClrTx/>
              <a:buFontTx/>
              <a:buAutoNum type="arabicPeriod"/>
            </a:pPr>
            <a:r>
              <a:rPr kumimoji="0" lang="en-GB" altLang="en-US" sz="2800" dirty="0" smtClean="0">
                <a:solidFill>
                  <a:srgbClr val="7D2153"/>
                </a:solidFill>
                <a:latin typeface="Comic Sans MS" pitchFamily="66" charset="0"/>
              </a:rPr>
              <a:t>What does it mean to be Jewish - briefly explain the two ways in which the word ‘Jew’ can be used?</a:t>
            </a:r>
            <a:endParaRPr kumimoji="0" lang="en-GB" altLang="en-US" sz="2800" dirty="0">
              <a:solidFill>
                <a:srgbClr val="7D2153"/>
              </a:solidFill>
              <a:latin typeface="Comic Sans MS" pitchFamily="66" charset="0"/>
            </a:endParaRPr>
          </a:p>
          <a:p>
            <a:pPr eaLnBrk="1" hangingPunct="1">
              <a:spcBef>
                <a:spcPct val="50000"/>
              </a:spcBef>
              <a:buClrTx/>
              <a:buFontTx/>
              <a:buNone/>
            </a:pPr>
            <a:endParaRPr kumimoji="0" lang="en-GB" altLang="en-US" sz="200" dirty="0">
              <a:solidFill>
                <a:srgbClr val="7D2153"/>
              </a:solidFill>
              <a:latin typeface="Comic Sans MS" pitchFamily="66" charset="0"/>
            </a:endParaRPr>
          </a:p>
          <a:p>
            <a:pPr eaLnBrk="1" hangingPunct="1">
              <a:spcBef>
                <a:spcPct val="50000"/>
              </a:spcBef>
              <a:buClrTx/>
              <a:buNone/>
            </a:pPr>
            <a:r>
              <a:rPr kumimoji="0" lang="en-GB" altLang="en-US" sz="2800" dirty="0">
                <a:solidFill>
                  <a:srgbClr val="7D2153"/>
                </a:solidFill>
                <a:latin typeface="Comic Sans MS" pitchFamily="66" charset="0"/>
              </a:rPr>
              <a:t>2.	What do Jews believe about </a:t>
            </a:r>
            <a:r>
              <a:rPr kumimoji="0" lang="en-GB" altLang="en-US" sz="2800" dirty="0" smtClean="0">
                <a:solidFill>
                  <a:srgbClr val="7D2153"/>
                </a:solidFill>
                <a:latin typeface="Comic Sans MS" pitchFamily="66" charset="0"/>
              </a:rPr>
              <a:t>God? Include six ideas.</a:t>
            </a:r>
            <a:endParaRPr kumimoji="0" lang="en-GB" altLang="en-US" sz="2800" dirty="0">
              <a:solidFill>
                <a:srgbClr val="7D2153"/>
              </a:solidFill>
              <a:latin typeface="Comic Sans MS" pitchFamily="66" charset="0"/>
            </a:endParaRPr>
          </a:p>
          <a:p>
            <a:pPr eaLnBrk="1" hangingPunct="1">
              <a:spcBef>
                <a:spcPct val="50000"/>
              </a:spcBef>
              <a:buClrTx/>
              <a:buFontTx/>
              <a:buNone/>
            </a:pPr>
            <a:endParaRPr kumimoji="0" lang="en-GB" altLang="en-US" sz="200" dirty="0">
              <a:solidFill>
                <a:srgbClr val="7D2153"/>
              </a:solidFill>
              <a:latin typeface="Comic Sans MS" pitchFamily="66" charset="0"/>
            </a:endParaRPr>
          </a:p>
          <a:p>
            <a:pPr eaLnBrk="1" hangingPunct="1">
              <a:spcBef>
                <a:spcPct val="50000"/>
              </a:spcBef>
              <a:buClrTx/>
              <a:buFontTx/>
              <a:buNone/>
            </a:pPr>
            <a:r>
              <a:rPr kumimoji="0" lang="en-GB" altLang="en-US" sz="2800" dirty="0">
                <a:solidFill>
                  <a:srgbClr val="7D2153"/>
                </a:solidFill>
                <a:latin typeface="Comic Sans MS" pitchFamily="66" charset="0"/>
              </a:rPr>
              <a:t>3.	What is </a:t>
            </a:r>
            <a:r>
              <a:rPr kumimoji="0" lang="en-GB" altLang="en-US" sz="2800" dirty="0" smtClean="0">
                <a:solidFill>
                  <a:srgbClr val="7D2153"/>
                </a:solidFill>
                <a:latin typeface="Comic Sans MS" pitchFamily="66" charset="0"/>
              </a:rPr>
              <a:t>the Shema? Write it down.</a:t>
            </a:r>
            <a:endParaRPr kumimoji="0" lang="en-GB" altLang="en-US" sz="2800" dirty="0">
              <a:solidFill>
                <a:srgbClr val="7D2153"/>
              </a:solidFill>
              <a:latin typeface="Comic Sans MS" pitchFamily="66" charset="0"/>
            </a:endParaRPr>
          </a:p>
          <a:p>
            <a:pPr eaLnBrk="1" hangingPunct="1">
              <a:spcBef>
                <a:spcPct val="50000"/>
              </a:spcBef>
              <a:buClrTx/>
              <a:buFontTx/>
              <a:buNone/>
            </a:pPr>
            <a:endParaRPr kumimoji="0" lang="en-GB" altLang="en-US" sz="200" dirty="0">
              <a:solidFill>
                <a:srgbClr val="7D2153"/>
              </a:solidFill>
              <a:latin typeface="Comic Sans MS" pitchFamily="66" charset="0"/>
            </a:endParaRPr>
          </a:p>
        </p:txBody>
      </p:sp>
      <p:sp>
        <p:nvSpPr>
          <p:cNvPr id="9" name="Rectangle 8"/>
          <p:cNvSpPr/>
          <p:nvPr/>
        </p:nvSpPr>
        <p:spPr>
          <a:xfrm>
            <a:off x="2846008" y="746098"/>
            <a:ext cx="6310871" cy="923330"/>
          </a:xfrm>
          <a:prstGeom prst="rect">
            <a:avLst/>
          </a:prstGeom>
          <a:noFill/>
        </p:spPr>
        <p:txBody>
          <a:bodyPr wrap="square" lIns="91440" tIns="45720" rIns="91440" bIns="45720">
            <a:spAutoFit/>
          </a:bodyPr>
          <a:lstStyle/>
          <a:p>
            <a:pPr algn="ctr"/>
            <a:r>
              <a:rPr lang="en-US" sz="5400" b="1" dirty="0" smtClean="0">
                <a:ln w="6600">
                  <a:solidFill>
                    <a:schemeClr val="accent2"/>
                  </a:solidFill>
                  <a:prstDash val="solid"/>
                </a:ln>
                <a:solidFill>
                  <a:srgbClr val="FFFFFF"/>
                </a:solidFill>
                <a:effectLst>
                  <a:outerShdw dist="38100" dir="2700000" algn="tl" rotWithShape="0">
                    <a:schemeClr val="accent2"/>
                  </a:outerShdw>
                </a:effectLst>
                <a:latin typeface="Castellar" panose="020A0402060406010301" pitchFamily="18" charset="0"/>
              </a:rPr>
              <a:t>Jewish Beliefs</a:t>
            </a:r>
            <a:endParaRPr lang="en-US" sz="5400" b="1" dirty="0">
              <a:ln w="6600">
                <a:solidFill>
                  <a:schemeClr val="accent2"/>
                </a:solidFill>
                <a:prstDash val="solid"/>
              </a:ln>
              <a:solidFill>
                <a:srgbClr val="FFFFFF"/>
              </a:solidFill>
              <a:effectLst>
                <a:outerShdw dist="38100" dir="2700000" algn="tl" rotWithShape="0">
                  <a:schemeClr val="accent2"/>
                </a:outerShdw>
              </a:effectLst>
              <a:latin typeface="Castellar" panose="020A0402060406010301" pitchFamily="18" charset="0"/>
            </a:endParaRPr>
          </a:p>
        </p:txBody>
      </p:sp>
      <p:sp>
        <p:nvSpPr>
          <p:cNvPr id="2" name="Rectangle 1"/>
          <p:cNvSpPr/>
          <p:nvPr/>
        </p:nvSpPr>
        <p:spPr>
          <a:xfrm>
            <a:off x="442544" y="5236514"/>
            <a:ext cx="8122722" cy="954107"/>
          </a:xfrm>
          <a:prstGeom prst="rect">
            <a:avLst/>
          </a:prstGeom>
        </p:spPr>
        <p:txBody>
          <a:bodyPr wrap="square">
            <a:spAutoFit/>
          </a:bodyPr>
          <a:lstStyle/>
          <a:p>
            <a:pPr marL="514350" indent="-514350">
              <a:spcBef>
                <a:spcPct val="50000"/>
              </a:spcBef>
              <a:buFontTx/>
              <a:buAutoNum type="arabicPeriod" startAt="4"/>
            </a:pPr>
            <a:r>
              <a:rPr lang="en-GB" altLang="en-US" sz="2800" dirty="0" smtClean="0">
                <a:solidFill>
                  <a:srgbClr val="7D2153"/>
                </a:solidFill>
                <a:latin typeface="Comic Sans MS" pitchFamily="66" charset="0"/>
              </a:rPr>
              <a:t>Draw two main symbols of </a:t>
            </a:r>
            <a:r>
              <a:rPr lang="en-GB" altLang="en-US" sz="2800" dirty="0">
                <a:solidFill>
                  <a:srgbClr val="7D2153"/>
                </a:solidFill>
                <a:latin typeface="Comic Sans MS" pitchFamily="66" charset="0"/>
              </a:rPr>
              <a:t>the Jewish </a:t>
            </a:r>
            <a:r>
              <a:rPr lang="en-GB" altLang="en-US" sz="2800" dirty="0" smtClean="0">
                <a:solidFill>
                  <a:srgbClr val="7D2153"/>
                </a:solidFill>
                <a:latin typeface="Comic Sans MS" pitchFamily="66" charset="0"/>
              </a:rPr>
              <a:t>faith, </a:t>
            </a:r>
            <a:r>
              <a:rPr lang="en-GB" altLang="en-US" sz="2800" dirty="0">
                <a:solidFill>
                  <a:srgbClr val="7D2153"/>
                </a:solidFill>
                <a:latin typeface="Comic Sans MS" pitchFamily="66" charset="0"/>
              </a:rPr>
              <a:t>explain the meaning </a:t>
            </a:r>
            <a:r>
              <a:rPr lang="en-GB" altLang="en-US" sz="2800" dirty="0" smtClean="0">
                <a:solidFill>
                  <a:srgbClr val="7D2153"/>
                </a:solidFill>
                <a:latin typeface="Comic Sans MS" pitchFamily="66" charset="0"/>
              </a:rPr>
              <a:t>of each symbol</a:t>
            </a:r>
            <a:r>
              <a:rPr lang="en-GB" altLang="en-US" sz="2800" dirty="0">
                <a:solidFill>
                  <a:srgbClr val="7D2153"/>
                </a:solidFill>
                <a:latin typeface="Comic Sans MS" pitchFamily="66" charset="0"/>
              </a:rPr>
              <a:t>.</a:t>
            </a:r>
          </a:p>
        </p:txBody>
      </p:sp>
      <p:pic>
        <p:nvPicPr>
          <p:cNvPr id="1026" name="Picture 2" descr="Related image"/>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584364" y="5236514"/>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Jewish menorah animated 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062977" y="5314794"/>
            <a:ext cx="1521387" cy="1396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804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522010" y="2194430"/>
            <a:ext cx="8425221" cy="335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accent1"/>
              </a:buClr>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50000"/>
              </a:spcBef>
              <a:buClrTx/>
              <a:buFontTx/>
              <a:buNone/>
            </a:pPr>
            <a:endParaRPr kumimoji="0" lang="en-GB" altLang="en-US" sz="200" u="sng" dirty="0">
              <a:solidFill>
                <a:srgbClr val="7D2153"/>
              </a:solidFill>
              <a:latin typeface="Comic Sans MS" pitchFamily="66" charset="0"/>
            </a:endParaRPr>
          </a:p>
          <a:p>
            <a:pPr eaLnBrk="1" hangingPunct="1">
              <a:spcBef>
                <a:spcPct val="50000"/>
              </a:spcBef>
              <a:buClrTx/>
              <a:buNone/>
            </a:pPr>
            <a:r>
              <a:rPr kumimoji="0" lang="en-GB" altLang="en-US" sz="2800" u="sng" dirty="0" smtClean="0">
                <a:solidFill>
                  <a:srgbClr val="7D2153"/>
                </a:solidFill>
                <a:latin typeface="Comic Sans MS" pitchFamily="66" charset="0"/>
              </a:rPr>
              <a:t>Reflect…</a:t>
            </a:r>
            <a:endParaRPr kumimoji="0" lang="en-GB" altLang="en-US" sz="2800" u="sng" dirty="0">
              <a:solidFill>
                <a:srgbClr val="7D2153"/>
              </a:solidFill>
              <a:latin typeface="Comic Sans MS" pitchFamily="66" charset="0"/>
            </a:endParaRPr>
          </a:p>
          <a:p>
            <a:pPr eaLnBrk="1" hangingPunct="1">
              <a:spcBef>
                <a:spcPct val="50000"/>
              </a:spcBef>
              <a:buClrTx/>
              <a:buNone/>
            </a:pPr>
            <a:r>
              <a:rPr kumimoji="0" lang="en-GB" altLang="en-US" sz="2800" dirty="0">
                <a:solidFill>
                  <a:srgbClr val="7D2153"/>
                </a:solidFill>
                <a:latin typeface="Comic Sans MS" pitchFamily="66" charset="0"/>
              </a:rPr>
              <a:t>Bearing in mind what we have learnt about Judaism so far, note down four aspects of the faith that you think are the most important. Rank them in order of importance (1-5).</a:t>
            </a:r>
          </a:p>
          <a:p>
            <a:pPr marL="514350" indent="-514350" eaLnBrk="1" hangingPunct="1">
              <a:spcBef>
                <a:spcPct val="50000"/>
              </a:spcBef>
              <a:buClrTx/>
              <a:buFontTx/>
              <a:buAutoNum type="arabicPeriod"/>
            </a:pPr>
            <a:endParaRPr kumimoji="0" lang="en-GB" altLang="en-US" sz="2800" dirty="0">
              <a:solidFill>
                <a:srgbClr val="7D2153"/>
              </a:solidFill>
              <a:latin typeface="Comic Sans MS" pitchFamily="66" charset="0"/>
            </a:endParaRPr>
          </a:p>
        </p:txBody>
      </p:sp>
      <p:sp>
        <p:nvSpPr>
          <p:cNvPr id="8" name="Rectangle 7"/>
          <p:cNvSpPr/>
          <p:nvPr/>
        </p:nvSpPr>
        <p:spPr>
          <a:xfrm>
            <a:off x="2846008" y="746098"/>
            <a:ext cx="6310871" cy="923330"/>
          </a:xfrm>
          <a:prstGeom prst="rect">
            <a:avLst/>
          </a:prstGeom>
          <a:noFill/>
        </p:spPr>
        <p:txBody>
          <a:bodyPr wrap="square" lIns="91440" tIns="45720" rIns="91440" bIns="45720">
            <a:spAutoFit/>
          </a:bodyPr>
          <a:lstStyle/>
          <a:p>
            <a:pPr algn="ctr"/>
            <a:r>
              <a:rPr lang="en-US" sz="5400" b="1" dirty="0" smtClean="0">
                <a:ln w="6600">
                  <a:solidFill>
                    <a:schemeClr val="accent2"/>
                  </a:solidFill>
                  <a:prstDash val="solid"/>
                </a:ln>
                <a:solidFill>
                  <a:srgbClr val="FFFFFF"/>
                </a:solidFill>
                <a:effectLst>
                  <a:outerShdw dist="38100" dir="2700000" algn="tl" rotWithShape="0">
                    <a:schemeClr val="accent2"/>
                  </a:outerShdw>
                </a:effectLst>
                <a:latin typeface="Castellar" panose="020A0402060406010301" pitchFamily="18" charset="0"/>
              </a:rPr>
              <a:t>Jewish Beliefs</a:t>
            </a:r>
            <a:endParaRPr lang="en-US" sz="5400" b="1" dirty="0">
              <a:ln w="6600">
                <a:solidFill>
                  <a:schemeClr val="accent2"/>
                </a:solidFill>
                <a:prstDash val="solid"/>
              </a:ln>
              <a:solidFill>
                <a:srgbClr val="FFFFFF"/>
              </a:solidFill>
              <a:effectLst>
                <a:outerShdw dist="38100" dir="2700000" algn="tl" rotWithShape="0">
                  <a:schemeClr val="accent2"/>
                </a:outerShdw>
              </a:effectLst>
              <a:latin typeface="Castellar" panose="020A0402060406010301" pitchFamily="18" charset="0"/>
            </a:endParaRPr>
          </a:p>
        </p:txBody>
      </p:sp>
      <p:pic>
        <p:nvPicPr>
          <p:cNvPr id="2052" name="Picture 4" descr="Related image"/>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156879" y="2777025"/>
            <a:ext cx="2470925" cy="2628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589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uslims jews and christians"/>
          <p:cNvPicPr>
            <a:picLocks noChangeAspect="1" noChangeArrowheads="1"/>
          </p:cNvPicPr>
          <p:nvPr/>
        </p:nvPicPr>
        <p:blipFill rotWithShape="1">
          <a:blip r:embed="rId2">
            <a:extLst>
              <a:ext uri="{28A0092B-C50C-407E-A947-70E740481C1C}">
                <a14:useLocalDpi xmlns:a14="http://schemas.microsoft.com/office/drawing/2010/main" val="0"/>
              </a:ext>
            </a:extLst>
          </a:blip>
          <a:srcRect t="14664" b="9542"/>
          <a:stretch/>
        </p:blipFill>
        <p:spPr bwMode="auto">
          <a:xfrm>
            <a:off x="8415679" y="4323011"/>
            <a:ext cx="3529394" cy="2320629"/>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p:cNvSpPr/>
          <p:nvPr/>
        </p:nvSpPr>
        <p:spPr>
          <a:xfrm>
            <a:off x="2846008" y="746098"/>
            <a:ext cx="6310871" cy="923330"/>
          </a:xfrm>
          <a:prstGeom prst="rect">
            <a:avLst/>
          </a:prstGeom>
          <a:noFill/>
        </p:spPr>
        <p:txBody>
          <a:bodyPr wrap="square" lIns="91440" tIns="45720" rIns="91440" bIns="45720">
            <a:spAutoFit/>
          </a:bodyPr>
          <a:lstStyle/>
          <a:p>
            <a:pPr algn="ctr"/>
            <a:r>
              <a:rPr lang="en-US" sz="5400" b="1" dirty="0" smtClean="0">
                <a:ln w="6600">
                  <a:solidFill>
                    <a:schemeClr val="accent2"/>
                  </a:solidFill>
                  <a:prstDash val="solid"/>
                </a:ln>
                <a:solidFill>
                  <a:srgbClr val="FFFFFF"/>
                </a:solidFill>
                <a:effectLst>
                  <a:outerShdw dist="38100" dir="2700000" algn="tl" rotWithShape="0">
                    <a:schemeClr val="accent2"/>
                  </a:outerShdw>
                </a:effectLst>
                <a:latin typeface="Castellar" panose="020A0402060406010301" pitchFamily="18" charset="0"/>
              </a:rPr>
              <a:t>Jewish Beliefs</a:t>
            </a:r>
            <a:endParaRPr lang="en-US" sz="5400" b="1" dirty="0">
              <a:ln w="6600">
                <a:solidFill>
                  <a:schemeClr val="accent2"/>
                </a:solidFill>
                <a:prstDash val="solid"/>
              </a:ln>
              <a:solidFill>
                <a:srgbClr val="FFFFFF"/>
              </a:solidFill>
              <a:effectLst>
                <a:outerShdw dist="38100" dir="2700000" algn="tl" rotWithShape="0">
                  <a:schemeClr val="accent2"/>
                </a:outerShdw>
              </a:effectLst>
              <a:latin typeface="Castellar" panose="020A0402060406010301" pitchFamily="18" charset="0"/>
            </a:endParaRPr>
          </a:p>
        </p:txBody>
      </p:sp>
      <p:sp>
        <p:nvSpPr>
          <p:cNvPr id="3" name="Rectangle 2"/>
          <p:cNvSpPr/>
          <p:nvPr/>
        </p:nvSpPr>
        <p:spPr>
          <a:xfrm>
            <a:off x="559442" y="2109820"/>
            <a:ext cx="11385631" cy="4093428"/>
          </a:xfrm>
          <a:prstGeom prst="rect">
            <a:avLst/>
          </a:prstGeom>
        </p:spPr>
        <p:txBody>
          <a:bodyPr wrap="square">
            <a:spAutoFit/>
          </a:bodyPr>
          <a:lstStyle/>
          <a:p>
            <a:pPr>
              <a:lnSpc>
                <a:spcPct val="107000"/>
              </a:lnSpc>
              <a:spcAft>
                <a:spcPts val="0"/>
              </a:spcAft>
            </a:pPr>
            <a:r>
              <a:rPr lang="en-GB" sz="2800" u="sng" dirty="0">
                <a:solidFill>
                  <a:schemeClr val="accent1">
                    <a:lumMod val="75000"/>
                    <a:lumOff val="25000"/>
                  </a:schemeClr>
                </a:solidFill>
                <a:latin typeface="Arial Rounded MT Bold" panose="020F0704030504030204" pitchFamily="34" charset="0"/>
                <a:ea typeface="Calibri" panose="020F0502020204030204" pitchFamily="34" charset="0"/>
                <a:cs typeface="Times New Roman" panose="02020603050405020304" pitchFamily="18" charset="0"/>
              </a:rPr>
              <a:t>Things to do – Spiralizer!</a:t>
            </a:r>
            <a:endParaRPr lang="en-GB" dirty="0">
              <a:solidFill>
                <a:schemeClr val="accent1">
                  <a:lumMod val="75000"/>
                  <a:lumOff val="25000"/>
                </a:schemeClr>
              </a:solidFill>
              <a:latin typeface="Arial Rounded MT Bold" panose="020F07040305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chemeClr val="accent1">
                    <a:lumMod val="75000"/>
                    <a:lumOff val="25000"/>
                  </a:schemeClr>
                </a:solidFill>
                <a:latin typeface="Arial Rounded MT Bold" panose="020F0704030504030204" pitchFamily="34" charset="0"/>
                <a:ea typeface="Calibri" panose="020F0502020204030204" pitchFamily="34" charset="0"/>
                <a:cs typeface="Times New Roman" panose="02020603050405020304" pitchFamily="18" charset="0"/>
              </a:rPr>
              <a:t> </a:t>
            </a:r>
            <a:endParaRPr lang="en-GB" dirty="0">
              <a:solidFill>
                <a:schemeClr val="accent1">
                  <a:lumMod val="75000"/>
                  <a:lumOff val="25000"/>
                </a:schemeClr>
              </a:solidFill>
              <a:latin typeface="Arial Rounded MT Bold" panose="020F07040305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dirty="0" err="1">
                <a:solidFill>
                  <a:schemeClr val="accent1">
                    <a:lumMod val="75000"/>
                    <a:lumOff val="25000"/>
                  </a:schemeClr>
                </a:solidFill>
                <a:latin typeface="Arial Rounded MT Bold" panose="020F0704030504030204" pitchFamily="34" charset="0"/>
                <a:ea typeface="Calibri" panose="020F0502020204030204" pitchFamily="34" charset="0"/>
                <a:cs typeface="Times New Roman" panose="02020603050405020304" pitchFamily="18" charset="0"/>
              </a:rPr>
              <a:t>Rambam’s</a:t>
            </a:r>
            <a:r>
              <a:rPr lang="en-GB" sz="2400" dirty="0">
                <a:solidFill>
                  <a:schemeClr val="accent1">
                    <a:lumMod val="75000"/>
                    <a:lumOff val="25000"/>
                  </a:schemeClr>
                </a:solidFill>
                <a:latin typeface="Arial Rounded MT Bold" panose="020F0704030504030204" pitchFamily="34" charset="0"/>
                <a:ea typeface="Calibri" panose="020F0502020204030204" pitchFamily="34" charset="0"/>
                <a:cs typeface="Times New Roman" panose="02020603050405020304" pitchFamily="18" charset="0"/>
              </a:rPr>
              <a:t> Principles of Faith have been debated for hundreds of years. What do you think of them? Chose four of the Principles and complete a spiral text sheet considering the following:  </a:t>
            </a:r>
            <a:endParaRPr lang="en-GB" dirty="0">
              <a:solidFill>
                <a:schemeClr val="accent1">
                  <a:lumMod val="75000"/>
                  <a:lumOff val="25000"/>
                </a:schemeClr>
              </a:solidFill>
              <a:latin typeface="Arial Rounded MT Bold" panose="020F07040305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chemeClr val="accent1">
                    <a:lumMod val="75000"/>
                    <a:lumOff val="25000"/>
                  </a:schemeClr>
                </a:solidFill>
                <a:latin typeface="Arial Rounded MT Bold" panose="020F0704030504030204" pitchFamily="34" charset="0"/>
                <a:ea typeface="Calibri" panose="020F0502020204030204" pitchFamily="34" charset="0"/>
                <a:cs typeface="Times New Roman" panose="02020603050405020304" pitchFamily="18" charset="0"/>
              </a:rPr>
              <a:t> </a:t>
            </a:r>
            <a:endParaRPr lang="en-GB" sz="800" dirty="0" smtClean="0">
              <a:solidFill>
                <a:schemeClr val="accent1">
                  <a:lumMod val="75000"/>
                  <a:lumOff val="25000"/>
                </a:schemeClr>
              </a:solidFill>
              <a:latin typeface="Arial Rounded MT Bold" panose="020F07040305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700" dirty="0" smtClean="0">
              <a:solidFill>
                <a:schemeClr val="accent1">
                  <a:lumMod val="75000"/>
                  <a:lumOff val="25000"/>
                </a:schemeClr>
              </a:solidFill>
              <a:latin typeface="Arial Rounded MT Bold" panose="020F07040305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ourier New" panose="02070309020205020404" pitchFamily="49" charset="0"/>
              <a:buChar char="o"/>
            </a:pPr>
            <a:r>
              <a:rPr lang="en-GB" sz="2400" dirty="0" smtClean="0">
                <a:solidFill>
                  <a:schemeClr val="accent1">
                    <a:lumMod val="75000"/>
                    <a:lumOff val="25000"/>
                  </a:schemeClr>
                </a:solidFill>
                <a:latin typeface="Arial Rounded MT Bold" panose="020F0704030504030204" pitchFamily="34" charset="0"/>
                <a:ea typeface="Calibri" panose="020F0502020204030204" pitchFamily="34" charset="0"/>
                <a:cs typeface="Times New Roman" panose="02020603050405020304" pitchFamily="18" charset="0"/>
              </a:rPr>
              <a:t>Your </a:t>
            </a:r>
            <a:r>
              <a:rPr lang="en-GB" sz="2400" dirty="0">
                <a:solidFill>
                  <a:schemeClr val="accent1">
                    <a:lumMod val="75000"/>
                    <a:lumOff val="25000"/>
                  </a:schemeClr>
                </a:solidFill>
                <a:latin typeface="Arial Rounded MT Bold" panose="020F0704030504030204" pitchFamily="34" charset="0"/>
                <a:ea typeface="Calibri" panose="020F0502020204030204" pitchFamily="34" charset="0"/>
                <a:cs typeface="Times New Roman" panose="02020603050405020304" pitchFamily="18" charset="0"/>
              </a:rPr>
              <a:t>idea/belief about each chosen Principle</a:t>
            </a:r>
            <a:endParaRPr lang="en-GB" dirty="0">
              <a:solidFill>
                <a:schemeClr val="accent1">
                  <a:lumMod val="75000"/>
                  <a:lumOff val="25000"/>
                </a:schemeClr>
              </a:solidFill>
              <a:latin typeface="Arial Rounded MT Bold" panose="020F07040305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ourier New" panose="02070309020205020404" pitchFamily="49" charset="0"/>
              <a:buChar char="o"/>
            </a:pPr>
            <a:r>
              <a:rPr lang="en-GB" sz="2400" dirty="0">
                <a:solidFill>
                  <a:schemeClr val="accent1">
                    <a:lumMod val="75000"/>
                    <a:lumOff val="25000"/>
                  </a:schemeClr>
                </a:solidFill>
                <a:latin typeface="Arial Rounded MT Bold" panose="020F0704030504030204" pitchFamily="34" charset="0"/>
                <a:ea typeface="Calibri" panose="020F0502020204030204" pitchFamily="34" charset="0"/>
                <a:cs typeface="Times New Roman" panose="02020603050405020304" pitchFamily="18" charset="0"/>
              </a:rPr>
              <a:t>What a Christian would think</a:t>
            </a:r>
            <a:endParaRPr lang="en-GB" dirty="0">
              <a:solidFill>
                <a:schemeClr val="accent1">
                  <a:lumMod val="75000"/>
                  <a:lumOff val="25000"/>
                </a:schemeClr>
              </a:solidFill>
              <a:latin typeface="Arial Rounded MT Bold" panose="020F07040305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ourier New" panose="02070309020205020404" pitchFamily="49" charset="0"/>
              <a:buChar char="o"/>
            </a:pPr>
            <a:r>
              <a:rPr lang="en-GB" sz="2400" dirty="0">
                <a:solidFill>
                  <a:schemeClr val="accent1">
                    <a:lumMod val="75000"/>
                    <a:lumOff val="25000"/>
                  </a:schemeClr>
                </a:solidFill>
                <a:latin typeface="Arial Rounded MT Bold" panose="020F0704030504030204" pitchFamily="34" charset="0"/>
                <a:ea typeface="Calibri" panose="020F0502020204030204" pitchFamily="34" charset="0"/>
                <a:cs typeface="Times New Roman" panose="02020603050405020304" pitchFamily="18" charset="0"/>
              </a:rPr>
              <a:t>What a Muslim would think</a:t>
            </a:r>
            <a:endParaRPr lang="en-GB" dirty="0">
              <a:solidFill>
                <a:schemeClr val="accent1">
                  <a:lumMod val="75000"/>
                  <a:lumOff val="25000"/>
                </a:schemeClr>
              </a:solidFill>
              <a:latin typeface="Arial Rounded MT Bold" panose="020F07040305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ourier New" panose="02070309020205020404" pitchFamily="49" charset="0"/>
              <a:buChar char="o"/>
            </a:pPr>
            <a:r>
              <a:rPr lang="en-GB" sz="2400" dirty="0">
                <a:solidFill>
                  <a:schemeClr val="accent1">
                    <a:lumMod val="75000"/>
                    <a:lumOff val="25000"/>
                  </a:schemeClr>
                </a:solidFill>
                <a:latin typeface="Arial Rounded MT Bold" panose="020F0704030504030204" pitchFamily="34" charset="0"/>
                <a:ea typeface="Calibri" panose="020F0502020204030204" pitchFamily="34" charset="0"/>
                <a:cs typeface="Times New Roman" panose="02020603050405020304" pitchFamily="18" charset="0"/>
              </a:rPr>
              <a:t>A question about each Principle.</a:t>
            </a:r>
            <a:endParaRPr lang="en-GB" dirty="0">
              <a:solidFill>
                <a:schemeClr val="accent1">
                  <a:lumMod val="75000"/>
                  <a:lumOff val="25000"/>
                </a:schemeClr>
              </a:solidFill>
              <a:latin typeface="Arial Rounded MT Bold" panose="020F07040305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dirty="0">
                <a:solidFill>
                  <a:schemeClr val="accent1">
                    <a:lumMod val="75000"/>
                    <a:lumOff val="25000"/>
                  </a:schemeClr>
                </a:solidFill>
                <a:latin typeface="Arial Rounded MT Bold" panose="020F0704030504030204" pitchFamily="34" charset="0"/>
                <a:ea typeface="Calibri" panose="020F0502020204030204" pitchFamily="34" charset="0"/>
                <a:cs typeface="Times New Roman" panose="02020603050405020304" pitchFamily="18" charset="0"/>
              </a:rPr>
              <a:t> </a:t>
            </a:r>
            <a:endParaRPr lang="en-GB" dirty="0">
              <a:solidFill>
                <a:schemeClr val="accent1">
                  <a:lumMod val="75000"/>
                  <a:lumOff val="25000"/>
                </a:schemeClr>
              </a:solidFill>
              <a:effectLst/>
              <a:latin typeface="Arial Rounded MT Bold" panose="020F07040305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8343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2846008" y="746098"/>
            <a:ext cx="6310871" cy="923330"/>
          </a:xfrm>
          <a:prstGeom prst="rect">
            <a:avLst/>
          </a:prstGeom>
          <a:noFill/>
        </p:spPr>
        <p:txBody>
          <a:bodyPr wrap="square" lIns="91440" tIns="45720" rIns="91440" bIns="45720">
            <a:spAutoFit/>
          </a:bodyPr>
          <a:lstStyle/>
          <a:p>
            <a:pPr algn="ctr"/>
            <a:r>
              <a:rPr lang="en-US" sz="5400" b="1" dirty="0" smtClean="0">
                <a:ln w="6600">
                  <a:solidFill>
                    <a:schemeClr val="accent2"/>
                  </a:solidFill>
                  <a:prstDash val="solid"/>
                </a:ln>
                <a:solidFill>
                  <a:srgbClr val="FFFFFF"/>
                </a:solidFill>
                <a:effectLst>
                  <a:outerShdw dist="38100" dir="2700000" algn="tl" rotWithShape="0">
                    <a:schemeClr val="accent2"/>
                  </a:outerShdw>
                </a:effectLst>
                <a:latin typeface="Castellar" panose="020A0402060406010301" pitchFamily="18" charset="0"/>
              </a:rPr>
              <a:t>Jewish Beliefs</a:t>
            </a:r>
            <a:endParaRPr lang="en-US" sz="5400" b="1" dirty="0">
              <a:ln w="6600">
                <a:solidFill>
                  <a:schemeClr val="accent2"/>
                </a:solidFill>
                <a:prstDash val="solid"/>
              </a:ln>
              <a:solidFill>
                <a:srgbClr val="FFFFFF"/>
              </a:solidFill>
              <a:effectLst>
                <a:outerShdw dist="38100" dir="2700000" algn="tl" rotWithShape="0">
                  <a:schemeClr val="accent2"/>
                </a:outerShdw>
              </a:effectLst>
              <a:latin typeface="Castellar" panose="020A0402060406010301" pitchFamily="18" charset="0"/>
            </a:endParaRPr>
          </a:p>
        </p:txBody>
      </p:sp>
      <p:sp>
        <p:nvSpPr>
          <p:cNvPr id="2" name="Rectangle 1"/>
          <p:cNvSpPr/>
          <p:nvPr/>
        </p:nvSpPr>
        <p:spPr>
          <a:xfrm>
            <a:off x="416689" y="2366274"/>
            <a:ext cx="7899039" cy="3908762"/>
          </a:xfrm>
          <a:prstGeom prst="rect">
            <a:avLst/>
          </a:prstGeom>
        </p:spPr>
        <p:txBody>
          <a:bodyPr wrap="square">
            <a:spAutoFit/>
          </a:bodyPr>
          <a:lstStyle/>
          <a:p>
            <a:r>
              <a:rPr lang="en-GB" sz="2400" u="sng" dirty="0">
                <a:solidFill>
                  <a:schemeClr val="accent1">
                    <a:lumMod val="75000"/>
                    <a:lumOff val="25000"/>
                  </a:schemeClr>
                </a:solidFill>
                <a:latin typeface="Arial Rounded MT Bold" panose="020F0704030504030204" pitchFamily="34" charset="0"/>
              </a:rPr>
              <a:t>Eight Degrees of Charity.</a:t>
            </a:r>
          </a:p>
          <a:p>
            <a:endParaRPr lang="en-GB" sz="800" dirty="0">
              <a:solidFill>
                <a:schemeClr val="accent1">
                  <a:lumMod val="75000"/>
                  <a:lumOff val="25000"/>
                </a:schemeClr>
              </a:solidFill>
              <a:latin typeface="Arial Rounded MT Bold" panose="020F0704030504030204" pitchFamily="34" charset="0"/>
            </a:endParaRPr>
          </a:p>
          <a:p>
            <a:pPr marL="457200" indent="-457200">
              <a:buAutoNum type="arabicPeriod"/>
            </a:pPr>
            <a:r>
              <a:rPr lang="en-GB" sz="2400" dirty="0" smtClean="0">
                <a:solidFill>
                  <a:schemeClr val="accent1">
                    <a:lumMod val="75000"/>
                    <a:lumOff val="25000"/>
                  </a:schemeClr>
                </a:solidFill>
                <a:latin typeface="Arial Rounded MT Bold" panose="020F0704030504030204" pitchFamily="34" charset="0"/>
              </a:rPr>
              <a:t>Why </a:t>
            </a:r>
            <a:r>
              <a:rPr lang="en-GB" sz="2400" dirty="0">
                <a:solidFill>
                  <a:schemeClr val="accent1">
                    <a:lumMod val="75000"/>
                    <a:lumOff val="25000"/>
                  </a:schemeClr>
                </a:solidFill>
                <a:latin typeface="Arial Rounded MT Bold" panose="020F0704030504030204" pitchFamily="34" charset="0"/>
              </a:rPr>
              <a:t>do we give to Charity? </a:t>
            </a:r>
            <a:endParaRPr lang="en-GB" sz="2400" dirty="0" smtClean="0">
              <a:solidFill>
                <a:schemeClr val="accent1">
                  <a:lumMod val="75000"/>
                  <a:lumOff val="25000"/>
                </a:schemeClr>
              </a:solidFill>
              <a:latin typeface="Arial Rounded MT Bold" panose="020F0704030504030204" pitchFamily="34" charset="0"/>
            </a:endParaRPr>
          </a:p>
          <a:p>
            <a:r>
              <a:rPr lang="en-GB" sz="2400" dirty="0">
                <a:solidFill>
                  <a:schemeClr val="accent1">
                    <a:lumMod val="75000"/>
                    <a:lumOff val="25000"/>
                  </a:schemeClr>
                </a:solidFill>
                <a:latin typeface="Arial Rounded MT Bold" panose="020F0704030504030204" pitchFamily="34" charset="0"/>
              </a:rPr>
              <a:t> </a:t>
            </a:r>
            <a:r>
              <a:rPr lang="en-GB" sz="2400" dirty="0" smtClean="0">
                <a:solidFill>
                  <a:schemeClr val="accent1">
                    <a:lumMod val="75000"/>
                    <a:lumOff val="25000"/>
                  </a:schemeClr>
                </a:solidFill>
                <a:latin typeface="Arial Rounded MT Bold" panose="020F0704030504030204" pitchFamily="34" charset="0"/>
              </a:rPr>
              <a:t>     Note </a:t>
            </a:r>
            <a:r>
              <a:rPr lang="en-GB" sz="2400" dirty="0">
                <a:solidFill>
                  <a:schemeClr val="accent1">
                    <a:lumMod val="75000"/>
                    <a:lumOff val="25000"/>
                  </a:schemeClr>
                </a:solidFill>
                <a:latin typeface="Arial Rounded MT Bold" panose="020F0704030504030204" pitchFamily="34" charset="0"/>
              </a:rPr>
              <a:t>down four reasons. </a:t>
            </a:r>
          </a:p>
          <a:p>
            <a:pPr marL="457200" indent="-457200">
              <a:buAutoNum type="arabicPeriod" startAt="2"/>
            </a:pPr>
            <a:r>
              <a:rPr lang="en-GB" sz="2400" dirty="0" smtClean="0">
                <a:solidFill>
                  <a:schemeClr val="accent1">
                    <a:lumMod val="75000"/>
                    <a:lumOff val="25000"/>
                  </a:schemeClr>
                </a:solidFill>
                <a:latin typeface="Arial Rounded MT Bold" panose="020F0704030504030204" pitchFamily="34" charset="0"/>
              </a:rPr>
              <a:t>Which </a:t>
            </a:r>
            <a:r>
              <a:rPr lang="en-GB" sz="2400" dirty="0">
                <a:solidFill>
                  <a:schemeClr val="accent1">
                    <a:lumMod val="75000"/>
                    <a:lumOff val="25000"/>
                  </a:schemeClr>
                </a:solidFill>
                <a:latin typeface="Arial Rounded MT Bold" panose="020F0704030504030204" pitchFamily="34" charset="0"/>
              </a:rPr>
              <a:t>Charities do you give to? </a:t>
            </a:r>
            <a:endParaRPr lang="en-GB" sz="2400" dirty="0" smtClean="0">
              <a:solidFill>
                <a:schemeClr val="accent1">
                  <a:lumMod val="75000"/>
                  <a:lumOff val="25000"/>
                </a:schemeClr>
              </a:solidFill>
              <a:latin typeface="Arial Rounded MT Bold" panose="020F0704030504030204" pitchFamily="34" charset="0"/>
            </a:endParaRPr>
          </a:p>
          <a:p>
            <a:r>
              <a:rPr lang="en-GB" sz="2400" dirty="0">
                <a:solidFill>
                  <a:schemeClr val="accent1">
                    <a:lumMod val="75000"/>
                    <a:lumOff val="25000"/>
                  </a:schemeClr>
                </a:solidFill>
                <a:latin typeface="Arial Rounded MT Bold" panose="020F0704030504030204" pitchFamily="34" charset="0"/>
              </a:rPr>
              <a:t> </a:t>
            </a:r>
            <a:r>
              <a:rPr lang="en-GB" sz="2400" dirty="0" smtClean="0">
                <a:solidFill>
                  <a:schemeClr val="accent1">
                    <a:lumMod val="75000"/>
                    <a:lumOff val="25000"/>
                  </a:schemeClr>
                </a:solidFill>
                <a:latin typeface="Arial Rounded MT Bold" panose="020F0704030504030204" pitchFamily="34" charset="0"/>
              </a:rPr>
              <a:t>     Why </a:t>
            </a:r>
            <a:r>
              <a:rPr lang="en-GB" sz="2400" dirty="0">
                <a:solidFill>
                  <a:schemeClr val="accent1">
                    <a:lumMod val="75000"/>
                    <a:lumOff val="25000"/>
                  </a:schemeClr>
                </a:solidFill>
                <a:latin typeface="Arial Rounded MT Bold" panose="020F0704030504030204" pitchFamily="34" charset="0"/>
              </a:rPr>
              <a:t>these particular charities?</a:t>
            </a:r>
          </a:p>
          <a:p>
            <a:pPr marL="457200" indent="-457200">
              <a:buAutoNum type="arabicPeriod" startAt="3"/>
            </a:pPr>
            <a:r>
              <a:rPr lang="en-GB" sz="2400" dirty="0" smtClean="0">
                <a:solidFill>
                  <a:schemeClr val="accent1">
                    <a:lumMod val="75000"/>
                    <a:lumOff val="25000"/>
                  </a:schemeClr>
                </a:solidFill>
                <a:latin typeface="Arial Rounded MT Bold" panose="020F0704030504030204" pitchFamily="34" charset="0"/>
              </a:rPr>
              <a:t>Are </a:t>
            </a:r>
            <a:r>
              <a:rPr lang="en-GB" sz="2400" dirty="0">
                <a:solidFill>
                  <a:schemeClr val="accent1">
                    <a:lumMod val="75000"/>
                    <a:lumOff val="25000"/>
                  </a:schemeClr>
                </a:solidFill>
                <a:latin typeface="Arial Rounded MT Bold" panose="020F0704030504030204" pitchFamily="34" charset="0"/>
              </a:rPr>
              <a:t>there any charities you would not donate to? </a:t>
            </a:r>
            <a:endParaRPr lang="en-GB" sz="2400" dirty="0" smtClean="0">
              <a:solidFill>
                <a:schemeClr val="accent1">
                  <a:lumMod val="75000"/>
                  <a:lumOff val="25000"/>
                </a:schemeClr>
              </a:solidFill>
              <a:latin typeface="Arial Rounded MT Bold" panose="020F0704030504030204" pitchFamily="34" charset="0"/>
            </a:endParaRPr>
          </a:p>
          <a:p>
            <a:r>
              <a:rPr lang="en-GB" sz="2400" dirty="0">
                <a:solidFill>
                  <a:schemeClr val="accent1">
                    <a:lumMod val="75000"/>
                    <a:lumOff val="25000"/>
                  </a:schemeClr>
                </a:solidFill>
                <a:latin typeface="Arial Rounded MT Bold" panose="020F0704030504030204" pitchFamily="34" charset="0"/>
              </a:rPr>
              <a:t> </a:t>
            </a:r>
            <a:r>
              <a:rPr lang="en-GB" sz="2400" dirty="0" smtClean="0">
                <a:solidFill>
                  <a:schemeClr val="accent1">
                    <a:lumMod val="75000"/>
                    <a:lumOff val="25000"/>
                  </a:schemeClr>
                </a:solidFill>
                <a:latin typeface="Arial Rounded MT Bold" panose="020F0704030504030204" pitchFamily="34" charset="0"/>
              </a:rPr>
              <a:t>     Why/why </a:t>
            </a:r>
            <a:r>
              <a:rPr lang="en-GB" sz="2400" dirty="0">
                <a:solidFill>
                  <a:schemeClr val="accent1">
                    <a:lumMod val="75000"/>
                    <a:lumOff val="25000"/>
                  </a:schemeClr>
                </a:solidFill>
                <a:latin typeface="Arial Rounded MT Bold" panose="020F0704030504030204" pitchFamily="34" charset="0"/>
              </a:rPr>
              <a:t>not?</a:t>
            </a:r>
          </a:p>
          <a:p>
            <a:pPr marL="457200" indent="-457200">
              <a:buAutoNum type="arabicPeriod" startAt="4"/>
            </a:pPr>
            <a:r>
              <a:rPr lang="en-GB" sz="2400" dirty="0" smtClean="0">
                <a:solidFill>
                  <a:schemeClr val="accent1">
                    <a:lumMod val="75000"/>
                    <a:lumOff val="25000"/>
                  </a:schemeClr>
                </a:solidFill>
                <a:latin typeface="Arial Rounded MT Bold" panose="020F0704030504030204" pitchFamily="34" charset="0"/>
              </a:rPr>
              <a:t>Sort </a:t>
            </a:r>
            <a:r>
              <a:rPr lang="en-GB" sz="2400" dirty="0" err="1">
                <a:solidFill>
                  <a:schemeClr val="accent1">
                    <a:lumMod val="75000"/>
                    <a:lumOff val="25000"/>
                  </a:schemeClr>
                </a:solidFill>
                <a:latin typeface="Arial Rounded MT Bold" panose="020F0704030504030204" pitchFamily="34" charset="0"/>
              </a:rPr>
              <a:t>Rambam’s</a:t>
            </a:r>
            <a:r>
              <a:rPr lang="en-GB" sz="2400" dirty="0">
                <a:solidFill>
                  <a:schemeClr val="accent1">
                    <a:lumMod val="75000"/>
                    <a:lumOff val="25000"/>
                  </a:schemeClr>
                </a:solidFill>
                <a:latin typeface="Arial Rounded MT Bold" panose="020F0704030504030204" pitchFamily="34" charset="0"/>
              </a:rPr>
              <a:t> Eight Degrees of Charity from the most charitable to the least.  Stick </a:t>
            </a:r>
            <a:r>
              <a:rPr lang="en-GB" sz="2400" dirty="0" smtClean="0">
                <a:solidFill>
                  <a:schemeClr val="accent1">
                    <a:lumMod val="75000"/>
                    <a:lumOff val="25000"/>
                  </a:schemeClr>
                </a:solidFill>
                <a:latin typeface="Arial Rounded MT Bold" panose="020F0704030504030204" pitchFamily="34" charset="0"/>
              </a:rPr>
              <a:t>them </a:t>
            </a:r>
            <a:r>
              <a:rPr lang="en-GB" sz="2400" dirty="0">
                <a:solidFill>
                  <a:schemeClr val="accent1">
                    <a:lumMod val="75000"/>
                    <a:lumOff val="25000"/>
                  </a:schemeClr>
                </a:solidFill>
                <a:latin typeface="Arial Rounded MT Bold" panose="020F0704030504030204" pitchFamily="34" charset="0"/>
              </a:rPr>
              <a:t>in </a:t>
            </a:r>
            <a:r>
              <a:rPr lang="en-GB" sz="2400" dirty="0" smtClean="0">
                <a:solidFill>
                  <a:schemeClr val="accent1">
                    <a:lumMod val="75000"/>
                    <a:lumOff val="25000"/>
                  </a:schemeClr>
                </a:solidFill>
                <a:latin typeface="Arial Rounded MT Bold" panose="020F0704030504030204" pitchFamily="34" charset="0"/>
              </a:rPr>
              <a:t>order in your </a:t>
            </a:r>
            <a:r>
              <a:rPr lang="en-GB" sz="2400" dirty="0">
                <a:solidFill>
                  <a:schemeClr val="accent1">
                    <a:lumMod val="75000"/>
                    <a:lumOff val="25000"/>
                  </a:schemeClr>
                </a:solidFill>
                <a:latin typeface="Arial Rounded MT Bold" panose="020F0704030504030204" pitchFamily="34" charset="0"/>
              </a:rPr>
              <a:t>exercise book.</a:t>
            </a:r>
          </a:p>
        </p:txBody>
      </p:sp>
      <p:pic>
        <p:nvPicPr>
          <p:cNvPr id="1026" name="Picture 2" descr="Image result for Eight degrees of charity Ramb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3837" y="2020592"/>
            <a:ext cx="3256890" cy="4600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3881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46008" y="746098"/>
            <a:ext cx="6310871" cy="923330"/>
          </a:xfrm>
          <a:prstGeom prst="rect">
            <a:avLst/>
          </a:prstGeom>
          <a:noFill/>
        </p:spPr>
        <p:txBody>
          <a:bodyPr wrap="square" lIns="91440" tIns="45720" rIns="91440" bIns="45720">
            <a:spAutoFit/>
          </a:bodyPr>
          <a:lstStyle/>
          <a:p>
            <a:pPr algn="ctr"/>
            <a:r>
              <a:rPr lang="en-US" sz="5400" b="1" dirty="0" smtClean="0">
                <a:ln w="6600">
                  <a:solidFill>
                    <a:schemeClr val="accent2"/>
                  </a:solidFill>
                  <a:prstDash val="solid"/>
                </a:ln>
                <a:solidFill>
                  <a:srgbClr val="FFFFFF"/>
                </a:solidFill>
                <a:effectLst>
                  <a:outerShdw dist="38100" dir="2700000" algn="tl" rotWithShape="0">
                    <a:schemeClr val="accent2"/>
                  </a:outerShdw>
                </a:effectLst>
                <a:latin typeface="Castellar" panose="020A0402060406010301" pitchFamily="18" charset="0"/>
              </a:rPr>
              <a:t>Jewish Beliefs</a:t>
            </a:r>
            <a:endParaRPr lang="en-US" sz="5400" b="1" dirty="0">
              <a:ln w="6600">
                <a:solidFill>
                  <a:schemeClr val="accent2"/>
                </a:solidFill>
                <a:prstDash val="solid"/>
              </a:ln>
              <a:solidFill>
                <a:srgbClr val="FFFFFF"/>
              </a:solidFill>
              <a:effectLst>
                <a:outerShdw dist="38100" dir="2700000" algn="tl" rotWithShape="0">
                  <a:schemeClr val="accent2"/>
                </a:outerShdw>
              </a:effectLst>
              <a:latin typeface="Castellar" panose="020A0402060406010301" pitchFamily="18" charset="0"/>
            </a:endParaRPr>
          </a:p>
        </p:txBody>
      </p:sp>
      <p:pic>
        <p:nvPicPr>
          <p:cNvPr id="5" name="Picture 2" descr="Image result for jewish symbols animated 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1215" y="4548850"/>
            <a:ext cx="1419225" cy="2139101"/>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5"/>
          <p:cNvSpPr txBox="1">
            <a:spLocks noChangeArrowheads="1"/>
          </p:cNvSpPr>
          <p:nvPr/>
        </p:nvSpPr>
        <p:spPr bwMode="auto">
          <a:xfrm>
            <a:off x="439838" y="1905063"/>
            <a:ext cx="10440365"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accent1"/>
              </a:buClr>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50000"/>
              </a:spcBef>
              <a:buClrTx/>
              <a:buFontTx/>
              <a:buNone/>
            </a:pPr>
            <a:endParaRPr kumimoji="0" lang="en-GB" altLang="en-US" sz="200" u="sng" dirty="0">
              <a:solidFill>
                <a:srgbClr val="7D2153"/>
              </a:solidFill>
              <a:latin typeface="Comic Sans MS" pitchFamily="66" charset="0"/>
            </a:endParaRPr>
          </a:p>
          <a:p>
            <a:pPr eaLnBrk="1" hangingPunct="1">
              <a:spcBef>
                <a:spcPct val="50000"/>
              </a:spcBef>
              <a:buClrTx/>
              <a:buNone/>
            </a:pPr>
            <a:r>
              <a:rPr kumimoji="0" lang="en-GB" altLang="en-US" sz="2800" u="sng" dirty="0" smtClean="0">
                <a:solidFill>
                  <a:srgbClr val="7D2153"/>
                </a:solidFill>
                <a:latin typeface="Comic Sans MS" pitchFamily="66" charset="0"/>
              </a:rPr>
              <a:t>Reflect/Compare…</a:t>
            </a:r>
            <a:endParaRPr kumimoji="0" lang="en-GB" altLang="en-US" sz="2800" u="sng" dirty="0">
              <a:solidFill>
                <a:srgbClr val="7D2153"/>
              </a:solidFill>
              <a:latin typeface="Comic Sans MS" pitchFamily="66" charset="0"/>
            </a:endParaRPr>
          </a:p>
          <a:p>
            <a:pPr eaLnBrk="1" hangingPunct="1">
              <a:spcBef>
                <a:spcPct val="50000"/>
              </a:spcBef>
              <a:buClrTx/>
              <a:buNone/>
            </a:pPr>
            <a:r>
              <a:rPr kumimoji="0" lang="en-GB" altLang="en-US" sz="2800" dirty="0" smtClean="0">
                <a:solidFill>
                  <a:srgbClr val="7D2153"/>
                </a:solidFill>
                <a:latin typeface="Comic Sans MS" pitchFamily="66" charset="0"/>
              </a:rPr>
              <a:t>Complete a comparison diagram of what you have learnt about Islam and Judaism. </a:t>
            </a:r>
          </a:p>
          <a:p>
            <a:pPr eaLnBrk="1" hangingPunct="1">
              <a:spcBef>
                <a:spcPct val="50000"/>
              </a:spcBef>
              <a:buClrTx/>
              <a:buNone/>
            </a:pPr>
            <a:r>
              <a:rPr kumimoji="0" lang="en-GB" altLang="en-US" sz="2800" dirty="0" smtClean="0">
                <a:solidFill>
                  <a:srgbClr val="7D2153"/>
                </a:solidFill>
                <a:latin typeface="Comic Sans MS" pitchFamily="66" charset="0"/>
              </a:rPr>
              <a:t>If you want to challenge yourself you could do a triad diagram and include Christianity in your comparison.</a:t>
            </a:r>
            <a:endParaRPr kumimoji="0" lang="en-GB" altLang="en-US" sz="2800" dirty="0">
              <a:solidFill>
                <a:srgbClr val="7D2153"/>
              </a:solidFill>
              <a:latin typeface="Comic Sans MS" pitchFamily="66" charset="0"/>
            </a:endParaRPr>
          </a:p>
        </p:txBody>
      </p:sp>
      <p:pic>
        <p:nvPicPr>
          <p:cNvPr id="4098" name="Picture 2" descr="Image result for Islamic symbols animated 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flipH="1">
            <a:off x="439838" y="4858562"/>
            <a:ext cx="2060294" cy="1843637"/>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p:cNvSpPr/>
          <p:nvPr/>
        </p:nvSpPr>
        <p:spPr>
          <a:xfrm>
            <a:off x="3258137" y="5367223"/>
            <a:ext cx="1168959" cy="111261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9" name="Oval 8"/>
          <p:cNvSpPr/>
          <p:nvPr/>
        </p:nvSpPr>
        <p:spPr>
          <a:xfrm>
            <a:off x="7379544" y="4939813"/>
            <a:ext cx="1736203" cy="168113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0" name="Oval 9"/>
          <p:cNvSpPr/>
          <p:nvPr/>
        </p:nvSpPr>
        <p:spPr>
          <a:xfrm>
            <a:off x="7981465" y="4939813"/>
            <a:ext cx="1736203" cy="168113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Oval 12"/>
          <p:cNvSpPr/>
          <p:nvPr/>
        </p:nvSpPr>
        <p:spPr>
          <a:xfrm>
            <a:off x="3860058" y="5367223"/>
            <a:ext cx="1168959" cy="1112612"/>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4" name="Oval 13"/>
          <p:cNvSpPr/>
          <p:nvPr/>
        </p:nvSpPr>
        <p:spPr>
          <a:xfrm>
            <a:off x="3576539" y="4858562"/>
            <a:ext cx="1168959" cy="1112612"/>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417554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4689</TotalTime>
  <Words>294</Words>
  <Application>Microsoft Office PowerPoint</Application>
  <PresentationFormat>Widescreen</PresentationFormat>
  <Paragraphs>53</Paragraphs>
  <Slides>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vt:i4>
      </vt:variant>
    </vt:vector>
  </HeadingPairs>
  <TitlesOfParts>
    <vt:vector size="18" baseType="lpstr">
      <vt:lpstr>Arial</vt:lpstr>
      <vt:lpstr>Arial Rounded MT Bold</vt:lpstr>
      <vt:lpstr>Berlin Sans FB</vt:lpstr>
      <vt:lpstr>Calibri</vt:lpstr>
      <vt:lpstr>Castellar</vt:lpstr>
      <vt:lpstr>Comic Sans MS</vt:lpstr>
      <vt:lpstr>Courier New</vt:lpstr>
      <vt:lpstr>Gill Sans MT</vt:lpstr>
      <vt:lpstr>Times New Roman</vt:lpstr>
      <vt:lpstr>Wingdings 2</vt:lpstr>
      <vt:lpstr>Dividend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Wendy Butler</dc:creator>
  <cp:lastModifiedBy>W Butler</cp:lastModifiedBy>
  <cp:revision>31</cp:revision>
  <cp:lastPrinted>2017-04-24T13:43:44Z</cp:lastPrinted>
  <dcterms:created xsi:type="dcterms:W3CDTF">2017-04-09T10:54:13Z</dcterms:created>
  <dcterms:modified xsi:type="dcterms:W3CDTF">2018-07-02T09:56:46Z</dcterms:modified>
</cp:coreProperties>
</file>