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56" r:id="rId2"/>
    <p:sldId id="259" r:id="rId3"/>
    <p:sldId id="257" r:id="rId4"/>
    <p:sldId id="258" r:id="rId5"/>
    <p:sldId id="261" r:id="rId6"/>
    <p:sldId id="260" r:id="rId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327"/>
    <a:srgbClr val="FFFF99"/>
    <a:srgbClr val="01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78"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4C693D8-15AD-4C22-8CAB-CA4397E25C3F}" type="datetimeFigureOut">
              <a:rPr lang="en-GB" smtClean="0"/>
              <a:t>05/06/2017</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89046C6-A7D5-4EE7-8EC7-F78B748C1D4D}" type="slidenum">
              <a:rPr lang="en-GB" smtClean="0"/>
              <a:t>‹#›</a:t>
            </a:fld>
            <a:endParaRPr lang="en-GB"/>
          </a:p>
        </p:txBody>
      </p:sp>
    </p:spTree>
    <p:extLst>
      <p:ext uri="{BB962C8B-B14F-4D97-AF65-F5344CB8AC3E}">
        <p14:creationId xmlns:p14="http://schemas.microsoft.com/office/powerpoint/2010/main" val="2874814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0C81B8C-A099-4C9B-8DE4-900B6876D2A5}" type="datetimeFigureOut">
              <a:rPr lang="en-GB" smtClean="0"/>
              <a:t>05/06/2017</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793955B-0353-4E6E-9FD2-69BC3EFD2BBB}" type="slidenum">
              <a:rPr lang="en-GB" smtClean="0"/>
              <a:t>‹#›</a:t>
            </a:fld>
            <a:endParaRPr lang="en-GB"/>
          </a:p>
        </p:txBody>
      </p:sp>
    </p:spTree>
    <p:extLst>
      <p:ext uri="{BB962C8B-B14F-4D97-AF65-F5344CB8AC3E}">
        <p14:creationId xmlns:p14="http://schemas.microsoft.com/office/powerpoint/2010/main" val="149227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9BE6C49-AA2D-44CC-B65C-01A3481B9EE6}" type="datetimeFigureOut">
              <a:rPr lang="en-GB" smtClean="0"/>
              <a:t>05/06/2017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185201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BE6C49-AA2D-44CC-B65C-01A3481B9EE6}" type="datetimeFigureOut">
              <a:rPr lang="en-GB" smtClean="0"/>
              <a:t>05/06/2017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135654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BE6C49-AA2D-44CC-B65C-01A3481B9EE6}" type="datetimeFigureOut">
              <a:rPr lang="en-GB" smtClean="0"/>
              <a:t>05/06/2017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153869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BE6C49-AA2D-44CC-B65C-01A3481B9EE6}" type="datetimeFigureOut">
              <a:rPr lang="en-GB" smtClean="0"/>
              <a:t>05/06/2017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267731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E6C49-AA2D-44CC-B65C-01A3481B9EE6}" type="datetimeFigureOut">
              <a:rPr lang="en-GB" smtClean="0"/>
              <a:t>05/06/2017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1459914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9BE6C49-AA2D-44CC-B65C-01A3481B9EE6}" type="datetimeFigureOut">
              <a:rPr lang="en-GB" smtClean="0"/>
              <a:t>05/06/2017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172787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9BE6C49-AA2D-44CC-B65C-01A3481B9EE6}" type="datetimeFigureOut">
              <a:rPr lang="en-GB" smtClean="0"/>
              <a:t>05/06/2017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307765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9BE6C49-AA2D-44CC-B65C-01A3481B9EE6}" type="datetimeFigureOut">
              <a:rPr lang="en-GB" smtClean="0"/>
              <a:t>05/06/2017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317803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E6C49-AA2D-44CC-B65C-01A3481B9EE6}" type="datetimeFigureOut">
              <a:rPr lang="en-GB" smtClean="0"/>
              <a:t>05/06/2017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700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E6C49-AA2D-44CC-B65C-01A3481B9EE6}" type="datetimeFigureOut">
              <a:rPr lang="en-GB" smtClean="0"/>
              <a:t>05/06/2017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383235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E6C49-AA2D-44CC-B65C-01A3481B9EE6}" type="datetimeFigureOut">
              <a:rPr lang="en-GB" smtClean="0"/>
              <a:t>05/06/2017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1AAC9A-1356-4A81-9B2C-6F6A2AE90DCA}" type="slidenum">
              <a:rPr lang="en-GB" smtClean="0"/>
              <a:t>‹#›</a:t>
            </a:fld>
            <a:endParaRPr lang="en-GB"/>
          </a:p>
        </p:txBody>
      </p:sp>
    </p:spTree>
    <p:extLst>
      <p:ext uri="{BB962C8B-B14F-4D97-AF65-F5344CB8AC3E}">
        <p14:creationId xmlns:p14="http://schemas.microsoft.com/office/powerpoint/2010/main" val="2007259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E6C49-AA2D-44CC-B65C-01A3481B9EE6}" type="datetimeFigureOut">
              <a:rPr lang="en-GB" smtClean="0"/>
              <a:t>05/06/2017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AAC9A-1356-4A81-9B2C-6F6A2AE90DCA}" type="slidenum">
              <a:rPr lang="en-GB" smtClean="0"/>
              <a:t>‹#›</a:t>
            </a:fld>
            <a:endParaRPr lang="en-GB"/>
          </a:p>
        </p:txBody>
      </p:sp>
    </p:spTree>
    <p:extLst>
      <p:ext uri="{BB962C8B-B14F-4D97-AF65-F5344CB8AC3E}">
        <p14:creationId xmlns:p14="http://schemas.microsoft.com/office/powerpoint/2010/main" val="3091461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hyperlink" Target="http://www.thebcom.org/mosquetour/"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truetube.co.uk/film/holy-cribs-mosqu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afiqandfriends.com/3-d-masjid-model/"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www.zaufishan.co.uk/2012/08/mosque-model-templat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lam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4162" r="1892"/>
          <a:stretch/>
        </p:blipFill>
        <p:spPr bwMode="auto">
          <a:xfrm>
            <a:off x="1" y="0"/>
            <a:ext cx="122046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4130" y="0"/>
            <a:ext cx="5083635" cy="1323439"/>
          </a:xfrm>
          <a:prstGeom prst="rect">
            <a:avLst/>
          </a:prstGeom>
          <a:noFill/>
        </p:spPr>
        <p:txBody>
          <a:bodyPr wrap="none" lIns="91440" tIns="45720" rIns="91440" bIns="45720">
            <a:spAutoFit/>
          </a:bodyPr>
          <a:lstStyle/>
          <a:p>
            <a:pPr algn="ctr"/>
            <a:r>
              <a:rPr lang="en-US" sz="8000" b="1" dirty="0" smtClean="0">
                <a:ln w="19050" cmpd="sng">
                  <a:solidFill>
                    <a:srgbClr val="01291C"/>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cript MT Bold" panose="03040602040607080904" pitchFamily="66" charset="0"/>
              </a:rPr>
              <a:t>The Masjid</a:t>
            </a:r>
            <a:endParaRPr lang="en-US" sz="8000" b="1" cap="none" spc="0" dirty="0">
              <a:ln w="19050" cmpd="sng">
                <a:solidFill>
                  <a:srgbClr val="01291C"/>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cript MT Bold" panose="03040602040607080904" pitchFamily="66" charset="0"/>
            </a:endParaRPr>
          </a:p>
        </p:txBody>
      </p:sp>
      <p:sp>
        <p:nvSpPr>
          <p:cNvPr id="6" name="Rectangle 5"/>
          <p:cNvSpPr/>
          <p:nvPr/>
        </p:nvSpPr>
        <p:spPr>
          <a:xfrm>
            <a:off x="369414" y="1804578"/>
            <a:ext cx="6696745" cy="1238801"/>
          </a:xfrm>
          <a:prstGeom prst="rect">
            <a:avLst/>
          </a:prstGeom>
        </p:spPr>
        <p:txBody>
          <a:bodyPr wrap="square">
            <a:spAutoFit/>
          </a:bodyPr>
          <a:lstStyle/>
          <a:p>
            <a:r>
              <a:rPr lang="en-GB" sz="3200" u="sng" dirty="0" smtClean="0">
                <a:solidFill>
                  <a:srgbClr val="01291C"/>
                </a:solidFill>
                <a:latin typeface="Arial Rounded MT Bold" panose="020F0704030504030204" pitchFamily="34" charset="0"/>
                <a:ea typeface="Segoe UI" panose="020B0502040204020203" pitchFamily="34" charset="0"/>
                <a:cs typeface="Segoe UI" panose="020B0502040204020203" pitchFamily="34" charset="0"/>
              </a:rPr>
              <a:t>Key Question; </a:t>
            </a:r>
            <a:endParaRPr lang="en-GB" sz="3200" dirty="0">
              <a:solidFill>
                <a:srgbClr val="01291C"/>
              </a:solidFill>
              <a:latin typeface="Arial Rounded MT Bold" panose="020F0704030504030204" pitchFamily="34" charset="0"/>
              <a:ea typeface="Segoe UI" panose="020B0502040204020203" pitchFamily="34" charset="0"/>
              <a:cs typeface="Segoe UI" panose="020B0502040204020203" pitchFamily="34" charset="0"/>
            </a:endParaRPr>
          </a:p>
          <a:p>
            <a:r>
              <a:rPr lang="en-GB" sz="1050" dirty="0">
                <a:solidFill>
                  <a:srgbClr val="01291C"/>
                </a:solidFill>
                <a:latin typeface="Arial Rounded MT Bold" panose="020F0704030504030204" pitchFamily="34" charset="0"/>
                <a:ea typeface="Segoe UI" panose="020B0502040204020203" pitchFamily="34" charset="0"/>
                <a:cs typeface="Segoe UI" panose="020B0502040204020203" pitchFamily="34" charset="0"/>
              </a:rPr>
              <a:t> </a:t>
            </a:r>
          </a:p>
          <a:p>
            <a:pPr lvl="0"/>
            <a:r>
              <a:rPr lang="en-GB" sz="3200" dirty="0" smtClean="0">
                <a:solidFill>
                  <a:srgbClr val="01291C"/>
                </a:solidFill>
                <a:latin typeface="Arial Rounded MT Bold" panose="020F0704030504030204" pitchFamily="34" charset="0"/>
                <a:ea typeface="Segoe UI" panose="020B0502040204020203" pitchFamily="34" charset="0"/>
                <a:cs typeface="Segoe UI" panose="020B0502040204020203" pitchFamily="34" charset="0"/>
              </a:rPr>
              <a:t>What is a masjid like?</a:t>
            </a:r>
            <a:endParaRPr lang="en-GB" sz="3200" dirty="0">
              <a:solidFill>
                <a:srgbClr val="01291C"/>
              </a:solidFill>
              <a:latin typeface="Arial Rounded MT Bold" panose="020F0704030504030204" pitchFamily="34" charset="0"/>
              <a:ea typeface="Segoe UI" panose="020B0502040204020203" pitchFamily="34" charset="0"/>
              <a:cs typeface="Segoe UI" panose="020B0502040204020203" pitchFamily="34" charset="0"/>
            </a:endParaRPr>
          </a:p>
        </p:txBody>
      </p:sp>
      <p:sp>
        <p:nvSpPr>
          <p:cNvPr id="7" name="Rectangle 6"/>
          <p:cNvSpPr/>
          <p:nvPr/>
        </p:nvSpPr>
        <p:spPr>
          <a:xfrm>
            <a:off x="369414" y="3524518"/>
            <a:ext cx="8788654" cy="2716128"/>
          </a:xfrm>
          <a:prstGeom prst="rect">
            <a:avLst/>
          </a:prstGeom>
        </p:spPr>
        <p:txBody>
          <a:bodyPr wrap="square">
            <a:spAutoFit/>
          </a:bodyPr>
          <a:lstStyle/>
          <a:p>
            <a:r>
              <a:rPr lang="en-GB" sz="3200" u="sng" dirty="0" smtClean="0">
                <a:solidFill>
                  <a:srgbClr val="01291C"/>
                </a:solidFill>
                <a:latin typeface="Arial Rounded MT Bold" panose="020F0704030504030204" pitchFamily="34" charset="0"/>
                <a:ea typeface="Segoe UI" panose="020B0502040204020203" pitchFamily="34" charset="0"/>
                <a:cs typeface="Segoe UI" panose="020B0502040204020203" pitchFamily="34" charset="0"/>
              </a:rPr>
              <a:t>To begin… </a:t>
            </a:r>
            <a:endParaRPr lang="en-GB" sz="3200" dirty="0">
              <a:solidFill>
                <a:srgbClr val="01291C"/>
              </a:solidFill>
              <a:latin typeface="Arial Rounded MT Bold" panose="020F0704030504030204" pitchFamily="34" charset="0"/>
              <a:ea typeface="Segoe UI" panose="020B0502040204020203" pitchFamily="34" charset="0"/>
              <a:cs typeface="Segoe UI" panose="020B0502040204020203" pitchFamily="34" charset="0"/>
            </a:endParaRPr>
          </a:p>
          <a:p>
            <a:r>
              <a:rPr lang="en-GB" sz="1050" dirty="0">
                <a:solidFill>
                  <a:srgbClr val="01291C"/>
                </a:solidFill>
                <a:latin typeface="Arial Rounded MT Bold" panose="020F0704030504030204" pitchFamily="34" charset="0"/>
                <a:ea typeface="Segoe UI" panose="020B0502040204020203" pitchFamily="34" charset="0"/>
                <a:cs typeface="Segoe UI" panose="020B0502040204020203" pitchFamily="34" charset="0"/>
              </a:rPr>
              <a:t> </a:t>
            </a:r>
          </a:p>
          <a:p>
            <a:pPr lvl="0"/>
            <a:r>
              <a:rPr lang="en-GB" sz="3200" dirty="0" smtClean="0">
                <a:solidFill>
                  <a:srgbClr val="01291C"/>
                </a:solidFill>
                <a:latin typeface="Arial Rounded MT Bold" panose="020F0704030504030204" pitchFamily="34" charset="0"/>
                <a:ea typeface="Segoe UI" panose="020B0502040204020203" pitchFamily="34" charset="0"/>
                <a:cs typeface="Segoe UI" panose="020B0502040204020203" pitchFamily="34" charset="0"/>
              </a:rPr>
              <a:t>Look at the pictures of masjids on the next slide. </a:t>
            </a:r>
          </a:p>
          <a:p>
            <a:pPr lvl="0"/>
            <a:r>
              <a:rPr lang="en-GB" sz="3200" dirty="0" smtClean="0">
                <a:solidFill>
                  <a:srgbClr val="01291C"/>
                </a:solidFill>
                <a:latin typeface="Arial Rounded MT Bold" panose="020F0704030504030204" pitchFamily="34" charset="0"/>
                <a:ea typeface="Segoe UI" panose="020B0502040204020203" pitchFamily="34" charset="0"/>
                <a:cs typeface="Segoe UI" panose="020B0502040204020203" pitchFamily="34" charset="0"/>
              </a:rPr>
              <a:t>Note down your impressions and any similarities you see. </a:t>
            </a:r>
            <a:endParaRPr lang="en-GB" sz="3200" dirty="0">
              <a:solidFill>
                <a:srgbClr val="01291C"/>
              </a:solidFill>
              <a:latin typeface="Arial Rounded MT Bold" panose="020F0704030504030204" pitchFamily="34" charset="0"/>
              <a:ea typeface="Segoe UI" panose="020B0502040204020203" pitchFamily="34" charset="0"/>
              <a:cs typeface="Segoe UI" panose="020B0502040204020203" pitchFamily="34" charset="0"/>
            </a:endParaRPr>
          </a:p>
        </p:txBody>
      </p:sp>
      <p:pic>
        <p:nvPicPr>
          <p:cNvPr id="1028" name="Picture 4" descr="Image result for islam symbol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64838" y="267287"/>
            <a:ext cx="1335520" cy="136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famous mos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1193"/>
            <a:ext cx="6443003" cy="36274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amous mosques"/>
          <p:cNvPicPr>
            <a:picLocks noChangeAspect="1" noChangeArrowheads="1"/>
          </p:cNvPicPr>
          <p:nvPr/>
        </p:nvPicPr>
        <p:blipFill rotWithShape="1">
          <a:blip r:embed="rId3">
            <a:extLst>
              <a:ext uri="{28A0092B-C50C-407E-A947-70E740481C1C}">
                <a14:useLocalDpi xmlns:a14="http://schemas.microsoft.com/office/drawing/2010/main" val="0"/>
              </a:ext>
            </a:extLst>
          </a:blip>
          <a:srcRect l="6515"/>
          <a:stretch/>
        </p:blipFill>
        <p:spPr bwMode="auto">
          <a:xfrm>
            <a:off x="0" y="-17894"/>
            <a:ext cx="4037428" cy="32390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famous mosques"/>
          <p:cNvPicPr>
            <a:picLocks noChangeAspect="1" noChangeArrowheads="1"/>
          </p:cNvPicPr>
          <p:nvPr/>
        </p:nvPicPr>
        <p:blipFill rotWithShape="1">
          <a:blip r:embed="rId4">
            <a:extLst>
              <a:ext uri="{28A0092B-C50C-407E-A947-70E740481C1C}">
                <a14:useLocalDpi xmlns:a14="http://schemas.microsoft.com/office/drawing/2010/main" val="0"/>
              </a:ext>
            </a:extLst>
          </a:blip>
          <a:srcRect l="3576" r="6922"/>
          <a:stretch/>
        </p:blipFill>
        <p:spPr bwMode="auto">
          <a:xfrm>
            <a:off x="4032739" y="-22296"/>
            <a:ext cx="4375052" cy="32478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153" r="1344"/>
          <a:stretch/>
        </p:blipFill>
        <p:spPr bwMode="auto">
          <a:xfrm>
            <a:off x="8407791" y="-22296"/>
            <a:ext cx="3784209" cy="324379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painetworks.com/photos/kb/kb7519.JPG"/>
          <p:cNvPicPr>
            <a:picLocks noChangeAspect="1" noChangeArrowheads="1"/>
          </p:cNvPicPr>
          <p:nvPr/>
        </p:nvPicPr>
        <p:blipFill rotWithShape="1">
          <a:blip r:embed="rId6">
            <a:extLst>
              <a:ext uri="{28A0092B-C50C-407E-A947-70E740481C1C}">
                <a14:useLocalDpi xmlns:a14="http://schemas.microsoft.com/office/drawing/2010/main" val="0"/>
              </a:ext>
            </a:extLst>
          </a:blip>
          <a:srcRect l="3078" t="8540" r="1494" b="3425"/>
          <a:stretch/>
        </p:blipFill>
        <p:spPr bwMode="auto">
          <a:xfrm>
            <a:off x="6443002" y="3221192"/>
            <a:ext cx="5763923" cy="362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876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48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6948" y="35674"/>
            <a:ext cx="5071088" cy="923330"/>
          </a:xfrm>
          <a:prstGeom prst="rect">
            <a:avLst/>
          </a:prstGeom>
          <a:noFill/>
        </p:spPr>
        <p:txBody>
          <a:bodyPr wrap="square" lIns="91440" tIns="45720" rIns="91440" bIns="45720">
            <a:spAutoFit/>
          </a:bodyPr>
          <a:lstStyle/>
          <a:p>
            <a:r>
              <a:rPr lang="en-US" sz="5400" b="1" dirty="0" smtClean="0">
                <a:ln w="28575" cmpd="sng">
                  <a:solidFill>
                    <a:schemeClr val="accent4">
                      <a:lumMod val="20000"/>
                      <a:lumOff val="80000"/>
                    </a:schemeClr>
                  </a:solidFill>
                  <a:prstDash val="solid"/>
                </a:ln>
                <a:gradFill>
                  <a:gsLst>
                    <a:gs pos="31000">
                      <a:schemeClr val="accent4"/>
                    </a:gs>
                    <a:gs pos="69000">
                      <a:srgbClr val="FFC000"/>
                    </a:gs>
                    <a:gs pos="47000">
                      <a:schemeClr val="accent4">
                        <a:lumMod val="20000"/>
                        <a:lumOff val="80000"/>
                      </a:schemeClr>
                    </a:gs>
                  </a:gsLst>
                  <a:lin ang="5400000"/>
                </a:gradFill>
                <a:effectLst>
                  <a:outerShdw blurRad="38100" dist="38100" dir="2700000" algn="tl">
                    <a:srgbClr val="000000">
                      <a:alpha val="43137"/>
                    </a:srgbClr>
                  </a:outerShdw>
                </a:effectLst>
                <a:latin typeface="Tempus Sans ITC" panose="04020404030D07020202" pitchFamily="82" charset="0"/>
              </a:rPr>
              <a:t>The Masjid</a:t>
            </a:r>
            <a:endParaRPr lang="en-US" sz="5400" b="1" cap="none" spc="0" dirty="0">
              <a:ln w="28575" cmpd="sng">
                <a:solidFill>
                  <a:schemeClr val="accent4">
                    <a:lumMod val="20000"/>
                    <a:lumOff val="80000"/>
                  </a:schemeClr>
                </a:solidFill>
                <a:prstDash val="solid"/>
              </a:ln>
              <a:gradFill>
                <a:gsLst>
                  <a:gs pos="31000">
                    <a:schemeClr val="accent4"/>
                  </a:gs>
                  <a:gs pos="69000">
                    <a:srgbClr val="FFC000"/>
                  </a:gs>
                  <a:gs pos="47000">
                    <a:schemeClr val="accent4">
                      <a:lumMod val="20000"/>
                      <a:lumOff val="80000"/>
                    </a:schemeClr>
                  </a:gs>
                </a:gsLst>
                <a:lin ang="5400000"/>
              </a:gradFill>
              <a:effectLst>
                <a:outerShdw blurRad="38100" dist="38100" dir="2700000" algn="tl">
                  <a:srgbClr val="000000">
                    <a:alpha val="43137"/>
                  </a:srgbClr>
                </a:outerShdw>
              </a:effectLst>
              <a:latin typeface="Tempus Sans ITC" panose="04020404030D07020202" pitchFamily="82" charset="0"/>
            </a:endParaRPr>
          </a:p>
        </p:txBody>
      </p:sp>
      <p:sp>
        <p:nvSpPr>
          <p:cNvPr id="6" name="Rectangle 5"/>
          <p:cNvSpPr/>
          <p:nvPr/>
        </p:nvSpPr>
        <p:spPr>
          <a:xfrm>
            <a:off x="376133" y="1154299"/>
            <a:ext cx="10758131" cy="2608406"/>
          </a:xfrm>
          <a:prstGeom prst="rect">
            <a:avLst/>
          </a:prstGeom>
        </p:spPr>
        <p:txBody>
          <a:bodyPr wrap="square">
            <a:spAutoFit/>
          </a:bodyPr>
          <a:lstStyle/>
          <a:p>
            <a:r>
              <a:rPr lang="en-GB" sz="3000" u="sng" dirty="0" smtClean="0">
                <a:latin typeface="Arial Rounded MT Bold" panose="020F0704030504030204" pitchFamily="34" charset="0"/>
                <a:ea typeface="Segoe UI" panose="020B0502040204020203" pitchFamily="34" charset="0"/>
                <a:cs typeface="Segoe UI" panose="020B0502040204020203" pitchFamily="34" charset="0"/>
              </a:rPr>
              <a:t>Watch, label and explain… </a:t>
            </a:r>
            <a:endParaRPr lang="en-GB" sz="3000" dirty="0">
              <a:latin typeface="Arial Rounded MT Bold" panose="020F0704030504030204" pitchFamily="34" charset="0"/>
              <a:ea typeface="Segoe UI" panose="020B0502040204020203" pitchFamily="34" charset="0"/>
              <a:cs typeface="Segoe UI" panose="020B0502040204020203" pitchFamily="34" charset="0"/>
            </a:endParaRPr>
          </a:p>
          <a:p>
            <a:r>
              <a:rPr lang="en-GB" sz="1050" dirty="0">
                <a:latin typeface="Arial Rounded MT Bold" panose="020F0704030504030204" pitchFamily="34" charset="0"/>
                <a:ea typeface="Segoe UI" panose="020B0502040204020203" pitchFamily="34" charset="0"/>
                <a:cs typeface="Segoe UI" panose="020B0502040204020203" pitchFamily="34" charset="0"/>
              </a:rPr>
              <a:t> </a:t>
            </a:r>
          </a:p>
          <a:p>
            <a:pPr lvl="0"/>
            <a:r>
              <a:rPr lang="en-GB" sz="2800" dirty="0" smtClean="0">
                <a:latin typeface="Arial Rounded MT Bold" panose="020F0704030504030204" pitchFamily="34" charset="0"/>
                <a:ea typeface="Segoe UI" panose="020B0502040204020203" pitchFamily="34" charset="0"/>
                <a:cs typeface="Segoe UI" panose="020B0502040204020203" pitchFamily="34" charset="0"/>
              </a:rPr>
              <a:t>Watch the video about the masjid in London and then the virtual tour of Bolton masjid. </a:t>
            </a:r>
          </a:p>
          <a:p>
            <a:pPr lvl="0"/>
            <a:endParaRPr lang="en-GB" sz="800" dirty="0">
              <a:latin typeface="Arial Rounded MT Bold" panose="020F0704030504030204" pitchFamily="34" charset="0"/>
              <a:ea typeface="Segoe UI" panose="020B0502040204020203" pitchFamily="34" charset="0"/>
              <a:cs typeface="Segoe UI" panose="020B0502040204020203" pitchFamily="34" charset="0"/>
            </a:endParaRPr>
          </a:p>
          <a:p>
            <a:pPr lvl="0"/>
            <a:r>
              <a:rPr lang="en-GB" sz="2800" dirty="0" smtClean="0">
                <a:latin typeface="Arial Rounded MT Bold" panose="020F0704030504030204" pitchFamily="34" charset="0"/>
                <a:ea typeface="Segoe UI" panose="020B0502040204020203" pitchFamily="34" charset="0"/>
                <a:cs typeface="Segoe UI" panose="020B0502040204020203" pitchFamily="34" charset="0"/>
              </a:rPr>
              <a:t>Label the diagram you will be given and then explain more about the following parts of the masjid;</a:t>
            </a:r>
          </a:p>
        </p:txBody>
      </p:sp>
      <p:sp>
        <p:nvSpPr>
          <p:cNvPr id="2" name="Rectangle 1"/>
          <p:cNvSpPr/>
          <p:nvPr/>
        </p:nvSpPr>
        <p:spPr>
          <a:xfrm>
            <a:off x="7695494" y="754189"/>
            <a:ext cx="4363117" cy="400110"/>
          </a:xfrm>
          <a:prstGeom prst="rect">
            <a:avLst/>
          </a:prstGeom>
        </p:spPr>
        <p:txBody>
          <a:bodyPr wrap="none">
            <a:spAutoFit/>
          </a:bodyPr>
          <a:lstStyle/>
          <a:p>
            <a:r>
              <a:rPr lang="en-GB" sz="2000" dirty="0" smtClean="0">
                <a:hlinkClick r:id="rId3"/>
              </a:rPr>
              <a:t>http://www.thebcom.org/mosquetour/</a:t>
            </a:r>
            <a:r>
              <a:rPr lang="en-GB" sz="2000" dirty="0" smtClean="0"/>
              <a:t> </a:t>
            </a:r>
            <a:endParaRPr lang="en-GB" sz="2000" dirty="0"/>
          </a:p>
        </p:txBody>
      </p:sp>
      <p:sp>
        <p:nvSpPr>
          <p:cNvPr id="4" name="Rectangle 3"/>
          <p:cNvSpPr/>
          <p:nvPr/>
        </p:nvSpPr>
        <p:spPr>
          <a:xfrm>
            <a:off x="6343457" y="314707"/>
            <a:ext cx="5715154" cy="400110"/>
          </a:xfrm>
          <a:prstGeom prst="rect">
            <a:avLst/>
          </a:prstGeom>
        </p:spPr>
        <p:txBody>
          <a:bodyPr wrap="none">
            <a:spAutoFit/>
          </a:bodyPr>
          <a:lstStyle/>
          <a:p>
            <a:r>
              <a:rPr lang="en-GB" sz="2000" dirty="0" smtClean="0">
                <a:hlinkClick r:id="rId4"/>
              </a:rPr>
              <a:t>https://www.truetube.co.uk/film/holy-cribs-mosque</a:t>
            </a:r>
            <a:r>
              <a:rPr lang="en-GB" sz="2000" dirty="0" smtClean="0"/>
              <a:t> </a:t>
            </a:r>
            <a:endParaRPr lang="en-GB" sz="2000" dirty="0"/>
          </a:p>
        </p:txBody>
      </p:sp>
      <p:sp>
        <p:nvSpPr>
          <p:cNvPr id="9" name="Rectangle 8"/>
          <p:cNvSpPr/>
          <p:nvPr/>
        </p:nvSpPr>
        <p:spPr>
          <a:xfrm>
            <a:off x="173502" y="3958000"/>
            <a:ext cx="10758131" cy="3162404"/>
          </a:xfrm>
          <a:prstGeom prst="rect">
            <a:avLst/>
          </a:prstGeom>
        </p:spPr>
        <p:txBody>
          <a:bodyPr wrap="square">
            <a:spAutoFit/>
          </a:bodyPr>
          <a:lstStyle/>
          <a:p>
            <a:r>
              <a:rPr lang="en-GB" sz="1050" dirty="0">
                <a:latin typeface="Arial Rounded MT Bold" panose="020F0704030504030204" pitchFamily="34" charset="0"/>
                <a:ea typeface="Segoe UI" panose="020B0502040204020203" pitchFamily="34" charset="0"/>
                <a:cs typeface="Segoe UI" panose="020B0502040204020203" pitchFamily="34" charset="0"/>
              </a:rPr>
              <a:t> </a:t>
            </a:r>
          </a:p>
          <a:p>
            <a:pPr marL="457200" lvl="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The symbolism of the chandelier</a:t>
            </a:r>
          </a:p>
          <a:p>
            <a:pPr marL="457200" lvl="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 clock is important.</a:t>
            </a:r>
          </a:p>
          <a:p>
            <a:pPr marL="457200" lvl="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there are shoe racks</a:t>
            </a:r>
          </a:p>
          <a:p>
            <a:pPr marL="45720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there is a madrassa (school room)</a:t>
            </a:r>
          </a:p>
          <a:p>
            <a:pPr marL="45720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there is a separate women’s room</a:t>
            </a:r>
          </a:p>
          <a:p>
            <a:pPr marL="457200" lvl="0" indent="-457200">
              <a:buFont typeface="Wingdings" panose="05000000000000000000" pitchFamily="2" charset="2"/>
              <a:buChar char="v"/>
            </a:pPr>
            <a:endParaRPr lang="en-GB" sz="26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endParaRPr>
          </a:p>
          <a:p>
            <a:pPr lvl="0"/>
            <a:endParaRPr lang="en-GB" sz="2800" dirty="0" smtClean="0">
              <a:latin typeface="Arial Rounded MT Bold" panose="020F0704030504030204" pitchFamily="34" charset="0"/>
              <a:ea typeface="Segoe UI" panose="020B0502040204020203" pitchFamily="34" charset="0"/>
              <a:cs typeface="Segoe UI" panose="020B0502040204020203" pitchFamily="34" charset="0"/>
            </a:endParaRPr>
          </a:p>
        </p:txBody>
      </p:sp>
      <p:sp>
        <p:nvSpPr>
          <p:cNvPr id="10" name="Rectangle 9"/>
          <p:cNvSpPr/>
          <p:nvPr/>
        </p:nvSpPr>
        <p:spPr>
          <a:xfrm>
            <a:off x="7196345" y="3668093"/>
            <a:ext cx="4995655" cy="3000821"/>
          </a:xfrm>
          <a:prstGeom prst="rect">
            <a:avLst/>
          </a:prstGeom>
        </p:spPr>
        <p:txBody>
          <a:bodyPr wrap="square">
            <a:spAutoFit/>
          </a:bodyPr>
          <a:lstStyle/>
          <a:p>
            <a:r>
              <a:rPr lang="en-GB" sz="2700" dirty="0">
                <a:latin typeface="Arial Rounded MT Bold" panose="020F0704030504030204" pitchFamily="34" charset="0"/>
                <a:ea typeface="Segoe UI" panose="020B0502040204020203" pitchFamily="34" charset="0"/>
                <a:cs typeface="Segoe UI" panose="020B0502040204020203" pitchFamily="34" charset="0"/>
              </a:rPr>
              <a:t> </a:t>
            </a:r>
          </a:p>
          <a:p>
            <a:pPr marL="457200" lvl="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there is a wash room</a:t>
            </a:r>
          </a:p>
          <a:p>
            <a:pPr marL="45720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there is a </a:t>
            </a:r>
            <a:r>
              <a:rPr lang="en-GB" sz="2700" dirty="0" err="1"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mihrab</a:t>
            </a:r>
            <a:endPar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endParaRPr>
          </a:p>
          <a:p>
            <a:pPr marL="457200" indent="-457200">
              <a:buFont typeface="Wingdings" panose="05000000000000000000" pitchFamily="2" charset="2"/>
              <a:buChar char="v"/>
            </a:pPr>
            <a:r>
              <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rPr>
              <a:t>Why there is a library</a:t>
            </a:r>
          </a:p>
          <a:p>
            <a:pPr marL="457200" indent="-457200">
              <a:buFont typeface="Wingdings" panose="05000000000000000000" pitchFamily="2" charset="2"/>
              <a:buChar char="v"/>
            </a:pPr>
            <a:endPar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endParaRPr>
          </a:p>
          <a:p>
            <a:pPr marL="457200" lvl="0" indent="-457200">
              <a:buFont typeface="Wingdings" panose="05000000000000000000" pitchFamily="2" charset="2"/>
              <a:buChar char="v"/>
            </a:pPr>
            <a:endParaRPr lang="en-GB" sz="2700" dirty="0" smtClean="0">
              <a:solidFill>
                <a:srgbClr val="013327"/>
              </a:solidFill>
              <a:latin typeface="Arial Rounded MT Bold" panose="020F0704030504030204" pitchFamily="34" charset="0"/>
              <a:ea typeface="Segoe UI" panose="020B0502040204020203" pitchFamily="34" charset="0"/>
              <a:cs typeface="Segoe UI" panose="020B0502040204020203" pitchFamily="34" charset="0"/>
            </a:endParaRPr>
          </a:p>
          <a:p>
            <a:pPr lvl="0"/>
            <a:endParaRPr lang="en-GB" sz="2700" dirty="0" smtClean="0">
              <a:latin typeface="Arial Rounded MT Bold" panose="020F070403050403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8095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9" grpId="0" autoUpdateAnimBg="0"/>
      <p:bldP spid="1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slam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174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66916" y="0"/>
            <a:ext cx="4225387" cy="1107996"/>
          </a:xfrm>
          <a:prstGeom prst="rect">
            <a:avLst/>
          </a:prstGeom>
          <a:noFill/>
        </p:spPr>
        <p:txBody>
          <a:bodyPr wrap="none" lIns="91440" tIns="45720" rIns="91440" bIns="45720">
            <a:spAutoFit/>
          </a:bodyPr>
          <a:lstStyle/>
          <a:p>
            <a:pPr algn="ctr"/>
            <a:r>
              <a:rPr lang="en-US" sz="6600" b="1" dirty="0" smtClean="0">
                <a:ln w="19050" cmpd="sng">
                  <a:solidFill>
                    <a:srgbClr val="01291C"/>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cript MT Bold" panose="03040602040607080904" pitchFamily="66" charset="0"/>
              </a:rPr>
              <a:t>The Masjid</a:t>
            </a:r>
            <a:endParaRPr lang="en-US" sz="6600" b="1" cap="none" spc="0" dirty="0">
              <a:ln w="19050" cmpd="sng">
                <a:solidFill>
                  <a:srgbClr val="01291C"/>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cript MT Bold" panose="03040602040607080904" pitchFamily="66" charset="0"/>
            </a:endParaRPr>
          </a:p>
        </p:txBody>
      </p:sp>
      <p:sp>
        <p:nvSpPr>
          <p:cNvPr id="4" name="Rectangle 3"/>
          <p:cNvSpPr/>
          <p:nvPr/>
        </p:nvSpPr>
        <p:spPr>
          <a:xfrm>
            <a:off x="276659" y="833061"/>
            <a:ext cx="11789216" cy="3439403"/>
          </a:xfrm>
          <a:prstGeom prst="rect">
            <a:avLst/>
          </a:prstGeom>
        </p:spPr>
        <p:txBody>
          <a:bodyPr wrap="square">
            <a:spAutoFit/>
          </a:bodyPr>
          <a:lstStyle/>
          <a:p>
            <a:r>
              <a:rPr lang="en-GB" sz="3000" u="sng" dirty="0" smtClean="0">
                <a:latin typeface="Arial Rounded MT Bold" panose="020F0704030504030204" pitchFamily="34" charset="0"/>
                <a:ea typeface="Segoe UI" panose="020B0502040204020203" pitchFamily="34" charset="0"/>
                <a:cs typeface="Segoe UI" panose="020B0502040204020203" pitchFamily="34" charset="0"/>
              </a:rPr>
              <a:t>Make a masjid! </a:t>
            </a:r>
            <a:endParaRPr lang="en-GB" sz="3000" dirty="0">
              <a:latin typeface="Arial Rounded MT Bold" panose="020F0704030504030204" pitchFamily="34" charset="0"/>
              <a:ea typeface="Segoe UI" panose="020B0502040204020203" pitchFamily="34" charset="0"/>
              <a:cs typeface="Segoe UI" panose="020B0502040204020203" pitchFamily="34" charset="0"/>
            </a:endParaRPr>
          </a:p>
          <a:p>
            <a:r>
              <a:rPr lang="en-GB" sz="1050" dirty="0">
                <a:latin typeface="Arial Rounded MT Bold" panose="020F0704030504030204" pitchFamily="34" charset="0"/>
                <a:ea typeface="Segoe UI" panose="020B0502040204020203" pitchFamily="34" charset="0"/>
                <a:cs typeface="Segoe UI" panose="020B0502040204020203" pitchFamily="34" charset="0"/>
              </a:rPr>
              <a:t> </a:t>
            </a:r>
          </a:p>
          <a:p>
            <a:pPr lvl="0"/>
            <a:r>
              <a:rPr lang="en-GB" sz="2800" dirty="0" smtClean="0">
                <a:latin typeface="Arial Rounded MT Bold" panose="020F0704030504030204" pitchFamily="34" charset="0"/>
                <a:ea typeface="Segoe UI" panose="020B0502040204020203" pitchFamily="34" charset="0"/>
                <a:cs typeface="Segoe UI" panose="020B0502040204020203" pitchFamily="34" charset="0"/>
              </a:rPr>
              <a:t>Decorate </a:t>
            </a:r>
            <a:r>
              <a:rPr lang="en-GB" sz="2800" dirty="0" smtClean="0">
                <a:latin typeface="Arial Rounded MT Bold" panose="020F0704030504030204" pitchFamily="34" charset="0"/>
                <a:ea typeface="Segoe UI" panose="020B0502040204020203" pitchFamily="34" charset="0"/>
                <a:cs typeface="Segoe UI" panose="020B0502040204020203" pitchFamily="34" charset="0"/>
              </a:rPr>
              <a:t>one of the templates </a:t>
            </a:r>
            <a:r>
              <a:rPr lang="en-GB" sz="2800" dirty="0" smtClean="0">
                <a:latin typeface="Arial Rounded MT Bold" panose="020F0704030504030204" pitchFamily="34" charset="0"/>
                <a:ea typeface="Segoe UI" panose="020B0502040204020203" pitchFamily="34" charset="0"/>
                <a:cs typeface="Segoe UI" panose="020B0502040204020203" pitchFamily="34" charset="0"/>
              </a:rPr>
              <a:t>for the masjid. Remember geometric patterns and nature are popular, but no animals or people. You could use nice lettering to highlight some of the key things you have learnt about Islam, if you wish.</a:t>
            </a:r>
          </a:p>
          <a:p>
            <a:pPr lvl="0"/>
            <a:endParaRPr lang="en-GB" sz="800" dirty="0">
              <a:latin typeface="Arial Rounded MT Bold" panose="020F0704030504030204" pitchFamily="34" charset="0"/>
              <a:ea typeface="Segoe UI" panose="020B0502040204020203" pitchFamily="34" charset="0"/>
              <a:cs typeface="Segoe UI" panose="020B0502040204020203" pitchFamily="34" charset="0"/>
            </a:endParaRPr>
          </a:p>
          <a:p>
            <a:pPr lvl="0"/>
            <a:r>
              <a:rPr lang="en-GB" sz="2800" dirty="0" smtClean="0">
                <a:latin typeface="Arial Rounded MT Bold" panose="020F0704030504030204" pitchFamily="34" charset="0"/>
                <a:ea typeface="Segoe UI" panose="020B0502040204020203" pitchFamily="34" charset="0"/>
                <a:cs typeface="Segoe UI" panose="020B0502040204020203" pitchFamily="34" charset="0"/>
              </a:rPr>
              <a:t>Once you have made it look beautiful, stick it together to make your masjid.</a:t>
            </a:r>
            <a:endParaRPr lang="en-GB" sz="2800" dirty="0">
              <a:latin typeface="Arial Rounded MT Bold" panose="020F0704030504030204" pitchFamily="34" charset="0"/>
              <a:ea typeface="Segoe UI" panose="020B0502040204020203" pitchFamily="34" charset="0"/>
              <a:cs typeface="Segoe UI" panose="020B0502040204020203" pitchFamily="34" charset="0"/>
            </a:endParaRPr>
          </a:p>
        </p:txBody>
      </p:sp>
      <p:sp>
        <p:nvSpPr>
          <p:cNvPr id="2" name="Rectangle 1"/>
          <p:cNvSpPr/>
          <p:nvPr/>
        </p:nvSpPr>
        <p:spPr>
          <a:xfrm>
            <a:off x="6913756" y="4490866"/>
            <a:ext cx="4282068" cy="307777"/>
          </a:xfrm>
          <a:prstGeom prst="rect">
            <a:avLst/>
          </a:prstGeom>
        </p:spPr>
        <p:txBody>
          <a:bodyPr wrap="square">
            <a:spAutoFit/>
          </a:bodyPr>
          <a:lstStyle/>
          <a:p>
            <a:r>
              <a:rPr lang="en-GB" sz="1400" dirty="0">
                <a:hlinkClick r:id="rId3"/>
              </a:rPr>
              <a:t>https://www.rafiqandfriends.com/3-d-masjid-model</a:t>
            </a:r>
            <a:r>
              <a:rPr lang="en-GB" sz="1400" dirty="0" smtClean="0">
                <a:hlinkClick r:id="rId3"/>
              </a:rPr>
              <a:t>/</a:t>
            </a:r>
            <a:r>
              <a:rPr lang="en-GB" sz="1400" dirty="0" smtClean="0"/>
              <a:t> </a:t>
            </a:r>
            <a:endParaRPr lang="en-GB" sz="1400" dirty="0"/>
          </a:p>
        </p:txBody>
      </p:sp>
      <p:sp>
        <p:nvSpPr>
          <p:cNvPr id="5" name="Rectangle 4"/>
          <p:cNvSpPr/>
          <p:nvPr/>
        </p:nvSpPr>
        <p:spPr>
          <a:xfrm>
            <a:off x="6828800" y="4121534"/>
            <a:ext cx="5513734" cy="307777"/>
          </a:xfrm>
          <a:prstGeom prst="rect">
            <a:avLst/>
          </a:prstGeom>
        </p:spPr>
        <p:txBody>
          <a:bodyPr wrap="square">
            <a:spAutoFit/>
          </a:bodyPr>
          <a:lstStyle/>
          <a:p>
            <a:r>
              <a:rPr lang="en-GB" sz="1400" dirty="0">
                <a:hlinkClick r:id="rId4"/>
              </a:rPr>
              <a:t>http://</a:t>
            </a:r>
            <a:r>
              <a:rPr lang="en-GB" sz="1400" dirty="0" smtClean="0">
                <a:hlinkClick r:id="rId4"/>
              </a:rPr>
              <a:t>www.zaufishan.co.uk/2012/08/mosque-model-template.html</a:t>
            </a:r>
            <a:r>
              <a:rPr lang="en-GB" sz="1400" dirty="0" smtClean="0"/>
              <a:t> </a:t>
            </a:r>
            <a:endParaRPr lang="en-GB" sz="1400" dirty="0"/>
          </a:p>
        </p:txBody>
      </p:sp>
    </p:spTree>
    <p:extLst>
      <p:ext uri="{BB962C8B-B14F-4D97-AF65-F5344CB8AC3E}">
        <p14:creationId xmlns:p14="http://schemas.microsoft.com/office/powerpoint/2010/main" val="35287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8414"/>
          <a:stretch/>
        </p:blipFill>
        <p:spPr>
          <a:xfrm>
            <a:off x="0" y="0"/>
            <a:ext cx="4305471" cy="4683512"/>
          </a:xfrm>
          <a:prstGeom prst="rect">
            <a:avLst/>
          </a:prstGeom>
        </p:spPr>
      </p:pic>
      <p:pic>
        <p:nvPicPr>
          <p:cNvPr id="4" name="Picture 3"/>
          <p:cNvPicPr>
            <a:picLocks noChangeAspect="1"/>
          </p:cNvPicPr>
          <p:nvPr/>
        </p:nvPicPr>
        <p:blipFill rotWithShape="1">
          <a:blip r:embed="rId3"/>
          <a:srcRect b="30152"/>
          <a:stretch/>
        </p:blipFill>
        <p:spPr>
          <a:xfrm>
            <a:off x="4008189" y="0"/>
            <a:ext cx="3735829" cy="3479180"/>
          </a:xfrm>
          <a:prstGeom prst="rect">
            <a:avLst/>
          </a:prstGeom>
        </p:spPr>
      </p:pic>
      <p:pic>
        <p:nvPicPr>
          <p:cNvPr id="2054" name="Picture 6" descr="slide_319140_2962995_free"/>
          <p:cNvPicPr>
            <a:picLocks noChangeAspect="1" noChangeArrowheads="1"/>
          </p:cNvPicPr>
          <p:nvPr/>
        </p:nvPicPr>
        <p:blipFill rotWithShape="1">
          <a:blip r:embed="rId4">
            <a:extLst>
              <a:ext uri="{28A0092B-C50C-407E-A947-70E740481C1C}">
                <a14:useLocalDpi xmlns:a14="http://schemas.microsoft.com/office/drawing/2010/main" val="0"/>
              </a:ext>
            </a:extLst>
          </a:blip>
          <a:srcRect l="16790" t="11677" b="7799"/>
          <a:stretch/>
        </p:blipFill>
        <p:spPr bwMode="auto">
          <a:xfrm>
            <a:off x="0" y="4048279"/>
            <a:ext cx="4303241" cy="28097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sjid Sultan Salahuddin Abdul Aziz Shah"/>
          <p:cNvPicPr>
            <a:picLocks noChangeAspect="1" noChangeArrowheads="1"/>
          </p:cNvPicPr>
          <p:nvPr/>
        </p:nvPicPr>
        <p:blipFill rotWithShape="1">
          <a:blip r:embed="rId5">
            <a:extLst>
              <a:ext uri="{28A0092B-C50C-407E-A947-70E740481C1C}">
                <a14:useLocalDpi xmlns:a14="http://schemas.microsoft.com/office/drawing/2010/main" val="0"/>
              </a:ext>
            </a:extLst>
          </a:blip>
          <a:srcRect l="5285" r="5448"/>
          <a:stretch/>
        </p:blipFill>
        <p:spPr bwMode="auto">
          <a:xfrm>
            <a:off x="7744018" y="-1"/>
            <a:ext cx="4455416" cy="34791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sjid Putrajaya, Malaysia"/>
          <p:cNvPicPr>
            <a:picLocks noChangeAspect="1" noChangeArrowheads="1"/>
          </p:cNvPicPr>
          <p:nvPr/>
        </p:nvPicPr>
        <p:blipFill rotWithShape="1">
          <a:blip r:embed="rId6">
            <a:extLst>
              <a:ext uri="{28A0092B-C50C-407E-A947-70E740481C1C}">
                <a14:useLocalDpi xmlns:a14="http://schemas.microsoft.com/office/drawing/2010/main" val="0"/>
              </a:ext>
            </a:extLst>
          </a:blip>
          <a:srcRect l="5378" t="31653" b="8830"/>
          <a:stretch/>
        </p:blipFill>
        <p:spPr bwMode="auto">
          <a:xfrm>
            <a:off x="8341268" y="3245005"/>
            <a:ext cx="3850732" cy="36129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beautiful mosques interior"/>
          <p:cNvPicPr>
            <a:picLocks noChangeAspect="1" noChangeArrowheads="1"/>
          </p:cNvPicPr>
          <p:nvPr/>
        </p:nvPicPr>
        <p:blipFill rotWithShape="1">
          <a:blip r:embed="rId7">
            <a:extLst>
              <a:ext uri="{28A0092B-C50C-407E-A947-70E740481C1C}">
                <a14:useLocalDpi xmlns:a14="http://schemas.microsoft.com/office/drawing/2010/main" val="0"/>
              </a:ext>
            </a:extLst>
          </a:blip>
          <a:srcRect b="4914"/>
          <a:stretch/>
        </p:blipFill>
        <p:spPr bwMode="auto">
          <a:xfrm>
            <a:off x="4303241" y="3479181"/>
            <a:ext cx="4038027" cy="25536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95807" y="5968352"/>
            <a:ext cx="4038027" cy="954107"/>
          </a:xfrm>
          <a:prstGeom prst="rect">
            <a:avLst/>
          </a:prstGeom>
          <a:noFill/>
        </p:spPr>
        <p:txBody>
          <a:bodyPr wrap="squar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latin typeface="Tempus Sans ITC" panose="04020404030D07020202" pitchFamily="82" charset="0"/>
              </a:rPr>
              <a:t>Beautiful Masjids </a:t>
            </a:r>
          </a:p>
          <a:p>
            <a:pPr algn="ctr"/>
            <a:r>
              <a:rPr lang="en-US" sz="2800" b="1" cap="none" spc="0" dirty="0" smtClean="0">
                <a:ln w="22225">
                  <a:solidFill>
                    <a:schemeClr val="accent2"/>
                  </a:solidFill>
                  <a:prstDash val="solid"/>
                </a:ln>
                <a:solidFill>
                  <a:schemeClr val="accent2">
                    <a:lumMod val="40000"/>
                    <a:lumOff val="60000"/>
                  </a:schemeClr>
                </a:solidFill>
                <a:effectLst/>
                <a:latin typeface="Tempus Sans ITC" panose="04020404030D07020202" pitchFamily="82" charset="0"/>
              </a:rPr>
              <a:t>around the world</a:t>
            </a:r>
            <a:endParaRPr lang="en-US" sz="2800" b="1" cap="none" spc="0" dirty="0">
              <a:ln w="22225">
                <a:solidFill>
                  <a:schemeClr val="accent2"/>
                </a:solidFill>
                <a:prstDash val="solid"/>
              </a:ln>
              <a:solidFill>
                <a:schemeClr val="accent2">
                  <a:lumMod val="40000"/>
                  <a:lumOff val="60000"/>
                </a:schemeClr>
              </a:solidFill>
              <a:effectLst/>
              <a:latin typeface="Tempus Sans ITC" panose="04020404030D07020202" pitchFamily="82" charset="0"/>
            </a:endParaRPr>
          </a:p>
        </p:txBody>
      </p:sp>
    </p:spTree>
    <p:extLst>
      <p:ext uri="{BB962C8B-B14F-4D97-AF65-F5344CB8AC3E}">
        <p14:creationId xmlns:p14="http://schemas.microsoft.com/office/powerpoint/2010/main" val="2366456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lam background"/>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b="34886"/>
          <a:stretch/>
        </p:blipFill>
        <p:spPr bwMode="auto">
          <a:xfrm>
            <a:off x="0"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66916" y="0"/>
            <a:ext cx="4225387" cy="1107996"/>
          </a:xfrm>
          <a:prstGeom prst="rect">
            <a:avLst/>
          </a:prstGeom>
          <a:noFill/>
        </p:spPr>
        <p:txBody>
          <a:bodyPr wrap="none" lIns="91440" tIns="45720" rIns="91440" bIns="45720">
            <a:spAutoFit/>
          </a:bodyPr>
          <a:lstStyle/>
          <a:p>
            <a:pPr algn="ctr"/>
            <a:r>
              <a:rPr lang="en-US" sz="6600" b="1" dirty="0" smtClean="0">
                <a:ln w="19050" cmpd="sng">
                  <a:solidFill>
                    <a:srgbClr val="01291C"/>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cript MT Bold" panose="03040602040607080904" pitchFamily="66" charset="0"/>
              </a:rPr>
              <a:t>The Masjid</a:t>
            </a:r>
            <a:endParaRPr lang="en-US" sz="6600" b="1" cap="none" spc="0" dirty="0">
              <a:ln w="19050" cmpd="sng">
                <a:solidFill>
                  <a:srgbClr val="01291C"/>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Script MT Bold" panose="03040602040607080904" pitchFamily="66" charset="0"/>
            </a:endParaRPr>
          </a:p>
        </p:txBody>
      </p:sp>
      <p:sp>
        <p:nvSpPr>
          <p:cNvPr id="4" name="Rectangle 3"/>
          <p:cNvSpPr/>
          <p:nvPr/>
        </p:nvSpPr>
        <p:spPr>
          <a:xfrm>
            <a:off x="402784" y="755003"/>
            <a:ext cx="11789216" cy="1577355"/>
          </a:xfrm>
          <a:prstGeom prst="rect">
            <a:avLst/>
          </a:prstGeom>
        </p:spPr>
        <p:txBody>
          <a:bodyPr wrap="square">
            <a:spAutoFit/>
          </a:bodyPr>
          <a:lstStyle/>
          <a:p>
            <a:r>
              <a:rPr lang="en-GB" sz="3000" u="sng" dirty="0" smtClean="0">
                <a:latin typeface="Arial Rounded MT Bold" panose="020F0704030504030204" pitchFamily="34" charset="0"/>
                <a:ea typeface="Segoe UI" panose="020B0502040204020203" pitchFamily="34" charset="0"/>
                <a:cs typeface="Segoe UI" panose="020B0502040204020203" pitchFamily="34" charset="0"/>
              </a:rPr>
              <a:t>And finally…</a:t>
            </a:r>
            <a:r>
              <a:rPr lang="en-GB" sz="3000" u="sng" dirty="0" smtClean="0">
                <a:latin typeface="Arial Rounded MT Bold" panose="020F0704030504030204" pitchFamily="34" charset="0"/>
                <a:ea typeface="Segoe UI" panose="020B0502040204020203" pitchFamily="34" charset="0"/>
                <a:cs typeface="Segoe UI" panose="020B0502040204020203" pitchFamily="34" charset="0"/>
              </a:rPr>
              <a:t> </a:t>
            </a:r>
            <a:endParaRPr lang="en-GB" sz="3000" dirty="0">
              <a:latin typeface="Arial Rounded MT Bold" panose="020F0704030504030204" pitchFamily="34" charset="0"/>
              <a:ea typeface="Segoe UI" panose="020B0502040204020203" pitchFamily="34" charset="0"/>
              <a:cs typeface="Segoe UI" panose="020B0502040204020203" pitchFamily="34" charset="0"/>
            </a:endParaRPr>
          </a:p>
          <a:p>
            <a:r>
              <a:rPr lang="en-GB" sz="1050" dirty="0">
                <a:latin typeface="Arial Rounded MT Bold" panose="020F0704030504030204" pitchFamily="34" charset="0"/>
                <a:ea typeface="Segoe UI" panose="020B0502040204020203" pitchFamily="34" charset="0"/>
                <a:cs typeface="Segoe UI" panose="020B0502040204020203" pitchFamily="34" charset="0"/>
              </a:rPr>
              <a:t> </a:t>
            </a:r>
          </a:p>
          <a:p>
            <a:pPr lvl="0"/>
            <a:r>
              <a:rPr lang="en-GB" sz="2800" dirty="0" smtClean="0">
                <a:latin typeface="Arial Rounded MT Bold" panose="020F0704030504030204" pitchFamily="34" charset="0"/>
                <a:ea typeface="Segoe UI" panose="020B0502040204020203" pitchFamily="34" charset="0"/>
                <a:cs typeface="Segoe UI" panose="020B0502040204020203" pitchFamily="34" charset="0"/>
              </a:rPr>
              <a:t>What do the design and features of a masjid suggest about what is important in Islam? </a:t>
            </a:r>
            <a:endParaRPr lang="en-GB" sz="2800" dirty="0">
              <a:latin typeface="Arial Rounded MT Bold" panose="020F0704030504030204" pitchFamily="34" charset="0"/>
              <a:ea typeface="Segoe UI" panose="020B0502040204020203" pitchFamily="34" charset="0"/>
              <a:cs typeface="Segoe UI" panose="020B0502040204020203" pitchFamily="34" charset="0"/>
            </a:endParaRPr>
          </a:p>
        </p:txBody>
      </p:sp>
      <p:sp>
        <p:nvSpPr>
          <p:cNvPr id="5" name="Rectangle 4"/>
          <p:cNvSpPr/>
          <p:nvPr/>
        </p:nvSpPr>
        <p:spPr>
          <a:xfrm>
            <a:off x="4951141" y="4152408"/>
            <a:ext cx="7041162" cy="1577355"/>
          </a:xfrm>
          <a:prstGeom prst="rect">
            <a:avLst/>
          </a:prstGeom>
        </p:spPr>
        <p:txBody>
          <a:bodyPr wrap="square">
            <a:spAutoFit/>
          </a:bodyPr>
          <a:lstStyle/>
          <a:p>
            <a:r>
              <a:rPr lang="en-GB" sz="3000" u="sng" dirty="0" smtClean="0">
                <a:latin typeface="Arial Rounded MT Bold" panose="020F0704030504030204" pitchFamily="34" charset="0"/>
                <a:ea typeface="Segoe UI" panose="020B0502040204020203" pitchFamily="34" charset="0"/>
                <a:cs typeface="Segoe UI" panose="020B0502040204020203" pitchFamily="34" charset="0"/>
              </a:rPr>
              <a:t>And finally (extension)…</a:t>
            </a:r>
            <a:r>
              <a:rPr lang="en-GB" sz="3000" u="sng" dirty="0" smtClean="0">
                <a:latin typeface="Arial Rounded MT Bold" panose="020F0704030504030204" pitchFamily="34" charset="0"/>
                <a:ea typeface="Segoe UI" panose="020B0502040204020203" pitchFamily="34" charset="0"/>
                <a:cs typeface="Segoe UI" panose="020B0502040204020203" pitchFamily="34" charset="0"/>
              </a:rPr>
              <a:t> </a:t>
            </a:r>
            <a:endParaRPr lang="en-GB" sz="3000" dirty="0">
              <a:latin typeface="Arial Rounded MT Bold" panose="020F0704030504030204" pitchFamily="34" charset="0"/>
              <a:ea typeface="Segoe UI" panose="020B0502040204020203" pitchFamily="34" charset="0"/>
              <a:cs typeface="Segoe UI" panose="020B0502040204020203" pitchFamily="34" charset="0"/>
            </a:endParaRPr>
          </a:p>
          <a:p>
            <a:r>
              <a:rPr lang="en-GB" sz="1050" dirty="0">
                <a:latin typeface="Arial Rounded MT Bold" panose="020F0704030504030204" pitchFamily="34" charset="0"/>
                <a:ea typeface="Segoe UI" panose="020B0502040204020203" pitchFamily="34" charset="0"/>
                <a:cs typeface="Segoe UI" panose="020B0502040204020203" pitchFamily="34" charset="0"/>
              </a:rPr>
              <a:t> </a:t>
            </a:r>
          </a:p>
          <a:p>
            <a:pPr lvl="0"/>
            <a:r>
              <a:rPr lang="en-GB" sz="2800" dirty="0" smtClean="0">
                <a:latin typeface="Arial Rounded MT Bold" panose="020F0704030504030204" pitchFamily="34" charset="0"/>
                <a:ea typeface="Segoe UI" panose="020B0502040204020203" pitchFamily="34" charset="0"/>
                <a:cs typeface="Segoe UI" panose="020B0502040204020203" pitchFamily="34" charset="0"/>
              </a:rPr>
              <a:t>Why do you think a masjid is important for the whole community?</a:t>
            </a:r>
            <a:endParaRPr lang="en-GB" sz="2800" dirty="0">
              <a:latin typeface="Arial Rounded MT Bold" panose="020F0704030504030204"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24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TotalTime>
  <Words>51</Words>
  <Application>Microsoft Office PowerPoint</Application>
  <PresentationFormat>Widescreen</PresentationFormat>
  <Paragraphs>44</Paragraphs>
  <Slides>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Arial</vt:lpstr>
      <vt:lpstr>Arial Rounded MT Bold</vt:lpstr>
      <vt:lpstr>Calibri</vt:lpstr>
      <vt:lpstr>Calibri Light</vt:lpstr>
      <vt:lpstr>Script MT Bold</vt:lpstr>
      <vt:lpstr>Segoe UI</vt:lpstr>
      <vt:lpstr>Tempus Sans ITC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Butler</dc:creator>
  <cp:lastModifiedBy>W Butler</cp:lastModifiedBy>
  <cp:revision>20</cp:revision>
  <cp:lastPrinted>2017-06-05T14:22:26Z</cp:lastPrinted>
  <dcterms:created xsi:type="dcterms:W3CDTF">2017-05-28T19:42:44Z</dcterms:created>
  <dcterms:modified xsi:type="dcterms:W3CDTF">2017-06-05T16:51:41Z</dcterms:modified>
</cp:coreProperties>
</file>