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5CD13-DF68-4C1B-8F2E-F0092A677418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8E052-3A16-46E3-8C6A-569607110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502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F4D9-9FBC-48F3-8D73-1B8424FFA9BF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7ADA7574-9C0D-4D48-9699-5D21FEC286EB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F4D9-9FBC-48F3-8D73-1B8424FFA9BF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7574-9C0D-4D48-9699-5D21FEC286E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F4D9-9FBC-48F3-8D73-1B8424FFA9BF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7ADA7574-9C0D-4D48-9699-5D21FEC286E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F4D9-9FBC-48F3-8D73-1B8424FFA9BF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7574-9C0D-4D48-9699-5D21FEC286E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F4D9-9FBC-48F3-8D73-1B8424FFA9BF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7ADA7574-9C0D-4D48-9699-5D21FEC286E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F4D9-9FBC-48F3-8D73-1B8424FFA9BF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7574-9C0D-4D48-9699-5D21FEC286E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F4D9-9FBC-48F3-8D73-1B8424FFA9BF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7574-9C0D-4D48-9699-5D21FEC286E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F4D9-9FBC-48F3-8D73-1B8424FFA9BF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7574-9C0D-4D48-9699-5D21FEC286E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F4D9-9FBC-48F3-8D73-1B8424FFA9BF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7574-9C0D-4D48-9699-5D21FEC286E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F4D9-9FBC-48F3-8D73-1B8424FFA9BF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7574-9C0D-4D48-9699-5D21FEC286E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F4D9-9FBC-48F3-8D73-1B8424FFA9BF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A7574-9C0D-4D48-9699-5D21FEC286E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E9BF4D9-9FBC-48F3-8D73-1B8424FFA9BF}" type="datetimeFigureOut">
              <a:rPr lang="en-GB" smtClean="0"/>
              <a:t>24/04/2017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ADA7574-9C0D-4D48-9699-5D21FEC286E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gif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7528" y="2896399"/>
            <a:ext cx="6696745" cy="1238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u="sng" dirty="0" smtClean="0">
                <a:latin typeface="Arial Rounded MT Bold" panose="020F07040305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Key Question; </a:t>
            </a:r>
            <a:endParaRPr lang="en-GB" sz="3200" dirty="0">
              <a:latin typeface="Arial Rounded MT Bold" panose="020F070403050403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1050" dirty="0">
                <a:latin typeface="Arial Rounded MT Bold" panose="020F07040305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  <a:p>
            <a:pPr lvl="0"/>
            <a:r>
              <a:rPr lang="en-GB" sz="3200" dirty="0" smtClean="0">
                <a:latin typeface="Arial Rounded MT Bold" panose="020F070403050403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What is important in Islam?</a:t>
            </a:r>
            <a:endParaRPr lang="en-GB" sz="3200" dirty="0">
              <a:latin typeface="Arial Rounded MT Bold" panose="020F070403050403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2" descr="Traditional Arabic Border Stock Vector - 1556539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8" b="29394"/>
          <a:stretch/>
        </p:blipFill>
        <p:spPr bwMode="auto">
          <a:xfrm>
            <a:off x="5070" y="4899248"/>
            <a:ext cx="4566938" cy="127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raditional Arabic Border Stock Vector - 1556539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8" b="29394"/>
          <a:stretch/>
        </p:blipFill>
        <p:spPr bwMode="auto">
          <a:xfrm>
            <a:off x="4572005" y="4899247"/>
            <a:ext cx="4567736" cy="127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5409" y="248422"/>
            <a:ext cx="8133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The Five Pillars of Islam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2060" name="Picture 12" descr="Image result for five pillars of islam symbol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" t="15427" b="9704"/>
          <a:stretch/>
        </p:blipFill>
        <p:spPr bwMode="auto">
          <a:xfrm>
            <a:off x="3635901" y="1205200"/>
            <a:ext cx="1872207" cy="119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animateit.net/data/media/april2014/2zanislamlarge.gif"/>
          <p:cNvPicPr>
            <a:picLocks noChangeAspect="1" noChangeArrowheads="1" noCrop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26500" y="3068960"/>
            <a:ext cx="1512098" cy="154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4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slamic-relief.org.uk/content/uploads/2013/05/Ethiopia_Ramadan-480x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89513"/>
            <a:ext cx="3480321" cy="203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5574" y="1620969"/>
            <a:ext cx="33363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u="sng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To begin…  </a:t>
            </a:r>
            <a:endParaRPr lang="en-GB" sz="25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  <a:p>
            <a:pPr lvl="0"/>
            <a:r>
              <a:rPr lang="en-GB" sz="25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Look at the pictures and briefly note down what you see.  </a:t>
            </a:r>
            <a:endParaRPr lang="en-GB" sz="25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/>
          <a:stretch/>
        </p:blipFill>
        <p:spPr bwMode="auto">
          <a:xfrm>
            <a:off x="206263" y="4420200"/>
            <a:ext cx="3285616" cy="225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dsdtglobal.com/sitebuilder/images/1191674755_1_-294x2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4462435"/>
            <a:ext cx="3096344" cy="221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4" descr="http://www.islamicnews.org.sa/en/data/upimages/EID_PRAYE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49" y="1586136"/>
            <a:ext cx="2633619" cy="201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732240" y="3861048"/>
            <a:ext cx="2315365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u="sng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Starter; </a:t>
            </a:r>
            <a:endParaRPr lang="en-GB" sz="25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  <a:p>
            <a:pPr lvl="0"/>
            <a:r>
              <a:rPr lang="en-GB" sz="25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What is your impression of the people in the pictures?</a:t>
            </a:r>
            <a:endParaRPr lang="en-GB" sz="25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16849" y="1484784"/>
            <a:ext cx="3946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dine401 BT" panose="02020602060306020A03" pitchFamily="18" charset="0"/>
              </a:rPr>
              <a:t>1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dine401 BT" panose="02020602060306020A03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00892" y="2496751"/>
            <a:ext cx="3946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dine401 BT" panose="02020602060306020A03" pitchFamily="18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61444" y="6068433"/>
            <a:ext cx="3946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dine401 BT" panose="02020602060306020A03" pitchFamily="18" charset="0"/>
              </a:rPr>
              <a:t>4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dine401 BT" panose="02020602060306020A03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1901" y="6102288"/>
            <a:ext cx="3946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dine401 BT" panose="02020602060306020A03" pitchFamily="18" charset="0"/>
              </a:rPr>
              <a:t>3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dine401 BT" panose="02020602060306020A03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5409" y="248422"/>
            <a:ext cx="8133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Rounded MT Bold" panose="020F0704030504030204" pitchFamily="34" charset="0"/>
              </a:rPr>
              <a:t>The Five Pillars of Islam</a:t>
            </a:r>
            <a:endParaRPr lang="en-US" sz="5400" b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65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aditional Arabic Border Stock Vector - 15565391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8" b="29394"/>
          <a:stretch/>
        </p:blipFill>
        <p:spPr bwMode="auto">
          <a:xfrm>
            <a:off x="0" y="5586670"/>
            <a:ext cx="4555375" cy="127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raditional Arabic Border Stock Vector - 15565391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8" b="29394"/>
          <a:stretch/>
        </p:blipFill>
        <p:spPr bwMode="auto">
          <a:xfrm>
            <a:off x="4555376" y="5584370"/>
            <a:ext cx="4585312" cy="127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9154" y="1930375"/>
            <a:ext cx="871296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u="sng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Lesson Outcomes; </a:t>
            </a:r>
            <a:endParaRPr lang="en-GB" sz="25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5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To know what the most important things in Islam are.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800" dirty="0" smtClean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5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To show understanding of how the Five pillars of Islam affects the lives of Muslims.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5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To evaluate how far some media attitudes to Islam reflect the truth about Islam. </a:t>
            </a:r>
            <a:endParaRPr lang="en-GB" sz="25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74" name="Picture 2" descr="http://www.animateit.net/data/media/april2014/2zanislamlarge.gif"/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10838" y="4407998"/>
            <a:ext cx="1031283" cy="105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5409" y="248422"/>
            <a:ext cx="8133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Rounded MT Bold" panose="020F0704030504030204" pitchFamily="34" charset="0"/>
              </a:rPr>
              <a:t>The Five Pillars of Islam</a:t>
            </a:r>
            <a:endParaRPr lang="en-US" sz="5400" b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38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raditional Arabic Border Stock Vector - 1556539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8" b="29394"/>
          <a:stretch/>
        </p:blipFill>
        <p:spPr bwMode="auto">
          <a:xfrm>
            <a:off x="5743" y="6011695"/>
            <a:ext cx="1872208" cy="47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29961" y="1530086"/>
            <a:ext cx="8806535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u="sng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Things to do; </a:t>
            </a:r>
            <a:endParaRPr lang="en-GB" sz="25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  <a:p>
            <a:pPr lvl="0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If you are given a card with a word on it go to the front of the room. The rest of the class needs to prioritise the actions on the cards.   </a:t>
            </a:r>
          </a:p>
          <a:p>
            <a:pPr lvl="0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On the template of the Five Pillars of Islam, note down and explain each of the Five Pillars. </a:t>
            </a:r>
            <a:endParaRPr lang="en-GB" sz="24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36748" y="4187137"/>
            <a:ext cx="68315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u="sng" dirty="0" smtClean="0">
                <a:solidFill>
                  <a:srgbClr val="062656"/>
                </a:solidFill>
                <a:latin typeface="Comic Sans MS" panose="030F0702030302020204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Things to do; </a:t>
            </a:r>
            <a:endParaRPr lang="en-GB" sz="2500" dirty="0">
              <a:solidFill>
                <a:srgbClr val="062656"/>
              </a:solidFill>
              <a:latin typeface="Comic Sans MS" panose="030F0702030302020204" pitchFamily="66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600" dirty="0">
                <a:solidFill>
                  <a:srgbClr val="062656"/>
                </a:solidFill>
                <a:latin typeface="Comic Sans MS" panose="030F0702030302020204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  <a:p>
            <a:pPr lvl="0"/>
            <a:r>
              <a:rPr lang="en-GB" sz="2300" dirty="0" smtClean="0">
                <a:solidFill>
                  <a:srgbClr val="062656"/>
                </a:solidFill>
                <a:latin typeface="Comic Sans MS" panose="030F0702030302020204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Create a ‘</a:t>
            </a:r>
            <a:r>
              <a:rPr lang="en-GB" sz="2300" dirty="0" err="1" smtClean="0">
                <a:solidFill>
                  <a:srgbClr val="062656"/>
                </a:solidFill>
                <a:latin typeface="Comic Sans MS" panose="030F0702030302020204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wordle</a:t>
            </a:r>
            <a:r>
              <a:rPr lang="en-GB" sz="2300" dirty="0" smtClean="0">
                <a:solidFill>
                  <a:srgbClr val="062656"/>
                </a:solidFill>
                <a:latin typeface="Comic Sans MS" panose="030F0702030302020204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’ in an the outline of the symbol of Islam. Include words that reflect some of the things you have learnt about Islam.</a:t>
            </a:r>
            <a:endParaRPr lang="en-GB" sz="2300" dirty="0">
              <a:solidFill>
                <a:srgbClr val="062656"/>
              </a:solidFill>
              <a:latin typeface="Comic Sans MS" panose="030F0702030302020204" pitchFamily="66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2" descr="http://image.yaymicro.com/rz_1210x1210/3/469/islam-symbol-tag-cloud-vector-illustration-34696f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1"/>
          <a:stretch/>
        </p:blipFill>
        <p:spPr bwMode="auto">
          <a:xfrm>
            <a:off x="229961" y="4165558"/>
            <a:ext cx="2037783" cy="169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755576" y="4725144"/>
            <a:ext cx="864096" cy="4677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2" descr="Traditional Arabic Border Stock Vector - 1556539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8" b="29394"/>
          <a:stretch/>
        </p:blipFill>
        <p:spPr bwMode="auto">
          <a:xfrm>
            <a:off x="7471590" y="958218"/>
            <a:ext cx="1872208" cy="47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Traditional Arabic Border Stock Vector - 1556539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8" b="29394"/>
          <a:stretch/>
        </p:blipFill>
        <p:spPr bwMode="auto">
          <a:xfrm>
            <a:off x="5610538" y="958218"/>
            <a:ext cx="1872208" cy="47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Traditional Arabic Border Stock Vector - 1556539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8" b="29394"/>
          <a:stretch/>
        </p:blipFill>
        <p:spPr bwMode="auto">
          <a:xfrm>
            <a:off x="3738330" y="958218"/>
            <a:ext cx="1872208" cy="47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Traditional Arabic Border Stock Vector - 1556539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8" b="29394"/>
          <a:stretch/>
        </p:blipFill>
        <p:spPr bwMode="auto">
          <a:xfrm>
            <a:off x="1877278" y="958218"/>
            <a:ext cx="1872208" cy="47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raditional Arabic Border Stock Vector - 1556539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8" b="29394"/>
          <a:stretch/>
        </p:blipFill>
        <p:spPr bwMode="auto">
          <a:xfrm>
            <a:off x="5070" y="958218"/>
            <a:ext cx="1872208" cy="47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Traditional Arabic Border Stock Vector - 1556539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8" b="29394"/>
          <a:stretch/>
        </p:blipFill>
        <p:spPr bwMode="auto">
          <a:xfrm>
            <a:off x="1877951" y="6007002"/>
            <a:ext cx="1872208" cy="47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Traditional Arabic Border Stock Vector - 1556539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8" b="29394"/>
          <a:stretch/>
        </p:blipFill>
        <p:spPr bwMode="auto">
          <a:xfrm>
            <a:off x="7471590" y="6007002"/>
            <a:ext cx="1872208" cy="47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Traditional Arabic Border Stock Vector - 1556539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8" b="29394"/>
          <a:stretch/>
        </p:blipFill>
        <p:spPr bwMode="auto">
          <a:xfrm>
            <a:off x="5610538" y="6007002"/>
            <a:ext cx="1872208" cy="47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raditional Arabic Border Stock Vector - 1556539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8" b="29394"/>
          <a:stretch/>
        </p:blipFill>
        <p:spPr bwMode="auto">
          <a:xfrm>
            <a:off x="3749486" y="6007002"/>
            <a:ext cx="1872208" cy="47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23528" y="123025"/>
            <a:ext cx="84249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The Five Pillars of Islam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11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ive pilla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" r="1794" b="59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32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islam news headlin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0"/>
          <a:stretch/>
        </p:blipFill>
        <p:spPr bwMode="auto">
          <a:xfrm>
            <a:off x="112170" y="1438126"/>
            <a:ext cx="232347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4"/>
          <a:stretch/>
        </p:blipFill>
        <p:spPr bwMode="auto">
          <a:xfrm>
            <a:off x="6896324" y="1453560"/>
            <a:ext cx="2226538" cy="295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79"/>
          <a:stretch/>
        </p:blipFill>
        <p:spPr bwMode="auto">
          <a:xfrm>
            <a:off x="2466440" y="1458204"/>
            <a:ext cx="442988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9977" t="41458" r="9977" b="6221"/>
          <a:stretch/>
        </p:blipFill>
        <p:spPr>
          <a:xfrm>
            <a:off x="2771800" y="4426053"/>
            <a:ext cx="3888432" cy="2401267"/>
          </a:xfrm>
          <a:prstGeom prst="rect">
            <a:avLst/>
          </a:prstGeom>
        </p:spPr>
      </p:pic>
      <p:pic>
        <p:nvPicPr>
          <p:cNvPr id="3084" name="Picture 12" descr="Image result for islam news headlin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5" t="9631" r="55998" b="8511"/>
          <a:stretch/>
        </p:blipFill>
        <p:spPr bwMode="auto">
          <a:xfrm>
            <a:off x="326543" y="4293096"/>
            <a:ext cx="2541269" cy="254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12170" y="332656"/>
            <a:ext cx="64760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Rounded MT Bold" panose="020F0704030504030204" pitchFamily="34" charset="0"/>
              </a:rPr>
              <a:t>Islam in the Media</a:t>
            </a:r>
            <a:endParaRPr lang="en-US" sz="4800" b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16" name="Picture 2" descr="http://www.animateit.net/data/media/april2014/2zanislamlarge.gif"/>
          <p:cNvPicPr>
            <a:picLocks noChangeAspect="1" noChangeArrowheads="1" noCrop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2320" y="325547"/>
            <a:ext cx="912548" cy="92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Image result for islam news headlines sharia la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03602"/>
            <a:ext cx="2160240" cy="253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9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377" y="2827430"/>
            <a:ext cx="8784976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u="sng" dirty="0" err="1" smtClean="0">
                <a:solidFill>
                  <a:srgbClr val="062656"/>
                </a:solidFill>
                <a:latin typeface="Comic Sans MS" panose="030F0702030302020204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Evalute</a:t>
            </a:r>
            <a:r>
              <a:rPr lang="en-GB" sz="2500" u="sng" dirty="0" smtClean="0">
                <a:solidFill>
                  <a:srgbClr val="062656"/>
                </a:solidFill>
                <a:latin typeface="Comic Sans MS" panose="030F0702030302020204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; </a:t>
            </a:r>
            <a:endParaRPr lang="en-GB" sz="2500" dirty="0">
              <a:solidFill>
                <a:srgbClr val="062656"/>
              </a:solidFill>
              <a:latin typeface="Comic Sans MS" panose="030F0702030302020204" pitchFamily="66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  <a:p>
            <a:pPr lvl="0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Think about the views of Islam shown in the headlines on the previous slide.</a:t>
            </a:r>
          </a:p>
          <a:p>
            <a:pPr lvl="0"/>
            <a:r>
              <a:rPr lang="en-GB" sz="6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lvl="0"/>
            <a:r>
              <a:rPr lang="en-GB" sz="2400" i="1" dirty="0" smtClean="0">
                <a:solidFill>
                  <a:srgbClr val="062656"/>
                </a:solidFill>
                <a:latin typeface="Comic Sans MS" panose="030F0702030302020204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Complete the </a:t>
            </a:r>
          </a:p>
          <a:p>
            <a:pPr lvl="0"/>
            <a:r>
              <a:rPr lang="en-GB" sz="2400" i="1" dirty="0">
                <a:solidFill>
                  <a:srgbClr val="062656"/>
                </a:solidFill>
                <a:latin typeface="Comic Sans MS" panose="030F0702030302020204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400" i="1" dirty="0" smtClean="0">
                <a:solidFill>
                  <a:srgbClr val="062656"/>
                </a:solidFill>
                <a:latin typeface="Comic Sans MS" panose="030F0702030302020204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        following…</a:t>
            </a:r>
            <a:endParaRPr lang="en-GB" sz="2400" i="1" dirty="0">
              <a:solidFill>
                <a:srgbClr val="062656"/>
              </a:solidFill>
              <a:latin typeface="Comic Sans MS" panose="030F0702030302020204" pitchFamily="66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61791" y="4020430"/>
            <a:ext cx="6048672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  <a:p>
            <a:pPr lvl="0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I think the media often portrays Islam in a negative way because… </a:t>
            </a:r>
          </a:p>
          <a:p>
            <a:pPr lvl="0"/>
            <a:endParaRPr lang="en-GB" sz="10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I think the beliefs and practices of Islam show that Muslims are…</a:t>
            </a:r>
          </a:p>
          <a:p>
            <a:pPr lvl="0"/>
            <a:endParaRPr lang="en-GB" sz="10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How far do the media representations of Islam reflect the truth about Islam. </a:t>
            </a:r>
            <a:endParaRPr lang="en-GB" sz="24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8" name="Picture 4" descr="http://worldreligionswiki7.wikispaces.com/file/view/islam-symbol.jpg/128382341/190x190/islam-symb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21670"/>
            <a:ext cx="1656184" cy="157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2121" y="408146"/>
            <a:ext cx="847548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Rounded MT Bold" panose="020F0704030504030204" pitchFamily="34" charset="0"/>
              </a:rPr>
              <a:t>Islam – what is the truth?</a:t>
            </a:r>
            <a:endParaRPr lang="en-US" sz="4800" b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  <a:latin typeface="Arial Rounded MT Bold" panose="020F07040305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3848" y="1630254"/>
            <a:ext cx="8518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u="sng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Meanings… </a:t>
            </a:r>
            <a:endParaRPr lang="en-GB" sz="25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1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</a:p>
          <a:p>
            <a:pPr lvl="0"/>
            <a:endParaRPr lang="en-GB" sz="400" dirty="0" smtClean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en-GB" sz="2500" i="1" dirty="0" smtClean="0">
                <a:solidFill>
                  <a:srgbClr val="062656"/>
                </a:solidFill>
                <a:latin typeface="Comic Sans MS" panose="030F0702030302020204" pitchFamily="66" charset="0"/>
                <a:ea typeface="Segoe UI" panose="020B0502040204020203" pitchFamily="34" charset="0"/>
                <a:cs typeface="Segoe UI" panose="020B0502040204020203" pitchFamily="34" charset="0"/>
              </a:rPr>
              <a:t>What do the following words mean?</a:t>
            </a:r>
            <a:endParaRPr lang="en-GB" sz="2500" i="1" dirty="0">
              <a:solidFill>
                <a:srgbClr val="062656"/>
              </a:solidFill>
              <a:latin typeface="Comic Sans MS" panose="030F0702030302020204" pitchFamily="66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86127" y="1813962"/>
            <a:ext cx="17331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2857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pperplate Gothic Bold" panose="020E0705020206020404" pitchFamily="34" charset="0"/>
              </a:rPr>
              <a:t>Jihad</a:t>
            </a:r>
            <a:endParaRPr lang="en-US" sz="4000" b="1" cap="none" spc="0" dirty="0">
              <a:ln w="28575">
                <a:solidFill>
                  <a:schemeClr val="tx2">
                    <a:lumMod val="75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pperplate Gothic Bold" panose="020E07050202060204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36562" y="2436277"/>
            <a:ext cx="38257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2857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pperplate Gothic Bold" panose="020E0705020206020404" pitchFamily="34" charset="0"/>
              </a:rPr>
              <a:t>Shariah</a:t>
            </a:r>
            <a:r>
              <a:rPr lang="en-US" sz="4000" b="1" dirty="0" smtClean="0">
                <a:ln w="2857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Copperplate Gothic Bold" panose="020E0705020206020404" pitchFamily="34" charset="0"/>
              </a:rPr>
              <a:t> Law</a:t>
            </a:r>
            <a:endParaRPr lang="en-US" sz="4000" b="1" cap="none" spc="0" dirty="0">
              <a:ln w="28575">
                <a:solidFill>
                  <a:schemeClr val="tx2">
                    <a:lumMod val="75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8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6" grpId="0" autoUpdateAnimBg="0"/>
      <p:bldP spid="8" grpId="0" autoUpdateAnimBg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Decatur</Template>
  <TotalTime>5158</TotalTime>
  <Words>61</Words>
  <Application>Microsoft Office PowerPoint</Application>
  <PresentationFormat>On-screen Show (4:3)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Aldine401 BT</vt:lpstr>
      <vt:lpstr>Arial</vt:lpstr>
      <vt:lpstr>Arial Rounded MT Bold</vt:lpstr>
      <vt:lpstr>Bodoni MT Condensed</vt:lpstr>
      <vt:lpstr>Calibri</vt:lpstr>
      <vt:lpstr>Comic Sans MS</vt:lpstr>
      <vt:lpstr>Copperplate Gothic Bold</vt:lpstr>
      <vt:lpstr>Courier New</vt:lpstr>
      <vt:lpstr>Franklin Gothic Book</vt:lpstr>
      <vt:lpstr>Segoe UI</vt:lpstr>
      <vt:lpstr>Wingdings</vt:lpstr>
      <vt:lpstr>Decatur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Beverley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 Butler</dc:creator>
  <cp:lastModifiedBy>W Butler</cp:lastModifiedBy>
  <cp:revision>37</cp:revision>
  <cp:lastPrinted>2017-04-24T13:06:20Z</cp:lastPrinted>
  <dcterms:created xsi:type="dcterms:W3CDTF">2014-06-19T07:56:11Z</dcterms:created>
  <dcterms:modified xsi:type="dcterms:W3CDTF">2017-04-24T15:58:03Z</dcterms:modified>
</cp:coreProperties>
</file>