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2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20BA0-D68C-431F-936D-5301F65EDD46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E95B9-9AB1-47BF-B5DC-2EB5FDB15B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68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e.kahoot.it/#quiz/7517e359-66d3-4007-9dc3-0b8b893f1cbf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6008" y="662016"/>
            <a:ext cx="63108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Castellar" panose="020A0402060406010301" pitchFamily="18" charset="0"/>
              </a:rPr>
              <a:t>Islamic Beliefs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Castellar" panose="020A0402060406010301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0327" y="1911580"/>
            <a:ext cx="844290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>
                <a:solidFill>
                  <a:srgbClr val="7D2153"/>
                </a:solidFill>
                <a:latin typeface="Comic Sans MS" pitchFamily="66" charset="0"/>
              </a:rPr>
              <a:t>Key </a:t>
            </a:r>
            <a:r>
              <a:rPr kumimoji="0" lang="en-GB" altLang="en-US" sz="2800" u="sng" dirty="0" smtClean="0">
                <a:solidFill>
                  <a:srgbClr val="7D2153"/>
                </a:solidFill>
                <a:latin typeface="Comic Sans MS" pitchFamily="66" charset="0"/>
              </a:rPr>
              <a:t>Question;</a:t>
            </a:r>
            <a:endParaRPr kumimoji="0" lang="en-GB" altLang="en-US" sz="2800" u="sng" dirty="0">
              <a:solidFill>
                <a:srgbClr val="7D2153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>
                <a:solidFill>
                  <a:srgbClr val="7D2153"/>
                </a:solidFill>
                <a:latin typeface="Comic Sans MS" pitchFamily="66" charset="0"/>
              </a:rPr>
              <a:t>What </a:t>
            </a:r>
            <a:r>
              <a:rPr kumimoji="0" lang="en-GB" altLang="en-US" sz="2800" dirty="0" smtClean="0">
                <a:solidFill>
                  <a:srgbClr val="7D2153"/>
                </a:solidFill>
                <a:latin typeface="Comic Sans MS" pitchFamily="66" charset="0"/>
              </a:rPr>
              <a:t>do Muslims believe?</a:t>
            </a:r>
            <a:endParaRPr kumimoji="0" lang="en-GB" altLang="en-US" sz="2800" dirty="0">
              <a:solidFill>
                <a:srgbClr val="7D2153"/>
              </a:solidFill>
              <a:latin typeface="Comic Sans MS" pitchFamily="66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235" y="4411386"/>
            <a:ext cx="4853411" cy="244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293" y="3239938"/>
            <a:ext cx="1114860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To begin…</a:t>
            </a:r>
            <a:endParaRPr kumimoji="0" lang="en-GB" altLang="en-US" sz="2800" u="sng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What </a:t>
            </a: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are the 5 most important things in your life? 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Your five things can include objects, people and/or beliefs.</a:t>
            </a:r>
            <a:endParaRPr kumimoji="0" lang="en-GB" alt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8" name="Picture 4" descr="Image result for animated mosque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0174"/>
            <a:ext cx="1981200" cy="207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nimated islamic imag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4" y="1521963"/>
            <a:ext cx="1454532" cy="136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8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8887" y="790805"/>
            <a:ext cx="63108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bg1"/>
                </a:solidFill>
                <a:latin typeface="Castellar" panose="020A0402060406010301" pitchFamily="18" charset="0"/>
              </a:rPr>
              <a:t>Islamic Beliefs</a:t>
            </a:r>
            <a:endParaRPr lang="en-US" sz="5400" b="1" cap="none" spc="0" dirty="0">
              <a:ln/>
              <a:solidFill>
                <a:schemeClr val="bg1"/>
              </a:solidFill>
              <a:effectLst/>
              <a:latin typeface="Castellar" panose="020A0402060406010301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58293" y="2238129"/>
            <a:ext cx="11412034" cy="298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 smtClean="0">
                <a:solidFill>
                  <a:srgbClr val="7D2153"/>
                </a:solidFill>
                <a:latin typeface="Berlin Sans FB" panose="020E0602020502020306" pitchFamily="34" charset="0"/>
              </a:rPr>
              <a:t>DLOs</a:t>
            </a:r>
            <a:r>
              <a:rPr kumimoji="0" lang="en-GB" altLang="en-US" sz="2800" u="sng" dirty="0" smtClean="0">
                <a:solidFill>
                  <a:srgbClr val="7D2153"/>
                </a:solidFill>
                <a:latin typeface="Berlin Sans FB" panose="020E0602020502020306" pitchFamily="34" charset="0"/>
              </a:rPr>
              <a:t>…</a:t>
            </a:r>
            <a:endParaRPr kumimoji="0" lang="en-GB" altLang="en-US" sz="2800" u="sng" dirty="0">
              <a:solidFill>
                <a:srgbClr val="7D2153"/>
              </a:solidFill>
              <a:latin typeface="Berlin Sans FB" panose="020E0602020502020306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200" u="sng" dirty="0">
              <a:solidFill>
                <a:srgbClr val="7D2153"/>
              </a:solidFill>
              <a:latin typeface="Berlin Sans FB" panose="020E0602020502020306" pitchFamily="34" charset="0"/>
            </a:endParaRPr>
          </a:p>
          <a:p>
            <a:pPr>
              <a:buNone/>
            </a:pPr>
            <a:r>
              <a:rPr lang="en-GB" dirty="0">
                <a:solidFill>
                  <a:srgbClr val="7D2153"/>
                </a:solidFill>
                <a:latin typeface="Berlin Sans FB" panose="020E0602020502020306" pitchFamily="34" charset="0"/>
              </a:rPr>
              <a:t>To be able to recall key information from last lesson.</a:t>
            </a:r>
          </a:p>
          <a:p>
            <a:pPr>
              <a:buNone/>
            </a:pPr>
            <a:r>
              <a:rPr lang="en-GB" dirty="0">
                <a:solidFill>
                  <a:srgbClr val="7D2153"/>
                </a:solidFill>
                <a:latin typeface="Berlin Sans FB" panose="020E0602020502020306" pitchFamily="34" charset="0"/>
              </a:rPr>
              <a:t>To demonstrate understanding of the importance of the Qur’an.</a:t>
            </a:r>
          </a:p>
          <a:p>
            <a:pPr>
              <a:buNone/>
            </a:pPr>
            <a:r>
              <a:rPr lang="en-GB" dirty="0">
                <a:solidFill>
                  <a:srgbClr val="7D2153"/>
                </a:solidFill>
                <a:latin typeface="Berlin Sans FB" panose="020E0602020502020306" pitchFamily="34" charset="0"/>
              </a:rPr>
              <a:t>To show links between the </a:t>
            </a:r>
            <a:r>
              <a:rPr lang="en-GB" dirty="0" smtClean="0">
                <a:solidFill>
                  <a:srgbClr val="7D2153"/>
                </a:solidFill>
                <a:latin typeface="Berlin Sans FB" panose="020E0602020502020306" pitchFamily="34" charset="0"/>
              </a:rPr>
              <a:t>Islam, Christianity and Judaism.</a:t>
            </a:r>
            <a:endParaRPr lang="en-GB" dirty="0">
              <a:solidFill>
                <a:srgbClr val="7D2153"/>
              </a:solidFill>
              <a:latin typeface="Berlin Sans FB" panose="020E0602020502020306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2800" dirty="0">
              <a:solidFill>
                <a:srgbClr val="7D2153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0" name="Picture 2" descr="Image result for animated islamic imag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491" y="5389418"/>
            <a:ext cx="2177836" cy="131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nimated islamic symbo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243" y="623456"/>
            <a:ext cx="1333411" cy="12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nimated islamic symbo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5" y="623456"/>
            <a:ext cx="1333411" cy="12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nimated islamic symbol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0" t="7323" r="2781" b="50738"/>
          <a:stretch/>
        </p:blipFill>
        <p:spPr bwMode="auto">
          <a:xfrm>
            <a:off x="10507038" y="2047198"/>
            <a:ext cx="1241616" cy="11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8887" y="790805"/>
            <a:ext cx="63108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bg1"/>
                </a:solidFill>
                <a:latin typeface="Castellar" panose="020A0402060406010301" pitchFamily="18" charset="0"/>
              </a:rPr>
              <a:t>Islamic Beliefs</a:t>
            </a:r>
            <a:endParaRPr lang="en-US" sz="5400" b="1" cap="none" spc="0" dirty="0">
              <a:ln/>
              <a:solidFill>
                <a:schemeClr val="bg1"/>
              </a:solidFill>
              <a:effectLst/>
              <a:latin typeface="Castellar" panose="020A0402060406010301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58293" y="2047198"/>
            <a:ext cx="11412034" cy="374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 smtClean="0">
                <a:solidFill>
                  <a:srgbClr val="7D2153"/>
                </a:solidFill>
                <a:latin typeface="Comic Sans MS" pitchFamily="66" charset="0"/>
              </a:rPr>
              <a:t>Things </a:t>
            </a:r>
            <a:r>
              <a:rPr kumimoji="0" lang="en-GB" altLang="en-US" sz="2800" u="sng" dirty="0">
                <a:solidFill>
                  <a:srgbClr val="7D2153"/>
                </a:solidFill>
                <a:latin typeface="Comic Sans MS" pitchFamily="66" charset="0"/>
              </a:rPr>
              <a:t>to do…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200" u="sng" dirty="0">
              <a:solidFill>
                <a:srgbClr val="7D2153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>
                <a:solidFill>
                  <a:srgbClr val="7D2153"/>
                </a:solidFill>
                <a:latin typeface="Comic Sans MS" pitchFamily="66" charset="0"/>
              </a:rPr>
              <a:t>1.	What is the most important belief in Islam?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200" dirty="0">
              <a:solidFill>
                <a:srgbClr val="7D2153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>
                <a:solidFill>
                  <a:srgbClr val="7D2153"/>
                </a:solidFill>
                <a:latin typeface="Comic Sans MS" pitchFamily="66" charset="0"/>
              </a:rPr>
              <a:t>2.	Explain why Muhammad is believed to be a prophet of Allah.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200" dirty="0">
              <a:solidFill>
                <a:srgbClr val="7D2153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dirty="0">
                <a:solidFill>
                  <a:srgbClr val="7D2153"/>
                </a:solidFill>
                <a:latin typeface="Comic Sans MS" pitchFamily="66" charset="0"/>
              </a:rPr>
              <a:t>3.	What is the Qur’an and how was it revealed to Muhammad?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200" dirty="0">
              <a:solidFill>
                <a:srgbClr val="7D2153"/>
              </a:solidFill>
              <a:latin typeface="Comic Sans MS" pitchFamily="66" charset="0"/>
            </a:endParaRPr>
          </a:p>
          <a:p>
            <a:pPr marL="514350" indent="-514350" eaLnBrk="1" hangingPunct="1">
              <a:spcBef>
                <a:spcPct val="50000"/>
              </a:spcBef>
              <a:buClrTx/>
              <a:buFontTx/>
              <a:buAutoNum type="arabicPeriod" startAt="4"/>
            </a:pPr>
            <a:r>
              <a:rPr kumimoji="0" lang="en-GB" altLang="en-US" sz="2800" dirty="0" smtClean="0">
                <a:solidFill>
                  <a:srgbClr val="7D2153"/>
                </a:solidFill>
                <a:latin typeface="Comic Sans MS" pitchFamily="66" charset="0"/>
              </a:rPr>
              <a:t>In </a:t>
            </a:r>
            <a:r>
              <a:rPr kumimoji="0" lang="en-GB" altLang="en-US" sz="2800" dirty="0">
                <a:solidFill>
                  <a:srgbClr val="7D2153"/>
                </a:solidFill>
                <a:latin typeface="Comic Sans MS" pitchFamily="66" charset="0"/>
              </a:rPr>
              <a:t>an outline of the Islamic symbol, explain the meaning of the  </a:t>
            </a:r>
            <a:r>
              <a:rPr kumimoji="0" lang="en-GB" altLang="en-US" sz="2800" dirty="0" smtClean="0">
                <a:solidFill>
                  <a:srgbClr val="7D2153"/>
                </a:solidFill>
                <a:latin typeface="Comic Sans MS" pitchFamily="66" charset="0"/>
              </a:rPr>
              <a:t>symbol</a:t>
            </a:r>
            <a:r>
              <a:rPr kumimoji="0" lang="en-GB" altLang="en-US" sz="2800" dirty="0">
                <a:solidFill>
                  <a:srgbClr val="7D2153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050" name="Picture 2" descr="Image result for animated islamic imag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491" y="5389418"/>
            <a:ext cx="2177836" cy="131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nimated islamic symbo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243" y="623456"/>
            <a:ext cx="1333411" cy="12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nimated islamic symbo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5" y="623456"/>
            <a:ext cx="1333411" cy="12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nimated islamic symbol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0" t="7323" r="2781" b="50738"/>
          <a:stretch/>
        </p:blipFill>
        <p:spPr bwMode="auto">
          <a:xfrm>
            <a:off x="10507038" y="2047198"/>
            <a:ext cx="1241616" cy="11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8292" y="5924875"/>
            <a:ext cx="8611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https://create.kahoot.it/#</a:t>
            </a:r>
            <a:r>
              <a:rPr lang="en-GB" dirty="0" smtClean="0">
                <a:hlinkClick r:id="rId5"/>
              </a:rPr>
              <a:t>quiz/7517e359-66d3-4007-9dc3-0b8b893f1cbf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04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8887" y="790805"/>
            <a:ext cx="63108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bg1"/>
                </a:solidFill>
                <a:latin typeface="Castellar" panose="020A0402060406010301" pitchFamily="18" charset="0"/>
              </a:rPr>
              <a:t>Islamic Beliefs</a:t>
            </a:r>
            <a:endParaRPr lang="en-US" sz="5400" b="1" cap="none" spc="0" dirty="0">
              <a:ln/>
              <a:solidFill>
                <a:schemeClr val="bg1"/>
              </a:solidFill>
              <a:effectLst/>
              <a:latin typeface="Castellar" panose="020A0402060406010301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58293" y="2047198"/>
            <a:ext cx="11190361" cy="40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800" u="sng" dirty="0" smtClean="0">
                <a:solidFill>
                  <a:srgbClr val="7D2153"/>
                </a:solidFill>
                <a:latin typeface="Comic Sans MS" pitchFamily="66" charset="0"/>
              </a:rPr>
              <a:t>Things </a:t>
            </a:r>
            <a:r>
              <a:rPr kumimoji="0" lang="en-GB" altLang="en-US" sz="2800" u="sng" dirty="0">
                <a:solidFill>
                  <a:srgbClr val="7D2153"/>
                </a:solidFill>
                <a:latin typeface="Comic Sans MS" pitchFamily="66" charset="0"/>
              </a:rPr>
              <a:t>to do…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200" u="sng" dirty="0">
              <a:solidFill>
                <a:srgbClr val="7D2153"/>
              </a:solidFill>
              <a:latin typeface="Comic Sans MS" pitchFamily="66" charset="0"/>
            </a:endParaRPr>
          </a:p>
          <a:p>
            <a:pPr marL="514350" indent="-514350" eaLnBrk="1" hangingPunct="1">
              <a:spcBef>
                <a:spcPct val="50000"/>
              </a:spcBef>
              <a:buClrTx/>
              <a:buFontTx/>
              <a:buAutoNum type="arabicPeriod"/>
            </a:pPr>
            <a:r>
              <a:rPr kumimoji="0" lang="en-GB" altLang="en-US" sz="2800" dirty="0" smtClean="0">
                <a:solidFill>
                  <a:srgbClr val="7D2153"/>
                </a:solidFill>
                <a:latin typeface="Comic Sans MS" pitchFamily="66" charset="0"/>
              </a:rPr>
              <a:t>Note down definitions of the key terms.</a:t>
            </a:r>
          </a:p>
          <a:p>
            <a:pPr marL="514350" indent="-514350" eaLnBrk="1" hangingPunct="1">
              <a:spcBef>
                <a:spcPct val="50000"/>
              </a:spcBef>
              <a:buClrTx/>
              <a:buFontTx/>
              <a:buAutoNum type="arabicPeriod"/>
            </a:pPr>
            <a:endParaRPr kumimoji="0" lang="en-GB" altLang="en-US" sz="800" dirty="0" smtClean="0">
              <a:solidFill>
                <a:srgbClr val="7D2153"/>
              </a:solidFill>
              <a:latin typeface="Comic Sans MS" pitchFamily="66" charset="0"/>
            </a:endParaRPr>
          </a:p>
          <a:p>
            <a:pPr marL="514350" indent="-514350" eaLnBrk="1" hangingPunct="1">
              <a:spcBef>
                <a:spcPts val="600"/>
              </a:spcBef>
              <a:buClrTx/>
              <a:buFontTx/>
              <a:buAutoNum type="arabicPeriod"/>
            </a:pPr>
            <a:r>
              <a:rPr kumimoji="0" lang="en-GB" altLang="en-US" sz="2800" dirty="0" smtClean="0">
                <a:solidFill>
                  <a:srgbClr val="7D2153"/>
                </a:solidFill>
                <a:latin typeface="Comic Sans MS" pitchFamily="66" charset="0"/>
              </a:rPr>
              <a:t>Read the information and about the Qur’an.    </a:t>
            </a:r>
          </a:p>
          <a:p>
            <a:pPr eaLnBrk="1" hangingPunct="1">
              <a:spcBef>
                <a:spcPts val="600"/>
              </a:spcBef>
              <a:buClrTx/>
              <a:buNone/>
            </a:pPr>
            <a:r>
              <a:rPr kumimoji="0" lang="en-GB" altLang="en-US" sz="2800" dirty="0">
                <a:solidFill>
                  <a:srgbClr val="7D2153"/>
                </a:solidFill>
                <a:latin typeface="Comic Sans MS" pitchFamily="66" charset="0"/>
              </a:rPr>
              <a:t> </a:t>
            </a:r>
            <a:r>
              <a:rPr kumimoji="0" lang="en-GB" altLang="en-US" sz="2800" dirty="0" smtClean="0">
                <a:solidFill>
                  <a:srgbClr val="7D2153"/>
                </a:solidFill>
                <a:latin typeface="Comic Sans MS" pitchFamily="66" charset="0"/>
              </a:rPr>
              <a:t>    write between 8 to 10 questions about the information on  </a:t>
            </a:r>
          </a:p>
          <a:p>
            <a:pPr eaLnBrk="1" hangingPunct="1">
              <a:spcBef>
                <a:spcPts val="600"/>
              </a:spcBef>
              <a:buClrTx/>
              <a:buNone/>
            </a:pPr>
            <a:r>
              <a:rPr kumimoji="0" lang="en-GB" altLang="en-US" sz="2800" dirty="0">
                <a:solidFill>
                  <a:srgbClr val="7D2153"/>
                </a:solidFill>
                <a:latin typeface="Comic Sans MS" pitchFamily="66" charset="0"/>
              </a:rPr>
              <a:t> </a:t>
            </a:r>
            <a:r>
              <a:rPr kumimoji="0" lang="en-GB" altLang="en-US" sz="2800" dirty="0" smtClean="0">
                <a:solidFill>
                  <a:srgbClr val="7D2153"/>
                </a:solidFill>
                <a:latin typeface="Comic Sans MS" pitchFamily="66" charset="0"/>
              </a:rPr>
              <a:t>    post-it notes. </a:t>
            </a:r>
          </a:p>
          <a:p>
            <a:pPr eaLnBrk="1" hangingPunct="1">
              <a:spcBef>
                <a:spcPts val="600"/>
              </a:spcBef>
              <a:buClrTx/>
              <a:buNone/>
            </a:pPr>
            <a:endParaRPr kumimoji="0" lang="en-GB" altLang="en-US" sz="200" dirty="0" smtClean="0">
              <a:solidFill>
                <a:srgbClr val="7D2153"/>
              </a:solidFill>
              <a:latin typeface="Comic Sans MS" pitchFamily="66" charset="0"/>
            </a:endParaRPr>
          </a:p>
          <a:p>
            <a:pPr eaLnBrk="1" hangingPunct="1">
              <a:spcBef>
                <a:spcPts val="600"/>
              </a:spcBef>
              <a:buClrTx/>
              <a:buNone/>
            </a:pPr>
            <a:r>
              <a:rPr kumimoji="0" lang="en-GB" altLang="en-US" sz="2800" dirty="0">
                <a:solidFill>
                  <a:srgbClr val="7D2153"/>
                </a:solidFill>
                <a:latin typeface="Comic Sans MS" pitchFamily="66" charset="0"/>
              </a:rPr>
              <a:t> </a:t>
            </a:r>
            <a:r>
              <a:rPr kumimoji="0" lang="en-GB" altLang="en-US" sz="2800" dirty="0" smtClean="0">
                <a:solidFill>
                  <a:srgbClr val="7D2153"/>
                </a:solidFill>
                <a:latin typeface="Comic Sans MS" pitchFamily="66" charset="0"/>
              </a:rPr>
              <a:t>    Pass your questions to someone else in the class to                         </a:t>
            </a:r>
          </a:p>
          <a:p>
            <a:pPr eaLnBrk="1" hangingPunct="1">
              <a:spcBef>
                <a:spcPts val="600"/>
              </a:spcBef>
              <a:buClrTx/>
              <a:buNone/>
            </a:pPr>
            <a:r>
              <a:rPr kumimoji="0" lang="en-GB" altLang="en-US" sz="2800" dirty="0">
                <a:solidFill>
                  <a:srgbClr val="7D2153"/>
                </a:solidFill>
                <a:latin typeface="Comic Sans MS" pitchFamily="66" charset="0"/>
              </a:rPr>
              <a:t> </a:t>
            </a:r>
            <a:r>
              <a:rPr kumimoji="0" lang="en-GB" altLang="en-US" sz="2800" dirty="0" smtClean="0">
                <a:solidFill>
                  <a:srgbClr val="7D2153"/>
                </a:solidFill>
                <a:latin typeface="Comic Sans MS" pitchFamily="66" charset="0"/>
              </a:rPr>
              <a:t>    stick in their exercise book and answer.                                                         </a:t>
            </a:r>
            <a:endParaRPr kumimoji="0" lang="en-GB" altLang="en-US" sz="2800" dirty="0">
              <a:solidFill>
                <a:srgbClr val="7D2153"/>
              </a:solidFill>
              <a:latin typeface="Comic Sans MS" pitchFamily="66" charset="0"/>
            </a:endParaRPr>
          </a:p>
        </p:txBody>
      </p:sp>
      <p:pic>
        <p:nvPicPr>
          <p:cNvPr id="2052" name="Picture 4" descr="Image result for animated islamic symbol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243" y="623456"/>
            <a:ext cx="1333411" cy="12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nimated islamic symbol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5" y="623456"/>
            <a:ext cx="1333411" cy="12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nimated islamic symb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714" y="4973782"/>
            <a:ext cx="2466344" cy="183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8887" y="790805"/>
            <a:ext cx="63108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bg1"/>
                </a:solidFill>
                <a:latin typeface="Castellar" panose="020A0402060406010301" pitchFamily="18" charset="0"/>
              </a:rPr>
              <a:t>Islamic Beliefs</a:t>
            </a:r>
            <a:endParaRPr lang="en-US" sz="5400" b="1" cap="none" spc="0" dirty="0">
              <a:ln/>
              <a:solidFill>
                <a:schemeClr val="bg1"/>
              </a:solidFill>
              <a:effectLst/>
              <a:latin typeface="Castellar" panose="020A0402060406010301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7190" y="1857484"/>
            <a:ext cx="11599459" cy="14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600" u="sng" dirty="0" smtClean="0">
                <a:solidFill>
                  <a:srgbClr val="7D2153"/>
                </a:solidFill>
                <a:latin typeface="Comic Sans MS" pitchFamily="66" charset="0"/>
              </a:rPr>
              <a:t>Compare and contrast…</a:t>
            </a:r>
            <a:endParaRPr kumimoji="0" lang="en-GB" altLang="en-US" sz="2600" u="sng" dirty="0">
              <a:solidFill>
                <a:srgbClr val="7D2153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100" u="sng" dirty="0">
              <a:solidFill>
                <a:srgbClr val="7D2153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None/>
            </a:pPr>
            <a:r>
              <a:rPr kumimoji="0" lang="en-GB" altLang="en-US" sz="2400" dirty="0" smtClean="0">
                <a:solidFill>
                  <a:srgbClr val="7D2153"/>
                </a:solidFill>
                <a:latin typeface="Comic Sans MS" pitchFamily="66" charset="0"/>
              </a:rPr>
              <a:t>From what you have learnt so far complete a ‘</a:t>
            </a:r>
            <a:r>
              <a:rPr kumimoji="0" lang="en-GB" altLang="en-US" sz="2400" dirty="0" err="1" smtClean="0">
                <a:solidFill>
                  <a:srgbClr val="7D2153"/>
                </a:solidFill>
                <a:latin typeface="Comic Sans MS" pitchFamily="66" charset="0"/>
              </a:rPr>
              <a:t>venn</a:t>
            </a:r>
            <a:r>
              <a:rPr kumimoji="0" lang="en-GB" altLang="en-US" sz="2400" dirty="0" smtClean="0">
                <a:solidFill>
                  <a:srgbClr val="7D2153"/>
                </a:solidFill>
                <a:latin typeface="Comic Sans MS" pitchFamily="66" charset="0"/>
              </a:rPr>
              <a:t> diagram’ of similarities and differences between Islam and Christianity and Judaism.</a:t>
            </a:r>
            <a:endParaRPr kumimoji="0" lang="en-GB" altLang="en-US" sz="2400" dirty="0">
              <a:solidFill>
                <a:srgbClr val="7D2153"/>
              </a:solidFill>
              <a:latin typeface="Comic Sans MS" pitchFamily="66" charset="0"/>
            </a:endParaRPr>
          </a:p>
        </p:txBody>
      </p:sp>
      <p:pic>
        <p:nvPicPr>
          <p:cNvPr id="2052" name="Picture 4" descr="Image result for animated islamic symbol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243" y="623456"/>
            <a:ext cx="1333411" cy="12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animated islamic symbol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5" y="623456"/>
            <a:ext cx="1333411" cy="12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uslims jews and christia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9542"/>
          <a:stretch/>
        </p:blipFill>
        <p:spPr bwMode="auto">
          <a:xfrm>
            <a:off x="8523890" y="4391724"/>
            <a:ext cx="3529394" cy="23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21194" y="3593775"/>
            <a:ext cx="3132083" cy="2865568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455682" y="3696005"/>
            <a:ext cx="3132083" cy="2865568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9211" y="3696005"/>
            <a:ext cx="9605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Islam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86246" y="3744366"/>
            <a:ext cx="21087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Judaism &amp; Christianity</a:t>
            </a:r>
            <a:endPara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32728" y="4795726"/>
            <a:ext cx="18101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Similarities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95039" y="3366113"/>
            <a:ext cx="67704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400" b="1" i="1" u="sng" dirty="0" smtClean="0">
                <a:solidFill>
                  <a:srgbClr val="7D2153"/>
                </a:solidFill>
                <a:latin typeface="Comic Sans MS" pitchFamily="66" charset="0"/>
              </a:rPr>
              <a:t>Or</a:t>
            </a:r>
            <a:r>
              <a:rPr kumimoji="0" lang="en-GB" altLang="en-US" sz="2400" u="sng" dirty="0" smtClean="0">
                <a:solidFill>
                  <a:srgbClr val="7D2153"/>
                </a:solidFill>
                <a:latin typeface="Comic Sans MS" pitchFamily="66" charset="0"/>
              </a:rPr>
              <a:t> – challenge yourself..</a:t>
            </a:r>
            <a:endParaRPr kumimoji="0" lang="en-GB" altLang="en-US" sz="2400" u="sng" dirty="0">
              <a:solidFill>
                <a:srgbClr val="7D2153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None/>
            </a:pPr>
            <a:r>
              <a:rPr kumimoji="0" lang="en-GB" altLang="en-US" sz="2400" dirty="0" smtClean="0">
                <a:solidFill>
                  <a:srgbClr val="7D2153"/>
                </a:solidFill>
                <a:latin typeface="Comic Sans MS" pitchFamily="66" charset="0"/>
              </a:rPr>
              <a:t>Complete a similarities  and differences triad.</a:t>
            </a:r>
            <a:endParaRPr kumimoji="0" lang="en-GB" altLang="en-US" sz="2400" dirty="0">
              <a:solidFill>
                <a:srgbClr val="7D2153"/>
              </a:solidFill>
              <a:latin typeface="Comic Sans MS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55297" y="4407316"/>
            <a:ext cx="1785193" cy="1672183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424168" y="5026558"/>
            <a:ext cx="1785193" cy="1672183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486426" y="5035667"/>
            <a:ext cx="1785193" cy="1672183"/>
          </a:xfrm>
          <a:prstGeom prst="ellipse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17587" y="4370732"/>
            <a:ext cx="9605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Islam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74200" y="5881590"/>
            <a:ext cx="210879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Judaism</a:t>
            </a:r>
            <a:endPara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25711" y="5881590"/>
            <a:ext cx="210879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Christianity</a:t>
            </a:r>
            <a:endPara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55541" y="5283375"/>
            <a:ext cx="15359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Similarities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83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8887" y="790805"/>
            <a:ext cx="63108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bg1"/>
                </a:solidFill>
                <a:latin typeface="Castellar" panose="020A0402060406010301" pitchFamily="18" charset="0"/>
              </a:rPr>
              <a:t>Islamic Beliefs</a:t>
            </a:r>
            <a:endParaRPr lang="en-US" sz="5400" b="1" cap="none" spc="0" dirty="0">
              <a:ln/>
              <a:solidFill>
                <a:schemeClr val="bg1"/>
              </a:solidFill>
              <a:effectLst/>
              <a:latin typeface="Castellar" panose="020A0402060406010301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07507" y="1911513"/>
            <a:ext cx="11288913" cy="182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GB" altLang="en-US" sz="2600" u="sng" dirty="0">
                <a:solidFill>
                  <a:srgbClr val="7D2153"/>
                </a:solidFill>
                <a:latin typeface="Comic Sans MS" pitchFamily="66" charset="0"/>
              </a:rPr>
              <a:t>A</a:t>
            </a:r>
            <a:r>
              <a:rPr kumimoji="0" lang="en-GB" altLang="en-US" sz="2600" u="sng" dirty="0" smtClean="0">
                <a:solidFill>
                  <a:srgbClr val="7D2153"/>
                </a:solidFill>
                <a:latin typeface="Comic Sans MS" pitchFamily="66" charset="0"/>
              </a:rPr>
              <a:t>nd finally… what’s wrong?</a:t>
            </a:r>
            <a:endParaRPr kumimoji="0" lang="en-GB" altLang="en-US" sz="2600" u="sng" dirty="0">
              <a:solidFill>
                <a:srgbClr val="7D2153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kumimoji="0" lang="en-GB" altLang="en-US" sz="100" u="sng" dirty="0">
              <a:solidFill>
                <a:srgbClr val="7D2153"/>
              </a:solidFill>
              <a:latin typeface="Comic Sans MS" pitchFamily="66" charset="0"/>
            </a:endParaRPr>
          </a:p>
          <a:p>
            <a:pPr eaLnBrk="1" hangingPunct="1">
              <a:spcBef>
                <a:spcPts val="600"/>
              </a:spcBef>
              <a:buClrTx/>
              <a:buNone/>
            </a:pPr>
            <a:r>
              <a:rPr kumimoji="0" lang="en-GB" altLang="en-US" sz="2600" dirty="0" smtClean="0">
                <a:solidFill>
                  <a:srgbClr val="7D2153"/>
                </a:solidFill>
                <a:latin typeface="Comic Sans MS" pitchFamily="66" charset="0"/>
              </a:rPr>
              <a:t>Look at the pictures and statements below. There is something not quite right in each. Note down what is wrong in the pictures/statements and explain.</a:t>
            </a:r>
            <a:endParaRPr kumimoji="0" lang="en-GB" altLang="en-US" sz="2600" dirty="0">
              <a:solidFill>
                <a:srgbClr val="7D2153"/>
              </a:solidFill>
              <a:latin typeface="Comic Sans MS" pitchFamily="66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1122218" y="4345621"/>
            <a:ext cx="652804" cy="59574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Moon 4"/>
          <p:cNvSpPr/>
          <p:nvPr/>
        </p:nvSpPr>
        <p:spPr>
          <a:xfrm>
            <a:off x="478802" y="3885418"/>
            <a:ext cx="969818" cy="1616905"/>
          </a:xfrm>
          <a:prstGeom prst="moon">
            <a:avLst>
              <a:gd name="adj" fmla="val 25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2" name="Picture 6" descr="Image result for 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15" y="3752377"/>
            <a:ext cx="1406676" cy="174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49698" y="5577036"/>
            <a:ext cx="40401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Muhammad was the profit of God.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10000"/>
                  <a:lumOff val="9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3594" y="5514905"/>
            <a:ext cx="34083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The Qur’an – 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Holy book of Islam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469" y="5502323"/>
            <a:ext cx="225741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The symbol </a:t>
            </a: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of Islam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33478" y="4475033"/>
            <a:ext cx="765852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The most important belief Muslims have is that they should pray five times a day.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10000"/>
                  <a:lumOff val="9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08790" y="3391514"/>
            <a:ext cx="698292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Allah recited the Hadith to Muhammad through the Angel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Jibril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10000"/>
                  <a:lumOff val="9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8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4368</TotalTime>
  <Words>273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 Rounded MT Bold</vt:lpstr>
      <vt:lpstr>Berlin Sans FB</vt:lpstr>
      <vt:lpstr>Calibri</vt:lpstr>
      <vt:lpstr>Castellar</vt:lpstr>
      <vt:lpstr>Comic Sans MS</vt:lpstr>
      <vt:lpstr>Gill Sans MT</vt:lpstr>
      <vt:lpstr>Wingdings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21</cp:revision>
  <cp:lastPrinted>2017-04-24T13:43:44Z</cp:lastPrinted>
  <dcterms:created xsi:type="dcterms:W3CDTF">2017-04-09T10:54:13Z</dcterms:created>
  <dcterms:modified xsi:type="dcterms:W3CDTF">2017-05-15T15:36:06Z</dcterms:modified>
</cp:coreProperties>
</file>