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00"/>
    <a:srgbClr val="ECFFD5"/>
    <a:srgbClr val="C8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6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E79FF-BBC9-42F0-803D-3D7DBF6C839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4169D-CFB1-4A43-B3AC-A9235A852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72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CD107-3A17-44EC-B30B-3F70B70EB4DD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E9AEE-E7AD-47F0-BA12-211B158603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7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E9AEE-E7AD-47F0-BA12-211B158603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8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25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4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06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11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0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4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77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37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97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20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F6F45-4B67-4AAE-BA8D-1017C10CD4FF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2EFD2-D750-4391-B3E7-9A220C33C9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25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NEplaYZtp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.com/uploads/nature-beautiful-green-grass-backgrounds-powerpoi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r="1797"/>
          <a:stretch/>
        </p:blipFill>
        <p:spPr bwMode="auto">
          <a:xfrm>
            <a:off x="-1425" y="-87682"/>
            <a:ext cx="9145425" cy="68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1731" y="404664"/>
            <a:ext cx="44791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empus Sans ITC" panose="04020404030D07020202" pitchFamily="82" charset="0"/>
              </a:rPr>
              <a:t>Sacred Earth</a:t>
            </a:r>
            <a:endParaRPr lang="en-US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305105" y="1512660"/>
            <a:ext cx="64293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600" b="1" i="0" u="sng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Key Question</a:t>
            </a:r>
            <a:endParaRPr kumimoji="0" lang="en-US" altLang="en-US" sz="2600" b="1" i="0" u="sng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endParaRPr kumimoji="0" lang="en-GB" altLang="en-US" sz="12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r>
              <a:rPr kumimoji="0" lang="en-GB" altLang="en-US" sz="26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What is so special</a:t>
            </a:r>
            <a:r>
              <a:rPr kumimoji="0" lang="en-GB" altLang="en-US" sz="2600" b="1" i="0" u="none" strike="noStrike" cap="none" normalizeH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 about planet Earth</a:t>
            </a:r>
            <a:r>
              <a:rPr kumimoji="0" lang="en-GB" altLang="en-US" sz="26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?</a:t>
            </a:r>
            <a:endParaRPr kumimoji="0" lang="en-US" altLang="en-US" sz="26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66659" y="2588958"/>
            <a:ext cx="76617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600" b="1" u="sng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Starter Task;</a:t>
            </a:r>
            <a:endParaRPr kumimoji="0" lang="en-US" altLang="en-US" sz="2600" b="1" i="0" u="sng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endParaRPr kumimoji="0" lang="en-GB" altLang="en-US" sz="12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r>
              <a:rPr kumimoji="0" lang="en-GB" altLang="en-US" sz="26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What </a:t>
            </a:r>
            <a:r>
              <a:rPr lang="en-GB" altLang="en-US" sz="2600" b="1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do we know about the world</a:t>
            </a:r>
            <a:r>
              <a:rPr kumimoji="0" lang="en-GB" altLang="en-US" sz="26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endParaRPr kumimoji="0" lang="en-GB" altLang="en-US" sz="8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r>
              <a:rPr lang="en-GB" altLang="en-US" sz="2600" b="1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Pick some countries at random (maybe spin a globe and stick your finger on one place with your eyes closed).  Wha</a:t>
            </a:r>
            <a:r>
              <a:rPr lang="en-GB" altLang="en-US" sz="2600" b="1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t do you know about each country? Is it desert, rainforest, mountainous, full of lakes, etc.? What animal &amp; plants live there? </a:t>
            </a:r>
            <a:r>
              <a:rPr lang="en-GB" altLang="en-US" sz="2600" b="1" dirty="0" smtClean="0">
                <a:solidFill>
                  <a:srgbClr val="7030A0"/>
                </a:solidFill>
                <a:latin typeface="Tempus Sans ITC" panose="04020404030D07020202" pitchFamily="82" charset="0"/>
                <a:cs typeface="Arial" pitchFamily="34" charset="0"/>
              </a:rPr>
              <a:t>Write some examples.</a:t>
            </a:r>
            <a:endParaRPr kumimoji="0" lang="en-US" altLang="en-US" sz="2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</p:txBody>
      </p:sp>
      <p:pic>
        <p:nvPicPr>
          <p:cNvPr id="1029" name="Picture 5" descr="http://www.animated-gifs.eu/space-earth/018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208"/>
            <a:ext cx="1169598" cy="14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033817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01200"/>
            <a:ext cx="5270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5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ptbackgrounds.net/uploads/nature-landscape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0"/>
            <a:ext cx="9136427" cy="685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1731" y="116632"/>
            <a:ext cx="44791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empus Sans ITC" panose="04020404030D07020202" pitchFamily="82" charset="0"/>
              </a:rPr>
              <a:t>Sacred Earth</a:t>
            </a:r>
            <a:endParaRPr lang="en-US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389" y="1700808"/>
            <a:ext cx="777698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sng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Outcomes of the lesson.</a:t>
            </a:r>
            <a:br>
              <a:rPr kumimoji="0" lang="en-GB" altLang="en-US" sz="2400" b="1" i="0" u="sng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</a:br>
            <a:r>
              <a:rPr kumimoji="0" lang="en-GB" altLang="en-US" sz="10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/>
            </a:r>
            <a:br>
              <a:rPr kumimoji="0" lang="en-GB" altLang="en-US" sz="10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</a:b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To have found out what is to be learnt in this unit.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b="1" dirty="0">
              <a:solidFill>
                <a:srgbClr val="005400"/>
              </a:solidFill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To have</a:t>
            </a: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 interpreted  a poem to consider what makes the Earth a special place.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/>
            </a:r>
            <a:br>
              <a:rPr kumimoji="0" lang="en-GB" altLang="en-US" sz="8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</a:b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To have evaluated</a:t>
            </a: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 whose responsibility it is to look after the world.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</p:txBody>
      </p:sp>
      <p:pic>
        <p:nvPicPr>
          <p:cNvPr id="5" name="Picture 7" descr="http://www.animated-gifs.eu/space-earth/018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43626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5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ptbackgrounds.net/uploads/canal-blur-nature-backgrounds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1731" y="260648"/>
            <a:ext cx="44791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empus Sans ITC" panose="04020404030D07020202" pitchFamily="82" charset="0"/>
              </a:rPr>
              <a:t>Sacred Earth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225755" y="3068960"/>
            <a:ext cx="87129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600" b="1" u="sng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Things to </a:t>
            </a:r>
            <a:r>
              <a:rPr lang="en-GB" altLang="en-US" sz="2600" b="1" u="sng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do:</a:t>
            </a:r>
            <a:endParaRPr kumimoji="0" lang="en-US" altLang="en-US" sz="2600" b="1" i="0" u="sng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endParaRPr kumimoji="0" lang="en-GB" altLang="en-US" sz="8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r>
              <a:rPr lang="en-GB" altLang="en-US" sz="2600" b="1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Read ‘If the Earth were … 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endParaRPr kumimoji="0" lang="en-GB" altLang="en-US" sz="1000" b="1" i="0" u="none" strike="noStrike" cap="none" normalizeH="0" baseline="0" dirty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  <a:p>
            <a:r>
              <a:rPr lang="en-GB" sz="2600" b="1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From the poem note down some of the wonders of the earth.</a:t>
            </a:r>
          </a:p>
          <a:p>
            <a:endParaRPr lang="en-GB" sz="1000" b="1" dirty="0">
              <a:solidFill>
                <a:srgbClr val="005400"/>
              </a:solidFill>
              <a:latin typeface="Tempus Sans ITC" panose="04020404030D07020202" pitchFamily="82" charset="0"/>
            </a:endParaRPr>
          </a:p>
          <a:p>
            <a:r>
              <a:rPr lang="en-GB" sz="2600" b="1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How does this poem suggest the earth is a special place? Give reasons and evidence for your answer.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C007F"/>
              </a:buClr>
              <a:buSzPts val="2400"/>
              <a:tabLst/>
            </a:pPr>
            <a:endParaRPr kumimoji="0" lang="en-US" altLang="en-US" sz="26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8023" y="3016627"/>
            <a:ext cx="503032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Open the document called, ‘Lesson 1 Sacred Earth’.  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5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pptback.com/backgrounds/bark-of-a-tree-pleasant-green-leaves-background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" y="10910"/>
            <a:ext cx="9139483" cy="685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67544" y="1368644"/>
            <a:ext cx="8208912" cy="4796660"/>
          </a:xfrm>
          <a:prstGeom prst="roundRect">
            <a:avLst/>
          </a:prstGeom>
          <a:solidFill>
            <a:srgbClr val="ECFFD5"/>
          </a:solidFill>
          <a:ln>
            <a:solidFill>
              <a:srgbClr val="ECFFD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31731" y="188640"/>
            <a:ext cx="44791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empus Sans ITC" panose="04020404030D07020202" pitchFamily="82" charset="0"/>
              </a:rPr>
              <a:t>Sacred Earth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700808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u="sng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Whose Responsibility?</a:t>
            </a:r>
          </a:p>
          <a:p>
            <a:endParaRPr lang="en-GB" sz="800" b="1" dirty="0" smtClean="0">
              <a:solidFill>
                <a:srgbClr val="005400"/>
              </a:solidFill>
              <a:latin typeface="Tempus Sans ITC" panose="04020404030D07020202" pitchFamily="82" charset="0"/>
            </a:endParaRPr>
          </a:p>
          <a:p>
            <a:r>
              <a:rPr lang="en-GB" sz="2600" b="1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How do you see the world – are you worried about what might be happening to it?</a:t>
            </a:r>
          </a:p>
          <a:p>
            <a:endParaRPr lang="en-GB" sz="800" b="1" dirty="0" smtClean="0">
              <a:solidFill>
                <a:srgbClr val="005400"/>
              </a:solidFill>
              <a:latin typeface="Tempus Sans ITC" panose="04020404030D07020202" pitchFamily="82" charset="0"/>
            </a:endParaRPr>
          </a:p>
          <a:p>
            <a:r>
              <a:rPr lang="en-GB" sz="2600" b="1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Are the problems of the world someone else’s or are they ours?</a:t>
            </a:r>
          </a:p>
          <a:p>
            <a:endParaRPr lang="en-GB" sz="800" b="1" dirty="0" smtClean="0">
              <a:solidFill>
                <a:srgbClr val="005400"/>
              </a:solidFill>
              <a:latin typeface="Tempus Sans ITC" panose="04020404030D07020202" pitchFamily="82" charset="0"/>
            </a:endParaRPr>
          </a:p>
          <a:p>
            <a:r>
              <a:rPr lang="en-GB" sz="2600" b="1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Can we do as we like or do our choices and actions affect others and the world we live in?</a:t>
            </a:r>
          </a:p>
          <a:p>
            <a:endParaRPr lang="en-GB" sz="800" b="1" dirty="0" smtClean="0">
              <a:solidFill>
                <a:srgbClr val="005400"/>
              </a:solidFill>
              <a:latin typeface="Tempus Sans ITC" panose="04020404030D07020202" pitchFamily="82" charset="0"/>
            </a:endParaRPr>
          </a:p>
          <a:p>
            <a:r>
              <a:rPr lang="en-GB" sz="2600" b="1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Can one person make a difference? How?/Why not?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9952" y="1556792"/>
            <a:ext cx="38884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Write some answers.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0392" y="2636912"/>
            <a:ext cx="388843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Watch the video about the AMAZING Chinese fishing cormorants.  They make the same noise as </a:t>
            </a:r>
            <a:r>
              <a:rPr lang="en-GB" b="1" dirty="0" err="1" smtClean="0">
                <a:solidFill>
                  <a:srgbClr val="7030A0"/>
                </a:solidFill>
              </a:rPr>
              <a:t>Wookies</a:t>
            </a:r>
            <a:r>
              <a:rPr lang="en-GB" b="1" dirty="0" smtClean="0">
                <a:solidFill>
                  <a:srgbClr val="7030A0"/>
                </a:solidFill>
              </a:rPr>
              <a:t> from Star Wars.  I love the bit where they go on strike.  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96336" y="4221088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www.youtube.com/watch?v=JNEplaYZtpI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59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southbaybiblechurch.org/userupload/5/spring_lea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511" y="3872082"/>
            <a:ext cx="878497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400" b="1" u="sng" dirty="0" smtClean="0">
                <a:solidFill>
                  <a:srgbClr val="005400"/>
                </a:solidFill>
                <a:latin typeface="Tempus Sans ITC" panose="04020404030D07020202" pitchFamily="82" charset="0"/>
                <a:cs typeface="Arial" pitchFamily="34" charset="0"/>
              </a:rPr>
              <a:t>Review/Reflect</a:t>
            </a:r>
            <a:r>
              <a:rPr kumimoji="0" lang="en-GB" altLang="en-US" sz="2400" b="1" i="0" u="sng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5400"/>
                </a:solidFill>
                <a:latin typeface="Tempus Sans ITC" panose="04020404030D07020202" pitchFamily="82" charset="0"/>
              </a:rPr>
              <a:t>Why does it matter that we realise that everything in connected?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Note down at least 3 possible consequences of failing to do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following things;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1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      * putting rubbish in the bins;</a:t>
            </a:r>
            <a:r>
              <a:rPr kumimoji="0" lang="en-GB" altLang="en-US" sz="2400" b="1" i="1" u="none" strike="noStrike" cap="none" normalizeH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     </a:t>
            </a:r>
            <a:r>
              <a:rPr kumimoji="0" lang="en-GB" altLang="en-US" sz="2400" b="1" i="1" u="none" strike="noStrike" cap="none" normalizeH="0" baseline="0" dirty="0" smtClean="0">
                <a:ln>
                  <a:noFill/>
                </a:ln>
                <a:solidFill>
                  <a:srgbClr val="005400"/>
                </a:solidFill>
                <a:effectLst/>
                <a:latin typeface="Tempus Sans ITC" panose="04020404030D07020202" pitchFamily="82" charset="0"/>
                <a:cs typeface="Arial" pitchFamily="34" charset="0"/>
              </a:rPr>
              <a:t>* doing the washing up.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400" b="1" i="0" u="none" strike="noStrike" cap="none" normalizeH="0" baseline="0" dirty="0" smtClean="0">
              <a:ln>
                <a:noFill/>
              </a:ln>
              <a:solidFill>
                <a:srgbClr val="005400"/>
              </a:solidFill>
              <a:effectLst/>
              <a:latin typeface="Tempus Sans ITC" panose="04020404030D07020202" pitchFamily="82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5222" y="93190"/>
            <a:ext cx="33121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empus Sans ITC" panose="04020404030D07020202" pitchFamily="82" charset="0"/>
              </a:rPr>
              <a:t>Sacred Earth</a:t>
            </a:r>
            <a:endParaRPr lang="en-US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927298"/>
            <a:ext cx="8928991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itchFamily="66" charset="0"/>
                <a:cs typeface="Arial" pitchFamily="34" charset="0"/>
              </a:rPr>
              <a:t>This we know, all things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itchFamily="66" charset="0"/>
                <a:cs typeface="Arial" pitchFamily="34" charset="0"/>
              </a:rPr>
              <a:t>connected. Like the blood which unites one family, all things are connected. Whatever befalls the earth, befalls the sons of earth.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itchFamily="66" charset="0"/>
                <a:cs typeface="Arial" pitchFamily="34" charset="0"/>
              </a:rPr>
              <a:t>Man did not weave the web of life, he is merely a strand in it.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itchFamily="66" charset="0"/>
                <a:cs typeface="Arial" pitchFamily="34" charset="0"/>
              </a:rPr>
              <a:t>What he does to the web, he does to himself.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itchFamily="66" charset="0"/>
                <a:cs typeface="Arial" pitchFamily="34" charset="0"/>
              </a:rPr>
              <a:t>This we know.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1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itchFamily="66" charset="0"/>
                <a:cs typeface="Arial" pitchFamily="34" charset="0"/>
              </a:rPr>
              <a:t>Chief Seattle 1854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j033817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38" y="6301200"/>
            <a:ext cx="5270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488" y="290867"/>
            <a:ext cx="151216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What does Chief Seattle mean?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222" y="4009868"/>
            <a:ext cx="58801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Write full-sentence answers to the questions below.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76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thumbs.dreamstime.com/z/vertical-green-leaf-border-338669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8"/>
          <a:stretch/>
        </p:blipFill>
        <p:spPr bwMode="auto">
          <a:xfrm rot="5400000">
            <a:off x="1142997" y="-1143000"/>
            <a:ext cx="6858001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7544" y="548680"/>
            <a:ext cx="8208912" cy="5688632"/>
          </a:xfrm>
          <a:prstGeom prst="roundRect">
            <a:avLst/>
          </a:prstGeom>
          <a:solidFill>
            <a:srgbClr val="ECFFD5"/>
          </a:solidFill>
          <a:ln>
            <a:solidFill>
              <a:srgbClr val="ECFFD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721170" y="332656"/>
            <a:ext cx="3701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empus Sans ITC" panose="04020404030D07020202" pitchFamily="82" charset="0"/>
              </a:rPr>
              <a:t>Sacred Earth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empus Sans ITC" panose="04020404030D07020202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1700808"/>
            <a:ext cx="78488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 smtClean="0">
                <a:solidFill>
                  <a:srgbClr val="005400"/>
                </a:solidFill>
                <a:latin typeface="Tempus Sans ITC" panose="04020404030D07020202" pitchFamily="82" charset="0"/>
              </a:rPr>
              <a:t>Reflect.</a:t>
            </a:r>
          </a:p>
          <a:p>
            <a:endParaRPr lang="en-GB" sz="800" dirty="0"/>
          </a:p>
          <a:p>
            <a:r>
              <a:rPr lang="en-GB" sz="26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empus Sans ITC" panose="04020404030D07020202" pitchFamily="82" charset="0"/>
              </a:rPr>
              <a:t>It is a foolish person who does nothing, because he can only do a little. </a:t>
            </a:r>
          </a:p>
          <a:p>
            <a:r>
              <a:rPr lang="en-GB" sz="2600" b="1" i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empus Sans ITC" panose="04020404030D07020202" pitchFamily="82" charset="0"/>
              </a:rPr>
              <a:t>(Edmund Burke).</a:t>
            </a:r>
          </a:p>
          <a:p>
            <a:endParaRPr lang="en-GB" sz="1200" b="1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empus Sans ITC" panose="04020404030D07020202" pitchFamily="82" charset="0"/>
            </a:endParaRPr>
          </a:p>
          <a:p>
            <a:r>
              <a:rPr lang="en-GB" sz="2600" b="1" dirty="0">
                <a:latin typeface="Tempus Sans ITC" panose="04020404030D07020202" pitchFamily="82" charset="0"/>
              </a:rPr>
              <a:t>What do you think this </a:t>
            </a:r>
            <a:r>
              <a:rPr lang="en-GB" sz="2600" b="1" dirty="0" smtClean="0">
                <a:latin typeface="Tempus Sans ITC" panose="04020404030D07020202" pitchFamily="82" charset="0"/>
              </a:rPr>
              <a:t>quotation </a:t>
            </a:r>
            <a:r>
              <a:rPr lang="en-GB" sz="2600" b="1" dirty="0">
                <a:latin typeface="Tempus Sans ITC" panose="04020404030D07020202" pitchFamily="82" charset="0"/>
              </a:rPr>
              <a:t>means</a:t>
            </a:r>
            <a:r>
              <a:rPr lang="en-GB" sz="2600" b="1" dirty="0" smtClean="0">
                <a:latin typeface="Tempus Sans ITC" panose="04020404030D07020202" pitchFamily="82" charset="0"/>
              </a:rPr>
              <a:t>?</a:t>
            </a:r>
          </a:p>
          <a:p>
            <a:endParaRPr lang="en-GB" sz="800" b="1" dirty="0">
              <a:latin typeface="Tempus Sans ITC" panose="04020404030D07020202" pitchFamily="82" charset="0"/>
            </a:endParaRPr>
          </a:p>
          <a:p>
            <a:r>
              <a:rPr lang="en-GB" sz="2600" b="1" dirty="0">
                <a:latin typeface="Tempus Sans ITC" panose="04020404030D07020202" pitchFamily="82" charset="0"/>
              </a:rPr>
              <a:t>What ‘little things’ could we do to help planet earth</a:t>
            </a:r>
            <a:r>
              <a:rPr lang="en-GB" sz="2600" b="1" dirty="0" smtClean="0">
                <a:latin typeface="Tempus Sans ITC" panose="04020404030D07020202" pitchFamily="82" charset="0"/>
              </a:rPr>
              <a:t>?</a:t>
            </a:r>
          </a:p>
          <a:p>
            <a:endParaRPr lang="en-GB" sz="800" b="1" dirty="0">
              <a:latin typeface="Tempus Sans ITC" panose="04020404030D07020202" pitchFamily="82" charset="0"/>
            </a:endParaRPr>
          </a:p>
          <a:p>
            <a:r>
              <a:rPr lang="en-GB" sz="2600" b="1" dirty="0">
                <a:latin typeface="Tempus Sans ITC" panose="04020404030D07020202" pitchFamily="82" charset="0"/>
              </a:rPr>
              <a:t>Why would a person be foolish if he did nothing?</a:t>
            </a:r>
          </a:p>
          <a:p>
            <a:endParaRPr lang="en-GB" sz="2400" b="1" dirty="0" smtClean="0">
              <a:solidFill>
                <a:srgbClr val="0054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1377642"/>
            <a:ext cx="38884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Write answers in full sentences.</a:t>
            </a:r>
            <a:endParaRPr lang="en-GB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53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7097</TotalTime>
  <Words>442</Words>
  <Application>Microsoft Office PowerPoint</Application>
  <PresentationFormat>On-screen Show (4:3)</PresentationFormat>
  <Paragraphs>64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Beverley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Owner</cp:lastModifiedBy>
  <cp:revision>27</cp:revision>
  <cp:lastPrinted>2015-01-08T10:47:02Z</cp:lastPrinted>
  <dcterms:created xsi:type="dcterms:W3CDTF">2013-12-28T16:05:18Z</dcterms:created>
  <dcterms:modified xsi:type="dcterms:W3CDTF">2021-01-19T09:53:16Z</dcterms:modified>
</cp:coreProperties>
</file>