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0DE19C6-3D1E-44FF-BABE-37352CC6A837}" type="datetimeFigureOut">
              <a:rPr lang="en-GB" smtClean="0"/>
              <a:t>12/10/2013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B332DB4-700C-41D1-B1B8-5825D056F08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qzkKxwKBaN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81" y="3140968"/>
            <a:ext cx="87223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Segoe Print" pitchFamily="2" charset="0"/>
                <a:cs typeface="MV Boli" pitchFamily="2" charset="0"/>
              </a:rPr>
              <a:t>DLOs;</a:t>
            </a:r>
          </a:p>
          <a:p>
            <a:pPr marL="171450" indent="-171450">
              <a:buFont typeface="Wingdings" pitchFamily="2" charset="2"/>
              <a:buChar char="v"/>
            </a:pPr>
            <a:endParaRPr lang="en-GB" sz="800" dirty="0"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To have </a:t>
            </a: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used song lyrics to begin to understand what apartheid was. </a:t>
            </a:r>
          </a:p>
          <a:p>
            <a:r>
              <a:rPr lang="en-GB" sz="800" dirty="0" smtClean="0">
                <a:latin typeface="Segoe Print" pitchFamily="2" charset="0"/>
                <a:cs typeface="MV Boli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To </a:t>
            </a: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have </a:t>
            </a: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used a question grid to write and answer a range of questions on what has been learnt.</a:t>
            </a:r>
          </a:p>
          <a:p>
            <a:endParaRPr lang="en-GB" sz="800" dirty="0" smtClean="0"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To have </a:t>
            </a: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evaluated the effectiveness of a speech.</a:t>
            </a:r>
            <a:endParaRPr lang="en-GB" sz="2200" dirty="0" smtClean="0"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990" y="260648"/>
            <a:ext cx="775802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Desmond Tutu and Apartheid</a:t>
            </a:r>
            <a:endParaRPr lang="en-US" sz="4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093" y="1484784"/>
            <a:ext cx="8722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Segoe Print" pitchFamily="2" charset="0"/>
                <a:cs typeface="MV Boli" pitchFamily="2" charset="0"/>
              </a:rPr>
              <a:t>Key Question;</a:t>
            </a:r>
          </a:p>
          <a:p>
            <a:endParaRPr lang="en-GB" sz="800" dirty="0">
              <a:latin typeface="Segoe Print" pitchFamily="2" charset="0"/>
              <a:cs typeface="MV Boli" pitchFamily="2" charset="0"/>
            </a:endParaRPr>
          </a:p>
          <a:p>
            <a:r>
              <a:rPr lang="en-GB" sz="2400" dirty="0" smtClean="0">
                <a:latin typeface="Segoe Print" pitchFamily="2" charset="0"/>
                <a:cs typeface="MV Boli" pitchFamily="2" charset="0"/>
              </a:rPr>
              <a:t>What </a:t>
            </a:r>
            <a:r>
              <a:rPr lang="en-GB" sz="2400" dirty="0" smtClean="0">
                <a:latin typeface="Segoe Print" pitchFamily="2" charset="0"/>
                <a:cs typeface="MV Boli" pitchFamily="2" charset="0"/>
              </a:rPr>
              <a:t>was apartheid and who is Desmond Tutu?</a:t>
            </a:r>
            <a:endParaRPr lang="en-GB" sz="2400" dirty="0">
              <a:latin typeface="Segoe Print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872" y="4869160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hlinkClick r:id="rId2"/>
              </a:rPr>
              <a:t>http://www.youtube.com/watch?v=qzkKxwKBaNQ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92990" y="260648"/>
            <a:ext cx="775802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Desmond Tutu and Apartheid</a:t>
            </a:r>
            <a:endParaRPr lang="en-US" sz="4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12776"/>
            <a:ext cx="57606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u="sng" dirty="0" smtClean="0">
                <a:latin typeface="MV Boli" pitchFamily="2" charset="0"/>
                <a:cs typeface="MV Boli" pitchFamily="2" charset="0"/>
              </a:rPr>
              <a:t>Starter Task;</a:t>
            </a:r>
            <a:r>
              <a:rPr lang="en-GB" sz="2500" dirty="0" smtClean="0">
                <a:latin typeface="MV Boli" pitchFamily="2" charset="0"/>
                <a:cs typeface="MV Boli" pitchFamily="2" charset="0"/>
              </a:rPr>
              <a:t> </a:t>
            </a:r>
            <a:endParaRPr lang="en-GB" sz="2500" dirty="0" smtClean="0">
              <a:latin typeface="MV Boli" pitchFamily="2" charset="0"/>
              <a:cs typeface="MV Boli" pitchFamily="2" charset="0"/>
            </a:endParaRPr>
          </a:p>
          <a:p>
            <a:endParaRPr lang="en-GB" sz="800" dirty="0">
              <a:latin typeface="MV Boli" pitchFamily="2" charset="0"/>
              <a:cs typeface="MV Boli" pitchFamily="2" charset="0"/>
            </a:endParaRPr>
          </a:p>
          <a:p>
            <a:endParaRPr lang="en-GB" sz="400" dirty="0" smtClean="0">
              <a:latin typeface="MV Boli" pitchFamily="2" charset="0"/>
              <a:cs typeface="MV Boli" pitchFamily="2" charset="0"/>
            </a:endParaRPr>
          </a:p>
          <a:p>
            <a:r>
              <a:rPr lang="en-GB" sz="2400" dirty="0" smtClean="0">
                <a:latin typeface="MV Boli" pitchFamily="2" charset="0"/>
                <a:cs typeface="MV Boli" pitchFamily="2" charset="0"/>
              </a:rPr>
              <a:t>Watch the video and read the lyrics of the song ‘Sun City’. </a:t>
            </a:r>
          </a:p>
          <a:p>
            <a:endParaRPr lang="en-GB" sz="800" dirty="0" smtClean="0">
              <a:latin typeface="MV Boli" pitchFamily="2" charset="0"/>
              <a:cs typeface="MV Boli" pitchFamily="2" charset="0"/>
            </a:endParaRPr>
          </a:p>
          <a:p>
            <a:r>
              <a:rPr lang="en-GB" sz="2400" dirty="0" smtClean="0">
                <a:latin typeface="MV Boli" pitchFamily="2" charset="0"/>
                <a:cs typeface="MV Boli" pitchFamily="2" charset="0"/>
              </a:rPr>
              <a:t>What do some of the images and words tell you about what was going on in South Africa and the different ways different people lived.</a:t>
            </a:r>
            <a:endParaRPr lang="en-GB" sz="2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9" name="Picture 8" descr="http://i32.photobucket.com/albums/d37/charliemoseley/Aparthei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3600" b="4471"/>
          <a:stretch/>
        </p:blipFill>
        <p:spPr bwMode="auto">
          <a:xfrm>
            <a:off x="6588224" y="1402060"/>
            <a:ext cx="2088232" cy="3035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ttp://ancarchives.org.za/wp-content/uploads/2012/12/DERIV-397_22-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2" y="5373215"/>
            <a:ext cx="4295328" cy="1335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2990" y="116632"/>
            <a:ext cx="775802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Desmond Tutu and Apartheid</a:t>
            </a:r>
            <a:endParaRPr lang="en-US" sz="4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93" y="1124744"/>
            <a:ext cx="86503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Segoe Print" pitchFamily="2" charset="0"/>
                <a:cs typeface="MV Boli" pitchFamily="2" charset="0"/>
              </a:rPr>
              <a:t>Things to do</a:t>
            </a:r>
            <a:r>
              <a:rPr lang="en-GB" sz="2200" u="sng" dirty="0" smtClean="0">
                <a:latin typeface="Segoe Print" pitchFamily="2" charset="0"/>
                <a:cs typeface="MV Boli" pitchFamily="2" charset="0"/>
              </a:rPr>
              <a:t>;</a:t>
            </a:r>
            <a:endParaRPr lang="en-GB" sz="2200" u="sng" dirty="0" smtClean="0">
              <a:latin typeface="Segoe Print" pitchFamily="2" charset="0"/>
              <a:cs typeface="MV Boli" pitchFamily="2" charset="0"/>
            </a:endParaRPr>
          </a:p>
          <a:p>
            <a:endParaRPr lang="en-GB" sz="800" dirty="0">
              <a:latin typeface="Segoe Print" pitchFamily="2" charset="0"/>
              <a:cs typeface="MV Boli" pitchFamily="2" charset="0"/>
            </a:endParaRPr>
          </a:p>
          <a:p>
            <a:r>
              <a:rPr lang="en-GB" sz="2200" dirty="0" smtClean="0">
                <a:latin typeface="Segoe Print" pitchFamily="2" charset="0"/>
                <a:cs typeface="MV Boli" pitchFamily="2" charset="0"/>
              </a:rPr>
              <a:t>Read about Desmond Tutu and </a:t>
            </a:r>
            <a:r>
              <a:rPr lang="en-GB" sz="2200" dirty="0" smtClean="0">
                <a:latin typeface="Segoe Print" pitchFamily="2" charset="0"/>
                <a:cs typeface="MV Boli" pitchFamily="2" charset="0"/>
              </a:rPr>
              <a:t>apartheid. Complete the tasks on the sheet. </a:t>
            </a:r>
            <a:endParaRPr lang="en-GB" sz="2200" dirty="0">
              <a:latin typeface="Segoe Print" pitchFamily="2" charset="0"/>
              <a:cs typeface="MV Boli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28666"/>
              </p:ext>
            </p:extLst>
          </p:nvPr>
        </p:nvGraphicFramePr>
        <p:xfrm>
          <a:off x="359532" y="2564903"/>
          <a:ext cx="8424935" cy="284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37"/>
                <a:gridCol w="702887"/>
                <a:gridCol w="1008112"/>
                <a:gridCol w="1474179"/>
                <a:gridCol w="1426211"/>
                <a:gridCol w="1206436"/>
                <a:gridCol w="1087263"/>
                <a:gridCol w="1106610"/>
              </a:tblGrid>
              <a:tr h="33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What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When/where?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Who?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Why?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How?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Event 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Situation 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Person 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Reason 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Means 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Is?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Present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Did?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Past</a:t>
                      </a:r>
                      <a:endParaRPr lang="en-GB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Desmond</a:t>
                      </a:r>
                      <a:r>
                        <a:rPr lang="en-GB" sz="1400" baseline="0" dirty="0" smtClean="0">
                          <a:effectLst/>
                        </a:rPr>
                        <a:t> Tutu fight apartheid?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Can?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Possibility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Would?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Probability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1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Will?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Prediction 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Apartheid happen</a:t>
                      </a:r>
                      <a:r>
                        <a:rPr lang="en-GB" sz="1400" baseline="0" dirty="0" smtClean="0">
                          <a:effectLst/>
                        </a:rPr>
                        <a:t> again</a:t>
                      </a:r>
                      <a:r>
                        <a:rPr lang="en-GB" sz="1400" dirty="0" smtClean="0">
                          <a:effectLst/>
                        </a:rPr>
                        <a:t>?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ra.matrix.msu.edu/files/50/305/32-131-353-98-AAM%20poster%2015%20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93" y="1268760"/>
            <a:ext cx="2387401" cy="34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8299" y="1268760"/>
            <a:ext cx="6063901" cy="53285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8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/>
              </a:rPr>
              <a:t> 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/>
              </a:rPr>
              <a:t>Questions;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8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/>
              </a:rPr>
              <a:t> 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When you got to the end of the speech what were your first initial feelings?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Highlight key words and phrases that you particularly agree with. 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What are the differences between the beginning and the end of the speech?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Do you think this is an effective speech? Give reason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 for your answer.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In your exercise books note down one phrase you agree with the most and explain why you agree with it.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521" y="210082"/>
            <a:ext cx="74289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Desmond Tutu and Apartheid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3074" name="Picture 2" descr="http://1.bp.blogspot.com/-VXZzqCQHxKk/Tse61di2D_I/AAAAAAAARUA/hKYQ0NGjglU/s1600/ant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12796" r="15273" b="14113"/>
          <a:stretch/>
        </p:blipFill>
        <p:spPr bwMode="auto">
          <a:xfrm>
            <a:off x="6732241" y="4907869"/>
            <a:ext cx="2016224" cy="16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3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521" y="210082"/>
            <a:ext cx="74289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Desmond Tutu and Apartheid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Maiandra GD" panose="020E0502030308020204" pitchFamily="34" charset="0"/>
                <a:cs typeface="MV Boli" pitchFamily="2" charset="0"/>
              </a:rPr>
              <a:t>Review/Reflect – 3-2-1</a:t>
            </a:r>
            <a:r>
              <a:rPr lang="en-GB" sz="2800" u="sng" dirty="0" smtClean="0">
                <a:latin typeface="Maiandra GD" panose="020E0502030308020204" pitchFamily="34" charset="0"/>
                <a:cs typeface="MV Boli" pitchFamily="2" charset="0"/>
              </a:rPr>
              <a:t>;</a:t>
            </a:r>
            <a:r>
              <a:rPr lang="en-GB" sz="2800" dirty="0" smtClean="0">
                <a:latin typeface="Maiandra GD" panose="020E0502030308020204" pitchFamily="34" charset="0"/>
                <a:cs typeface="MV Boli" pitchFamily="2" charset="0"/>
              </a:rPr>
              <a:t> </a:t>
            </a:r>
          </a:p>
          <a:p>
            <a:endParaRPr lang="en-GB" sz="1200" dirty="0" smtClean="0">
              <a:latin typeface="Maiandra GD" panose="020E0502030308020204" pitchFamily="34" charset="0"/>
              <a:cs typeface="MV Boli" pitchFamily="2" charset="0"/>
            </a:endParaRPr>
          </a:p>
          <a:p>
            <a:r>
              <a:rPr lang="en-GB" sz="2800" i="1" dirty="0" smtClean="0">
                <a:latin typeface="Maiandra GD" panose="020E0502030308020204" pitchFamily="34" charset="0"/>
                <a:cs typeface="MV Boli" pitchFamily="2" charset="0"/>
              </a:rPr>
              <a:t>Note down;</a:t>
            </a:r>
          </a:p>
          <a:p>
            <a:endParaRPr lang="en-GB" sz="1200" dirty="0">
              <a:latin typeface="Maiandra GD" panose="020E0502030308020204" pitchFamily="34" charset="0"/>
              <a:cs typeface="MV Boli" pitchFamily="2" charset="0"/>
            </a:endParaRPr>
          </a:p>
          <a:p>
            <a:r>
              <a:rPr lang="en-GB" sz="2800" dirty="0" smtClean="0">
                <a:latin typeface="Maiandra GD" panose="020E0502030308020204" pitchFamily="34" charset="0"/>
                <a:cs typeface="MV Boli" pitchFamily="2" charset="0"/>
              </a:rPr>
              <a:t>3 New things/facts you learnt.</a:t>
            </a:r>
          </a:p>
          <a:p>
            <a:endParaRPr lang="en-GB" sz="400" dirty="0" smtClean="0">
              <a:latin typeface="Maiandra GD" panose="020E0502030308020204" pitchFamily="34" charset="0"/>
              <a:cs typeface="MV Boli" pitchFamily="2" charset="0"/>
            </a:endParaRPr>
          </a:p>
          <a:p>
            <a:r>
              <a:rPr lang="en-GB" sz="2800" dirty="0" smtClean="0">
                <a:latin typeface="Maiandra GD" panose="020E0502030308020204" pitchFamily="34" charset="0"/>
                <a:cs typeface="MV Boli" pitchFamily="2" charset="0"/>
              </a:rPr>
              <a:t>2 New things you learnt that surprised or shocked you.</a:t>
            </a:r>
          </a:p>
          <a:p>
            <a:endParaRPr lang="en-GB" sz="400" dirty="0" smtClean="0">
              <a:latin typeface="Maiandra GD" panose="020E0502030308020204" pitchFamily="34" charset="0"/>
              <a:cs typeface="MV Boli" pitchFamily="2" charset="0"/>
            </a:endParaRPr>
          </a:p>
          <a:p>
            <a:r>
              <a:rPr lang="en-GB" sz="2800" dirty="0" smtClean="0">
                <a:latin typeface="Maiandra GD" panose="020E0502030308020204" pitchFamily="34" charset="0"/>
                <a:cs typeface="MV Boli" pitchFamily="2" charset="0"/>
              </a:rPr>
              <a:t>1  New key word with a definition (put this on you  </a:t>
            </a:r>
          </a:p>
          <a:p>
            <a:r>
              <a:rPr lang="en-GB" sz="2800" dirty="0">
                <a:latin typeface="Maiandra GD" panose="020E0502030308020204" pitchFamily="34" charset="0"/>
                <a:cs typeface="MV Boli" pitchFamily="2" charset="0"/>
              </a:rPr>
              <a:t> </a:t>
            </a:r>
            <a:r>
              <a:rPr lang="en-GB" sz="2800" dirty="0" smtClean="0">
                <a:latin typeface="Maiandra GD" panose="020E0502030308020204" pitchFamily="34" charset="0"/>
                <a:cs typeface="MV Boli" pitchFamily="2" charset="0"/>
              </a:rPr>
              <a:t>  </a:t>
            </a:r>
            <a:r>
              <a:rPr lang="en-GB" sz="2800" dirty="0" smtClean="0">
                <a:latin typeface="Maiandra GD" panose="020E0502030308020204" pitchFamily="34" charset="0"/>
                <a:cs typeface="MV Boli" pitchFamily="2" charset="0"/>
              </a:rPr>
              <a:t>key word sheet.</a:t>
            </a:r>
            <a:endParaRPr lang="en-GB" sz="2800" dirty="0">
              <a:latin typeface="Maiandra GD" panose="020E0502030308020204" pitchFamily="34" charset="0"/>
              <a:cs typeface="MV Boli" pitchFamily="2" charset="0"/>
            </a:endParaRPr>
          </a:p>
        </p:txBody>
      </p:sp>
      <p:pic>
        <p:nvPicPr>
          <p:cNvPr id="4098" name="Picture 2" descr="http://www.elegantbrain.com/academic/department/AandL/AAS/ANNOUNCE/corettascottking/cs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62" y="4582874"/>
            <a:ext cx="3095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955</TotalTime>
  <Words>216</Words>
  <Application>Microsoft Office PowerPoint</Application>
  <PresentationFormat>On-screen Show (4:3)</PresentationFormat>
  <Paragraphs>101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Mylar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</cp:lastModifiedBy>
  <cp:revision>9</cp:revision>
  <dcterms:created xsi:type="dcterms:W3CDTF">2013-10-12T18:08:54Z</dcterms:created>
  <dcterms:modified xsi:type="dcterms:W3CDTF">2013-10-13T10:04:39Z</dcterms:modified>
</cp:coreProperties>
</file>