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69" r:id="rId4"/>
    <p:sldId id="265" r:id="rId5"/>
    <p:sldId id="275" r:id="rId6"/>
    <p:sldId id="273" r:id="rId7"/>
    <p:sldId id="274" r:id="rId8"/>
    <p:sldId id="278" r:id="rId9"/>
    <p:sldId id="276" r:id="rId10"/>
    <p:sldId id="260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5CA48-B2B6-45B3-8CD7-B7DEE85AA5B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E394A-0A43-40F3-A47A-23081C33F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34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E394A-0A43-40F3-A47A-23081C33F80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3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0"/>
            <a:ext cx="2133600" cy="365125"/>
          </a:xfrm>
        </p:spPr>
        <p:txBody>
          <a:bodyPr/>
          <a:lstStyle>
            <a:lvl1pPr>
              <a:defRPr u="sng">
                <a:solidFill>
                  <a:schemeClr val="bg1"/>
                </a:solidFill>
              </a:defRPr>
            </a:lvl1pPr>
          </a:lstStyle>
          <a:p>
            <a:fld id="{F26F6AB8-9DBA-47C6-93E4-F9BFD91031F8}" type="datetime3">
              <a:rPr lang="en-GB" smtClean="0"/>
              <a:pPr/>
              <a:t>13 January,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91FF-3F9D-459B-9195-57D0FA0B315B}" type="datetime3">
              <a:rPr lang="en-GB" smtClean="0"/>
              <a:t>13 January,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90A6-8F6D-43C3-8AB9-5254D4B2A7A4}" type="datetime3">
              <a:rPr lang="en-GB" smtClean="0"/>
              <a:t>13 January,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979E-70C7-4CEA-8401-1A2810C85169}" type="datetime3">
              <a:rPr lang="en-GB" smtClean="0"/>
              <a:t>13 January,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B035-6836-4228-A90B-C06300B6DA5C}" type="datetime3">
              <a:rPr lang="en-GB" smtClean="0"/>
              <a:t>13 January,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3623-4A43-474C-9F19-C7BD78976A63}" type="datetime3">
              <a:rPr lang="en-GB" smtClean="0"/>
              <a:t>13 January,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E314-081C-4D41-8B1D-3168BBB7553A}" type="datetime3">
              <a:rPr lang="en-GB" smtClean="0"/>
              <a:t>13 January,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0B91-6093-4509-8752-A9CF968954A9}" type="datetime3">
              <a:rPr lang="en-GB" smtClean="0"/>
              <a:t>13 January,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DE3-BED2-4D33-806F-A872545E4190}" type="datetime3">
              <a:rPr lang="en-GB" smtClean="0"/>
              <a:t>13 January,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9CC-A6BA-4A32-897B-8DDACBF8D015}" type="datetime3">
              <a:rPr lang="en-GB" smtClean="0"/>
              <a:t>13 January,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1C0-39DF-4B5C-BD61-A6729A51E769}" type="datetime3">
              <a:rPr lang="en-GB" smtClean="0"/>
              <a:t>13 January,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FAA7DC0-E63D-4463-BE8C-6C00FE916BFB}" type="datetime3">
              <a:rPr lang="en-GB" smtClean="0"/>
              <a:t>13 January,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EFRPLM0nEA&amp;spfreload=1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bs.org/wnet/jimcrow/themap/map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http://www.cnn.com/US/9801/18/king.legacy/mug.shot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dfSpjyCpl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3vDWWy4CMhE&amp;spfreload=1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543800" cy="25146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Martin Luther King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04900" y="2987040"/>
            <a:ext cx="6858000" cy="990600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u="sng" dirty="0"/>
              <a:t>Part 1</a:t>
            </a:r>
          </a:p>
          <a:p>
            <a:pPr algn="ctr"/>
            <a:r>
              <a:rPr lang="en-GB" dirty="0"/>
              <a:t>A study of vision &amp; values in practice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35D-76AC-4B68-BCC7-5D9C574CFCDB}" type="datetime3">
              <a:rPr lang="en-GB" smtClean="0"/>
              <a:t>13 January, 2021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77092" y="4595336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Starter tasks</a:t>
            </a:r>
            <a:endParaRPr lang="en-GB" dirty="0"/>
          </a:p>
          <a:p>
            <a:pPr marL="342900" indent="-342900" algn="just">
              <a:buAutoNum type="arabicPeriod"/>
            </a:pPr>
            <a:r>
              <a:rPr lang="en-GB" dirty="0"/>
              <a:t>Rule off then put the date, title and key question in your books.</a:t>
            </a:r>
          </a:p>
          <a:p>
            <a:pPr marL="342900" indent="-342900" algn="just">
              <a:buAutoNum type="arabicPeriod"/>
            </a:pPr>
            <a:r>
              <a:rPr lang="en-GB" dirty="0"/>
              <a:t>Discussion question: Do </a:t>
            </a:r>
            <a:r>
              <a:rPr lang="en-GB"/>
              <a:t>you personally know </a:t>
            </a:r>
            <a:r>
              <a:rPr lang="en-GB" dirty="0"/>
              <a:t>anyone who has been treated unfairly because of their race, gender, age, nationality, etc.?  How did that feel for them?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954" y="3786385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Key question</a:t>
            </a:r>
            <a:endParaRPr lang="en-GB" sz="2400" dirty="0"/>
          </a:p>
          <a:p>
            <a:r>
              <a:rPr lang="en-GB" sz="2400" dirty="0">
                <a:solidFill>
                  <a:schemeClr val="tx2"/>
                </a:solidFill>
              </a:rPr>
              <a:t>What were the vision &amp; values of Martin Luther King?</a:t>
            </a:r>
          </a:p>
        </p:txBody>
      </p:sp>
      <p:pic>
        <p:nvPicPr>
          <p:cNvPr id="1026" name="Picture 2" descr="I:\Pictures\Philosophy\Philosophers\Martin Luther 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8" y="1447800"/>
            <a:ext cx="1905000" cy="15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65465" y="6365634"/>
            <a:ext cx="6519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https://www.youtube.com/watch?v=HEFRPLM0nEA&amp;spfreload=10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719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t="18706" r="19375" b="9647"/>
          <a:stretch/>
        </p:blipFill>
        <p:spPr bwMode="auto">
          <a:xfrm>
            <a:off x="-1" y="-152400"/>
            <a:ext cx="977311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1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 and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543800" cy="3886200"/>
          </a:xfrm>
        </p:spPr>
        <p:txBody>
          <a:bodyPr/>
          <a:lstStyle/>
          <a:p>
            <a:r>
              <a:rPr lang="en-GB" dirty="0"/>
              <a:t>In your opinion, which is better; the approach of Malcolm X or Martin Luther King?  Give reasons for your opinion.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979E-70C7-4CEA-8401-1A2810C85169}" type="datetime3">
              <a:rPr lang="en-GB" smtClean="0"/>
              <a:t>13 January, 2021</a:t>
            </a:fld>
            <a:endParaRPr lang="en-GB"/>
          </a:p>
        </p:txBody>
      </p:sp>
      <p:pic>
        <p:nvPicPr>
          <p:cNvPr id="5122" name="Picture 2" descr="http://www.blackwomeninmotion.ca/images/malcolm%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8" y="669811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t="18706" r="19375" b="9647"/>
          <a:stretch/>
        </p:blipFill>
        <p:spPr bwMode="auto">
          <a:xfrm>
            <a:off x="4724400" y="669811"/>
            <a:ext cx="3581400" cy="256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9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algn="just"/>
            <a:r>
              <a:rPr lang="en-GB" dirty="0"/>
              <a:t>All of you will be able to explain how racism can impact individuals and the wider community;</a:t>
            </a:r>
          </a:p>
          <a:p>
            <a:pPr algn="just"/>
            <a:r>
              <a:rPr lang="en-GB" dirty="0"/>
              <a:t>Many of you will be able to explain difficulties of putting non-violence into practice;</a:t>
            </a:r>
          </a:p>
          <a:p>
            <a:pPr algn="just"/>
            <a:r>
              <a:rPr lang="en-GB"/>
              <a:t>Some of you </a:t>
            </a:r>
            <a:r>
              <a:rPr lang="en-GB" dirty="0"/>
              <a:t>will be able to compare Martin Luther King’s values and vision with those of Malcolm X and evaluate which is better in your view.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A074-5C22-4BF8-9744-7472009D9F46}" type="datetime3">
              <a:rPr lang="en-GB" smtClean="0"/>
              <a:t>13 January,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3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The US Declaration of Independence, 1776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A074-5C22-4BF8-9744-7472009D9F46}" type="datetime3">
              <a:rPr lang="en-GB" smtClean="0"/>
              <a:t>13 January, 2021</a:t>
            </a:fld>
            <a:endParaRPr lang="en-GB"/>
          </a:p>
        </p:txBody>
      </p:sp>
      <p:pic>
        <p:nvPicPr>
          <p:cNvPr id="2050" name="Picture 2" descr="H:\Beverley High School\Observation\20151210 MLK\Official_Presidential_portrait_of_Thomas_Jefferson_(by_Rembrandt_Peale,_180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28750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810000" y="1009650"/>
            <a:ext cx="4979895" cy="3105150"/>
          </a:xfrm>
          <a:prstGeom prst="wedgeRoundRectCallout">
            <a:avLst>
              <a:gd name="adj1" fmla="val -82261"/>
              <a:gd name="adj2" fmla="val -89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We hold these truths to be self-evident, that all men are created equal, that they are endowed by their Creator with certain unalienable Rights, that among these are Life, Liberty and the pursuit of Happiness.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810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Thomas Jefferson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2800" y="4495800"/>
            <a:ext cx="1447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Copy the quotation and explain what it means.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155276"/>
            <a:ext cx="7543800" cy="3124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/>
              <a:t>Task 1 </a:t>
            </a:r>
            <a:endParaRPr lang="en-GB" dirty="0"/>
          </a:p>
          <a:p>
            <a:pPr marL="457200" indent="-457200" algn="just">
              <a:buFont typeface="+mj-lt"/>
              <a:buAutoNum type="arabicPeriod"/>
            </a:pPr>
            <a:r>
              <a:rPr lang="en-GB" dirty="0"/>
              <a:t>Write at least three </a:t>
            </a:r>
            <a:r>
              <a:rPr lang="en-GB" dirty="0" smtClean="0"/>
              <a:t>ways in law </a:t>
            </a:r>
            <a:r>
              <a:rPr lang="en-GB" dirty="0"/>
              <a:t>in which black people were treated unfairly in the USA.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/>
              <a:t>How do you think it must have felt to be a black person living in America at this time?</a:t>
            </a:r>
          </a:p>
          <a:p>
            <a:pPr marL="0" indent="0" algn="just">
              <a:buNone/>
            </a:pPr>
            <a:r>
              <a:rPr lang="en-GB" u="sng" dirty="0"/>
              <a:t>Extension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n-GB" dirty="0"/>
              <a:t>If laws are racist should you obey them?  Give reasons for your view and examples.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6002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hlinkClick r:id="rId2"/>
              </a:rPr>
              <a:t>http://www.pbs.org/wnet/jimcrow/themap/map.html</a:t>
            </a:r>
            <a:r>
              <a:rPr lang="en-GB" dirty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E95A-F12A-4EAD-A386-DDFB1A3373CB}" type="datetime3">
              <a:rPr lang="en-GB" smtClean="0"/>
              <a:t>13 January, 2021</a:t>
            </a:fld>
            <a:endParaRPr lang="en-GB"/>
          </a:p>
        </p:txBody>
      </p:sp>
      <p:pic>
        <p:nvPicPr>
          <p:cNvPr id="3074" name="Picture 2" descr="Ki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r="10956"/>
          <a:stretch>
            <a:fillRect/>
          </a:stretch>
        </p:blipFill>
        <p:spPr bwMode="auto">
          <a:xfrm>
            <a:off x="76200" y="4485272"/>
            <a:ext cx="1587500" cy="163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4" b="9961"/>
          <a:stretch/>
        </p:blipFill>
        <p:spPr bwMode="auto">
          <a:xfrm>
            <a:off x="1754688" y="-28695"/>
            <a:ext cx="5712912" cy="330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49060" y="381000"/>
            <a:ext cx="1828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The screenshot on the right shows a map of the USA. On the left of it is a list of categories. Each category relates to racist local laws that existed in the south of America in the 1950s &amp; 1960s.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9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75438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u="sng" dirty="0"/>
              <a:t>Task 2 </a:t>
            </a:r>
            <a:endParaRPr lang="en-GB" dirty="0"/>
          </a:p>
          <a:p>
            <a:pPr marL="0" indent="0">
              <a:buNone/>
            </a:pPr>
            <a:r>
              <a:rPr lang="en-GB" i="1" dirty="0" smtClean="0"/>
              <a:t>Please open the Malcolm X profile (</a:t>
            </a:r>
            <a:r>
              <a:rPr lang="en-GB" i="1" dirty="0" err="1" smtClean="0"/>
              <a:t>pdf</a:t>
            </a:r>
            <a:r>
              <a:rPr lang="en-GB" i="1" dirty="0" smtClean="0"/>
              <a:t>) and the MLK profile (Word doc).  Then read the yellow writing below.  </a:t>
            </a:r>
            <a:r>
              <a:rPr lang="en-GB" i="1" dirty="0" smtClean="0">
                <a:solidFill>
                  <a:srgbClr val="FF0000"/>
                </a:solidFill>
              </a:rPr>
              <a:t>It’s the same questions for both people.  </a:t>
            </a:r>
            <a:endParaRPr lang="en-GB" i="1" dirty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dirty="0"/>
              <a:t>Describe the early life of Malcolm X or Martin Luther King in no more than four lines.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/>
              <a:t>What was his vision for African Americans?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/>
              <a:t>What methods did he believe in to achieve his vision?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/>
              <a:t>What were the difficulties of this way of going about it?</a:t>
            </a:r>
          </a:p>
          <a:p>
            <a:pPr marL="0" indent="0" algn="just">
              <a:buNone/>
            </a:pPr>
            <a:r>
              <a:rPr lang="en-GB" u="sng" dirty="0"/>
              <a:t>Extension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en-GB" dirty="0"/>
              <a:t>Where did Malcolm X or </a:t>
            </a:r>
            <a:r>
              <a:rPr lang="en-GB" dirty="0" smtClean="0"/>
              <a:t>Martin Luther King </a:t>
            </a:r>
            <a:r>
              <a:rPr lang="en-GB" dirty="0"/>
              <a:t>get his ideas from?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en-GB" dirty="0"/>
              <a:t>For the person you are writing about, were his methods likely to succeed or were they unrealistic?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en-GB" dirty="0"/>
              <a:t>How did his early life affect the development of his views?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en-GB" dirty="0"/>
              <a:t>Were these methods morally justified in your view?  Give reasons.</a:t>
            </a:r>
          </a:p>
          <a:p>
            <a:pPr marL="457200" indent="-457200" algn="just">
              <a:buFont typeface="+mj-lt"/>
              <a:buAutoNum type="arabicPeriod" startAt="5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E95A-F12A-4EAD-A386-DDFB1A3373CB}" type="datetime3">
              <a:rPr lang="en-GB" smtClean="0"/>
              <a:t>13 January, 2021</a:t>
            </a:fld>
            <a:endParaRPr lang="en-GB"/>
          </a:p>
        </p:txBody>
      </p:sp>
      <p:pic>
        <p:nvPicPr>
          <p:cNvPr id="3074" name="Picture 2" descr="https://encrypted-tbn3.gstatic.com/images?q=tbn:ANd9GcT-2SPI-T8jwks4lSL9icv3SSDJ-sEowrOtvhkGWf7QavCN42O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17266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7373-presscdn-0-43-pagely.netdna-ssl.com/wp-content/uploads/2015/01/0503-martin-luther-king-qu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14" y="5257800"/>
            <a:ext cx="2400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0DAEE4-9F33-4BC0-85F9-6CB72FB2E311}"/>
              </a:ext>
            </a:extLst>
          </p:cNvPr>
          <p:cNvSpPr txBox="1"/>
          <p:nvPr/>
        </p:nvSpPr>
        <p:spPr>
          <a:xfrm>
            <a:off x="979118" y="5257800"/>
            <a:ext cx="586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highlight>
                  <a:srgbClr val="FFFF00"/>
                </a:highlight>
              </a:rPr>
              <a:t>There </a:t>
            </a:r>
            <a:r>
              <a:rPr lang="en-GB" dirty="0" smtClean="0">
                <a:highlight>
                  <a:srgbClr val="FFFF00"/>
                </a:highlight>
              </a:rPr>
              <a:t>are two profiles: Malcolm X and Martin Luther King. For each, there is an easier version and a harder version. </a:t>
            </a:r>
            <a:r>
              <a:rPr lang="en-GB" dirty="0" smtClean="0">
                <a:highlight>
                  <a:srgbClr val="FFFF00"/>
                </a:highlight>
              </a:rPr>
              <a:t>You </a:t>
            </a:r>
            <a:r>
              <a:rPr lang="en-GB" dirty="0">
                <a:highlight>
                  <a:srgbClr val="FFFF00"/>
                </a:highlight>
              </a:rPr>
              <a:t>choose which version to read.  </a:t>
            </a:r>
            <a:r>
              <a:rPr lang="en-GB" dirty="0" smtClean="0">
                <a:highlight>
                  <a:srgbClr val="FFFF00"/>
                </a:highlight>
              </a:rPr>
              <a:t>1. Read the MLK profile first. 2. Answer the </a:t>
            </a:r>
            <a:r>
              <a:rPr lang="en-GB" dirty="0">
                <a:highlight>
                  <a:srgbClr val="FFFF00"/>
                </a:highlight>
              </a:rPr>
              <a:t>questions </a:t>
            </a:r>
            <a:r>
              <a:rPr lang="en-GB" dirty="0" smtClean="0">
                <a:highlight>
                  <a:srgbClr val="FFFF00"/>
                </a:highlight>
              </a:rPr>
              <a:t>on him in writing (</a:t>
            </a:r>
            <a:r>
              <a:rPr lang="en-GB" dirty="0" smtClean="0">
                <a:highlight>
                  <a:srgbClr val="FFFF00"/>
                </a:highlight>
              </a:rPr>
              <a:t>above on this slide). 3. Do the same for Malcolm X.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170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GB" dirty="0"/>
              <a:t>The response of Malcolm 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42910"/>
            <a:ext cx="7543800" cy="38862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algn="just"/>
            <a:r>
              <a:rPr lang="en-GB" dirty="0"/>
              <a:t>Listen to the video clip.  </a:t>
            </a:r>
          </a:p>
          <a:p>
            <a:pPr algn="just"/>
            <a:r>
              <a:rPr lang="en-GB" dirty="0"/>
              <a:t>What are the values and vision of Malcolm X?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A074-5C22-4BF8-9744-7472009D9F46}" type="datetime3">
              <a:rPr lang="en-GB" smtClean="0"/>
              <a:t>13 January, 2021</a:t>
            </a:fld>
            <a:endParaRPr lang="en-GB"/>
          </a:p>
        </p:txBody>
      </p:sp>
      <p:pic>
        <p:nvPicPr>
          <p:cNvPr id="2050" name="Picture 2" descr="http://2.bp.blogspot.com/-3qfSlPLXubA/VfkUu4BTQRI/AAAAAAAAAlw/5SpuajP8BMY/s1600/The-Nation-of-Islam-has-petitioned-Attorney-General-Eric-Holder-to-release-Malcolm-X-files-that-will-provide-evidence-behind-how-he-was-murdered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199"/>
            <a:ext cx="2895600" cy="268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46482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https://www.youtube.com/watch?v=6dfSpjyCplg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096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response of Martin Luther 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43800" cy="38862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algn="just"/>
            <a:r>
              <a:rPr lang="en-GB" dirty="0"/>
              <a:t>Listen to the video clip.  </a:t>
            </a:r>
          </a:p>
          <a:p>
            <a:pPr algn="just"/>
            <a:r>
              <a:rPr lang="en-GB" dirty="0"/>
              <a:t>What are the values and vision of Martin Luther King?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A074-5C22-4BF8-9744-7472009D9F46}" type="datetime3">
              <a:rPr lang="en-GB" smtClean="0"/>
              <a:t>13 January, 2021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66800" y="40386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https://www.youtube.com/watch?v=3vDWWy4CMhE&amp;spfreload=10</a:t>
            </a:r>
            <a:r>
              <a:rPr lang="en-GB" dirty="0"/>
              <a:t> </a:t>
            </a:r>
          </a:p>
        </p:txBody>
      </p:sp>
      <p:pic>
        <p:nvPicPr>
          <p:cNvPr id="1026" name="Picture 2" descr="http://www.alternet.org/files/styles/story_image/public/story_images/storyimages_080121mlkvmed6awid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2952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09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</a:t>
            </a:r>
            <a:r>
              <a:rPr lang="en-GB" dirty="0" smtClean="0"/>
              <a:t>responses </a:t>
            </a:r>
            <a:r>
              <a:rPr lang="en-GB" dirty="0"/>
              <a:t>of Martin Luther </a:t>
            </a:r>
            <a:r>
              <a:rPr lang="en-GB" dirty="0" smtClean="0"/>
              <a:t>King and Malcolm 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next two slides contain quotations.  Copy them down, say who they are by, and explain what they mean.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A074-5C22-4BF8-9744-7472009D9F46}" type="datetime3">
              <a:rPr lang="en-GB" smtClean="0"/>
              <a:t>13 January,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8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979E-70C7-4CEA-8401-1A2810C85169}" type="datetime3">
              <a:rPr lang="en-GB" smtClean="0"/>
              <a:t>13 January, 2021</a:t>
            </a:fld>
            <a:endParaRPr lang="en-GB"/>
          </a:p>
        </p:txBody>
      </p:sp>
      <p:pic>
        <p:nvPicPr>
          <p:cNvPr id="4098" name="Picture 2" descr="http://www.blackwomeninmotion.ca/images/malcolm%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1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2348</TotalTime>
  <Words>628</Words>
  <Application>Microsoft Office PowerPoint</Application>
  <PresentationFormat>On-screen Show (4:3)</PresentationFormat>
  <Paragraphs>62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NewsPrint</vt:lpstr>
      <vt:lpstr>Martin Luther King</vt:lpstr>
      <vt:lpstr>Learning Objectives</vt:lpstr>
      <vt:lpstr>The US Declaration of Independence, 1776</vt:lpstr>
      <vt:lpstr>PowerPoint Presentation</vt:lpstr>
      <vt:lpstr>PowerPoint Presentation</vt:lpstr>
      <vt:lpstr>The response of Malcolm X</vt:lpstr>
      <vt:lpstr>The response of Martin Luther King</vt:lpstr>
      <vt:lpstr>The responses of Martin Luther King and Malcolm X</vt:lpstr>
      <vt:lpstr>PowerPoint Presentation</vt:lpstr>
      <vt:lpstr>PowerPoint Presentation</vt:lpstr>
      <vt:lpstr>Reflect and 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Cohesion</dc:title>
  <dc:creator>seans laptop</dc:creator>
  <cp:lastModifiedBy>Owner</cp:lastModifiedBy>
  <cp:revision>68</cp:revision>
  <dcterms:created xsi:type="dcterms:W3CDTF">2013-07-17T08:54:44Z</dcterms:created>
  <dcterms:modified xsi:type="dcterms:W3CDTF">2021-01-13T11:15:57Z</dcterms:modified>
</cp:coreProperties>
</file>