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E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A3A3A1-C3DC-4278-94DF-744369D0A787}" type="datetimeFigureOut">
              <a:rPr lang="en-GB" smtClean="0"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752CB9-8C01-4340-816C-33C3E098B237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egateway.com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sfQg4yKtq8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FT04jjh3Q8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-39h0xYqdE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5579" y="836712"/>
            <a:ext cx="7112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Print" pitchFamily="2" charset="0"/>
              </a:rPr>
              <a:t>The Nature of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093" y="2564904"/>
            <a:ext cx="84343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C00000"/>
                </a:solidFill>
                <a:latin typeface="Segoe Print" pitchFamily="2" charset="0"/>
                <a:cs typeface="MV Boli" pitchFamily="2" charset="0"/>
              </a:rPr>
              <a:t>Key Question;</a:t>
            </a:r>
          </a:p>
          <a:p>
            <a:endParaRPr lang="en-GB" sz="800" dirty="0">
              <a:solidFill>
                <a:srgbClr val="C00000"/>
              </a:solidFill>
              <a:latin typeface="Segoe Print" pitchFamily="2" charset="0"/>
              <a:cs typeface="MV Boli" pitchFamily="2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Segoe Print" pitchFamily="2" charset="0"/>
                <a:cs typeface="MV Boli" pitchFamily="2" charset="0"/>
              </a:rPr>
              <a:t>What was so special about Jesus?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401" y="3717032"/>
            <a:ext cx="87223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A50021"/>
                </a:solidFill>
                <a:latin typeface="Segoe Print" pitchFamily="2" charset="0"/>
                <a:cs typeface="MV Boli" pitchFamily="2" charset="0"/>
              </a:rPr>
              <a:t>DLOs;</a:t>
            </a:r>
          </a:p>
          <a:p>
            <a:endParaRPr lang="en-GB" sz="800" dirty="0">
              <a:solidFill>
                <a:srgbClr val="A50021"/>
              </a:solidFill>
              <a:latin typeface="Segoe Print" pitchFamily="2" charset="0"/>
              <a:cs typeface="MV Boli" pitchFamily="2" charset="0"/>
            </a:endParaRPr>
          </a:p>
          <a:p>
            <a:r>
              <a:rPr lang="en-GB" sz="2200" dirty="0">
                <a:solidFill>
                  <a:srgbClr val="A50021"/>
                </a:solidFill>
                <a:latin typeface="Segoe Print" pitchFamily="2" charset="0"/>
                <a:cs typeface="MV Boli" pitchFamily="2" charset="0"/>
              </a:rPr>
              <a:t>To have completed a mind map to establish what we have learned and what we already know.</a:t>
            </a:r>
          </a:p>
          <a:p>
            <a:r>
              <a:rPr lang="en-GB" sz="2200">
                <a:solidFill>
                  <a:srgbClr val="A50021"/>
                </a:solidFill>
                <a:latin typeface="Segoe Print" pitchFamily="2" charset="0"/>
                <a:cs typeface="MV Boli" pitchFamily="2" charset="0"/>
              </a:rPr>
              <a:t>To </a:t>
            </a:r>
            <a:r>
              <a:rPr lang="en-GB" sz="2200" dirty="0">
                <a:solidFill>
                  <a:srgbClr val="A50021"/>
                </a:solidFill>
                <a:latin typeface="Segoe Print" pitchFamily="2" charset="0"/>
                <a:cs typeface="MV Boli" pitchFamily="2" charset="0"/>
              </a:rPr>
              <a:t>have evaluated the validity of Jesus as a teacher, miracle worker or leader.</a:t>
            </a:r>
          </a:p>
        </p:txBody>
      </p:sp>
      <p:pic>
        <p:nvPicPr>
          <p:cNvPr id="5122" name="Picture 2" descr="http://www.33ww.org/gifku/bible/bible07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52320" y="2654915"/>
            <a:ext cx="1438846" cy="143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0F0611-176C-45D3-AF7F-B89FA0B30BDE}"/>
              </a:ext>
            </a:extLst>
          </p:cNvPr>
          <p:cNvSpPr txBox="1"/>
          <p:nvPr/>
        </p:nvSpPr>
        <p:spPr>
          <a:xfrm>
            <a:off x="2843808" y="573325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www.biblegateway.com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684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5579" y="692696"/>
            <a:ext cx="7112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The Nature of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712" y="2490938"/>
            <a:ext cx="88023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u="sng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Starter Task:</a:t>
            </a:r>
            <a:r>
              <a:rPr lang="en-GB" sz="250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Complete a mind map as outlined below; </a:t>
            </a:r>
          </a:p>
        </p:txBody>
      </p:sp>
      <p:pic>
        <p:nvPicPr>
          <p:cNvPr id="4098" name="Picture 2" descr="http://d.wapday.com/animation/ccontennt/12017-f/jesus_walking_on_water.gif?__sid=BBW8JR23UWNN&amp;lang=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4995006"/>
            <a:ext cx="1893590" cy="1386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804792" y="4278213"/>
            <a:ext cx="1478290" cy="76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04792" y="4228329"/>
            <a:ext cx="14782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ndara" pitchFamily="34" charset="0"/>
              </a:rPr>
              <a:t>Jesus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937319" y="4206778"/>
            <a:ext cx="2335590" cy="823280"/>
          </a:xfrm>
          <a:prstGeom prst="round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937319" y="4180165"/>
            <a:ext cx="23423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What have I </a:t>
            </a:r>
          </a:p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already learned?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7584" y="4197552"/>
            <a:ext cx="2335590" cy="823280"/>
          </a:xfrm>
          <a:prstGeom prst="round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22161" y="4197552"/>
            <a:ext cx="21531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Jesus’ Miracles</a:t>
            </a:r>
          </a:p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Examples?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404206" y="5422337"/>
            <a:ext cx="2335590" cy="864806"/>
          </a:xfrm>
          <a:prstGeom prst="round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489012" y="5422337"/>
            <a:ext cx="21659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Jesus’ Parables</a:t>
            </a:r>
          </a:p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Examples?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355165" y="2967992"/>
            <a:ext cx="2335590" cy="823280"/>
          </a:xfrm>
          <a:prstGeom prst="round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511577" y="2945699"/>
            <a:ext cx="21194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Jesus a leader?</a:t>
            </a:r>
          </a:p>
          <a:p>
            <a:pPr algn="ctr"/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ndara" pitchFamily="34" charset="0"/>
              </a:rPr>
              <a:t>Examples?</a:t>
            </a:r>
          </a:p>
        </p:txBody>
      </p:sp>
      <p:sp>
        <p:nvSpPr>
          <p:cNvPr id="8" name="Up Arrow 7"/>
          <p:cNvSpPr/>
          <p:nvPr/>
        </p:nvSpPr>
        <p:spPr>
          <a:xfrm>
            <a:off x="4435925" y="3776696"/>
            <a:ext cx="216024" cy="486941"/>
          </a:xfrm>
          <a:prstGeom prst="upArrow">
            <a:avLst/>
          </a:prstGeom>
          <a:solidFill>
            <a:srgbClr val="FFE6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Up Arrow 20"/>
          <p:cNvSpPr/>
          <p:nvPr/>
        </p:nvSpPr>
        <p:spPr>
          <a:xfrm rot="16200000">
            <a:off x="3339932" y="4294575"/>
            <a:ext cx="294170" cy="647686"/>
          </a:xfrm>
          <a:prstGeom prst="upArrow">
            <a:avLst/>
          </a:prstGeom>
          <a:solidFill>
            <a:srgbClr val="FFE6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Up Arrow 21"/>
          <p:cNvSpPr/>
          <p:nvPr/>
        </p:nvSpPr>
        <p:spPr>
          <a:xfrm rot="16200000" flipV="1">
            <a:off x="5463114" y="4291950"/>
            <a:ext cx="294172" cy="654237"/>
          </a:xfrm>
          <a:prstGeom prst="upArrow">
            <a:avLst/>
          </a:prstGeom>
          <a:solidFill>
            <a:srgbClr val="FFE6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10800000">
            <a:off x="4435924" y="5047653"/>
            <a:ext cx="241633" cy="374683"/>
          </a:xfrm>
          <a:prstGeom prst="upArrow">
            <a:avLst/>
          </a:prstGeom>
          <a:solidFill>
            <a:srgbClr val="FFE6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22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 animBg="1"/>
      <p:bldP spid="11" grpId="0"/>
      <p:bldP spid="12" grpId="0" animBg="1"/>
      <p:bldP spid="13" grpId="0"/>
      <p:bldP spid="15" grpId="0" animBg="1"/>
      <p:bldP spid="16" grpId="0"/>
      <p:bldP spid="18" grpId="0" animBg="1"/>
      <p:bldP spid="19" grpId="0"/>
      <p:bldP spid="8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469458">
            <a:off x="973842" y="546051"/>
            <a:ext cx="1538883" cy="3537187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The Nature </a:t>
            </a:r>
          </a:p>
          <a:p>
            <a:pPr algn="ctr"/>
            <a:r>
              <a:rPr lang="en-US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of Jesus</a:t>
            </a:r>
          </a:p>
        </p:txBody>
      </p:sp>
      <p:pic>
        <p:nvPicPr>
          <p:cNvPr id="3074" name="Picture 2" descr="http://ministrantismariamodica.weebly.com/uploads/3/2/4/7/3247517/734455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31" y="3823500"/>
            <a:ext cx="2658432" cy="265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85663" y="365922"/>
            <a:ext cx="23679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Teacher?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19416" y="1181474"/>
            <a:ext cx="6030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Teachers are obviously very special people. Jesus was often referred to as ‘Rabbi’, meaning teacher, but what is the evidence of this?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35127" y="2751134"/>
            <a:ext cx="5999196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400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was his own education and training for this role?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did Jesus teach?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03B5B5-70A8-40FF-995C-9AA53B5BE49A}"/>
              </a:ext>
            </a:extLst>
          </p:cNvPr>
          <p:cNvSpPr/>
          <p:nvPr/>
        </p:nvSpPr>
        <p:spPr>
          <a:xfrm>
            <a:off x="3744119" y="4184682"/>
            <a:ext cx="5886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hlinkClick r:id="rId3"/>
              </a:rPr>
              <a:t>https://www.youtube.com/watch?v=osfQg4yKtq8</a:t>
            </a:r>
            <a:r>
              <a:rPr lang="en-GB" sz="16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3885FA-7573-417F-A5ED-9B8B1CE310A4}"/>
              </a:ext>
            </a:extLst>
          </p:cNvPr>
          <p:cNvSpPr txBox="1"/>
          <p:nvPr/>
        </p:nvSpPr>
        <p:spPr>
          <a:xfrm>
            <a:off x="2919416" y="4561604"/>
            <a:ext cx="5999196" cy="1792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050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was Jesus trying to teach in this parable?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Did people learn from this story? What evidence is there for this?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60098D-1730-4CAD-99BA-367A4214BD88}"/>
              </a:ext>
            </a:extLst>
          </p:cNvPr>
          <p:cNvSpPr/>
          <p:nvPr/>
        </p:nvSpPr>
        <p:spPr>
          <a:xfrm>
            <a:off x="2867538" y="3947347"/>
            <a:ext cx="15392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Watch…</a:t>
            </a:r>
          </a:p>
        </p:txBody>
      </p:sp>
    </p:spTree>
    <p:extLst>
      <p:ext uri="{BB962C8B-B14F-4D97-AF65-F5344CB8AC3E}">
        <p14:creationId xmlns:p14="http://schemas.microsoft.com/office/powerpoint/2010/main" val="163855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wnload.patawap.com/animation/ccontennt/11888-f/jesus_lazarus_resurre.gif?__sid=ggl&amp;lang=i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205" y="4019580"/>
            <a:ext cx="2170267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20948" y="260648"/>
            <a:ext cx="63626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Print" pitchFamily="2" charset="0"/>
              </a:rPr>
              <a:t>The Nature of Jesus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341" y="1238967"/>
            <a:ext cx="38876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Miracle Worker</a:t>
            </a:r>
            <a:r>
              <a:rPr lang="en-US" sz="4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7741" y="2041392"/>
            <a:ext cx="868459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Many of Jesus’ miracles are well known but did he really perform miracles or was he just a clever illusionist?   </a:t>
            </a:r>
          </a:p>
          <a:p>
            <a:endParaRPr lang="en-GB" sz="100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is the evidence?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776" y="4019580"/>
            <a:ext cx="6318448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were some of Jesus’ miracles? 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was the miracle Jesus performed in the video clip?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Could there be modern explanations for this miracle?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was the purpose of this miracle?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7A78BC-643A-4006-82DA-5C8FD6A2EB0D}"/>
              </a:ext>
            </a:extLst>
          </p:cNvPr>
          <p:cNvSpPr/>
          <p:nvPr/>
        </p:nvSpPr>
        <p:spPr>
          <a:xfrm>
            <a:off x="1611403" y="3457015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https://www.youtube.com/watch?v=1FT04jjh3Q8</a:t>
            </a:r>
            <a:r>
              <a:rPr lang="en-GB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4F1C94-927E-4B8F-AA96-3119CB2B7118}"/>
              </a:ext>
            </a:extLst>
          </p:cNvPr>
          <p:cNvSpPr/>
          <p:nvPr/>
        </p:nvSpPr>
        <p:spPr>
          <a:xfrm>
            <a:off x="187741" y="3213700"/>
            <a:ext cx="15392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>
                <a:ln w="11430" cmpd="sng">
                  <a:solidFill>
                    <a:srgbClr val="A5002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Watch…</a:t>
            </a:r>
          </a:p>
        </p:txBody>
      </p:sp>
    </p:spTree>
    <p:extLst>
      <p:ext uri="{BB962C8B-B14F-4D97-AF65-F5344CB8AC3E}">
        <p14:creationId xmlns:p14="http://schemas.microsoft.com/office/powerpoint/2010/main" val="255696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469458">
            <a:off x="973842" y="546051"/>
            <a:ext cx="1538883" cy="3537187"/>
          </a:xfrm>
          <a:prstGeom prst="rect">
            <a:avLst/>
          </a:prstGeom>
          <a:noFill/>
        </p:spPr>
        <p:txBody>
          <a:bodyPr vert="vert270"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The Nature </a:t>
            </a:r>
          </a:p>
          <a:p>
            <a:pPr algn="ctr"/>
            <a:r>
              <a:rPr lang="en-US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of Jesus</a:t>
            </a:r>
          </a:p>
        </p:txBody>
      </p:sp>
      <p:pic>
        <p:nvPicPr>
          <p:cNvPr id="2050" name="Picture 2" descr="http://www.agustinasmisioneras.net/palabra_devid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64" y="3645024"/>
            <a:ext cx="2685678" cy="2685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843808" y="353691"/>
            <a:ext cx="2121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Lead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er?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8260" y="1196752"/>
            <a:ext cx="6106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Leaders need to have certain qualities is there any evidence for Jesus having such qualities?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48042" y="2371272"/>
            <a:ext cx="6016446" cy="14080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1050" dirty="0">
              <a:solidFill>
                <a:srgbClr val="C00000"/>
              </a:solidFill>
              <a:latin typeface="MV Boli" pitchFamily="2" charset="0"/>
              <a:cs typeface="MV Boli" pitchFamily="2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are the qualities of a leader?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5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Did Jesus have any of these qualities?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AA53EE-3A8F-46B7-9B36-5DDF9037A17A}"/>
              </a:ext>
            </a:extLst>
          </p:cNvPr>
          <p:cNvSpPr/>
          <p:nvPr/>
        </p:nvSpPr>
        <p:spPr>
          <a:xfrm>
            <a:off x="4420942" y="3889025"/>
            <a:ext cx="56219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hlinkClick r:id="rId3"/>
              </a:rPr>
              <a:t>https://www.youtube.com/watch?v=z-39h0xYqdE</a:t>
            </a:r>
            <a:r>
              <a:rPr lang="en-GB" sz="1400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347692-84BA-481F-B518-0D4E9E64C895}"/>
              </a:ext>
            </a:extLst>
          </p:cNvPr>
          <p:cNvSpPr/>
          <p:nvPr/>
        </p:nvSpPr>
        <p:spPr>
          <a:xfrm>
            <a:off x="2948042" y="4411032"/>
            <a:ext cx="60164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What is the evidence of Jesus’ leadership in the story on the video clip?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400" dirty="0">
                <a:solidFill>
                  <a:srgbClr val="C00000"/>
                </a:solidFill>
                <a:latin typeface="MV Boli" pitchFamily="2" charset="0"/>
                <a:cs typeface="MV Boli" pitchFamily="2" charset="0"/>
              </a:rPr>
              <a:t>Does he still lead people today? What is the evidence for this?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F88332-AD07-436D-8939-92E15EE683C1}"/>
              </a:ext>
            </a:extLst>
          </p:cNvPr>
          <p:cNvSpPr/>
          <p:nvPr/>
        </p:nvSpPr>
        <p:spPr>
          <a:xfrm>
            <a:off x="2881738" y="3648359"/>
            <a:ext cx="15392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>
                <a:ln w="11430" cmpd="sng">
                  <a:solidFill>
                    <a:srgbClr val="A5002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Gabriola" pitchFamily="82" charset="0"/>
              </a:rPr>
              <a:t>Watch…</a:t>
            </a:r>
          </a:p>
        </p:txBody>
      </p:sp>
    </p:spTree>
    <p:extLst>
      <p:ext uri="{BB962C8B-B14F-4D97-AF65-F5344CB8AC3E}">
        <p14:creationId xmlns:p14="http://schemas.microsoft.com/office/powerpoint/2010/main" val="413329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5579" y="692696"/>
            <a:ext cx="7112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Segoe Print" pitchFamily="2" charset="0"/>
              </a:rPr>
              <a:t>The Nature of Jesus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1549" y="2616444"/>
            <a:ext cx="6676715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822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300" u="sng" dirty="0">
                <a:solidFill>
                  <a:srgbClr val="A50021"/>
                </a:solidFill>
                <a:latin typeface="Comic Sans MS" pitchFamily="66" charset="0"/>
              </a:rPr>
              <a:t>Review and Reflect. </a:t>
            </a:r>
            <a:r>
              <a:rPr lang="en-GB" sz="2300" i="1" u="sng" dirty="0">
                <a:solidFill>
                  <a:srgbClr val="A50021"/>
                </a:solidFill>
                <a:latin typeface="Comic Sans MS" pitchFamily="66" charset="0"/>
              </a:rPr>
              <a:t>Consider the evidence.</a:t>
            </a:r>
          </a:p>
          <a:p>
            <a:pPr>
              <a:spcBef>
                <a:spcPct val="50000"/>
              </a:spcBef>
            </a:pPr>
            <a:endParaRPr lang="en-GB" sz="100" i="1" dirty="0">
              <a:solidFill>
                <a:srgbClr val="A50021"/>
              </a:solidFill>
              <a:latin typeface="Comic Sans MS" pitchFamily="66" charset="0"/>
            </a:endParaRPr>
          </a:p>
        </p:txBody>
      </p:sp>
      <p:pic>
        <p:nvPicPr>
          <p:cNvPr id="6146" name="Picture 2" descr="http://www.heflinbaptist.org/clientimages/29705/animated_jesus_resurrection_clouds_heaven_hg_cl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346853"/>
            <a:ext cx="3110398" cy="23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1C9FBB14-F0AC-4F48-9CF8-B620B2831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49" y="3212976"/>
            <a:ext cx="5596595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</a:pPr>
            <a:endParaRPr lang="en-GB" sz="100" i="1" dirty="0">
              <a:solidFill>
                <a:srgbClr val="A5002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r>
              <a:rPr lang="en-GB" sz="2300" i="1" dirty="0">
                <a:solidFill>
                  <a:srgbClr val="A50021"/>
                </a:solidFill>
                <a:latin typeface="Comic Sans MS" pitchFamily="66" charset="0"/>
              </a:rPr>
              <a:t>Thinking what you have learnt in this lesson, why is Jesus so special to many millions of Christians today?</a:t>
            </a:r>
          </a:p>
          <a:p>
            <a:pPr>
              <a:spcBef>
                <a:spcPts val="600"/>
              </a:spcBef>
            </a:pPr>
            <a:endParaRPr lang="en-GB" sz="100" i="1" dirty="0">
              <a:solidFill>
                <a:srgbClr val="A50021"/>
              </a:solidFill>
              <a:latin typeface="Comic Sans MS" pitchFamily="66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1534256A-2EDF-40B5-9CE8-C71084201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67" y="4725144"/>
            <a:ext cx="5603362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man Old Style" pitchFamily="18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</a:pPr>
            <a:endParaRPr lang="en-GB" sz="100" i="1" dirty="0">
              <a:solidFill>
                <a:srgbClr val="A50021"/>
              </a:solidFill>
              <a:latin typeface="Comic Sans MS" pitchFamily="66" charset="0"/>
            </a:endParaRPr>
          </a:p>
          <a:p>
            <a:pPr>
              <a:spcBef>
                <a:spcPts val="600"/>
              </a:spcBef>
            </a:pPr>
            <a:r>
              <a:rPr lang="en-GB" sz="2300" i="1" dirty="0">
                <a:solidFill>
                  <a:srgbClr val="A50021"/>
                </a:solidFill>
                <a:latin typeface="Comic Sans MS" pitchFamily="66" charset="0"/>
              </a:rPr>
              <a:t>Write an answer to the above question and include evidence to ‘prove’ your points.</a:t>
            </a:r>
          </a:p>
          <a:p>
            <a:pPr>
              <a:spcBef>
                <a:spcPts val="600"/>
              </a:spcBef>
            </a:pPr>
            <a:endParaRPr lang="en-GB" sz="100" i="1" dirty="0">
              <a:solidFill>
                <a:srgbClr val="A5002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83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1129</TotalTime>
  <Words>399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Candara</vt:lpstr>
      <vt:lpstr>Comic Sans MS</vt:lpstr>
      <vt:lpstr>Gabriola</vt:lpstr>
      <vt:lpstr>Georgia</vt:lpstr>
      <vt:lpstr>MV Boli</vt:lpstr>
      <vt:lpstr>Segoe Print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Beverley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</dc:creator>
  <cp:lastModifiedBy>M Haughton</cp:lastModifiedBy>
  <cp:revision>25</cp:revision>
  <dcterms:created xsi:type="dcterms:W3CDTF">2013-08-20T20:02:32Z</dcterms:created>
  <dcterms:modified xsi:type="dcterms:W3CDTF">2020-11-09T12:17:32Z</dcterms:modified>
</cp:coreProperties>
</file>