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2" r:id="rId4"/>
    <p:sldId id="263" r:id="rId5"/>
    <p:sldId id="264" r:id="rId6"/>
    <p:sldId id="265" r:id="rId7"/>
    <p:sldId id="268" r:id="rId8"/>
    <p:sldId id="267" r:id="rId9"/>
    <p:sldId id="266" r:id="rId10"/>
    <p:sldId id="259" r:id="rId11"/>
    <p:sldId id="261"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7D2E0-355E-426A-95D4-4ABA06F6E709}" type="datetimeFigureOut">
              <a:rPr lang="en-GB" smtClean="0"/>
              <a:t>09/11/2020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2A065-6CAF-42F1-A305-699D016168D3}" type="slidenum">
              <a:rPr lang="en-GB" smtClean="0"/>
              <a:t>‹#›</a:t>
            </a:fld>
            <a:endParaRPr lang="en-GB"/>
          </a:p>
        </p:txBody>
      </p:sp>
    </p:spTree>
    <p:extLst>
      <p:ext uri="{BB962C8B-B14F-4D97-AF65-F5344CB8AC3E}">
        <p14:creationId xmlns:p14="http://schemas.microsoft.com/office/powerpoint/2010/main" val="3976850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92A065-6CAF-42F1-A305-699D016168D3}" type="slidenum">
              <a:rPr lang="en-GB" smtClean="0"/>
              <a:t>6</a:t>
            </a:fld>
            <a:endParaRPr lang="en-GB"/>
          </a:p>
        </p:txBody>
      </p:sp>
    </p:spTree>
    <p:extLst>
      <p:ext uri="{BB962C8B-B14F-4D97-AF65-F5344CB8AC3E}">
        <p14:creationId xmlns:p14="http://schemas.microsoft.com/office/powerpoint/2010/main" val="236380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D9AB72-AF81-4F13-B404-FA3BE2A6C160}"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256463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D9AB72-AF81-4F13-B404-FA3BE2A6C160}"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174734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D9AB72-AF81-4F13-B404-FA3BE2A6C160}"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2737019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D9AB72-AF81-4F13-B404-FA3BE2A6C160}"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238821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D9AB72-AF81-4F13-B404-FA3BE2A6C160}"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86781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D9AB72-AF81-4F13-B404-FA3BE2A6C160}"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203464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D9AB72-AF81-4F13-B404-FA3BE2A6C160}" type="datetimeFigureOut">
              <a:rPr lang="en-GB" smtClean="0"/>
              <a:t>09/11/2020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251324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D9AB72-AF81-4F13-B404-FA3BE2A6C160}" type="datetimeFigureOut">
              <a:rPr lang="en-GB" smtClean="0"/>
              <a:t>09/11/2020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356331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9AB72-AF81-4F13-B404-FA3BE2A6C160}" type="datetimeFigureOut">
              <a:rPr lang="en-GB" smtClean="0"/>
              <a:t>09/11/2020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384148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9AB72-AF81-4F13-B404-FA3BE2A6C160}"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2761717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D9AB72-AF81-4F13-B404-FA3BE2A6C160}"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2ED826-BF74-4637-8378-EF772FC44361}" type="slidenum">
              <a:rPr lang="en-GB" smtClean="0"/>
              <a:t>‹#›</a:t>
            </a:fld>
            <a:endParaRPr lang="en-GB"/>
          </a:p>
        </p:txBody>
      </p:sp>
    </p:spTree>
    <p:extLst>
      <p:ext uri="{BB962C8B-B14F-4D97-AF65-F5344CB8AC3E}">
        <p14:creationId xmlns:p14="http://schemas.microsoft.com/office/powerpoint/2010/main" val="218285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9AB72-AF81-4F13-B404-FA3BE2A6C160}" type="datetimeFigureOut">
              <a:rPr lang="en-GB" smtClean="0"/>
              <a:t>09/11/2020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ED826-BF74-4637-8378-EF772FC44361}" type="slidenum">
              <a:rPr lang="en-GB" smtClean="0"/>
              <a:t>‹#›</a:t>
            </a:fld>
            <a:endParaRPr lang="en-GB"/>
          </a:p>
        </p:txBody>
      </p:sp>
    </p:spTree>
    <p:extLst>
      <p:ext uri="{BB962C8B-B14F-4D97-AF65-F5344CB8AC3E}">
        <p14:creationId xmlns:p14="http://schemas.microsoft.com/office/powerpoint/2010/main" val="2076505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hyperlink" Target="https://www.biblegateway.com/passage/?search=Luke+2&amp;version=NIVUK" TargetMode="External"/><Relationship Id="rId3" Type="http://schemas.microsoft.com/office/2007/relationships/hdphoto" Target="../media/hdphoto4.wdp"/><Relationship Id="rId7"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www.animationlibrary.com/animation/30051/Cross_with_fire/" TargetMode="External"/><Relationship Id="rId5" Type="http://schemas.openxmlformats.org/officeDocument/2006/relationships/image" Target="http://www.liverpoolmuseums.org.uk/walker/collections/13c-16c/graphics/large/discovered.jpg"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www.animationlibrary.com/animation/30051/Cross_with_fire/" TargetMode="External"/><Relationship Id="rId5" Type="http://schemas.openxmlformats.org/officeDocument/2006/relationships/image" Target="http://www.liverpoolmuseums.org.uk/walker/collections/13c-16c/graphics/large/discovered.jpg" TargetMode="Externa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hyperlink" Target="http://www.animationlibrary.com/animation/30051/Cross_with_fire/"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hyperlink" Target="https://www.youtube.com/watch?v=bNN9DBobCdw" TargetMode="External"/><Relationship Id="rId5" Type="http://schemas.openxmlformats.org/officeDocument/2006/relationships/image" Target="../media/image10.gif"/><Relationship Id="rId4" Type="http://schemas.openxmlformats.org/officeDocument/2006/relationships/hyperlink" Target="http://www.animationlibrary.com/animation/30051/Cross_with_fi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9K80pozOfrU" TargetMode="External"/><Relationship Id="rId5" Type="http://schemas.openxmlformats.org/officeDocument/2006/relationships/image" Target="../media/image11.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youtube.com/watch?v=ENZWRzO-oNc"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youtube.com/watch?v=nf6EUKPHQMU" TargetMode="Externa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shermaps.org/img/flat/jer29.jp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10000" contrast="-20000"/>
                    </a14:imgEffect>
                  </a14:imgLayer>
                </a14:imgProps>
              </a:ext>
              <a:ext uri="{28A0092B-C50C-407E-A947-70E740481C1C}">
                <a14:useLocalDpi xmlns:a14="http://schemas.microsoft.com/office/drawing/2010/main" val="0"/>
              </a:ext>
            </a:extLst>
          </a:blip>
          <a:srcRect l="10926" t="7077" r="20234" b="18101"/>
          <a:stretch/>
        </p:blipFill>
        <p:spPr bwMode="auto">
          <a:xfrm>
            <a:off x="1" y="0"/>
            <a:ext cx="9246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44338" y="260648"/>
            <a:ext cx="2068195"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Calligraphy" pitchFamily="66" charset="0"/>
              </a:rPr>
              <a:t>Jesus</a:t>
            </a:r>
          </a:p>
        </p:txBody>
      </p:sp>
      <p:sp>
        <p:nvSpPr>
          <p:cNvPr id="6" name="TextBox 5"/>
          <p:cNvSpPr txBox="1"/>
          <p:nvPr/>
        </p:nvSpPr>
        <p:spPr>
          <a:xfrm>
            <a:off x="242093" y="1412776"/>
            <a:ext cx="8434363" cy="1107996"/>
          </a:xfrm>
          <a:prstGeom prst="rect">
            <a:avLst/>
          </a:prstGeom>
          <a:noFill/>
        </p:spPr>
        <p:txBody>
          <a:bodyPr wrap="square" rtlCol="0">
            <a:spAutoFit/>
          </a:bodyPr>
          <a:lstStyle/>
          <a:p>
            <a:r>
              <a:rPr lang="en-GB" sz="2800" b="1" u="sng" dirty="0">
                <a:solidFill>
                  <a:srgbClr val="C00000"/>
                </a:solidFill>
                <a:latin typeface="MV Boli" pitchFamily="2" charset="0"/>
                <a:cs typeface="MV Boli" pitchFamily="2" charset="0"/>
              </a:rPr>
              <a:t>Key Question:</a:t>
            </a:r>
          </a:p>
          <a:p>
            <a:endParaRPr lang="en-GB" sz="1000" b="1" dirty="0">
              <a:solidFill>
                <a:srgbClr val="C00000"/>
              </a:solidFill>
              <a:latin typeface="MV Boli" pitchFamily="2" charset="0"/>
              <a:cs typeface="MV Boli" pitchFamily="2" charset="0"/>
            </a:endParaRPr>
          </a:p>
          <a:p>
            <a:r>
              <a:rPr lang="en-GB" sz="2800" b="1" dirty="0">
                <a:solidFill>
                  <a:srgbClr val="C00000"/>
                </a:solidFill>
                <a:latin typeface="MV Boli" pitchFamily="2" charset="0"/>
                <a:cs typeface="MV Boli" pitchFamily="2" charset="0"/>
              </a:rPr>
              <a:t>What was Jesus like?</a:t>
            </a:r>
          </a:p>
        </p:txBody>
      </p:sp>
      <p:sp>
        <p:nvSpPr>
          <p:cNvPr id="7" name="TextBox 6"/>
          <p:cNvSpPr txBox="1"/>
          <p:nvPr/>
        </p:nvSpPr>
        <p:spPr>
          <a:xfrm>
            <a:off x="242093" y="3068960"/>
            <a:ext cx="8722395" cy="3262432"/>
          </a:xfrm>
          <a:prstGeom prst="rect">
            <a:avLst/>
          </a:prstGeom>
          <a:noFill/>
        </p:spPr>
        <p:txBody>
          <a:bodyPr wrap="square" rtlCol="0">
            <a:spAutoFit/>
          </a:bodyPr>
          <a:lstStyle/>
          <a:p>
            <a:r>
              <a:rPr lang="en-GB" sz="2800" u="sng" dirty="0">
                <a:solidFill>
                  <a:srgbClr val="A50021"/>
                </a:solidFill>
                <a:latin typeface="MV Boli" pitchFamily="2" charset="0"/>
                <a:cs typeface="MV Boli" pitchFamily="2" charset="0"/>
              </a:rPr>
              <a:t>DLOs:</a:t>
            </a:r>
          </a:p>
          <a:p>
            <a:endParaRPr lang="en-GB" sz="1000" dirty="0">
              <a:solidFill>
                <a:srgbClr val="A50021"/>
              </a:solidFill>
              <a:latin typeface="MV Boli" pitchFamily="2" charset="0"/>
              <a:cs typeface="MV Boli" pitchFamily="2" charset="0"/>
            </a:endParaRPr>
          </a:p>
          <a:p>
            <a:r>
              <a:rPr lang="en-GB" sz="2800" dirty="0">
                <a:solidFill>
                  <a:srgbClr val="A50021"/>
                </a:solidFill>
                <a:latin typeface="MV Boli" pitchFamily="2" charset="0"/>
                <a:cs typeface="MV Boli" pitchFamily="2" charset="0"/>
              </a:rPr>
              <a:t>To have used pictures to begin to investigate the nature of Jesus. </a:t>
            </a:r>
          </a:p>
          <a:p>
            <a:r>
              <a:rPr lang="en-GB" sz="2800" dirty="0">
                <a:solidFill>
                  <a:srgbClr val="A50021"/>
                </a:solidFill>
                <a:latin typeface="MV Boli" pitchFamily="2" charset="0"/>
                <a:cs typeface="MV Boli" pitchFamily="2" charset="0"/>
              </a:rPr>
              <a:t>To have used a poem to outline the main points of the life of Jesus. </a:t>
            </a:r>
          </a:p>
          <a:p>
            <a:r>
              <a:rPr lang="en-GB" sz="2800" dirty="0">
                <a:solidFill>
                  <a:srgbClr val="A50021"/>
                </a:solidFill>
                <a:latin typeface="MV Boli" pitchFamily="2" charset="0"/>
                <a:cs typeface="MV Boli" pitchFamily="2" charset="0"/>
              </a:rPr>
              <a:t>To have </a:t>
            </a:r>
            <a:r>
              <a:rPr lang="en-GB" sz="2800">
                <a:solidFill>
                  <a:srgbClr val="A50021"/>
                </a:solidFill>
                <a:latin typeface="MV Boli" pitchFamily="2" charset="0"/>
                <a:cs typeface="MV Boli" pitchFamily="2" charset="0"/>
              </a:rPr>
              <a:t>used music to </a:t>
            </a:r>
            <a:r>
              <a:rPr lang="en-GB" sz="2800" dirty="0">
                <a:solidFill>
                  <a:srgbClr val="A50021"/>
                </a:solidFill>
                <a:latin typeface="MV Boli" pitchFamily="2" charset="0"/>
                <a:cs typeface="MV Boli" pitchFamily="2" charset="0"/>
              </a:rPr>
              <a:t>evaluate beliefs about the nature of Jesus.</a:t>
            </a:r>
          </a:p>
        </p:txBody>
      </p:sp>
      <p:pic>
        <p:nvPicPr>
          <p:cNvPr id="1028" name="Picture 4" descr="http://www.religiocando.it/fileXLS/gifreligiose/natale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10430" y="1412776"/>
            <a:ext cx="2122850" cy="1692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50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circle(in)">
                                      <p:cBhvr>
                                        <p:cTn id="11" dur="2000"/>
                                        <p:tgtEl>
                                          <p:spTgt spid="102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1.freeclipartnow.com/d/22863-1/350x229xancient-Jerusalem.jpg.pagespeed.ic.rCM0d-4KRL.jp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1437" r="89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9" descr="http://www.liverpoolmuseums.org.uk/walker/collections/13c-16c/graphics/large/discovered.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50825" y="1364480"/>
            <a:ext cx="3516313"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44338" y="116632"/>
            <a:ext cx="2068195"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Calligraphy" pitchFamily="66" charset="0"/>
              </a:rPr>
              <a:t>Jesus</a:t>
            </a:r>
          </a:p>
        </p:txBody>
      </p:sp>
      <p:sp>
        <p:nvSpPr>
          <p:cNvPr id="5" name="Text Box 4"/>
          <p:cNvSpPr txBox="1">
            <a:spLocks noChangeArrowheads="1"/>
          </p:cNvSpPr>
          <p:nvPr/>
        </p:nvSpPr>
        <p:spPr bwMode="auto">
          <a:xfrm>
            <a:off x="161781" y="884238"/>
            <a:ext cx="817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u="sng" dirty="0">
                <a:solidFill>
                  <a:srgbClr val="C00000"/>
                </a:solidFill>
                <a:latin typeface="Kristen ITC" pitchFamily="66" charset="0"/>
              </a:rPr>
              <a:t>Jesus – Human, Divine or Both?</a:t>
            </a:r>
          </a:p>
        </p:txBody>
      </p:sp>
      <p:sp>
        <p:nvSpPr>
          <p:cNvPr id="6" name="Text Box 10"/>
          <p:cNvSpPr txBox="1">
            <a:spLocks noChangeArrowheads="1"/>
          </p:cNvSpPr>
          <p:nvPr/>
        </p:nvSpPr>
        <p:spPr bwMode="auto">
          <a:xfrm>
            <a:off x="3780850" y="1364480"/>
            <a:ext cx="514826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400" dirty="0">
                <a:solidFill>
                  <a:srgbClr val="C00000"/>
                </a:solidFill>
                <a:latin typeface="Kristen ITC" pitchFamily="66" charset="0"/>
              </a:rPr>
              <a:t>Simone Martini painted this icon in 1342. It shows 12 year old Jesus being found by Mary &amp; Joseph at the Temple in Jerusalem after he had been missing for three days.</a:t>
            </a:r>
          </a:p>
          <a:p>
            <a:pPr>
              <a:spcBef>
                <a:spcPct val="50000"/>
              </a:spcBef>
            </a:pPr>
            <a:r>
              <a:rPr lang="en-GB" sz="2400" dirty="0">
                <a:solidFill>
                  <a:srgbClr val="C00000"/>
                </a:solidFill>
                <a:latin typeface="Kristen ITC" pitchFamily="66" charset="0"/>
              </a:rPr>
              <a:t>Martini shows Jesus has having a dual nature – Human and Divine. </a:t>
            </a:r>
          </a:p>
          <a:p>
            <a:pPr>
              <a:spcBef>
                <a:spcPct val="50000"/>
              </a:spcBef>
            </a:pPr>
            <a:r>
              <a:rPr lang="en-GB" sz="2400" dirty="0">
                <a:solidFill>
                  <a:srgbClr val="C00000"/>
                </a:solidFill>
                <a:latin typeface="Kristen ITC" pitchFamily="66" charset="0"/>
              </a:rPr>
              <a:t>How does Martini do this?</a:t>
            </a:r>
          </a:p>
        </p:txBody>
      </p:sp>
      <p:pic>
        <p:nvPicPr>
          <p:cNvPr id="7" name="Picture 8" descr="Cross with fir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7988" y="5445125"/>
            <a:ext cx="971550" cy="1223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48006" y="5445125"/>
            <a:ext cx="3420338" cy="369332"/>
          </a:xfrm>
          <a:prstGeom prst="rect">
            <a:avLst/>
          </a:prstGeom>
          <a:noFill/>
        </p:spPr>
        <p:txBody>
          <a:bodyPr wrap="square" rtlCol="0">
            <a:spAutoFit/>
          </a:bodyPr>
          <a:lstStyle/>
          <a:p>
            <a:r>
              <a:rPr lang="en-GB" dirty="0"/>
              <a:t>(See bigger image on next slide.)</a:t>
            </a:r>
          </a:p>
        </p:txBody>
      </p:sp>
      <p:sp>
        <p:nvSpPr>
          <p:cNvPr id="8" name="Rectangle 7"/>
          <p:cNvSpPr/>
          <p:nvPr/>
        </p:nvSpPr>
        <p:spPr>
          <a:xfrm>
            <a:off x="359465" y="6188893"/>
            <a:ext cx="8569647" cy="646331"/>
          </a:xfrm>
          <a:prstGeom prst="rect">
            <a:avLst/>
          </a:prstGeom>
        </p:spPr>
        <p:txBody>
          <a:bodyPr wrap="square">
            <a:spAutoFit/>
          </a:bodyPr>
          <a:lstStyle/>
          <a:p>
            <a:r>
              <a:rPr lang="en-GB" dirty="0">
                <a:hlinkClick r:id="rId8"/>
              </a:rPr>
              <a:t>Luke Chapter 2</a:t>
            </a:r>
          </a:p>
          <a:p>
            <a:r>
              <a:rPr lang="en-GB" dirty="0">
                <a:hlinkClick r:id="rId8"/>
              </a:rPr>
              <a:t>https://www.biblegateway.com/passage/?search=Luke+2&amp;version=NIVUK</a:t>
            </a:r>
            <a:r>
              <a:rPr lang="en-GB" dirty="0"/>
              <a:t> </a:t>
            </a:r>
          </a:p>
        </p:txBody>
      </p:sp>
    </p:spTree>
    <p:extLst>
      <p:ext uri="{BB962C8B-B14F-4D97-AF65-F5344CB8AC3E}">
        <p14:creationId xmlns:p14="http://schemas.microsoft.com/office/powerpoint/2010/main" val="342154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1.freeclipartnow.com/d/22863-1/350x229xancient-Jerusalem.jpg.pagespeed.ic.rCM0d-4KRL.jp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1437" r="89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9" descr="http://www.liverpoolmuseums.org.uk/walker/collections/13c-16c/graphics/large/discovered.jpg"/>
          <p:cNvPicPr>
            <a:picLocks noChangeAspect="1" noChangeArrowheads="1"/>
          </p:cNvPicPr>
          <p:nvPr/>
        </p:nvPicPr>
        <p:blipFill rotWithShape="1">
          <a:blip r:embed="rId4" r:link="rId5">
            <a:extLst>
              <a:ext uri="{28A0092B-C50C-407E-A947-70E740481C1C}">
                <a14:useLocalDpi xmlns:a14="http://schemas.microsoft.com/office/drawing/2010/main" val="0"/>
              </a:ext>
            </a:extLst>
          </a:blip>
          <a:srcRect t="22426"/>
          <a:stretch>
            <a:fillRect/>
          </a:stretch>
        </p:blipFill>
        <p:spPr bwMode="auto">
          <a:xfrm>
            <a:off x="1187624" y="82034"/>
            <a:ext cx="6351151" cy="681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ross with fir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7988" y="5445125"/>
            <a:ext cx="971550" cy="122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11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reformjudaism.org/sites/default/files/styles/article_lead_image/public/Jerusalem_4_WesternWall.jpg?itok=nWjPeWGI"/>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rcRect l="20322" r="2524"/>
          <a:stretch/>
        </p:blipFill>
        <p:spPr bwMode="auto">
          <a:xfrm>
            <a:off x="-7994" y="0"/>
            <a:ext cx="91519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44338" y="116632"/>
            <a:ext cx="2068195"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Calligraphy" pitchFamily="66" charset="0"/>
              </a:rPr>
              <a:t>Jesus</a:t>
            </a:r>
          </a:p>
        </p:txBody>
      </p:sp>
      <p:sp>
        <p:nvSpPr>
          <p:cNvPr id="5" name="Text Box 4"/>
          <p:cNvSpPr txBox="1">
            <a:spLocks noChangeArrowheads="1"/>
          </p:cNvSpPr>
          <p:nvPr/>
        </p:nvSpPr>
        <p:spPr bwMode="auto">
          <a:xfrm>
            <a:off x="139449" y="1039962"/>
            <a:ext cx="8857108"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822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Bookman Old Style" pitchFamily="18" charset="0"/>
                <a:cs typeface="Arial" charset="0"/>
              </a:defRPr>
            </a:lvl1pPr>
            <a:lvl2pPr marL="914400" indent="-457200">
              <a:defRPr sz="2400">
                <a:solidFill>
                  <a:schemeClr val="tx1"/>
                </a:solidFill>
                <a:latin typeface="Bookman Old Style" pitchFamily="18" charset="0"/>
                <a:cs typeface="Arial" charset="0"/>
              </a:defRPr>
            </a:lvl2pPr>
            <a:lvl3pPr marL="1371600" indent="-457200">
              <a:defRPr sz="2400">
                <a:solidFill>
                  <a:schemeClr val="tx1"/>
                </a:solidFill>
                <a:latin typeface="Bookman Old Style" pitchFamily="18" charset="0"/>
                <a:cs typeface="Arial" charset="0"/>
              </a:defRPr>
            </a:lvl3pPr>
            <a:lvl4pPr marL="1828800" indent="-457200">
              <a:defRPr sz="2400">
                <a:solidFill>
                  <a:schemeClr val="tx1"/>
                </a:solidFill>
                <a:latin typeface="Bookman Old Style" pitchFamily="18" charset="0"/>
                <a:cs typeface="Arial" charset="0"/>
              </a:defRPr>
            </a:lvl4pPr>
            <a:lvl5pPr marL="2286000" indent="-457200">
              <a:defRPr sz="2400">
                <a:solidFill>
                  <a:schemeClr val="tx1"/>
                </a:solidFill>
                <a:latin typeface="Bookman Old Style" pitchFamily="18" charset="0"/>
                <a:cs typeface="Arial" charset="0"/>
              </a:defRPr>
            </a:lvl5pPr>
            <a:lvl6pPr marL="2743200" indent="-457200" fontAlgn="base">
              <a:spcBef>
                <a:spcPct val="0"/>
              </a:spcBef>
              <a:spcAft>
                <a:spcPct val="0"/>
              </a:spcAft>
              <a:defRPr sz="2400">
                <a:solidFill>
                  <a:schemeClr val="tx1"/>
                </a:solidFill>
                <a:latin typeface="Bookman Old Style" pitchFamily="18" charset="0"/>
                <a:cs typeface="Arial" charset="0"/>
              </a:defRPr>
            </a:lvl6pPr>
            <a:lvl7pPr marL="3200400" indent="-457200" fontAlgn="base">
              <a:spcBef>
                <a:spcPct val="0"/>
              </a:spcBef>
              <a:spcAft>
                <a:spcPct val="0"/>
              </a:spcAft>
              <a:defRPr sz="2400">
                <a:solidFill>
                  <a:schemeClr val="tx1"/>
                </a:solidFill>
                <a:latin typeface="Bookman Old Style" pitchFamily="18" charset="0"/>
                <a:cs typeface="Arial" charset="0"/>
              </a:defRPr>
            </a:lvl7pPr>
            <a:lvl8pPr marL="3657600" indent="-457200" fontAlgn="base">
              <a:spcBef>
                <a:spcPct val="0"/>
              </a:spcBef>
              <a:spcAft>
                <a:spcPct val="0"/>
              </a:spcAft>
              <a:defRPr sz="2400">
                <a:solidFill>
                  <a:schemeClr val="tx1"/>
                </a:solidFill>
                <a:latin typeface="Bookman Old Style" pitchFamily="18" charset="0"/>
                <a:cs typeface="Arial" charset="0"/>
              </a:defRPr>
            </a:lvl8pPr>
            <a:lvl9pPr marL="4114800" indent="-457200" fontAlgn="base">
              <a:spcBef>
                <a:spcPct val="0"/>
              </a:spcBef>
              <a:spcAft>
                <a:spcPct val="0"/>
              </a:spcAft>
              <a:defRPr sz="2400">
                <a:solidFill>
                  <a:schemeClr val="tx1"/>
                </a:solidFill>
                <a:latin typeface="Bookman Old Style" pitchFamily="18" charset="0"/>
                <a:cs typeface="Arial" charset="0"/>
              </a:defRPr>
            </a:lvl9pPr>
          </a:lstStyle>
          <a:p>
            <a:pPr>
              <a:spcBef>
                <a:spcPct val="50000"/>
              </a:spcBef>
            </a:pPr>
            <a:r>
              <a:rPr lang="en-GB" sz="2300" u="sng" dirty="0">
                <a:solidFill>
                  <a:schemeClr val="accent2">
                    <a:lumMod val="75000"/>
                  </a:schemeClr>
                </a:solidFill>
                <a:latin typeface="Comic Sans MS" pitchFamily="66" charset="0"/>
              </a:rPr>
              <a:t>Review and Reflect.</a:t>
            </a:r>
          </a:p>
          <a:p>
            <a:pPr>
              <a:spcBef>
                <a:spcPct val="50000"/>
              </a:spcBef>
            </a:pPr>
            <a:r>
              <a:rPr lang="en-GB" sz="2300" i="1" dirty="0">
                <a:solidFill>
                  <a:schemeClr val="accent2">
                    <a:lumMod val="75000"/>
                  </a:schemeClr>
                </a:solidFill>
                <a:latin typeface="Comic Sans MS" pitchFamily="66" charset="0"/>
              </a:rPr>
              <a:t>Consider the relationship between Jesus and his parents – Mary and Joseph as shown in the painting.</a:t>
            </a:r>
          </a:p>
          <a:p>
            <a:pPr>
              <a:spcBef>
                <a:spcPct val="50000"/>
              </a:spcBef>
              <a:buFontTx/>
              <a:buAutoNum type="arabicPeriod"/>
            </a:pPr>
            <a:r>
              <a:rPr lang="en-GB" sz="2300" dirty="0">
                <a:solidFill>
                  <a:schemeClr val="accent2">
                    <a:lumMod val="75000"/>
                  </a:schemeClr>
                </a:solidFill>
                <a:latin typeface="Comic Sans MS" pitchFamily="66" charset="0"/>
              </a:rPr>
              <a:t>What emotions do you think Mary and Joseph were going through when Jesus disappeared?</a:t>
            </a:r>
          </a:p>
          <a:p>
            <a:pPr>
              <a:spcBef>
                <a:spcPct val="50000"/>
              </a:spcBef>
            </a:pPr>
            <a:r>
              <a:rPr lang="en-GB" sz="2300" dirty="0">
                <a:solidFill>
                  <a:schemeClr val="accent2">
                    <a:lumMod val="75000"/>
                  </a:schemeClr>
                </a:solidFill>
                <a:latin typeface="Comic Sans MS" pitchFamily="66" charset="0"/>
              </a:rPr>
              <a:t>2.  How does Jesus appear to be feeling? </a:t>
            </a:r>
          </a:p>
          <a:p>
            <a:pPr>
              <a:spcBef>
                <a:spcPct val="50000"/>
              </a:spcBef>
            </a:pPr>
            <a:r>
              <a:rPr lang="en-GB" sz="2300" dirty="0">
                <a:solidFill>
                  <a:schemeClr val="accent2">
                    <a:lumMod val="75000"/>
                  </a:schemeClr>
                </a:solidFill>
                <a:latin typeface="Comic Sans MS" pitchFamily="66" charset="0"/>
              </a:rPr>
              <a:t>3.  What does this relationship suggest about the nature of Jesus?</a:t>
            </a:r>
          </a:p>
        </p:txBody>
      </p:sp>
      <p:pic>
        <p:nvPicPr>
          <p:cNvPr id="5124" name="Picture 4" descr="http://www.animationgold.com/jesus_and_lambs_animat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46839" y="4445774"/>
            <a:ext cx="2592288" cy="238490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139449" y="4941168"/>
            <a:ext cx="6808815" cy="168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822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Bookman Old Style" pitchFamily="18" charset="0"/>
                <a:cs typeface="Arial" charset="0"/>
              </a:defRPr>
            </a:lvl1pPr>
            <a:lvl2pPr marL="914400" indent="-457200">
              <a:defRPr sz="2400">
                <a:solidFill>
                  <a:schemeClr val="tx1"/>
                </a:solidFill>
                <a:latin typeface="Bookman Old Style" pitchFamily="18" charset="0"/>
                <a:cs typeface="Arial" charset="0"/>
              </a:defRPr>
            </a:lvl2pPr>
            <a:lvl3pPr marL="1371600" indent="-457200">
              <a:defRPr sz="2400">
                <a:solidFill>
                  <a:schemeClr val="tx1"/>
                </a:solidFill>
                <a:latin typeface="Bookman Old Style" pitchFamily="18" charset="0"/>
                <a:cs typeface="Arial" charset="0"/>
              </a:defRPr>
            </a:lvl3pPr>
            <a:lvl4pPr marL="1828800" indent="-457200">
              <a:defRPr sz="2400">
                <a:solidFill>
                  <a:schemeClr val="tx1"/>
                </a:solidFill>
                <a:latin typeface="Bookman Old Style" pitchFamily="18" charset="0"/>
                <a:cs typeface="Arial" charset="0"/>
              </a:defRPr>
            </a:lvl4pPr>
            <a:lvl5pPr marL="2286000" indent="-457200">
              <a:defRPr sz="2400">
                <a:solidFill>
                  <a:schemeClr val="tx1"/>
                </a:solidFill>
                <a:latin typeface="Bookman Old Style" pitchFamily="18" charset="0"/>
                <a:cs typeface="Arial" charset="0"/>
              </a:defRPr>
            </a:lvl5pPr>
            <a:lvl6pPr marL="2743200" indent="-457200" fontAlgn="base">
              <a:spcBef>
                <a:spcPct val="0"/>
              </a:spcBef>
              <a:spcAft>
                <a:spcPct val="0"/>
              </a:spcAft>
              <a:defRPr sz="2400">
                <a:solidFill>
                  <a:schemeClr val="tx1"/>
                </a:solidFill>
                <a:latin typeface="Bookman Old Style" pitchFamily="18" charset="0"/>
                <a:cs typeface="Arial" charset="0"/>
              </a:defRPr>
            </a:lvl6pPr>
            <a:lvl7pPr marL="3200400" indent="-457200" fontAlgn="base">
              <a:spcBef>
                <a:spcPct val="0"/>
              </a:spcBef>
              <a:spcAft>
                <a:spcPct val="0"/>
              </a:spcAft>
              <a:defRPr sz="2400">
                <a:solidFill>
                  <a:schemeClr val="tx1"/>
                </a:solidFill>
                <a:latin typeface="Bookman Old Style" pitchFamily="18" charset="0"/>
                <a:cs typeface="Arial" charset="0"/>
              </a:defRPr>
            </a:lvl7pPr>
            <a:lvl8pPr marL="3657600" indent="-457200" fontAlgn="base">
              <a:spcBef>
                <a:spcPct val="0"/>
              </a:spcBef>
              <a:spcAft>
                <a:spcPct val="0"/>
              </a:spcAft>
              <a:defRPr sz="2400">
                <a:solidFill>
                  <a:schemeClr val="tx1"/>
                </a:solidFill>
                <a:latin typeface="Bookman Old Style" pitchFamily="18" charset="0"/>
                <a:cs typeface="Arial" charset="0"/>
              </a:defRPr>
            </a:lvl8pPr>
            <a:lvl9pPr marL="4114800" indent="-457200" fontAlgn="base">
              <a:spcBef>
                <a:spcPct val="0"/>
              </a:spcBef>
              <a:spcAft>
                <a:spcPct val="0"/>
              </a:spcAft>
              <a:defRPr sz="2400">
                <a:solidFill>
                  <a:schemeClr val="tx1"/>
                </a:solidFill>
                <a:latin typeface="Bookman Old Style" pitchFamily="18" charset="0"/>
                <a:cs typeface="Arial" charset="0"/>
              </a:defRPr>
            </a:lvl9pPr>
          </a:lstStyle>
          <a:p>
            <a:pPr>
              <a:spcBef>
                <a:spcPct val="50000"/>
              </a:spcBef>
            </a:pPr>
            <a:r>
              <a:rPr lang="en-GB" sz="2300" i="1" dirty="0">
                <a:solidFill>
                  <a:schemeClr val="accent2">
                    <a:lumMod val="75000"/>
                  </a:schemeClr>
                </a:solidFill>
                <a:latin typeface="Comic Sans MS" pitchFamily="66" charset="0"/>
              </a:rPr>
              <a:t>Think about all the evidence from today’s lesson and suggest an answer to the key question; </a:t>
            </a:r>
          </a:p>
          <a:p>
            <a:pPr>
              <a:spcBef>
                <a:spcPct val="50000"/>
              </a:spcBef>
            </a:pPr>
            <a:r>
              <a:rPr lang="en-GB" sz="2300" dirty="0">
                <a:solidFill>
                  <a:schemeClr val="accent2">
                    <a:lumMod val="75000"/>
                  </a:schemeClr>
                </a:solidFill>
                <a:latin typeface="Comic Sans MS" pitchFamily="66" charset="0"/>
              </a:rPr>
              <a:t>What was Jesus like? Explain your answer using evidence.</a:t>
            </a:r>
          </a:p>
        </p:txBody>
      </p:sp>
    </p:spTree>
    <p:extLst>
      <p:ext uri="{BB962C8B-B14F-4D97-AF65-F5344CB8AC3E}">
        <p14:creationId xmlns:p14="http://schemas.microsoft.com/office/powerpoint/2010/main" val="16735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par>
                                <p:cTn id="8" presetID="2" presetClass="entr" presetSubtype="2"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 calcmode="lin" valueType="num">
                                      <p:cBhvr additive="base">
                                        <p:cTn id="10" dur="2000" fill="hold"/>
                                        <p:tgtEl>
                                          <p:spTgt spid="5124"/>
                                        </p:tgtEl>
                                        <p:attrNameLst>
                                          <p:attrName>ppt_x</p:attrName>
                                        </p:attrNameLst>
                                      </p:cBhvr>
                                      <p:tavLst>
                                        <p:tav tm="0">
                                          <p:val>
                                            <p:strVal val="1+#ppt_w/2"/>
                                          </p:val>
                                        </p:tav>
                                        <p:tav tm="100000">
                                          <p:val>
                                            <p:strVal val="#ppt_x"/>
                                          </p:val>
                                        </p:tav>
                                      </p:tavLst>
                                    </p:anim>
                                    <p:anim calcmode="lin" valueType="num">
                                      <p:cBhvr additive="base">
                                        <p:cTn id="11" dur="20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sraelvideonetwork.com/wp-content/uploads/2012/11/jerusalem_eveni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CrisscrossEtching/>
                    </a14:imgEffect>
                    <a14:imgEffect>
                      <a14:colorTemperature colorTemp="5900"/>
                    </a14:imgEffect>
                    <a14:imgEffect>
                      <a14:brightnessContrast bright="10000" contrast="20000"/>
                    </a14:imgEffect>
                  </a14:imgLayer>
                </a14:imgProps>
              </a:ext>
              <a:ext uri="{28A0092B-C50C-407E-A947-70E740481C1C}">
                <a14:useLocalDpi xmlns:a14="http://schemas.microsoft.com/office/drawing/2010/main" val="0"/>
              </a:ext>
            </a:extLst>
          </a:blip>
          <a:srcRect l="18042" t="8634" r="8211" b="12240"/>
          <a:stretch/>
        </p:blipFill>
        <p:spPr bwMode="auto">
          <a:xfrm>
            <a:off x="-59185" y="0"/>
            <a:ext cx="920318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11664" y="214949"/>
            <a:ext cx="1933543" cy="861774"/>
          </a:xfrm>
          <a:prstGeom prst="rect">
            <a:avLst/>
          </a:prstGeom>
          <a:noFill/>
        </p:spPr>
        <p:txBody>
          <a:bodyPr wrap="none" lIns="91440" tIns="45720" rIns="91440" bIns="45720">
            <a:spAutoFit/>
          </a:bodyPr>
          <a:lstStyle/>
          <a:p>
            <a:pPr algn="ctr"/>
            <a:r>
              <a:rPr lang="en-US" sz="5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Calligraphy" pitchFamily="66" charset="0"/>
              </a:rPr>
              <a:t>Jesus</a:t>
            </a:r>
          </a:p>
        </p:txBody>
      </p:sp>
      <p:sp>
        <p:nvSpPr>
          <p:cNvPr id="4" name="TextBox 3"/>
          <p:cNvSpPr txBox="1"/>
          <p:nvPr/>
        </p:nvSpPr>
        <p:spPr>
          <a:xfrm>
            <a:off x="179512" y="1196752"/>
            <a:ext cx="8807508" cy="1538883"/>
          </a:xfrm>
          <a:prstGeom prst="rect">
            <a:avLst/>
          </a:prstGeom>
          <a:noFill/>
        </p:spPr>
        <p:txBody>
          <a:bodyPr wrap="square" rtlCol="0">
            <a:spAutoFit/>
          </a:bodyPr>
          <a:lstStyle/>
          <a:p>
            <a:r>
              <a:rPr lang="en-GB" sz="2800" u="sng">
                <a:solidFill>
                  <a:srgbClr val="C00000"/>
                </a:solidFill>
                <a:latin typeface="MV Boli" pitchFamily="2" charset="0"/>
                <a:cs typeface="MV Boli" pitchFamily="2" charset="0"/>
              </a:rPr>
              <a:t>Starter Task:</a:t>
            </a:r>
            <a:endParaRPr lang="en-GB" sz="2800" u="sng" dirty="0">
              <a:solidFill>
                <a:srgbClr val="C00000"/>
              </a:solidFill>
              <a:latin typeface="MV Boli" pitchFamily="2" charset="0"/>
              <a:cs typeface="MV Boli" pitchFamily="2" charset="0"/>
            </a:endParaRPr>
          </a:p>
          <a:p>
            <a:endParaRPr lang="en-GB" sz="1000" dirty="0">
              <a:solidFill>
                <a:srgbClr val="C00000"/>
              </a:solidFill>
              <a:latin typeface="MV Boli" pitchFamily="2" charset="0"/>
              <a:cs typeface="MV Boli" pitchFamily="2" charset="0"/>
            </a:endParaRPr>
          </a:p>
          <a:p>
            <a:r>
              <a:rPr lang="en-GB" sz="2800" dirty="0">
                <a:solidFill>
                  <a:srgbClr val="C00000"/>
                </a:solidFill>
                <a:latin typeface="MV Boli" pitchFamily="2" charset="0"/>
                <a:cs typeface="MV Boli" pitchFamily="2" charset="0"/>
              </a:rPr>
              <a:t>Look at the images of Jesus. What do they suggest about the nature of Jesus?</a:t>
            </a:r>
          </a:p>
        </p:txBody>
      </p:sp>
      <p:pic>
        <p:nvPicPr>
          <p:cNvPr id="2053" name="Picture 1" descr="http://dvrbible.files.wordpress.com/2011/01/jesus2bchrist2bwallpaper.jpg"/>
          <p:cNvPicPr>
            <a:picLocks noChangeAspect="1" noChangeArrowheads="1"/>
          </p:cNvPicPr>
          <p:nvPr/>
        </p:nvPicPr>
        <p:blipFill>
          <a:blip r:embed="rId4" cstate="print">
            <a:extLst>
              <a:ext uri="{28A0092B-C50C-407E-A947-70E740481C1C}">
                <a14:useLocalDpi xmlns:a14="http://schemas.microsoft.com/office/drawing/2010/main" val="0"/>
              </a:ext>
            </a:extLst>
          </a:blip>
          <a:srcRect l="2477" r="2005"/>
          <a:stretch>
            <a:fillRect/>
          </a:stretch>
        </p:blipFill>
        <p:spPr bwMode="auto">
          <a:xfrm>
            <a:off x="179510" y="2852936"/>
            <a:ext cx="3193305" cy="24127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descr="http://www.the666.com/fotos/Jesus-a1.jpg"/>
          <p:cNvPicPr>
            <a:picLocks noChangeAspect="1" noChangeArrowheads="1"/>
          </p:cNvPicPr>
          <p:nvPr/>
        </p:nvPicPr>
        <p:blipFill>
          <a:blip r:embed="rId5">
            <a:extLst>
              <a:ext uri="{28A0092B-C50C-407E-A947-70E740481C1C}">
                <a14:useLocalDpi xmlns:a14="http://schemas.microsoft.com/office/drawing/2010/main" val="0"/>
              </a:ext>
            </a:extLst>
          </a:blip>
          <a:srcRect l="4265"/>
          <a:stretch>
            <a:fillRect/>
          </a:stretch>
        </p:blipFill>
        <p:spPr bwMode="auto">
          <a:xfrm>
            <a:off x="3506460" y="2881388"/>
            <a:ext cx="3159448" cy="23842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3" descr="http://media.tumblr.com/tumblr_kze86lQRXL1qa750u.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889391"/>
            <a:ext cx="2022931"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TextBox 8"/>
          <p:cNvSpPr txBox="1"/>
          <p:nvPr/>
        </p:nvSpPr>
        <p:spPr>
          <a:xfrm>
            <a:off x="179512" y="5445224"/>
            <a:ext cx="8807508" cy="1107996"/>
          </a:xfrm>
          <a:prstGeom prst="rect">
            <a:avLst/>
          </a:prstGeom>
          <a:noFill/>
        </p:spPr>
        <p:txBody>
          <a:bodyPr wrap="square" rtlCol="0">
            <a:spAutoFit/>
          </a:bodyPr>
          <a:lstStyle/>
          <a:p>
            <a:r>
              <a:rPr lang="en-GB" sz="2800" b="1" u="sng" dirty="0">
                <a:solidFill>
                  <a:srgbClr val="FFFFFF"/>
                </a:solidFill>
                <a:latin typeface="MV Boli" pitchFamily="2" charset="0"/>
                <a:cs typeface="MV Boli" pitchFamily="2" charset="0"/>
              </a:rPr>
              <a:t>Extension;</a:t>
            </a:r>
          </a:p>
          <a:p>
            <a:endParaRPr lang="en-GB" sz="800" b="1" dirty="0">
              <a:solidFill>
                <a:srgbClr val="FFFFFF"/>
              </a:solidFill>
              <a:latin typeface="MV Boli" pitchFamily="2" charset="0"/>
              <a:cs typeface="MV Boli" pitchFamily="2" charset="0"/>
            </a:endParaRPr>
          </a:p>
          <a:p>
            <a:r>
              <a:rPr lang="en-GB" sz="2800" b="1" dirty="0">
                <a:solidFill>
                  <a:srgbClr val="FFFFFF"/>
                </a:solidFill>
                <a:latin typeface="MV Boli" pitchFamily="2" charset="0"/>
                <a:cs typeface="MV Boli" pitchFamily="2" charset="0"/>
              </a:rPr>
              <a:t>How do we know these are pictures of Jesus?</a:t>
            </a:r>
          </a:p>
        </p:txBody>
      </p:sp>
    </p:spTree>
    <p:extLst>
      <p:ext uri="{BB962C8B-B14F-4D97-AF65-F5344CB8AC3E}">
        <p14:creationId xmlns:p14="http://schemas.microsoft.com/office/powerpoint/2010/main" val="285257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circle(in)">
                                      <p:cBhvr>
                                        <p:cTn id="13" dur="2000"/>
                                        <p:tgtEl>
                                          <p:spTgt spid="205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ipe(up)">
                                      <p:cBhvr>
                                        <p:cTn id="18" dur="20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barn(inVertical)">
                                      <p:cBhvr>
                                        <p:cTn id="23" dur="20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onlythrujesus.org/sitebuildercontent/sitebuilderfiles/jer014_.jp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t="3664" b="5854"/>
          <a:stretch/>
        </p:blipFill>
        <p:spPr bwMode="auto">
          <a:xfrm rot="16200000">
            <a:off x="1142998" y="-1143002"/>
            <a:ext cx="6858003" cy="9143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44338" y="260648"/>
            <a:ext cx="2068195"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Calligraphy" pitchFamily="66" charset="0"/>
              </a:rPr>
              <a:t>Jesus</a:t>
            </a:r>
          </a:p>
        </p:txBody>
      </p:sp>
      <p:sp>
        <p:nvSpPr>
          <p:cNvPr id="7" name="Text Box 1"/>
          <p:cNvSpPr txBox="1">
            <a:spLocks noChangeArrowheads="1"/>
          </p:cNvSpPr>
          <p:nvPr/>
        </p:nvSpPr>
        <p:spPr bwMode="auto">
          <a:xfrm>
            <a:off x="323594" y="1736897"/>
            <a:ext cx="8640894" cy="4909318"/>
          </a:xfrm>
          <a:prstGeom prst="rect">
            <a:avLst/>
          </a:prstGeom>
          <a:solidFill>
            <a:srgbClr val="FFFFFF"/>
          </a:solidFill>
          <a:ln w="38100" cmpd="dbl">
            <a:solidFill>
              <a:srgbClr val="000000"/>
            </a:solidFill>
            <a:miter lim="800000"/>
            <a:headEnd/>
            <a:tailEnd/>
          </a:ln>
        </p:spPr>
        <p:txBody>
          <a:bodyPr rot="0" vert="horz" wrap="square" lIns="91440" tIns="45720" rIns="91440" bIns="45720" anchor="t" anchorCtr="0" upright="1">
            <a:noAutofit/>
          </a:bodyPr>
          <a:lstStyle/>
          <a:p>
            <a:pPr algn="ctr">
              <a:spcAft>
                <a:spcPts val="0"/>
              </a:spcAft>
            </a:pPr>
            <a:r>
              <a:rPr lang="en-GB" dirty="0">
                <a:effectLst/>
                <a:ea typeface="Times New Roman"/>
              </a:rPr>
              <a:t>Here is a man born in an obscure village, the child of a peasant.</a:t>
            </a:r>
            <a:endParaRPr lang="en-GB" sz="1600" dirty="0">
              <a:effectLst/>
              <a:ea typeface="Times New Roman"/>
            </a:endParaRPr>
          </a:p>
          <a:p>
            <a:pPr algn="ctr">
              <a:spcAft>
                <a:spcPts val="0"/>
              </a:spcAft>
            </a:pPr>
            <a:r>
              <a:rPr lang="en-GB" dirty="0">
                <a:effectLst/>
                <a:ea typeface="Times New Roman"/>
              </a:rPr>
              <a:t>He worked in a carpenter’s shop until he was thirty, and then became a wandering teacher.</a:t>
            </a:r>
            <a:endParaRPr lang="en-GB" sz="1600" dirty="0">
              <a:effectLst/>
              <a:ea typeface="Times New Roman"/>
            </a:endParaRPr>
          </a:p>
          <a:p>
            <a:pPr algn="ctr">
              <a:spcAft>
                <a:spcPts val="0"/>
              </a:spcAft>
            </a:pPr>
            <a:r>
              <a:rPr lang="en-GB" dirty="0">
                <a:effectLst/>
                <a:ea typeface="Times New Roman"/>
              </a:rPr>
              <a:t>He never went to college, he never wrote a book, he never owned a home.</a:t>
            </a:r>
            <a:endParaRPr lang="en-GB" sz="1600" dirty="0">
              <a:effectLst/>
              <a:ea typeface="Times New Roman"/>
            </a:endParaRPr>
          </a:p>
          <a:p>
            <a:pPr algn="ctr">
              <a:spcAft>
                <a:spcPts val="0"/>
              </a:spcAft>
            </a:pPr>
            <a:r>
              <a:rPr lang="en-GB" dirty="0">
                <a:effectLst/>
                <a:ea typeface="Times New Roman"/>
              </a:rPr>
              <a:t>He never travelled two hundred miles from where he was born.</a:t>
            </a:r>
            <a:endParaRPr lang="en-GB" sz="1600" dirty="0">
              <a:effectLst/>
              <a:ea typeface="Times New Roman"/>
            </a:endParaRPr>
          </a:p>
          <a:p>
            <a:pPr algn="ctr">
              <a:spcAft>
                <a:spcPts val="0"/>
              </a:spcAft>
            </a:pPr>
            <a:r>
              <a:rPr lang="en-GB" dirty="0">
                <a:effectLst/>
                <a:ea typeface="Times New Roman"/>
              </a:rPr>
              <a:t>Whilst still a young man people turned against him.</a:t>
            </a:r>
            <a:endParaRPr lang="en-GB" sz="1600" dirty="0">
              <a:effectLst/>
              <a:ea typeface="Times New Roman"/>
            </a:endParaRPr>
          </a:p>
          <a:p>
            <a:pPr algn="ctr">
              <a:spcAft>
                <a:spcPts val="0"/>
              </a:spcAft>
            </a:pPr>
            <a:r>
              <a:rPr lang="en-GB" dirty="0">
                <a:effectLst/>
                <a:ea typeface="Times New Roman"/>
              </a:rPr>
              <a:t>His friends ran away and; one of them betrayed him.</a:t>
            </a:r>
            <a:endParaRPr lang="en-GB" sz="1600" dirty="0">
              <a:effectLst/>
              <a:ea typeface="Times New Roman"/>
            </a:endParaRPr>
          </a:p>
          <a:p>
            <a:pPr algn="ctr">
              <a:spcAft>
                <a:spcPts val="0"/>
              </a:spcAft>
            </a:pPr>
            <a:r>
              <a:rPr lang="en-GB" dirty="0">
                <a:effectLst/>
                <a:ea typeface="Times New Roman"/>
              </a:rPr>
              <a:t>He was handed over to his enemies. </a:t>
            </a:r>
            <a:endParaRPr lang="en-GB" sz="1600" dirty="0">
              <a:effectLst/>
              <a:ea typeface="Times New Roman"/>
            </a:endParaRPr>
          </a:p>
          <a:p>
            <a:pPr algn="ctr">
              <a:spcAft>
                <a:spcPts val="0"/>
              </a:spcAft>
            </a:pPr>
            <a:r>
              <a:rPr lang="en-GB" dirty="0">
                <a:effectLst/>
                <a:ea typeface="Times New Roman"/>
              </a:rPr>
              <a:t>He went through a mockery of a trial.</a:t>
            </a:r>
            <a:endParaRPr lang="en-GB" sz="1600" dirty="0">
              <a:effectLst/>
              <a:ea typeface="Times New Roman"/>
            </a:endParaRPr>
          </a:p>
          <a:p>
            <a:pPr algn="ctr">
              <a:spcAft>
                <a:spcPts val="0"/>
              </a:spcAft>
            </a:pPr>
            <a:r>
              <a:rPr lang="en-GB" dirty="0">
                <a:effectLst/>
                <a:ea typeface="Times New Roman"/>
              </a:rPr>
              <a:t>He was nailed to a cross between two thieves.</a:t>
            </a:r>
            <a:endParaRPr lang="en-GB" sz="1600" dirty="0">
              <a:effectLst/>
              <a:ea typeface="Times New Roman"/>
            </a:endParaRPr>
          </a:p>
          <a:p>
            <a:pPr algn="ctr">
              <a:spcAft>
                <a:spcPts val="0"/>
              </a:spcAft>
            </a:pPr>
            <a:r>
              <a:rPr lang="en-GB" dirty="0">
                <a:effectLst/>
                <a:ea typeface="Times New Roman"/>
              </a:rPr>
              <a:t>His executioners gambled for the only piece of property he had – his coat.</a:t>
            </a:r>
            <a:endParaRPr lang="en-GB" sz="1600" dirty="0">
              <a:effectLst/>
              <a:ea typeface="Times New Roman"/>
            </a:endParaRPr>
          </a:p>
          <a:p>
            <a:pPr algn="ctr">
              <a:spcAft>
                <a:spcPts val="0"/>
              </a:spcAft>
            </a:pPr>
            <a:r>
              <a:rPr lang="en-GB" dirty="0">
                <a:effectLst/>
                <a:ea typeface="Times New Roman"/>
              </a:rPr>
              <a:t>When he was dead he was taken down and buried in a borrowed grave through the pity of a friend.</a:t>
            </a:r>
            <a:endParaRPr lang="en-GB" sz="1600" dirty="0">
              <a:effectLst/>
              <a:ea typeface="Times New Roman"/>
            </a:endParaRPr>
          </a:p>
          <a:p>
            <a:pPr algn="ctr">
              <a:spcAft>
                <a:spcPts val="0"/>
              </a:spcAft>
            </a:pPr>
            <a:r>
              <a:rPr lang="en-GB" dirty="0">
                <a:effectLst/>
                <a:ea typeface="Times New Roman"/>
              </a:rPr>
              <a:t>2000 years have come and gone.</a:t>
            </a:r>
            <a:endParaRPr lang="en-GB" sz="1600" dirty="0">
              <a:effectLst/>
              <a:ea typeface="Times New Roman"/>
            </a:endParaRPr>
          </a:p>
          <a:p>
            <a:pPr algn="ctr">
              <a:spcAft>
                <a:spcPts val="0"/>
              </a:spcAft>
            </a:pPr>
            <a:r>
              <a:rPr lang="en-GB" dirty="0">
                <a:effectLst/>
                <a:ea typeface="Times New Roman"/>
              </a:rPr>
              <a:t>I tell you I am not far from the mark when I say that all the armies that have marched, all the parliaments that ever sat and all the kings that ever reigned, put together, have not affected the life of people on earth as powerfully as that one solitary life.</a:t>
            </a:r>
          </a:p>
          <a:p>
            <a:pPr algn="r">
              <a:spcAft>
                <a:spcPts val="0"/>
              </a:spcAft>
            </a:pPr>
            <a:r>
              <a:rPr lang="en-GB" sz="2800"/>
              <a:t>James Hefley</a:t>
            </a:r>
            <a:endParaRPr lang="en-GB" sz="2800" dirty="0">
              <a:effectLst/>
              <a:ea typeface="Times New Roman"/>
            </a:endParaRPr>
          </a:p>
        </p:txBody>
      </p:sp>
      <p:sp>
        <p:nvSpPr>
          <p:cNvPr id="6" name="TextBox 5"/>
          <p:cNvSpPr txBox="1"/>
          <p:nvPr/>
        </p:nvSpPr>
        <p:spPr>
          <a:xfrm>
            <a:off x="282843" y="343486"/>
            <a:ext cx="8722395" cy="4555093"/>
          </a:xfrm>
          <a:prstGeom prst="rect">
            <a:avLst/>
          </a:prstGeom>
          <a:solidFill>
            <a:srgbClr val="FFFF00"/>
          </a:solidFill>
        </p:spPr>
        <p:txBody>
          <a:bodyPr wrap="square" rtlCol="0">
            <a:spAutoFit/>
          </a:bodyPr>
          <a:lstStyle/>
          <a:p>
            <a:r>
              <a:rPr lang="en-GB" sz="2800" b="1" u="sng" dirty="0">
                <a:solidFill>
                  <a:srgbClr val="C00000"/>
                </a:solidFill>
                <a:latin typeface="MV Boli" pitchFamily="2" charset="0"/>
                <a:cs typeface="MV Boli" pitchFamily="2" charset="0"/>
              </a:rPr>
              <a:t>Things to do:</a:t>
            </a:r>
          </a:p>
          <a:p>
            <a:endParaRPr lang="en-GB" sz="1000" b="1" dirty="0">
              <a:solidFill>
                <a:srgbClr val="C00000"/>
              </a:solidFill>
              <a:latin typeface="MV Boli" pitchFamily="2" charset="0"/>
              <a:cs typeface="MV Boli" pitchFamily="2" charset="0"/>
            </a:endParaRPr>
          </a:p>
          <a:p>
            <a:pPr marL="457200" indent="-457200">
              <a:buFont typeface="Wingdings" pitchFamily="2" charset="2"/>
              <a:buChar char="Ø"/>
            </a:pPr>
            <a:r>
              <a:rPr lang="en-GB" sz="2800" b="1" dirty="0">
                <a:solidFill>
                  <a:srgbClr val="C00000"/>
                </a:solidFill>
                <a:latin typeface="MV Boli" pitchFamily="2" charset="0"/>
                <a:cs typeface="MV Boli" pitchFamily="2" charset="0"/>
              </a:rPr>
              <a:t>Read the poem about Jesus.</a:t>
            </a:r>
          </a:p>
          <a:p>
            <a:pPr marL="457200" indent="-457200">
              <a:buFont typeface="Wingdings" pitchFamily="2" charset="2"/>
              <a:buChar char="Ø"/>
            </a:pPr>
            <a:endParaRPr lang="en-GB" sz="1400" b="1" dirty="0">
              <a:solidFill>
                <a:srgbClr val="C00000"/>
              </a:solidFill>
              <a:latin typeface="MV Boli" pitchFamily="2" charset="0"/>
              <a:cs typeface="MV Boli" pitchFamily="2" charset="0"/>
            </a:endParaRPr>
          </a:p>
          <a:p>
            <a:pPr marL="457200" indent="-457200">
              <a:buFont typeface="Wingdings" pitchFamily="2" charset="2"/>
              <a:buChar char="Ø"/>
            </a:pPr>
            <a:r>
              <a:rPr lang="en-GB" sz="2800" b="1" dirty="0">
                <a:solidFill>
                  <a:srgbClr val="C00000"/>
                </a:solidFill>
                <a:latin typeface="MV Boli" pitchFamily="2" charset="0"/>
                <a:cs typeface="MV Boli" pitchFamily="2" charset="0"/>
              </a:rPr>
              <a:t>Using a double page, draw a time line of the key events as outlined in the poem: words first then add pictures.</a:t>
            </a:r>
          </a:p>
          <a:p>
            <a:pPr marL="457200" indent="-457200">
              <a:buFont typeface="Wingdings" pitchFamily="2" charset="2"/>
              <a:buChar char="Ø"/>
            </a:pPr>
            <a:r>
              <a:rPr lang="en-GB" sz="2800" b="1" u="sng" dirty="0">
                <a:solidFill>
                  <a:srgbClr val="C00000"/>
                </a:solidFill>
                <a:latin typeface="MV Boli" pitchFamily="2" charset="0"/>
                <a:cs typeface="MV Boli" pitchFamily="2" charset="0"/>
              </a:rPr>
              <a:t>Extension:</a:t>
            </a:r>
            <a:r>
              <a:rPr lang="en-GB" sz="2800" b="1" dirty="0">
                <a:solidFill>
                  <a:srgbClr val="C00000"/>
                </a:solidFill>
                <a:latin typeface="MV Boli" pitchFamily="2" charset="0"/>
                <a:cs typeface="MV Boli" pitchFamily="2" charset="0"/>
              </a:rPr>
              <a:t> Write and illustrate an acrostic using ‘Jesus Christ’ to show the life and personality of Jesus in the style of an illuminated manuscript.  </a:t>
            </a:r>
          </a:p>
          <a:p>
            <a:pPr marL="457200" indent="-457200">
              <a:buFont typeface="Wingdings" pitchFamily="2" charset="2"/>
              <a:buChar char="Ø"/>
            </a:pPr>
            <a:endParaRPr lang="en-GB" sz="1400" b="1" dirty="0">
              <a:solidFill>
                <a:srgbClr val="C00000"/>
              </a:solidFill>
              <a:latin typeface="MV Boli" pitchFamily="2" charset="0"/>
              <a:cs typeface="MV Boli" pitchFamily="2" charset="0"/>
            </a:endParaRPr>
          </a:p>
        </p:txBody>
      </p:sp>
      <p:pic>
        <p:nvPicPr>
          <p:cNvPr id="3080" name="Picture 8" descr="http://www.timshen.truepath.com/christian/jesus_resurrection_clouds_heaven_lg_clr_1693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
            <a:ext cx="2267148" cy="174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6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1.freeclipartnow.com/d/22863-1/350x229xancient-Jerusalem.jpg.pagespeed.ic.rCM0d-4KRL.jp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1437" r="89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80643"/>
            <a:ext cx="6480720" cy="830997"/>
          </a:xfrm>
          <a:prstGeom prst="rect">
            <a:avLst/>
          </a:prstGeom>
          <a:noFill/>
        </p:spPr>
        <p:txBody>
          <a:bodyPr wrap="square" rtlCol="0">
            <a:spAutoFit/>
          </a:bodyPr>
          <a:lstStyle/>
          <a:p>
            <a:pPr algn="ctr"/>
            <a:r>
              <a:rPr lang="en-GB" sz="2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My Song is Love Unknown </a:t>
            </a:r>
          </a:p>
          <a:p>
            <a:pPr algn="ctr"/>
            <a:r>
              <a:rPr lang="en-GB" sz="2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by Samuel Crossman (1624-1684)</a:t>
            </a:r>
          </a:p>
        </p:txBody>
      </p:sp>
      <p:sp>
        <p:nvSpPr>
          <p:cNvPr id="4" name="TextBox 3"/>
          <p:cNvSpPr txBox="1"/>
          <p:nvPr/>
        </p:nvSpPr>
        <p:spPr>
          <a:xfrm>
            <a:off x="1043608" y="911640"/>
            <a:ext cx="7128792" cy="5078313"/>
          </a:xfrm>
          <a:prstGeom prst="rect">
            <a:avLst/>
          </a:prstGeom>
          <a:solidFill>
            <a:schemeClr val="accent3">
              <a:lumMod val="40000"/>
              <a:lumOff val="60000"/>
            </a:schemeClr>
          </a:solidFill>
        </p:spPr>
        <p:txBody>
          <a:bodyPr wrap="square" rtlCol="0">
            <a:spAutoFit/>
          </a:bodyPr>
          <a:lstStyle/>
          <a:p>
            <a:r>
              <a:rPr lang="en-GB" u="sng" dirty="0"/>
              <a:t>Copy these tasks into your exercise books and leave about five lines in between each question.</a:t>
            </a:r>
            <a:endParaRPr lang="en-GB" dirty="0"/>
          </a:p>
          <a:p>
            <a:endParaRPr lang="en-GB" dirty="0"/>
          </a:p>
          <a:p>
            <a:pPr marL="342900" indent="-342900">
              <a:buAutoNum type="arabicPeriod"/>
            </a:pPr>
            <a:r>
              <a:rPr lang="en-GB" dirty="0"/>
              <a:t>According to verse 1 why has Jesus come?</a:t>
            </a:r>
          </a:p>
          <a:p>
            <a:pPr marL="342900" indent="-342900">
              <a:buAutoNum type="arabicPeriod"/>
            </a:pPr>
            <a:endParaRPr lang="en-GB" dirty="0"/>
          </a:p>
          <a:p>
            <a:pPr marL="342900" indent="-342900">
              <a:buAutoNum type="arabicPeriod"/>
            </a:pPr>
            <a:r>
              <a:rPr lang="en-GB" dirty="0"/>
              <a:t>Write one or more quotations that show that Jesus is swapping places with people in his death.  </a:t>
            </a:r>
          </a:p>
          <a:p>
            <a:pPr marL="342900" indent="-342900">
              <a:buAutoNum type="arabicPeriod"/>
            </a:pPr>
            <a:endParaRPr lang="en-GB" dirty="0"/>
          </a:p>
          <a:p>
            <a:pPr marL="342900" indent="-342900">
              <a:buAutoNum type="arabicPeriod"/>
            </a:pPr>
            <a:r>
              <a:rPr lang="en-GB" dirty="0"/>
              <a:t>Describe what Samuel Crossman thinks of Jesus.</a:t>
            </a:r>
          </a:p>
          <a:p>
            <a:pPr marL="342900" indent="-342900">
              <a:buAutoNum type="arabicPeriod"/>
            </a:pPr>
            <a:endParaRPr lang="en-GB" dirty="0"/>
          </a:p>
          <a:p>
            <a:r>
              <a:rPr lang="en-GB" u="sng" dirty="0"/>
              <a:t>Extension</a:t>
            </a:r>
          </a:p>
          <a:p>
            <a:pPr marL="342900" indent="-342900">
              <a:buAutoNum type="arabicPeriod"/>
            </a:pPr>
            <a:r>
              <a:rPr lang="en-GB" dirty="0"/>
              <a:t>List some of the good deeds of Jesus mentioned in the hymn.</a:t>
            </a:r>
          </a:p>
          <a:p>
            <a:pPr marL="342900" indent="-342900">
              <a:buAutoNum type="arabicPeriod"/>
            </a:pPr>
            <a:endParaRPr lang="en-GB" dirty="0"/>
          </a:p>
          <a:p>
            <a:pPr marL="342900" indent="-342900">
              <a:buAutoNum type="arabicPeriod"/>
            </a:pPr>
            <a:r>
              <a:rPr lang="en-GB" dirty="0"/>
              <a:t>Read the first four lines for verse 3.  What event is this talking about?</a:t>
            </a:r>
          </a:p>
          <a:p>
            <a:pPr marL="342900" indent="-342900">
              <a:buAutoNum type="arabicPeriod"/>
            </a:pPr>
            <a:endParaRPr lang="en-GB" dirty="0"/>
          </a:p>
          <a:p>
            <a:pPr marL="342900" indent="-342900">
              <a:buAutoNum type="arabicPeriod"/>
            </a:pPr>
            <a:r>
              <a:rPr lang="en-GB" dirty="0"/>
              <a:t>What evidence is there here of Christian belief in the divinity of Christ?</a:t>
            </a:r>
          </a:p>
          <a:p>
            <a:pPr marL="342900" indent="-342900">
              <a:buAutoNum type="arabicPeriod"/>
            </a:pPr>
            <a:endParaRPr lang="en-GB" dirty="0"/>
          </a:p>
          <a:p>
            <a:pPr marL="342900" indent="-342900">
              <a:buAutoNum type="arabicPeriod"/>
            </a:pPr>
            <a:r>
              <a:rPr lang="en-GB" dirty="0"/>
              <a:t>Why would the Christ have been ‘longed for’?</a:t>
            </a:r>
          </a:p>
        </p:txBody>
      </p:sp>
      <p:pic>
        <p:nvPicPr>
          <p:cNvPr id="7" name="Picture 8" descr="Cross with fi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445125"/>
            <a:ext cx="971550" cy="122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1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1.freeclipartnow.com/d/22863-1/350x229xancient-Jerusalem.jpg.pagespeed.ic.rCM0d-4KRL.jp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1437" r="89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ross with fi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445125"/>
            <a:ext cx="971550" cy="1223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80643"/>
            <a:ext cx="6480720" cy="830997"/>
          </a:xfrm>
          <a:prstGeom prst="rect">
            <a:avLst/>
          </a:prstGeom>
          <a:noFill/>
        </p:spPr>
        <p:txBody>
          <a:bodyPr wrap="square" rtlCol="0">
            <a:spAutoFit/>
          </a:bodyPr>
          <a:lstStyle/>
          <a:p>
            <a:pPr algn="ctr"/>
            <a:r>
              <a:rPr lang="en-GB" sz="2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My Song is Love Unknown </a:t>
            </a:r>
          </a:p>
          <a:p>
            <a:pPr algn="ctr"/>
            <a:r>
              <a:rPr lang="en-GB" sz="2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by Samuel Crossman (1624-1684)</a:t>
            </a:r>
          </a:p>
        </p:txBody>
      </p:sp>
      <p:sp>
        <p:nvSpPr>
          <p:cNvPr id="4" name="TextBox 3"/>
          <p:cNvSpPr txBox="1"/>
          <p:nvPr/>
        </p:nvSpPr>
        <p:spPr>
          <a:xfrm>
            <a:off x="0" y="911640"/>
            <a:ext cx="3888432" cy="5632311"/>
          </a:xfrm>
          <a:prstGeom prst="rect">
            <a:avLst/>
          </a:prstGeom>
          <a:noFill/>
        </p:spPr>
        <p:txBody>
          <a:bodyPr wrap="square" rtlCol="0">
            <a:spAutoFit/>
          </a:bodyPr>
          <a:lstStyle/>
          <a:p>
            <a:r>
              <a:rPr lang="en-GB" dirty="0"/>
              <a:t>1. My song is love unknown, </a:t>
            </a:r>
          </a:p>
          <a:p>
            <a:r>
              <a:rPr lang="en-GB" dirty="0"/>
              <a:t>My Saviour’s love to me,</a:t>
            </a:r>
          </a:p>
          <a:p>
            <a:r>
              <a:rPr lang="en-GB" dirty="0"/>
              <a:t>Love to the loveless shown,</a:t>
            </a:r>
          </a:p>
          <a:p>
            <a:r>
              <a:rPr lang="en-GB" dirty="0"/>
              <a:t>That they might lovely be.</a:t>
            </a:r>
          </a:p>
          <a:p>
            <a:r>
              <a:rPr lang="en-GB" dirty="0"/>
              <a:t>O who am I, that for my sake, </a:t>
            </a:r>
          </a:p>
          <a:p>
            <a:r>
              <a:rPr lang="en-GB" dirty="0"/>
              <a:t>My Lord should take frail flesh and die?</a:t>
            </a:r>
          </a:p>
          <a:p>
            <a:endParaRPr lang="en-GB" dirty="0"/>
          </a:p>
          <a:p>
            <a:r>
              <a:rPr lang="en-GB" dirty="0"/>
              <a:t>2. He came from his blest throne,</a:t>
            </a:r>
          </a:p>
          <a:p>
            <a:r>
              <a:rPr lang="en-GB" dirty="0"/>
              <a:t>Salvation to bestow;</a:t>
            </a:r>
          </a:p>
          <a:p>
            <a:r>
              <a:rPr lang="en-GB" dirty="0"/>
              <a:t>But men made strange and none the Longed-for Christ would know.</a:t>
            </a:r>
          </a:p>
          <a:p>
            <a:r>
              <a:rPr lang="en-GB" dirty="0"/>
              <a:t>But O, my friend, my friend indeed,</a:t>
            </a:r>
          </a:p>
          <a:p>
            <a:r>
              <a:rPr lang="en-GB" dirty="0"/>
              <a:t>Who at my need his life did spend!</a:t>
            </a:r>
          </a:p>
          <a:p>
            <a:endParaRPr lang="en-GB" dirty="0"/>
          </a:p>
          <a:p>
            <a:r>
              <a:rPr lang="en-GB" dirty="0"/>
              <a:t>3. Sometimes they strew his way,</a:t>
            </a:r>
          </a:p>
          <a:p>
            <a:r>
              <a:rPr lang="en-GB" dirty="0"/>
              <a:t>And his sweet praises sing;</a:t>
            </a:r>
          </a:p>
          <a:p>
            <a:r>
              <a:rPr lang="en-GB" dirty="0"/>
              <a:t>Resounding all the day </a:t>
            </a:r>
          </a:p>
          <a:p>
            <a:r>
              <a:rPr lang="en-GB" dirty="0"/>
              <a:t>Hosannas to their king; </a:t>
            </a:r>
          </a:p>
          <a:p>
            <a:r>
              <a:rPr lang="en-GB" dirty="0"/>
              <a:t>Then ‘Crucify’ is all their breath,</a:t>
            </a:r>
          </a:p>
          <a:p>
            <a:r>
              <a:rPr lang="en-GB" dirty="0"/>
              <a:t>And for his death they thirst and cry.</a:t>
            </a:r>
          </a:p>
        </p:txBody>
      </p:sp>
      <p:sp>
        <p:nvSpPr>
          <p:cNvPr id="8" name="TextBox 7"/>
          <p:cNvSpPr txBox="1"/>
          <p:nvPr/>
        </p:nvSpPr>
        <p:spPr>
          <a:xfrm>
            <a:off x="3723228" y="933384"/>
            <a:ext cx="4176464" cy="5909310"/>
          </a:xfrm>
          <a:prstGeom prst="rect">
            <a:avLst/>
          </a:prstGeom>
          <a:noFill/>
        </p:spPr>
        <p:txBody>
          <a:bodyPr wrap="square" rtlCol="0">
            <a:spAutoFit/>
          </a:bodyPr>
          <a:lstStyle/>
          <a:p>
            <a:r>
              <a:rPr lang="en-GB" dirty="0"/>
              <a:t>4. Why, what hath my Lord done?</a:t>
            </a:r>
          </a:p>
          <a:p>
            <a:r>
              <a:rPr lang="en-GB" dirty="0"/>
              <a:t>What makes this rage and spite?</a:t>
            </a:r>
          </a:p>
          <a:p>
            <a:r>
              <a:rPr lang="en-GB" dirty="0"/>
              <a:t>He made the lame to run,</a:t>
            </a:r>
          </a:p>
          <a:p>
            <a:r>
              <a:rPr lang="en-GB" dirty="0"/>
              <a:t>He gave the blind their sight.</a:t>
            </a:r>
          </a:p>
          <a:p>
            <a:r>
              <a:rPr lang="en-GB" dirty="0"/>
              <a:t>Sweet injuries! Yet they at these</a:t>
            </a:r>
          </a:p>
          <a:p>
            <a:r>
              <a:rPr lang="en-GB" dirty="0"/>
              <a:t>Themselves displease, and ‘</a:t>
            </a:r>
            <a:r>
              <a:rPr lang="en-GB" dirty="0" err="1"/>
              <a:t>gainst</a:t>
            </a:r>
            <a:r>
              <a:rPr lang="en-GB" dirty="0"/>
              <a:t> him rise.</a:t>
            </a:r>
          </a:p>
          <a:p>
            <a:endParaRPr lang="en-GB" dirty="0"/>
          </a:p>
          <a:p>
            <a:r>
              <a:rPr lang="en-GB" dirty="0"/>
              <a:t>5. They rise and needs will have </a:t>
            </a:r>
          </a:p>
          <a:p>
            <a:r>
              <a:rPr lang="en-GB" dirty="0"/>
              <a:t>My dear Lord made away;</a:t>
            </a:r>
          </a:p>
          <a:p>
            <a:r>
              <a:rPr lang="en-GB" dirty="0"/>
              <a:t>A murderer they save,</a:t>
            </a:r>
          </a:p>
          <a:p>
            <a:r>
              <a:rPr lang="en-GB" dirty="0"/>
              <a:t>The Prince of Life they slay.</a:t>
            </a:r>
          </a:p>
          <a:p>
            <a:r>
              <a:rPr lang="en-GB" dirty="0"/>
              <a:t>Yet cheerful he to </a:t>
            </a:r>
            <a:r>
              <a:rPr lang="en-GB" dirty="0" err="1"/>
              <a:t>suff’ring</a:t>
            </a:r>
            <a:r>
              <a:rPr lang="en-GB" dirty="0"/>
              <a:t> goes,</a:t>
            </a:r>
          </a:p>
          <a:p>
            <a:r>
              <a:rPr lang="en-GB" dirty="0"/>
              <a:t>That he his foes from thence might free.</a:t>
            </a:r>
          </a:p>
          <a:p>
            <a:endParaRPr lang="en-GB" dirty="0"/>
          </a:p>
          <a:p>
            <a:r>
              <a:rPr lang="en-GB" dirty="0"/>
              <a:t>6. In life , no house, no home</a:t>
            </a:r>
          </a:p>
          <a:p>
            <a:r>
              <a:rPr lang="en-GB" dirty="0"/>
              <a:t>My Lord on earth might have;</a:t>
            </a:r>
          </a:p>
          <a:p>
            <a:r>
              <a:rPr lang="en-GB" dirty="0"/>
              <a:t>In death, no friendly tomb,</a:t>
            </a:r>
          </a:p>
          <a:p>
            <a:r>
              <a:rPr lang="en-GB" dirty="0"/>
              <a:t>But what a stranger gave.</a:t>
            </a:r>
          </a:p>
          <a:p>
            <a:r>
              <a:rPr lang="en-GB" dirty="0"/>
              <a:t>What may I say?  Heaven was his home;</a:t>
            </a:r>
          </a:p>
          <a:p>
            <a:r>
              <a:rPr lang="en-GB" dirty="0"/>
              <a:t>But mine the tomb wherein he lay.</a:t>
            </a:r>
          </a:p>
          <a:p>
            <a:endParaRPr lang="en-GB" dirty="0"/>
          </a:p>
        </p:txBody>
      </p:sp>
      <p:sp>
        <p:nvSpPr>
          <p:cNvPr id="5" name="TextBox 4"/>
          <p:cNvSpPr txBox="1"/>
          <p:nvPr/>
        </p:nvSpPr>
        <p:spPr>
          <a:xfrm>
            <a:off x="7812360" y="0"/>
            <a:ext cx="1347495" cy="5355312"/>
          </a:xfrm>
          <a:prstGeom prst="rect">
            <a:avLst/>
          </a:prstGeom>
          <a:noFill/>
          <a:ln>
            <a:solidFill>
              <a:srgbClr val="FF0000"/>
            </a:solidFill>
          </a:ln>
        </p:spPr>
        <p:txBody>
          <a:bodyPr wrap="square" rtlCol="0">
            <a:spAutoFit/>
          </a:bodyPr>
          <a:lstStyle/>
          <a:p>
            <a:r>
              <a:rPr lang="en-GB" dirty="0"/>
              <a:t>7. Here might I stay and sing,</a:t>
            </a:r>
          </a:p>
          <a:p>
            <a:r>
              <a:rPr lang="en-GB" dirty="0"/>
              <a:t>No story so divine; </a:t>
            </a:r>
          </a:p>
          <a:p>
            <a:r>
              <a:rPr lang="en-GB" dirty="0"/>
              <a:t>Never was love, dear King,</a:t>
            </a:r>
          </a:p>
          <a:p>
            <a:r>
              <a:rPr lang="en-GB" dirty="0"/>
              <a:t>Never was grief like </a:t>
            </a:r>
            <a:r>
              <a:rPr lang="en-GB" dirty="0" err="1"/>
              <a:t>thine</a:t>
            </a:r>
            <a:r>
              <a:rPr lang="en-GB" dirty="0"/>
              <a:t>.</a:t>
            </a:r>
          </a:p>
          <a:p>
            <a:r>
              <a:rPr lang="en-GB" dirty="0"/>
              <a:t>This is my friend in whose sweet praise</a:t>
            </a:r>
          </a:p>
          <a:p>
            <a:r>
              <a:rPr lang="en-GB" dirty="0"/>
              <a:t>I all my days could gladly spend.  </a:t>
            </a:r>
          </a:p>
        </p:txBody>
      </p:sp>
      <p:sp>
        <p:nvSpPr>
          <p:cNvPr id="3" name="Rectangle 2"/>
          <p:cNvSpPr/>
          <p:nvPr/>
        </p:nvSpPr>
        <p:spPr>
          <a:xfrm>
            <a:off x="1115616" y="6454215"/>
            <a:ext cx="6200107" cy="369332"/>
          </a:xfrm>
          <a:prstGeom prst="rect">
            <a:avLst/>
          </a:prstGeom>
        </p:spPr>
        <p:txBody>
          <a:bodyPr wrap="square">
            <a:spAutoFit/>
          </a:bodyPr>
          <a:lstStyle/>
          <a:p>
            <a:r>
              <a:rPr lang="en-GB" dirty="0">
                <a:hlinkClick r:id="rId6"/>
              </a:rPr>
              <a:t>https://www.youtube.com/watch?v=bNN9DBobCdw</a:t>
            </a:r>
            <a:r>
              <a:rPr lang="en-GB" dirty="0"/>
              <a:t> </a:t>
            </a:r>
          </a:p>
        </p:txBody>
      </p:sp>
    </p:spTree>
    <p:extLst>
      <p:ext uri="{BB962C8B-B14F-4D97-AF65-F5344CB8AC3E}">
        <p14:creationId xmlns:p14="http://schemas.microsoft.com/office/powerpoint/2010/main" val="101803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shermaps.org/img/flat/jer29.jpg"/>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brightnessContrast bright="10000" contrast="-20000"/>
                    </a14:imgEffect>
                  </a14:imgLayer>
                </a14:imgProps>
              </a:ext>
              <a:ext uri="{28A0092B-C50C-407E-A947-70E740481C1C}">
                <a14:useLocalDpi xmlns:a14="http://schemas.microsoft.com/office/drawing/2010/main" val="0"/>
              </a:ext>
            </a:extLst>
          </a:blip>
          <a:srcRect l="10926" t="7077" r="20234" b="18101"/>
          <a:stretch/>
        </p:blipFill>
        <p:spPr bwMode="auto">
          <a:xfrm>
            <a:off x="1" y="0"/>
            <a:ext cx="9246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67877" y="260648"/>
            <a:ext cx="3421129" cy="954107"/>
          </a:xfrm>
          <a:prstGeom prst="rect">
            <a:avLst/>
          </a:prstGeom>
          <a:noFill/>
        </p:spPr>
        <p:txBody>
          <a:bodyPr wrap="none" lIns="91440" tIns="45720" rIns="91440" bIns="45720">
            <a:spAutoFit/>
          </a:bodyPr>
          <a:lstStyle/>
          <a:p>
            <a:pPr algn="ctr"/>
            <a:r>
              <a:rPr lang="en-US" sz="2800" b="1" i="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That’s My King</a:t>
            </a:r>
            <a:r>
              <a:rPr lang="en-US" sz="28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 </a:t>
            </a:r>
          </a:p>
          <a:p>
            <a:pPr algn="ctr"/>
            <a:r>
              <a:rPr lang="en-US" sz="28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S.M. </a:t>
            </a:r>
            <a:r>
              <a:rPr lang="en-US" sz="2800" b="1" spc="50" dirty="0" err="1">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Lockridge</a:t>
            </a:r>
            <a:endParaRPr lang="en-US" sz="28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endParaRPr>
          </a:p>
        </p:txBody>
      </p:sp>
      <p:sp>
        <p:nvSpPr>
          <p:cNvPr id="7" name="TextBox 6"/>
          <p:cNvSpPr txBox="1"/>
          <p:nvPr/>
        </p:nvSpPr>
        <p:spPr>
          <a:xfrm>
            <a:off x="261816" y="2348880"/>
            <a:ext cx="8722395" cy="954107"/>
          </a:xfrm>
          <a:prstGeom prst="rect">
            <a:avLst/>
          </a:prstGeom>
          <a:noFill/>
        </p:spPr>
        <p:txBody>
          <a:bodyPr wrap="square" rtlCol="0">
            <a:spAutoFit/>
          </a:bodyPr>
          <a:lstStyle/>
          <a:p>
            <a:r>
              <a:rPr lang="en-GB" sz="2800" dirty="0">
                <a:solidFill>
                  <a:srgbClr val="A50021"/>
                </a:solidFill>
                <a:cs typeface="MV Boli" pitchFamily="2" charset="0"/>
              </a:rPr>
              <a:t>Write down at least three things that S.M. </a:t>
            </a:r>
            <a:r>
              <a:rPr lang="en-GB" sz="2800" dirty="0" err="1">
                <a:solidFill>
                  <a:srgbClr val="A50021"/>
                </a:solidFill>
                <a:cs typeface="MV Boli" pitchFamily="2" charset="0"/>
              </a:rPr>
              <a:t>Lockridge</a:t>
            </a:r>
            <a:r>
              <a:rPr lang="en-GB" sz="2800" dirty="0">
                <a:solidFill>
                  <a:srgbClr val="A50021"/>
                </a:solidFill>
                <a:cs typeface="MV Boli" pitchFamily="2" charset="0"/>
              </a:rPr>
              <a:t> says about Jesus.</a:t>
            </a:r>
          </a:p>
        </p:txBody>
      </p:sp>
      <p:pic>
        <p:nvPicPr>
          <p:cNvPr id="8" name="Picture 4" descr="http://i.ytimg.com/vi/4BhI4JKACUs/hqdefa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 y="-2436"/>
            <a:ext cx="2847054" cy="21352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C451E94-F447-42A8-843A-6106B32A3ADC}"/>
              </a:ext>
            </a:extLst>
          </p:cNvPr>
          <p:cNvSpPr/>
          <p:nvPr/>
        </p:nvSpPr>
        <p:spPr>
          <a:xfrm>
            <a:off x="179512" y="5828556"/>
            <a:ext cx="5040560" cy="369332"/>
          </a:xfrm>
          <a:prstGeom prst="rect">
            <a:avLst/>
          </a:prstGeom>
        </p:spPr>
        <p:txBody>
          <a:bodyPr wrap="square">
            <a:spAutoFit/>
          </a:bodyPr>
          <a:lstStyle/>
          <a:p>
            <a:r>
              <a:rPr lang="en-GB" dirty="0">
                <a:hlinkClick r:id="rId6"/>
              </a:rPr>
              <a:t>https://www.youtube.com/watch?v=9K80pozOfrU</a:t>
            </a:r>
            <a:r>
              <a:rPr lang="en-GB" dirty="0"/>
              <a:t> </a:t>
            </a:r>
          </a:p>
        </p:txBody>
      </p:sp>
      <p:pic>
        <p:nvPicPr>
          <p:cNvPr id="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8865" y="3833050"/>
            <a:ext cx="5409693" cy="304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63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shermaps.org/img/flat/jer29.jp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10000" contrast="-20000"/>
                    </a14:imgEffect>
                  </a14:imgLayer>
                </a14:imgProps>
              </a:ext>
              <a:ext uri="{28A0092B-C50C-407E-A947-70E740481C1C}">
                <a14:useLocalDpi xmlns:a14="http://schemas.microsoft.com/office/drawing/2010/main" val="0"/>
              </a:ext>
            </a:extLst>
          </a:blip>
          <a:srcRect l="10926" t="7077" r="20234" b="18101"/>
          <a:stretch/>
        </p:blipFill>
        <p:spPr bwMode="auto">
          <a:xfrm>
            <a:off x="1" y="0"/>
            <a:ext cx="9246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9023" y="5113352"/>
            <a:ext cx="8944977" cy="1815882"/>
          </a:xfrm>
          <a:prstGeom prst="rect">
            <a:avLst/>
          </a:prstGeom>
          <a:noFill/>
        </p:spPr>
        <p:txBody>
          <a:bodyPr wrap="square" rtlCol="0">
            <a:spAutoFit/>
          </a:bodyPr>
          <a:lstStyle/>
          <a:p>
            <a:r>
              <a:rPr lang="en-GB" sz="2800" i="1" u="sng" dirty="0">
                <a:solidFill>
                  <a:srgbClr val="A50021"/>
                </a:solidFill>
                <a:cs typeface="MV Boli" pitchFamily="2" charset="0"/>
              </a:rPr>
              <a:t>Anchor of My Soul </a:t>
            </a:r>
            <a:r>
              <a:rPr lang="en-GB" sz="2800" u="sng" dirty="0">
                <a:solidFill>
                  <a:srgbClr val="A50021"/>
                </a:solidFill>
                <a:cs typeface="MV Boli" pitchFamily="2" charset="0"/>
              </a:rPr>
              <a:t>by Telecast</a:t>
            </a:r>
            <a:endParaRPr lang="en-GB" sz="2800" dirty="0">
              <a:solidFill>
                <a:srgbClr val="A50021"/>
              </a:solidFill>
              <a:cs typeface="MV Boli" pitchFamily="2" charset="0"/>
            </a:endParaRPr>
          </a:p>
          <a:p>
            <a:r>
              <a:rPr lang="en-GB" sz="2800" dirty="0">
                <a:solidFill>
                  <a:srgbClr val="A50021"/>
                </a:solidFill>
                <a:cs typeface="MV Boli" pitchFamily="2" charset="0"/>
              </a:rPr>
              <a:t>Christians believe that they can know Jesus personally today.</a:t>
            </a:r>
          </a:p>
          <a:p>
            <a:r>
              <a:rPr lang="en-GB" sz="2800" dirty="0">
                <a:solidFill>
                  <a:srgbClr val="A50021"/>
                </a:solidFill>
                <a:cs typeface="MV Boli" pitchFamily="2" charset="0"/>
              </a:rPr>
              <a:t>What does the songwriter gain from knowing God, according to the words of the song?</a:t>
            </a:r>
          </a:p>
        </p:txBody>
      </p:sp>
      <p:sp>
        <p:nvSpPr>
          <p:cNvPr id="3" name="Rectangle 2"/>
          <p:cNvSpPr/>
          <p:nvPr/>
        </p:nvSpPr>
        <p:spPr>
          <a:xfrm>
            <a:off x="3995936" y="4928686"/>
            <a:ext cx="8718595" cy="369332"/>
          </a:xfrm>
          <a:prstGeom prst="rect">
            <a:avLst/>
          </a:prstGeom>
        </p:spPr>
        <p:txBody>
          <a:bodyPr wrap="square">
            <a:spAutoFit/>
          </a:bodyPr>
          <a:lstStyle/>
          <a:p>
            <a:r>
              <a:rPr lang="en-GB" dirty="0">
                <a:hlinkClick r:id="rId4"/>
              </a:rPr>
              <a:t>https://www.youtube.com/watch?v=ENZWRzO-oNc</a:t>
            </a:r>
            <a:endParaRPr lang="en-GB" dirty="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278" y="45720"/>
            <a:ext cx="8674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8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shermaps.org/img/flat/jer29.jp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10000" contrast="-20000"/>
                    </a14:imgEffect>
                  </a14:imgLayer>
                </a14:imgProps>
              </a:ext>
              <a:ext uri="{28A0092B-C50C-407E-A947-70E740481C1C}">
                <a14:useLocalDpi xmlns:a14="http://schemas.microsoft.com/office/drawing/2010/main" val="0"/>
              </a:ext>
            </a:extLst>
          </a:blip>
          <a:srcRect l="10926" t="7077" r="20234" b="18101"/>
          <a:stretch/>
        </p:blipFill>
        <p:spPr bwMode="auto">
          <a:xfrm>
            <a:off x="1" y="0"/>
            <a:ext cx="9246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45909" y="260648"/>
            <a:ext cx="4665060" cy="954107"/>
          </a:xfrm>
          <a:prstGeom prst="rect">
            <a:avLst/>
          </a:prstGeom>
          <a:noFill/>
        </p:spPr>
        <p:txBody>
          <a:bodyPr wrap="none" lIns="91440" tIns="45720" rIns="91440" bIns="45720">
            <a:spAutoFit/>
          </a:bodyPr>
          <a:lstStyle/>
          <a:p>
            <a:pPr algn="ctr"/>
            <a:r>
              <a:rPr lang="en-US" sz="28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The Humility of Christ</a:t>
            </a:r>
          </a:p>
          <a:p>
            <a:pPr algn="ctr"/>
            <a:r>
              <a:rPr lang="en-US" sz="28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by Timothy Brindle</a:t>
            </a:r>
          </a:p>
        </p:txBody>
      </p:sp>
      <p:sp>
        <p:nvSpPr>
          <p:cNvPr id="7" name="TextBox 6"/>
          <p:cNvSpPr txBox="1"/>
          <p:nvPr/>
        </p:nvSpPr>
        <p:spPr>
          <a:xfrm>
            <a:off x="261816" y="2348880"/>
            <a:ext cx="8722395" cy="2677656"/>
          </a:xfrm>
          <a:prstGeom prst="rect">
            <a:avLst/>
          </a:prstGeom>
          <a:noFill/>
        </p:spPr>
        <p:txBody>
          <a:bodyPr wrap="square" rtlCol="0">
            <a:spAutoFit/>
          </a:bodyPr>
          <a:lstStyle/>
          <a:p>
            <a:r>
              <a:rPr lang="en-GB" sz="2800" u="sng" dirty="0">
                <a:solidFill>
                  <a:srgbClr val="A50021"/>
                </a:solidFill>
                <a:cs typeface="MV Boli" pitchFamily="2" charset="0"/>
              </a:rPr>
              <a:t>Some keys words:</a:t>
            </a:r>
          </a:p>
          <a:p>
            <a:endParaRPr lang="en-GB" sz="2800" u="sng" dirty="0">
              <a:solidFill>
                <a:srgbClr val="A50021"/>
              </a:solidFill>
              <a:cs typeface="MV Boli" pitchFamily="2" charset="0"/>
            </a:endParaRPr>
          </a:p>
          <a:p>
            <a:r>
              <a:rPr lang="en-GB" sz="2800" dirty="0">
                <a:solidFill>
                  <a:srgbClr val="A50021"/>
                </a:solidFill>
                <a:cs typeface="MV Boli" pitchFamily="2" charset="0"/>
              </a:rPr>
              <a:t>Messiah – Judaism/Christianity – ‘anointed one’; king &amp; 							saviour of Israel </a:t>
            </a:r>
          </a:p>
          <a:p>
            <a:r>
              <a:rPr lang="en-GB" sz="2800" dirty="0">
                <a:solidFill>
                  <a:srgbClr val="A50021"/>
                </a:solidFill>
                <a:cs typeface="MV Boli" pitchFamily="2" charset="0"/>
              </a:rPr>
              <a:t>Christ – Christianity - = Messiah</a:t>
            </a:r>
          </a:p>
          <a:p>
            <a:r>
              <a:rPr lang="en-GB" sz="2800" dirty="0">
                <a:solidFill>
                  <a:srgbClr val="A50021"/>
                </a:solidFill>
                <a:cs typeface="MV Boli" pitchFamily="2" charset="0"/>
              </a:rPr>
              <a:t>deity – </a:t>
            </a:r>
            <a:r>
              <a:rPr lang="en-GB" sz="2800">
                <a:solidFill>
                  <a:srgbClr val="A50021"/>
                </a:solidFill>
                <a:cs typeface="MV Boli" pitchFamily="2" charset="0"/>
              </a:rPr>
              <a:t>all religions </a:t>
            </a:r>
            <a:r>
              <a:rPr lang="en-GB" sz="2800" dirty="0">
                <a:solidFill>
                  <a:srgbClr val="A50021"/>
                </a:solidFill>
                <a:cs typeface="MV Boli" pitchFamily="2" charset="0"/>
              </a:rPr>
              <a:t>- = divinity, being a god/God</a:t>
            </a:r>
          </a:p>
        </p:txBody>
      </p:sp>
      <p:pic>
        <p:nvPicPr>
          <p:cNvPr id="1028" name="Picture 4" descr="http://www.religiocando.it/fileXLS/gifreligiose/natale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10430" y="1412776"/>
            <a:ext cx="2122850" cy="1692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4905428"/>
            <a:ext cx="3233867" cy="181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65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shermaps.org/img/flat/jer29.jpg"/>
          <p:cNvPicPr>
            <a:picLocks noChangeAspect="1" noChangeArrowheads="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10000" contrast="-20000"/>
                    </a14:imgEffect>
                  </a14:imgLayer>
                </a14:imgProps>
              </a:ext>
              <a:ext uri="{28A0092B-C50C-407E-A947-70E740481C1C}">
                <a14:useLocalDpi xmlns:a14="http://schemas.microsoft.com/office/drawing/2010/main" val="0"/>
              </a:ext>
            </a:extLst>
          </a:blip>
          <a:srcRect l="10926" t="7077" r="20234" b="18101"/>
          <a:stretch/>
        </p:blipFill>
        <p:spPr bwMode="auto">
          <a:xfrm>
            <a:off x="1" y="0"/>
            <a:ext cx="924602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45909" y="260648"/>
            <a:ext cx="4665060" cy="954107"/>
          </a:xfrm>
          <a:prstGeom prst="rect">
            <a:avLst/>
          </a:prstGeom>
          <a:noFill/>
        </p:spPr>
        <p:txBody>
          <a:bodyPr wrap="none" lIns="91440" tIns="45720" rIns="91440" bIns="45720">
            <a:spAutoFit/>
          </a:bodyPr>
          <a:lstStyle/>
          <a:p>
            <a:pPr algn="ctr"/>
            <a:r>
              <a:rPr lang="en-US" sz="28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The Humility of Christ</a:t>
            </a:r>
          </a:p>
          <a:p>
            <a:pPr algn="ctr"/>
            <a:r>
              <a:rPr lang="en-US" sz="28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Lucida Calligraphy" pitchFamily="66" charset="0"/>
              </a:rPr>
              <a:t>by Timothy Brindle</a:t>
            </a:r>
          </a:p>
        </p:txBody>
      </p:sp>
      <p:sp>
        <p:nvSpPr>
          <p:cNvPr id="7" name="TextBox 6"/>
          <p:cNvSpPr txBox="1"/>
          <p:nvPr/>
        </p:nvSpPr>
        <p:spPr>
          <a:xfrm>
            <a:off x="261816" y="2348880"/>
            <a:ext cx="8722395" cy="1538883"/>
          </a:xfrm>
          <a:prstGeom prst="rect">
            <a:avLst/>
          </a:prstGeom>
          <a:noFill/>
        </p:spPr>
        <p:txBody>
          <a:bodyPr wrap="square" rtlCol="0">
            <a:spAutoFit/>
          </a:bodyPr>
          <a:lstStyle/>
          <a:p>
            <a:r>
              <a:rPr lang="en-GB" sz="2800" u="sng" dirty="0">
                <a:solidFill>
                  <a:srgbClr val="A50021"/>
                </a:solidFill>
                <a:cs typeface="MV Boli" pitchFamily="2" charset="0"/>
              </a:rPr>
              <a:t>Copy the questions, leaving spaces</a:t>
            </a:r>
          </a:p>
          <a:p>
            <a:endParaRPr lang="en-GB" sz="1000" dirty="0">
              <a:solidFill>
                <a:srgbClr val="A50021"/>
              </a:solidFill>
              <a:cs typeface="MV Boli" pitchFamily="2" charset="0"/>
            </a:endParaRPr>
          </a:p>
          <a:p>
            <a:pPr marL="514350" indent="-514350">
              <a:buAutoNum type="arabicPeriod"/>
            </a:pPr>
            <a:r>
              <a:rPr lang="en-GB" sz="2800" dirty="0">
                <a:solidFill>
                  <a:srgbClr val="A50021"/>
                </a:solidFill>
                <a:cs typeface="MV Boli" pitchFamily="2" charset="0"/>
              </a:rPr>
              <a:t>What is Christ’s goal?</a:t>
            </a:r>
          </a:p>
          <a:p>
            <a:pPr marL="514350" indent="-514350">
              <a:buAutoNum type="arabicPeriod"/>
            </a:pPr>
            <a:r>
              <a:rPr lang="en-GB" sz="2800" dirty="0">
                <a:solidFill>
                  <a:srgbClr val="A50021"/>
                </a:solidFill>
                <a:cs typeface="MV Boli" pitchFamily="2" charset="0"/>
              </a:rPr>
              <a:t>How is Jesus showing commitment here?</a:t>
            </a:r>
          </a:p>
        </p:txBody>
      </p:sp>
      <p:pic>
        <p:nvPicPr>
          <p:cNvPr id="1028" name="Picture 4" descr="http://www.religiocando.it/fileXLS/gifreligiose/natale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10430" y="1412776"/>
            <a:ext cx="2122850" cy="16921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50047" y="5805264"/>
            <a:ext cx="7056784" cy="369332"/>
          </a:xfrm>
          <a:prstGeom prst="rect">
            <a:avLst/>
          </a:prstGeom>
        </p:spPr>
        <p:txBody>
          <a:bodyPr wrap="square">
            <a:spAutoFit/>
          </a:bodyPr>
          <a:lstStyle/>
          <a:p>
            <a:r>
              <a:rPr lang="en-GB" dirty="0">
                <a:hlinkClick r:id="rId5"/>
              </a:rPr>
              <a:t>https://www.youtube.com/watch?v=nf6EUKPHQMU</a:t>
            </a:r>
            <a:r>
              <a:rPr lang="en-GB" dirty="0"/>
              <a:t> </a:t>
            </a:r>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6326" y="4071000"/>
            <a:ext cx="4356444" cy="245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02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3794</TotalTime>
  <Words>1169</Words>
  <Application>Microsoft Office PowerPoint</Application>
  <PresentationFormat>On-screen Show (4:3)</PresentationFormat>
  <Paragraphs>142</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Comic Sans MS</vt:lpstr>
      <vt:lpstr>Kristen ITC</vt:lpstr>
      <vt:lpstr>Lucida Calligraphy</vt:lpstr>
      <vt:lpstr>MV Boli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Beverley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dc:creator>
  <cp:lastModifiedBy>M Haughton</cp:lastModifiedBy>
  <cp:revision>54</cp:revision>
  <dcterms:created xsi:type="dcterms:W3CDTF">2013-08-18T10:03:22Z</dcterms:created>
  <dcterms:modified xsi:type="dcterms:W3CDTF">2020-11-09T11:47:10Z</dcterms:modified>
</cp:coreProperties>
</file>