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26" r:id="rId2"/>
    <p:sldId id="484" r:id="rId3"/>
    <p:sldId id="503" r:id="rId4"/>
    <p:sldId id="528" r:id="rId5"/>
    <p:sldId id="500" r:id="rId6"/>
    <p:sldId id="501" r:id="rId7"/>
    <p:sldId id="506" r:id="rId8"/>
    <p:sldId id="507" r:id="rId9"/>
    <p:sldId id="529" r:id="rId10"/>
    <p:sldId id="508" r:id="rId11"/>
    <p:sldId id="530" r:id="rId12"/>
    <p:sldId id="531" r:id="rId13"/>
    <p:sldId id="532" r:id="rId14"/>
    <p:sldId id="533" r:id="rId15"/>
    <p:sldId id="534" r:id="rId16"/>
    <p:sldId id="535" r:id="rId17"/>
    <p:sldId id="536" r:id="rId18"/>
    <p:sldId id="537" r:id="rId19"/>
    <p:sldId id="538" r:id="rId20"/>
    <p:sldId id="539" r:id="rId21"/>
    <p:sldId id="540" r:id="rId22"/>
    <p:sldId id="546" r:id="rId23"/>
    <p:sldId id="541" r:id="rId24"/>
    <p:sldId id="542" r:id="rId25"/>
    <p:sldId id="543" r:id="rId26"/>
    <p:sldId id="544" r:id="rId27"/>
    <p:sldId id="545" r:id="rId28"/>
    <p:sldId id="505" r:id="rId29"/>
    <p:sldId id="509" r:id="rId30"/>
    <p:sldId id="510" r:id="rId31"/>
    <p:sldId id="511" r:id="rId32"/>
    <p:sldId id="502" r:id="rId33"/>
    <p:sldId id="512" r:id="rId34"/>
    <p:sldId id="517" r:id="rId35"/>
    <p:sldId id="518" r:id="rId36"/>
    <p:sldId id="513" r:id="rId37"/>
    <p:sldId id="514" r:id="rId38"/>
    <p:sldId id="515" r:id="rId39"/>
    <p:sldId id="516" r:id="rId40"/>
    <p:sldId id="519" r:id="rId41"/>
    <p:sldId id="520" r:id="rId42"/>
    <p:sldId id="521" r:id="rId43"/>
    <p:sldId id="522" r:id="rId44"/>
    <p:sldId id="523" r:id="rId45"/>
    <p:sldId id="524"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14" autoAdjust="0"/>
    <p:restoredTop sz="87668" autoAdjust="0"/>
  </p:normalViewPr>
  <p:slideViewPr>
    <p:cSldViewPr>
      <p:cViewPr varScale="1">
        <p:scale>
          <a:sx n="101" d="100"/>
          <a:sy n="101" d="100"/>
        </p:scale>
        <p:origin x="195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87F4A-DD11-41AF-8B76-F2E5B6202836}" type="datetimeFigureOut">
              <a:rPr lang="en-GB" smtClean="0"/>
              <a:pPr/>
              <a:t>02/10/2019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F2399-CD51-4C4C-BC34-03B9F40F9CF8}" type="slidenum">
              <a:rPr lang="en-GB" smtClean="0"/>
              <a:pPr/>
              <a:t>‹#›</a:t>
            </a:fld>
            <a:endParaRPr lang="en-GB"/>
          </a:p>
        </p:txBody>
      </p:sp>
    </p:spTree>
    <p:extLst>
      <p:ext uri="{BB962C8B-B14F-4D97-AF65-F5344CB8AC3E}">
        <p14:creationId xmlns:p14="http://schemas.microsoft.com/office/powerpoint/2010/main" val="54745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62F2399-CD51-4C4C-BC34-03B9F40F9CF8}" type="slidenum">
              <a:rPr lang="en-GB" smtClean="0"/>
              <a:pPr/>
              <a:t>44</a:t>
            </a:fld>
            <a:endParaRPr lang="en-GB"/>
          </a:p>
        </p:txBody>
      </p:sp>
    </p:spTree>
    <p:extLst>
      <p:ext uri="{BB962C8B-B14F-4D97-AF65-F5344CB8AC3E}">
        <p14:creationId xmlns:p14="http://schemas.microsoft.com/office/powerpoint/2010/main" val="3268598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02/10/2019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28161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02/10/2019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02339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02/10/2019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96221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02/10/2019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87517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AFE4D-3339-4F90-AB07-DAB31D79E32A}" type="datetimeFigureOut">
              <a:rPr lang="en-GB" smtClean="0"/>
              <a:pPr/>
              <a:t>02/10/2019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93252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9AFE4D-3339-4F90-AB07-DAB31D79E32A}" type="datetimeFigureOut">
              <a:rPr lang="en-GB" smtClean="0"/>
              <a:pPr/>
              <a:t>02/10/2019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5661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9AFE4D-3339-4F90-AB07-DAB31D79E32A}" type="datetimeFigureOut">
              <a:rPr lang="en-GB" smtClean="0"/>
              <a:pPr/>
              <a:t>02/10/2019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02005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9AFE4D-3339-4F90-AB07-DAB31D79E32A}" type="datetimeFigureOut">
              <a:rPr lang="en-GB" smtClean="0"/>
              <a:pPr/>
              <a:t>02/10/2019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340891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AFE4D-3339-4F90-AB07-DAB31D79E32A}" type="datetimeFigureOut">
              <a:rPr lang="en-GB" smtClean="0"/>
              <a:pPr/>
              <a:t>02/10/2019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17933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02/10/2019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99712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02/10/2019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06649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AFE4D-3339-4F90-AB07-DAB31D79E32A}" type="datetimeFigureOut">
              <a:rPr lang="en-GB" smtClean="0"/>
              <a:pPr/>
              <a:t>02/10/2019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77B05-5D28-4021-9BD2-A7A72850B659}" type="slidenum">
              <a:rPr lang="en-GB" smtClean="0"/>
              <a:pPr/>
              <a:t>‹#›</a:t>
            </a:fld>
            <a:endParaRPr lang="en-GB"/>
          </a:p>
        </p:txBody>
      </p:sp>
    </p:spTree>
    <p:extLst>
      <p:ext uri="{BB962C8B-B14F-4D97-AF65-F5344CB8AC3E}">
        <p14:creationId xmlns:p14="http://schemas.microsoft.com/office/powerpoint/2010/main" val="389674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1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54.png"/></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1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1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4.wdp"/><Relationship Id="rId3" Type="http://schemas.openxmlformats.org/officeDocument/2006/relationships/image" Target="../media/image3.png"/><Relationship Id="rId7" Type="http://schemas.microsoft.com/office/2007/relationships/hdphoto" Target="../media/hdphoto1.wdp"/><Relationship Id="rId12"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microsoft.com/office/2007/relationships/hdphoto" Target="../media/hdphoto3.wdp"/><Relationship Id="rId5" Type="http://schemas.openxmlformats.org/officeDocument/2006/relationships/image" Target="../media/image5.png"/><Relationship Id="rId10" Type="http://schemas.openxmlformats.org/officeDocument/2006/relationships/image" Target="../media/image8.png"/><Relationship Id="rId4" Type="http://schemas.openxmlformats.org/officeDocument/2006/relationships/image" Target="../media/image4.png"/><Relationship Id="rId9"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 Id="rId5" Type="http://schemas.openxmlformats.org/officeDocument/2006/relationships/image" Target="../media/image69.png"/><Relationship Id="rId4" Type="http://schemas.openxmlformats.org/officeDocument/2006/relationships/image" Target="../media/image68.png"/></Relationships>
</file>

<file path=ppt/slides/_rels/slide2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20.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8.png"/><Relationship Id="rId2" Type="http://schemas.openxmlformats.org/officeDocument/2006/relationships/image" Target="../media/image74.png"/><Relationship Id="rId1" Type="http://schemas.openxmlformats.org/officeDocument/2006/relationships/slideLayout" Target="../slideLayouts/slideLayout7.xml"/><Relationship Id="rId5" Type="http://schemas.openxmlformats.org/officeDocument/2006/relationships/image" Target="../media/image75.png"/><Relationship Id="rId4" Type="http://schemas.openxmlformats.org/officeDocument/2006/relationships/image" Target="../media/image189.png"/></Relationships>
</file>

<file path=ppt/slides/_rels/slide26.xml.rels><?xml version="1.0" encoding="UTF-8" standalone="yes"?>
<Relationships xmlns="http://schemas.openxmlformats.org/package/2006/relationships"><Relationship Id="rId3" Type="http://schemas.openxmlformats.org/officeDocument/2006/relationships/image" Target="../media/image192.png"/><Relationship Id="rId2" Type="http://schemas.openxmlformats.org/officeDocument/2006/relationships/image" Target="../media/image76.png"/><Relationship Id="rId1" Type="http://schemas.openxmlformats.org/officeDocument/2006/relationships/slideLayout" Target="../slideLayouts/slideLayout7.xml"/><Relationship Id="rId6" Type="http://schemas.openxmlformats.org/officeDocument/2006/relationships/image" Target="../media/image195.png"/><Relationship Id="rId5" Type="http://schemas.openxmlformats.org/officeDocument/2006/relationships/image" Target="../media/image194.png"/><Relationship Id="rId4" Type="http://schemas.openxmlformats.org/officeDocument/2006/relationships/image" Target="../media/image77.png"/></Relationships>
</file>

<file path=ppt/slides/_rels/slide27.xml.rels><?xml version="1.0" encoding="UTF-8" standalone="yes"?>
<Relationships xmlns="http://schemas.openxmlformats.org/package/2006/relationships"><Relationship Id="rId3" Type="http://schemas.openxmlformats.org/officeDocument/2006/relationships/image" Target="../media/image197.png"/><Relationship Id="rId2" Type="http://schemas.openxmlformats.org/officeDocument/2006/relationships/image" Target="../media/image196.png"/><Relationship Id="rId1" Type="http://schemas.openxmlformats.org/officeDocument/2006/relationships/slideLayout" Target="../slideLayouts/slideLayout7.xml"/><Relationship Id="rId5" Type="http://schemas.openxmlformats.org/officeDocument/2006/relationships/image" Target="../media/image202.png"/><Relationship Id="rId4" Type="http://schemas.openxmlformats.org/officeDocument/2006/relationships/image" Target="../media/image78.png"/></Relationships>
</file>

<file path=ppt/slides/_rels/slide28.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image" Target="../media/image160.png"/><Relationship Id="rId3" Type="http://schemas.openxmlformats.org/officeDocument/2006/relationships/image" Target="../media/image79.png"/><Relationship Id="rId7" Type="http://schemas.openxmlformats.org/officeDocument/2006/relationships/image" Target="../media/image150.png"/><Relationship Id="rId2" Type="http://schemas.openxmlformats.org/officeDocument/2006/relationships/image" Target="../media/image250.png"/><Relationship Id="rId1" Type="http://schemas.openxmlformats.org/officeDocument/2006/relationships/slideLayout" Target="../slideLayouts/slideLayout7.xml"/><Relationship Id="rId6" Type="http://schemas.openxmlformats.org/officeDocument/2006/relationships/image" Target="../media/image140.png"/><Relationship Id="rId5" Type="http://schemas.openxmlformats.org/officeDocument/2006/relationships/image" Target="../media/image260.png"/><Relationship Id="rId4" Type="http://schemas.openxmlformats.org/officeDocument/2006/relationships/image" Target="../media/image130.png"/><Relationship Id="rId9" Type="http://schemas.openxmlformats.org/officeDocument/2006/relationships/image" Target="../media/image171.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70.png"/><Relationship Id="rId1" Type="http://schemas.openxmlformats.org/officeDocument/2006/relationships/slideLayout" Target="../slideLayouts/slideLayout7.xml"/><Relationship Id="rId6" Type="http://schemas.openxmlformats.org/officeDocument/2006/relationships/image" Target="../media/image200.png"/><Relationship Id="rId5" Type="http://schemas.openxmlformats.org/officeDocument/2006/relationships/image" Target="../media/image190.png"/><Relationship Id="rId4" Type="http://schemas.openxmlformats.org/officeDocument/2006/relationships/image" Target="../media/image130.png"/></Relationships>
</file>

<file path=ppt/slides/_rels/slide31.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280.png"/><Relationship Id="rId7" Type="http://schemas.openxmlformats.org/officeDocument/2006/relationships/image" Target="../media/image320.png"/><Relationship Id="rId2" Type="http://schemas.openxmlformats.org/officeDocument/2006/relationships/image" Target="../media/image270.png"/><Relationship Id="rId1" Type="http://schemas.openxmlformats.org/officeDocument/2006/relationships/slideLayout" Target="../slideLayouts/slideLayout7.xml"/><Relationship Id="rId6" Type="http://schemas.openxmlformats.org/officeDocument/2006/relationships/image" Target="../media/image310.png"/><Relationship Id="rId5" Type="http://schemas.openxmlformats.org/officeDocument/2006/relationships/image" Target="../media/image300.png"/><Relationship Id="rId10" Type="http://schemas.openxmlformats.org/officeDocument/2006/relationships/image" Target="../media/image350.png"/><Relationship Id="rId4" Type="http://schemas.openxmlformats.org/officeDocument/2006/relationships/image" Target="../media/image290.png"/></Relationships>
</file>

<file path=ppt/slides/_rels/slide32.xml.rels><?xml version="1.0" encoding="UTF-8" standalone="yes"?>
<Relationships xmlns="http://schemas.openxmlformats.org/package/2006/relationships"><Relationship Id="rId3" Type="http://schemas.openxmlformats.org/officeDocument/2006/relationships/image" Target="../media/image370.png"/><Relationship Id="rId7" Type="http://schemas.openxmlformats.org/officeDocument/2006/relationships/image" Target="../media/image410.png"/><Relationship Id="rId2" Type="http://schemas.openxmlformats.org/officeDocument/2006/relationships/image" Target="../media/image360.png"/><Relationship Id="rId1" Type="http://schemas.openxmlformats.org/officeDocument/2006/relationships/slideLayout" Target="../slideLayouts/slideLayout7.xml"/><Relationship Id="rId6" Type="http://schemas.openxmlformats.org/officeDocument/2006/relationships/image" Target="../media/image400.png"/><Relationship Id="rId5" Type="http://schemas.openxmlformats.org/officeDocument/2006/relationships/image" Target="../media/image390.png"/><Relationship Id="rId4" Type="http://schemas.openxmlformats.org/officeDocument/2006/relationships/image" Target="../media/image380.png"/></Relationships>
</file>

<file path=ppt/slides/_rels/slide33.xml.rels><?xml version="1.0" encoding="UTF-8" standalone="yes"?>
<Relationships xmlns="http://schemas.openxmlformats.org/package/2006/relationships"><Relationship Id="rId8" Type="http://schemas.openxmlformats.org/officeDocument/2006/relationships/image" Target="../media/image480.png"/><Relationship Id="rId3" Type="http://schemas.openxmlformats.org/officeDocument/2006/relationships/image" Target="../media/image430.png"/><Relationship Id="rId7" Type="http://schemas.openxmlformats.org/officeDocument/2006/relationships/image" Target="../media/image470.png"/><Relationship Id="rId2" Type="http://schemas.openxmlformats.org/officeDocument/2006/relationships/image" Target="../media/image420.png"/><Relationship Id="rId1" Type="http://schemas.openxmlformats.org/officeDocument/2006/relationships/slideLayout" Target="../slideLayouts/slideLayout7.xml"/><Relationship Id="rId6" Type="http://schemas.openxmlformats.org/officeDocument/2006/relationships/image" Target="../media/image460.png"/><Relationship Id="rId11" Type="http://schemas.openxmlformats.org/officeDocument/2006/relationships/image" Target="../media/image510.png"/><Relationship Id="rId5" Type="http://schemas.openxmlformats.org/officeDocument/2006/relationships/image" Target="../media/image450.png"/><Relationship Id="rId10" Type="http://schemas.openxmlformats.org/officeDocument/2006/relationships/image" Target="../media/image500.png"/><Relationship Id="rId4" Type="http://schemas.openxmlformats.org/officeDocument/2006/relationships/image" Target="../media/image440.png"/><Relationship Id="rId9" Type="http://schemas.openxmlformats.org/officeDocument/2006/relationships/image" Target="../media/image490.png"/></Relationships>
</file>

<file path=ppt/slides/_rels/slide34.xml.rels><?xml version="1.0" encoding="UTF-8" standalone="yes"?>
<Relationships xmlns="http://schemas.openxmlformats.org/package/2006/relationships"><Relationship Id="rId8" Type="http://schemas.openxmlformats.org/officeDocument/2006/relationships/image" Target="../media/image580.png"/><Relationship Id="rId3" Type="http://schemas.openxmlformats.org/officeDocument/2006/relationships/image" Target="../media/image530.png"/><Relationship Id="rId7" Type="http://schemas.openxmlformats.org/officeDocument/2006/relationships/image" Target="../media/image570.png"/><Relationship Id="rId2" Type="http://schemas.openxmlformats.org/officeDocument/2006/relationships/image" Target="../media/image520.png"/><Relationship Id="rId1" Type="http://schemas.openxmlformats.org/officeDocument/2006/relationships/slideLayout" Target="../slideLayouts/slideLayout7.xml"/><Relationship Id="rId6" Type="http://schemas.openxmlformats.org/officeDocument/2006/relationships/image" Target="../media/image560.png"/><Relationship Id="rId5" Type="http://schemas.openxmlformats.org/officeDocument/2006/relationships/image" Target="../media/image550.png"/><Relationship Id="rId4" Type="http://schemas.openxmlformats.org/officeDocument/2006/relationships/image" Target="../media/image540.png"/></Relationships>
</file>

<file path=ppt/slides/_rels/slide35.xml.rels><?xml version="1.0" encoding="UTF-8" standalone="yes"?>
<Relationships xmlns="http://schemas.openxmlformats.org/package/2006/relationships"><Relationship Id="rId8" Type="http://schemas.openxmlformats.org/officeDocument/2006/relationships/image" Target="../media/image650.png"/><Relationship Id="rId3" Type="http://schemas.openxmlformats.org/officeDocument/2006/relationships/image" Target="../media/image600.png"/><Relationship Id="rId7" Type="http://schemas.openxmlformats.org/officeDocument/2006/relationships/image" Target="../media/image640.png"/><Relationship Id="rId2" Type="http://schemas.openxmlformats.org/officeDocument/2006/relationships/image" Target="../media/image590.png"/><Relationship Id="rId1" Type="http://schemas.openxmlformats.org/officeDocument/2006/relationships/slideLayout" Target="../slideLayouts/slideLayout7.xml"/><Relationship Id="rId6" Type="http://schemas.openxmlformats.org/officeDocument/2006/relationships/image" Target="../media/image630.png"/><Relationship Id="rId5" Type="http://schemas.openxmlformats.org/officeDocument/2006/relationships/image" Target="../media/image620.png"/><Relationship Id="rId4" Type="http://schemas.openxmlformats.org/officeDocument/2006/relationships/image" Target="../media/image610.png"/></Relationships>
</file>

<file path=ppt/slides/_rels/slide36.xml.rels><?xml version="1.0" encoding="UTF-8" standalone="yes"?>
<Relationships xmlns="http://schemas.openxmlformats.org/package/2006/relationships"><Relationship Id="rId3" Type="http://schemas.openxmlformats.org/officeDocument/2006/relationships/image" Target="../media/image670.png"/><Relationship Id="rId2" Type="http://schemas.openxmlformats.org/officeDocument/2006/relationships/image" Target="../media/image660.png"/><Relationship Id="rId1" Type="http://schemas.openxmlformats.org/officeDocument/2006/relationships/slideLayout" Target="../slideLayouts/slideLayout7.xml"/><Relationship Id="rId6" Type="http://schemas.openxmlformats.org/officeDocument/2006/relationships/image" Target="../media/image700.png"/><Relationship Id="rId5" Type="http://schemas.openxmlformats.org/officeDocument/2006/relationships/image" Target="../media/image690.png"/><Relationship Id="rId4" Type="http://schemas.openxmlformats.org/officeDocument/2006/relationships/image" Target="../media/image680.png"/></Relationships>
</file>

<file path=ppt/slides/_rels/slide3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10.png"/><Relationship Id="rId1" Type="http://schemas.openxmlformats.org/officeDocument/2006/relationships/slideLayout" Target="../slideLayouts/slideLayout7.xml"/><Relationship Id="rId4" Type="http://schemas.openxmlformats.org/officeDocument/2006/relationships/image" Target="../media/image730.png"/></Relationships>
</file>

<file path=ppt/slides/_rels/slide3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40.png"/><Relationship Id="rId1" Type="http://schemas.openxmlformats.org/officeDocument/2006/relationships/slideLayout" Target="../slideLayouts/slideLayout7.xml"/><Relationship Id="rId4" Type="http://schemas.openxmlformats.org/officeDocument/2006/relationships/image" Target="../media/image760.png"/></Relationships>
</file>

<file path=ppt/slides/_rels/slide39.xml.rels><?xml version="1.0" encoding="UTF-8" standalone="yes"?>
<Relationships xmlns="http://schemas.openxmlformats.org/package/2006/relationships"><Relationship Id="rId3" Type="http://schemas.openxmlformats.org/officeDocument/2006/relationships/image" Target="../media/image780.png"/><Relationship Id="rId2" Type="http://schemas.openxmlformats.org/officeDocument/2006/relationships/image" Target="../media/image77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790.png"/><Relationship Id="rId1" Type="http://schemas.openxmlformats.org/officeDocument/2006/relationships/slideLayout" Target="../slideLayouts/slideLayout7.xml"/><Relationship Id="rId4" Type="http://schemas.openxmlformats.org/officeDocument/2006/relationships/image" Target="../media/image810.png"/></Relationships>
</file>

<file path=ppt/slides/_rels/slide4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2.png"/><Relationship Id="rId1" Type="http://schemas.openxmlformats.org/officeDocument/2006/relationships/slideLayout" Target="../slideLayouts/slideLayout7.xml"/><Relationship Id="rId5" Type="http://schemas.openxmlformats.org/officeDocument/2006/relationships/image" Target="../media/image86.png"/><Relationship Id="rId4" Type="http://schemas.openxmlformats.org/officeDocument/2006/relationships/image" Target="../media/image85.png"/></Relationships>
</file>

<file path=ppt/slides/_rels/slide4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7.xml"/><Relationship Id="rId4" Type="http://schemas.openxmlformats.org/officeDocument/2006/relationships/image" Target="../media/image89.png"/></Relationships>
</file>

<file path=ppt/slides/_rels/slide43.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image" Target="../media/image90.png"/><Relationship Id="rId1" Type="http://schemas.openxmlformats.org/officeDocument/2006/relationships/slideLayout" Target="../slideLayouts/slideLayout7.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 Id="rId9" Type="http://schemas.openxmlformats.org/officeDocument/2006/relationships/image" Target="../media/image97.png"/></Relationships>
</file>

<file path=ppt/slides/_rels/slide44.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98.png"/><Relationship Id="rId7" Type="http://schemas.openxmlformats.org/officeDocument/2006/relationships/image" Target="../media/image10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1.png"/><Relationship Id="rId5" Type="http://schemas.openxmlformats.org/officeDocument/2006/relationships/image" Target="../media/image100.png"/><Relationship Id="rId10" Type="http://schemas.openxmlformats.org/officeDocument/2006/relationships/image" Target="../media/image105.png"/><Relationship Id="rId4" Type="http://schemas.openxmlformats.org/officeDocument/2006/relationships/image" Target="../media/image99.png"/><Relationship Id="rId9" Type="http://schemas.openxmlformats.org/officeDocument/2006/relationships/image" Target="../media/image104.png"/></Relationships>
</file>

<file path=ppt/slides/_rels/slide45.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910.png"/><Relationship Id="rId1" Type="http://schemas.openxmlformats.org/officeDocument/2006/relationships/slideLayout" Target="../slideLayouts/slideLayout1.xml"/><Relationship Id="rId5" Type="http://schemas.openxmlformats.org/officeDocument/2006/relationships/image" Target="../media/image121.png"/><Relationship Id="rId4" Type="http://schemas.openxmlformats.org/officeDocument/2006/relationships/image" Target="../media/image110.png"/></Relationships>
</file>

<file path=ppt/slides/_rels/slide6.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83.png"/><Relationship Id="rId1" Type="http://schemas.openxmlformats.org/officeDocument/2006/relationships/slideLayout" Target="../slideLayouts/slideLayout7.xml"/><Relationship Id="rId4" Type="http://schemas.openxmlformats.org/officeDocument/2006/relationships/image" Target="../media/image142.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1.png"/><Relationship Id="rId7" Type="http://schemas.openxmlformats.org/officeDocument/2006/relationships/image" Target="../media/image17.png"/><Relationship Id="rId2" Type="http://schemas.openxmlformats.org/officeDocument/2006/relationships/image" Target="../media/image120.png"/><Relationship Id="rId1" Type="http://schemas.openxmlformats.org/officeDocument/2006/relationships/slideLayout" Target="../slideLayouts/slideLayout7.xml"/><Relationship Id="rId6" Type="http://schemas.openxmlformats.org/officeDocument/2006/relationships/image" Target="../media/image161.png"/><Relationship Id="rId5" Type="http://schemas.openxmlformats.org/officeDocument/2006/relationships/image" Target="../media/image151.png"/><Relationship Id="rId4" Type="http://schemas.openxmlformats.org/officeDocument/2006/relationships/image" Target="../media/image141.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solidFill>
                  <a:srgbClr val="92D050"/>
                </a:solidFill>
              </a:rPr>
              <a:t>GCSE/IGCSE-FM </a:t>
            </a:r>
            <a:r>
              <a:rPr lang="en-GB" dirty="0"/>
              <a:t>Functions</a:t>
            </a:r>
          </a:p>
        </p:txBody>
      </p:sp>
      <p:sp>
        <p:nvSpPr>
          <p:cNvPr id="3" name="Subtitle 2"/>
          <p:cNvSpPr>
            <a:spLocks noGrp="1"/>
          </p:cNvSpPr>
          <p:nvPr>
            <p:ph type="subTitle" idx="1"/>
          </p:nvPr>
        </p:nvSpPr>
        <p:spPr>
          <a:xfrm>
            <a:off x="1069020" y="3421175"/>
            <a:ext cx="6984776" cy="1417712"/>
          </a:xfrm>
        </p:spPr>
        <p:txBody>
          <a:bodyPr>
            <a:normAutofit/>
          </a:bodyPr>
          <a:lstStyle/>
          <a:p>
            <a:r>
              <a:rPr lang="en-GB" sz="2800" dirty="0"/>
              <a:t>Dr J Frost </a:t>
            </a:r>
            <a:r>
              <a:rPr lang="en-GB" sz="2800" dirty="0" smtClean="0"/>
              <a:t>(jamie@drfrostmaths.com)</a:t>
            </a:r>
            <a:br>
              <a:rPr lang="en-GB" sz="2800" dirty="0" smtClean="0"/>
            </a:br>
            <a:r>
              <a:rPr lang="en-GB" sz="2400" dirty="0" smtClean="0"/>
              <a:t>@DrFrostMaths</a:t>
            </a:r>
            <a:endParaRPr lang="en-GB" sz="2400" dirty="0"/>
          </a:p>
          <a:p>
            <a:r>
              <a:rPr lang="en-GB" sz="2800" b="1" dirty="0"/>
              <a:t>www.drfrostmaths.com</a:t>
            </a:r>
            <a:r>
              <a:rPr lang="en-GB" sz="2800" dirty="0"/>
              <a:t> </a:t>
            </a:r>
          </a:p>
        </p:txBody>
      </p:sp>
      <p:cxnSp>
        <p:nvCxnSpPr>
          <p:cNvPr id="8" name="Straight Connector 7"/>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2" descr="E:\TiffinSchoolLogo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12" y="111910"/>
            <a:ext cx="1008112" cy="10133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6461720"/>
            <a:ext cx="4104456" cy="369332"/>
          </a:xfrm>
          <a:prstGeom prst="rect">
            <a:avLst/>
          </a:prstGeom>
          <a:noFill/>
        </p:spPr>
        <p:txBody>
          <a:bodyPr wrap="square" rtlCol="0">
            <a:spAutoFit/>
          </a:bodyPr>
          <a:lstStyle/>
          <a:p>
            <a:r>
              <a:rPr lang="en-GB" dirty="0"/>
              <a:t>Last modified: </a:t>
            </a:r>
            <a:r>
              <a:rPr lang="en-GB" dirty="0" smtClean="0"/>
              <a:t>2</a:t>
            </a:r>
            <a:r>
              <a:rPr lang="en-GB" baseline="30000" dirty="0" smtClean="0"/>
              <a:t>nd</a:t>
            </a:r>
            <a:r>
              <a:rPr lang="en-GB" dirty="0" smtClean="0"/>
              <a:t> October 2019</a:t>
            </a:r>
            <a:endParaRPr lang="en-GB" dirty="0"/>
          </a:p>
        </p:txBody>
      </p:sp>
    </p:spTree>
    <p:extLst>
      <p:ext uri="{BB962C8B-B14F-4D97-AF65-F5344CB8AC3E}">
        <p14:creationId xmlns:p14="http://schemas.microsoft.com/office/powerpoint/2010/main" val="810850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6" name="Rectangle 25"/>
              <p:cNvSpPr/>
              <p:nvPr/>
            </p:nvSpPr>
            <p:spPr>
              <a:xfrm>
                <a:off x="380011" y="860553"/>
                <a:ext cx="4572000" cy="5657318"/>
              </a:xfrm>
              <a:prstGeom prst="rect">
                <a:avLst/>
              </a:prstGeom>
            </p:spPr>
            <p:txBody>
              <a:bodyPr>
                <a:spAutoFit/>
              </a:bodyPr>
              <a:lstStyle/>
              <a:p>
                <a:pPr indent="-180340">
                  <a:lnSpc>
                    <a:spcPct val="107000"/>
                  </a:lnSpc>
                  <a:spcAft>
                    <a:spcPts val="800"/>
                  </a:spcAft>
                </a:pPr>
                <a:r>
                  <a:rPr lang="en-GB" dirty="0">
                    <a:latin typeface="Calibri" panose="020F0502020204030204" pitchFamily="34" charset="0"/>
                    <a:ea typeface="Times New Roman" panose="02020603050405020304" pitchFamily="18" charset="0"/>
                    <a:cs typeface="Times New Roman" panose="02020603050405020304" pitchFamily="18" charset="0"/>
                  </a:rPr>
                  <a:t>[AQA Worksheet] </a:t>
                </a:r>
                <a14:m>
                  <m:oMath xmlns:m="http://schemas.openxmlformats.org/officeDocument/2006/math">
                    <m:r>
                      <a:rPr lang="en-GB" i="1">
                        <a:latin typeface="Cambria Math" panose="02040503050406030204" pitchFamily="18" charset="0"/>
                        <a:ea typeface="Times New Roman" panose="02020603050405020304" pitchFamily="18" charset="0"/>
                        <a:cs typeface="Times New Roman" panose="02020603050405020304" pitchFamily="18" charset="0"/>
                      </a:rPr>
                      <m:t>𝑓</m:t>
                    </m:r>
                    <m:d>
                      <m:dPr>
                        <m:ctrlPr>
                          <a:rPr lang="en-GB" i="1">
                            <a:latin typeface="Cambria Math" panose="02040503050406030204" pitchFamily="18" charset="0"/>
                            <a:ea typeface="Times New Roman" panose="02020603050405020304" pitchFamily="18" charset="0"/>
                            <a:cs typeface="Times New Roman" panose="02020603050405020304" pitchFamily="18" charset="0"/>
                          </a:rPr>
                        </m:ctrlPr>
                      </m:dPr>
                      <m:e>
                        <m:r>
                          <a:rPr lang="en-GB" i="1">
                            <a:latin typeface="Cambria Math" panose="02040503050406030204" pitchFamily="18" charset="0"/>
                            <a:ea typeface="Times New Roman" panose="02020603050405020304" pitchFamily="18" charset="0"/>
                            <a:cs typeface="Times New Roman" panose="02020603050405020304" pitchFamily="18" charset="0"/>
                          </a:rPr>
                          <m:t>𝑥</m:t>
                        </m:r>
                      </m:e>
                    </m:d>
                    <m:r>
                      <a:rPr lang="en-GB"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GB" i="1">
                            <a:latin typeface="Cambria Math" panose="02040503050406030204" pitchFamily="18" charset="0"/>
                            <a:ea typeface="Times New Roman" panose="02020603050405020304" pitchFamily="18" charset="0"/>
                            <a:cs typeface="Times New Roman" panose="02020603050405020304" pitchFamily="18" charset="0"/>
                          </a:rPr>
                        </m:ctrlPr>
                      </m:sSupPr>
                      <m:e>
                        <m:r>
                          <a:rPr lang="en-GB" i="1">
                            <a:latin typeface="Cambria Math" panose="02040503050406030204" pitchFamily="18" charset="0"/>
                            <a:ea typeface="Times New Roman" panose="02020603050405020304" pitchFamily="18" charset="0"/>
                            <a:cs typeface="Times New Roman" panose="02020603050405020304" pitchFamily="18" charset="0"/>
                          </a:rPr>
                          <m:t>𝑥</m:t>
                        </m:r>
                      </m:e>
                      <m:sup>
                        <m:r>
                          <a:rPr lang="en-GB" i="1">
                            <a:latin typeface="Cambria Math" panose="02040503050406030204" pitchFamily="18" charset="0"/>
                            <a:ea typeface="Times New Roman" panose="02020603050405020304" pitchFamily="18" charset="0"/>
                            <a:cs typeface="Times New Roman" panose="02020603050405020304" pitchFamily="18" charset="0"/>
                          </a:rPr>
                          <m:t>2</m:t>
                        </m:r>
                      </m:sup>
                    </m:sSup>
                    <m:r>
                      <a:rPr lang="en-GB" i="1">
                        <a:latin typeface="Cambria Math" panose="02040503050406030204" pitchFamily="18" charset="0"/>
                        <a:ea typeface="Times New Roman" panose="02020603050405020304" pitchFamily="18" charset="0"/>
                        <a:cs typeface="Times New Roman" panose="02020603050405020304" pitchFamily="18" charset="0"/>
                      </a:rPr>
                      <m:t>+3</m:t>
                    </m:r>
                    <m:r>
                      <a:rPr lang="en-GB" i="1">
                        <a:latin typeface="Cambria Math" panose="02040503050406030204" pitchFamily="18" charset="0"/>
                        <a:ea typeface="Times New Roman" panose="02020603050405020304" pitchFamily="18" charset="0"/>
                        <a:cs typeface="Times New Roman" panose="02020603050405020304" pitchFamily="18" charset="0"/>
                      </a:rPr>
                      <m:t>𝑥</m:t>
                    </m:r>
                    <m:r>
                      <a:rPr lang="en-GB" i="1">
                        <a:latin typeface="Cambria Math" panose="02040503050406030204" pitchFamily="18" charset="0"/>
                        <a:ea typeface="Times New Roman" panose="02020603050405020304" pitchFamily="18" charset="0"/>
                        <a:cs typeface="Times New Roman" panose="02020603050405020304" pitchFamily="18" charset="0"/>
                      </a:rPr>
                      <m:t>−10</m:t>
                    </m:r>
                  </m:oMath>
                </a14:m>
                <a:r>
                  <a:rPr lang="en-GB" dirty="0">
                    <a:latin typeface="Calibri" panose="020F0502020204030204" pitchFamily="34" charset="0"/>
                    <a:ea typeface="Times New Roman" panose="02020603050405020304" pitchFamily="18" charset="0"/>
                    <a:cs typeface="Times New Roman" panose="02020603050405020304" pitchFamily="18" charset="0"/>
                  </a:rPr>
                  <a:t/>
                </a:r>
                <a:br>
                  <a:rPr lang="en-GB" dirty="0">
                    <a:latin typeface="Calibri" panose="020F0502020204030204" pitchFamily="34" charset="0"/>
                    <a:ea typeface="Times New Roman" panose="02020603050405020304" pitchFamily="18" charset="0"/>
                    <a:cs typeface="Times New Roman" panose="02020603050405020304" pitchFamily="18" charset="0"/>
                  </a:rPr>
                </a:br>
                <a:r>
                  <a:rPr lang="en-GB" dirty="0">
                    <a:latin typeface="Calibri" panose="020F0502020204030204" pitchFamily="34" charset="0"/>
                    <a:ea typeface="Times New Roman" panose="02020603050405020304" pitchFamily="18" charset="0"/>
                    <a:cs typeface="Times New Roman" panose="02020603050405020304" pitchFamily="18" charset="0"/>
                  </a:rPr>
                  <a:t>Show that </a:t>
                </a:r>
                <a14:m>
                  <m:oMath xmlns:m="http://schemas.openxmlformats.org/officeDocument/2006/math">
                    <m:r>
                      <a:rPr lang="en-GB" i="1">
                        <a:latin typeface="Cambria Math" panose="02040503050406030204" pitchFamily="18" charset="0"/>
                        <a:ea typeface="Times New Roman" panose="02020603050405020304" pitchFamily="18" charset="0"/>
                        <a:cs typeface="Times New Roman" panose="02020603050405020304" pitchFamily="18" charset="0"/>
                      </a:rPr>
                      <m:t>𝑓</m:t>
                    </m:r>
                    <m:d>
                      <m:dPr>
                        <m:ctrlPr>
                          <a:rPr lang="en-GB" i="1">
                            <a:latin typeface="Cambria Math" panose="02040503050406030204" pitchFamily="18" charset="0"/>
                            <a:ea typeface="Times New Roman" panose="02020603050405020304" pitchFamily="18" charset="0"/>
                            <a:cs typeface="Times New Roman" panose="02020603050405020304" pitchFamily="18" charset="0"/>
                          </a:rPr>
                        </m:ctrlPr>
                      </m:dPr>
                      <m:e>
                        <m:r>
                          <a:rPr lang="en-GB" i="1">
                            <a:latin typeface="Cambria Math" panose="02040503050406030204" pitchFamily="18" charset="0"/>
                            <a:ea typeface="Times New Roman" panose="02020603050405020304" pitchFamily="18" charset="0"/>
                            <a:cs typeface="Times New Roman" panose="02020603050405020304" pitchFamily="18" charset="0"/>
                          </a:rPr>
                          <m:t>𝑥</m:t>
                        </m:r>
                        <m:r>
                          <a:rPr lang="en-GB" i="1">
                            <a:latin typeface="Cambria Math" panose="02040503050406030204" pitchFamily="18" charset="0"/>
                            <a:ea typeface="Times New Roman" panose="02020603050405020304" pitchFamily="18" charset="0"/>
                            <a:cs typeface="Times New Roman" panose="02020603050405020304" pitchFamily="18" charset="0"/>
                          </a:rPr>
                          <m:t>+2</m:t>
                        </m:r>
                      </m:e>
                    </m:d>
                    <m:r>
                      <a:rPr lang="en-GB" i="1">
                        <a:latin typeface="Cambria Math" panose="02040503050406030204" pitchFamily="18" charset="0"/>
                        <a:ea typeface="Times New Roman" panose="02020603050405020304" pitchFamily="18" charset="0"/>
                        <a:cs typeface="Times New Roman" panose="02020603050405020304" pitchFamily="18" charset="0"/>
                      </a:rPr>
                      <m:t>=</m:t>
                    </m:r>
                    <m:r>
                      <a:rPr lang="en-GB" i="1">
                        <a:latin typeface="Cambria Math" panose="02040503050406030204" pitchFamily="18" charset="0"/>
                        <a:ea typeface="Times New Roman" panose="02020603050405020304" pitchFamily="18" charset="0"/>
                        <a:cs typeface="Times New Roman" panose="02020603050405020304" pitchFamily="18" charset="0"/>
                      </a:rPr>
                      <m:t>𝑥</m:t>
                    </m:r>
                    <m:d>
                      <m:dPr>
                        <m:ctrlPr>
                          <a:rPr lang="en-GB" i="1">
                            <a:latin typeface="Cambria Math" panose="02040503050406030204" pitchFamily="18" charset="0"/>
                            <a:ea typeface="Times New Roman" panose="02020603050405020304" pitchFamily="18" charset="0"/>
                            <a:cs typeface="Times New Roman" panose="02020603050405020304" pitchFamily="18" charset="0"/>
                          </a:rPr>
                        </m:ctrlPr>
                      </m:dPr>
                      <m:e>
                        <m:r>
                          <a:rPr lang="en-GB" i="1">
                            <a:latin typeface="Cambria Math" panose="02040503050406030204" pitchFamily="18" charset="0"/>
                            <a:ea typeface="Times New Roman" panose="02020603050405020304" pitchFamily="18" charset="0"/>
                            <a:cs typeface="Times New Roman" panose="02020603050405020304" pitchFamily="18" charset="0"/>
                          </a:rPr>
                          <m:t>𝑥</m:t>
                        </m:r>
                        <m:r>
                          <a:rPr lang="en-GB" i="1">
                            <a:latin typeface="Cambria Math" panose="02040503050406030204" pitchFamily="18" charset="0"/>
                            <a:ea typeface="Times New Roman" panose="02020603050405020304" pitchFamily="18" charset="0"/>
                            <a:cs typeface="Times New Roman" panose="02020603050405020304" pitchFamily="18" charset="0"/>
                          </a:rPr>
                          <m:t>+7</m:t>
                        </m:r>
                      </m:e>
                    </m:d>
                  </m:oMath>
                </a14:m>
                <a:endParaRPr lang="en-GB" dirty="0">
                  <a:latin typeface="Calibri" panose="020F0502020204030204" pitchFamily="34" charset="0"/>
                  <a:ea typeface="Calibri" panose="020F0502020204030204" pitchFamily="34" charset="0"/>
                  <a:cs typeface="Times New Roman" panose="02020603050405020304" pitchFamily="18" charset="0"/>
                </a:endParaRPr>
              </a:p>
              <a:p>
                <a:pPr indent="-180340">
                  <a:lnSpc>
                    <a:spcPct val="107000"/>
                  </a:lnSpc>
                  <a:spcAft>
                    <a:spcPts val="800"/>
                  </a:spcAft>
                </a:pPr>
                <a14:m>
                  <m:oMathPara xmlns:m="http://schemas.openxmlformats.org/officeDocument/2006/math">
                    <m:oMathParaPr>
                      <m:jc m:val="centerGroup"/>
                    </m:oMathParaPr>
                    <m:oMath xmlns:m="http://schemas.openxmlformats.org/officeDocument/2006/math">
                      <m:r>
                        <a:rPr lang="en-GB" b="1" i="1">
                          <a:latin typeface="Cambria Math" panose="02040503050406030204" pitchFamily="18" charset="0"/>
                          <a:ea typeface="Calibri" panose="020F0502020204030204" pitchFamily="34" charset="0"/>
                          <a:cs typeface="Times New Roman" panose="02020603050405020304" pitchFamily="18" charset="0"/>
                        </a:rPr>
                        <m:t>𝒇</m:t>
                      </m:r>
                      <m:d>
                        <m:dPr>
                          <m:ctrlPr>
                            <a:rPr lang="en-GB" b="1" i="1">
                              <a:latin typeface="Cambria Math" panose="02040503050406030204" pitchFamily="18" charset="0"/>
                              <a:ea typeface="Calibri" panose="020F0502020204030204" pitchFamily="34" charset="0"/>
                              <a:cs typeface="Times New Roman" panose="02020603050405020304" pitchFamily="18" charset="0"/>
                            </a:rPr>
                          </m:ctrlPr>
                        </m:dPr>
                        <m:e>
                          <m:r>
                            <a:rPr lang="en-GB" b="1" i="1">
                              <a:latin typeface="Cambria Math" panose="02040503050406030204" pitchFamily="18" charset="0"/>
                              <a:ea typeface="Calibri" panose="020F0502020204030204" pitchFamily="34" charset="0"/>
                              <a:cs typeface="Times New Roman" panose="02020603050405020304" pitchFamily="18" charset="0"/>
                            </a:rPr>
                            <m:t>𝒙</m:t>
                          </m:r>
                          <m:r>
                            <a:rPr lang="en-GB" b="1" i="1">
                              <a:latin typeface="Cambria Math" panose="02040503050406030204" pitchFamily="18" charset="0"/>
                              <a:ea typeface="Calibri" panose="020F0502020204030204" pitchFamily="34" charset="0"/>
                              <a:cs typeface="Times New Roman" panose="02020603050405020304" pitchFamily="18" charset="0"/>
                            </a:rPr>
                            <m:t>+</m:t>
                          </m:r>
                          <m:r>
                            <a:rPr lang="en-GB" b="1" i="1">
                              <a:latin typeface="Cambria Math" panose="02040503050406030204" pitchFamily="18" charset="0"/>
                              <a:ea typeface="Calibri" panose="020F0502020204030204" pitchFamily="34" charset="0"/>
                              <a:cs typeface="Times New Roman" panose="02020603050405020304" pitchFamily="18" charset="0"/>
                            </a:rPr>
                            <m:t>𝟐</m:t>
                          </m:r>
                        </m:e>
                      </m:d>
                      <m:r>
                        <a:rPr lang="en-GB" b="1" i="1">
                          <a:latin typeface="Cambria Math" panose="02040503050406030204" pitchFamily="18" charset="0"/>
                          <a:ea typeface="Calibri" panose="020F0502020204030204" pitchFamily="34" charset="0"/>
                          <a:cs typeface="Times New Roman" panose="02020603050405020304" pitchFamily="18" charset="0"/>
                        </a:rPr>
                        <m:t>=</m:t>
                      </m:r>
                      <m:sSup>
                        <m:sSupPr>
                          <m:ctrlPr>
                            <a:rPr lang="en-GB" b="1" i="1">
                              <a:latin typeface="Cambria Math" panose="02040503050406030204" pitchFamily="18" charset="0"/>
                              <a:ea typeface="Calibri" panose="020F0502020204030204" pitchFamily="34" charset="0"/>
                              <a:cs typeface="Times New Roman" panose="02020603050405020304" pitchFamily="18" charset="0"/>
                            </a:rPr>
                          </m:ctrlPr>
                        </m:sSupPr>
                        <m:e>
                          <m:d>
                            <m:dPr>
                              <m:ctrlPr>
                                <a:rPr lang="en-GB" b="1" i="1">
                                  <a:latin typeface="Cambria Math" panose="02040503050406030204" pitchFamily="18" charset="0"/>
                                  <a:ea typeface="Calibri" panose="020F0502020204030204" pitchFamily="34" charset="0"/>
                                  <a:cs typeface="Times New Roman" panose="02020603050405020304" pitchFamily="18" charset="0"/>
                                </a:rPr>
                              </m:ctrlPr>
                            </m:dPr>
                            <m:e>
                              <m:r>
                                <a:rPr lang="en-GB" b="1" i="1">
                                  <a:latin typeface="Cambria Math" panose="02040503050406030204" pitchFamily="18" charset="0"/>
                                  <a:ea typeface="Calibri" panose="020F0502020204030204" pitchFamily="34" charset="0"/>
                                  <a:cs typeface="Times New Roman" panose="02020603050405020304" pitchFamily="18" charset="0"/>
                                </a:rPr>
                                <m:t>𝒙</m:t>
                              </m:r>
                              <m:r>
                                <a:rPr lang="en-GB" b="1" i="1">
                                  <a:latin typeface="Cambria Math" panose="02040503050406030204" pitchFamily="18" charset="0"/>
                                  <a:ea typeface="Calibri" panose="020F0502020204030204" pitchFamily="34" charset="0"/>
                                  <a:cs typeface="Times New Roman" panose="02020603050405020304" pitchFamily="18" charset="0"/>
                                </a:rPr>
                                <m:t>+</m:t>
                              </m:r>
                              <m:r>
                                <a:rPr lang="en-GB" b="1" i="1">
                                  <a:latin typeface="Cambria Math" panose="02040503050406030204" pitchFamily="18" charset="0"/>
                                  <a:ea typeface="Calibri" panose="020F0502020204030204" pitchFamily="34" charset="0"/>
                                  <a:cs typeface="Times New Roman" panose="02020603050405020304" pitchFamily="18" charset="0"/>
                                </a:rPr>
                                <m:t>𝟐</m:t>
                              </m:r>
                            </m:e>
                          </m:d>
                        </m:e>
                        <m:sup>
                          <m:r>
                            <a:rPr lang="en-GB" b="1" i="1">
                              <a:latin typeface="Cambria Math" panose="02040503050406030204" pitchFamily="18" charset="0"/>
                              <a:ea typeface="Calibri" panose="020F0502020204030204" pitchFamily="34" charset="0"/>
                              <a:cs typeface="Times New Roman" panose="02020603050405020304" pitchFamily="18" charset="0"/>
                            </a:rPr>
                            <m:t>𝟐</m:t>
                          </m:r>
                        </m:sup>
                      </m:sSup>
                      <m:r>
                        <a:rPr lang="en-GB" b="1" i="1">
                          <a:latin typeface="Cambria Math" panose="02040503050406030204" pitchFamily="18" charset="0"/>
                          <a:ea typeface="Calibri" panose="020F0502020204030204" pitchFamily="34" charset="0"/>
                          <a:cs typeface="Times New Roman" panose="02020603050405020304" pitchFamily="18" charset="0"/>
                        </a:rPr>
                        <m:t>+</m:t>
                      </m:r>
                      <m:r>
                        <a:rPr lang="en-GB" b="1" i="1">
                          <a:latin typeface="Cambria Math" panose="02040503050406030204" pitchFamily="18" charset="0"/>
                          <a:ea typeface="Calibri" panose="020F0502020204030204" pitchFamily="34" charset="0"/>
                          <a:cs typeface="Times New Roman" panose="02020603050405020304" pitchFamily="18" charset="0"/>
                        </a:rPr>
                        <m:t>𝟑</m:t>
                      </m:r>
                      <m:d>
                        <m:dPr>
                          <m:ctrlPr>
                            <a:rPr lang="en-GB" b="1" i="1">
                              <a:latin typeface="Cambria Math" panose="02040503050406030204" pitchFamily="18" charset="0"/>
                              <a:ea typeface="Calibri" panose="020F0502020204030204" pitchFamily="34" charset="0"/>
                              <a:cs typeface="Times New Roman" panose="02020603050405020304" pitchFamily="18" charset="0"/>
                            </a:rPr>
                          </m:ctrlPr>
                        </m:dPr>
                        <m:e>
                          <m:r>
                            <a:rPr lang="en-GB" b="1" i="1">
                              <a:latin typeface="Cambria Math" panose="02040503050406030204" pitchFamily="18" charset="0"/>
                              <a:ea typeface="Calibri" panose="020F0502020204030204" pitchFamily="34" charset="0"/>
                              <a:cs typeface="Times New Roman" panose="02020603050405020304" pitchFamily="18" charset="0"/>
                            </a:rPr>
                            <m:t>𝒙</m:t>
                          </m:r>
                          <m:r>
                            <a:rPr lang="en-GB" b="1" i="1">
                              <a:latin typeface="Cambria Math" panose="02040503050406030204" pitchFamily="18" charset="0"/>
                              <a:ea typeface="Calibri" panose="020F0502020204030204" pitchFamily="34" charset="0"/>
                              <a:cs typeface="Times New Roman" panose="02020603050405020304" pitchFamily="18" charset="0"/>
                            </a:rPr>
                            <m:t>+</m:t>
                          </m:r>
                          <m:r>
                            <a:rPr lang="en-GB" b="1" i="1">
                              <a:latin typeface="Cambria Math" panose="02040503050406030204" pitchFamily="18" charset="0"/>
                              <a:ea typeface="Calibri" panose="020F0502020204030204" pitchFamily="34" charset="0"/>
                              <a:cs typeface="Times New Roman" panose="02020603050405020304" pitchFamily="18" charset="0"/>
                            </a:rPr>
                            <m:t>𝟐</m:t>
                          </m:r>
                        </m:e>
                      </m:d>
                      <m:r>
                        <a:rPr lang="en-GB" b="1" i="1">
                          <a:latin typeface="Cambria Math" panose="02040503050406030204" pitchFamily="18" charset="0"/>
                          <a:ea typeface="Calibri" panose="020F0502020204030204" pitchFamily="34" charset="0"/>
                          <a:cs typeface="Times New Roman" panose="02020603050405020304" pitchFamily="18" charset="0"/>
                        </a:rPr>
                        <m:t>−</m:t>
                      </m:r>
                      <m:r>
                        <a:rPr lang="en-GB" b="1" i="1">
                          <a:latin typeface="Cambria Math" panose="02040503050406030204" pitchFamily="18" charset="0"/>
                          <a:ea typeface="Calibri" panose="020F0502020204030204" pitchFamily="34" charset="0"/>
                          <a:cs typeface="Times New Roman" panose="02020603050405020304" pitchFamily="18" charset="0"/>
                        </a:rPr>
                        <m:t>𝟏𝟎</m:t>
                      </m:r>
                    </m:oMath>
                    <m:oMath xmlns:m="http://schemas.openxmlformats.org/officeDocument/2006/math">
                      <m:r>
                        <a:rPr lang="en-GB" b="1" i="1">
                          <a:latin typeface="Cambria Math" panose="02040503050406030204" pitchFamily="18" charset="0"/>
                          <a:ea typeface="Calibri" panose="020F0502020204030204" pitchFamily="34" charset="0"/>
                          <a:cs typeface="Times New Roman" panose="02020603050405020304" pitchFamily="18" charset="0"/>
                        </a:rPr>
                        <m:t>    =</m:t>
                      </m:r>
                      <m:sSup>
                        <m:sSupPr>
                          <m:ctrlPr>
                            <a:rPr lang="en-GB" b="1" i="1">
                              <a:latin typeface="Cambria Math" panose="02040503050406030204" pitchFamily="18" charset="0"/>
                              <a:ea typeface="Calibri" panose="020F0502020204030204" pitchFamily="34" charset="0"/>
                              <a:cs typeface="Times New Roman" panose="02020603050405020304" pitchFamily="18" charset="0"/>
                            </a:rPr>
                          </m:ctrlPr>
                        </m:sSupPr>
                        <m:e>
                          <m:r>
                            <a:rPr lang="en-GB" b="1" i="1">
                              <a:latin typeface="Cambria Math" panose="02040503050406030204" pitchFamily="18" charset="0"/>
                              <a:ea typeface="Calibri" panose="020F0502020204030204" pitchFamily="34" charset="0"/>
                              <a:cs typeface="Times New Roman" panose="02020603050405020304" pitchFamily="18" charset="0"/>
                            </a:rPr>
                            <m:t>𝒙</m:t>
                          </m:r>
                        </m:e>
                        <m:sup>
                          <m:r>
                            <a:rPr lang="en-GB" b="1" i="1">
                              <a:latin typeface="Cambria Math" panose="02040503050406030204" pitchFamily="18" charset="0"/>
                              <a:ea typeface="Calibri" panose="020F0502020204030204" pitchFamily="34" charset="0"/>
                              <a:cs typeface="Times New Roman" panose="02020603050405020304" pitchFamily="18" charset="0"/>
                            </a:rPr>
                            <m:t>𝟐</m:t>
                          </m:r>
                        </m:sup>
                      </m:sSup>
                      <m:r>
                        <a:rPr lang="en-GB" b="1" i="1">
                          <a:latin typeface="Cambria Math" panose="02040503050406030204" pitchFamily="18" charset="0"/>
                          <a:ea typeface="Calibri" panose="020F0502020204030204" pitchFamily="34" charset="0"/>
                          <a:cs typeface="Times New Roman" panose="02020603050405020304" pitchFamily="18" charset="0"/>
                        </a:rPr>
                        <m:t>+</m:t>
                      </m:r>
                      <m:r>
                        <a:rPr lang="en-GB" b="1" i="1">
                          <a:latin typeface="Cambria Math" panose="02040503050406030204" pitchFamily="18" charset="0"/>
                          <a:ea typeface="Calibri" panose="020F0502020204030204" pitchFamily="34" charset="0"/>
                          <a:cs typeface="Times New Roman" panose="02020603050405020304" pitchFamily="18" charset="0"/>
                        </a:rPr>
                        <m:t>𝟒</m:t>
                      </m:r>
                      <m:r>
                        <a:rPr lang="en-GB" b="1" i="1">
                          <a:latin typeface="Cambria Math" panose="02040503050406030204" pitchFamily="18" charset="0"/>
                          <a:ea typeface="Calibri" panose="020F0502020204030204" pitchFamily="34" charset="0"/>
                          <a:cs typeface="Times New Roman" panose="02020603050405020304" pitchFamily="18" charset="0"/>
                        </a:rPr>
                        <m:t>𝒙</m:t>
                      </m:r>
                      <m:r>
                        <a:rPr lang="en-GB" b="1" i="1">
                          <a:latin typeface="Cambria Math" panose="02040503050406030204" pitchFamily="18" charset="0"/>
                          <a:ea typeface="Calibri" panose="020F0502020204030204" pitchFamily="34" charset="0"/>
                          <a:cs typeface="Times New Roman" panose="02020603050405020304" pitchFamily="18" charset="0"/>
                        </a:rPr>
                        <m:t>+</m:t>
                      </m:r>
                      <m:r>
                        <a:rPr lang="en-GB" b="1" i="1">
                          <a:latin typeface="Cambria Math" panose="02040503050406030204" pitchFamily="18" charset="0"/>
                          <a:ea typeface="Calibri" panose="020F0502020204030204" pitchFamily="34" charset="0"/>
                          <a:cs typeface="Times New Roman" panose="02020603050405020304" pitchFamily="18" charset="0"/>
                        </a:rPr>
                        <m:t>𝟒</m:t>
                      </m:r>
                      <m:r>
                        <a:rPr lang="en-GB" b="1" i="1">
                          <a:latin typeface="Cambria Math" panose="02040503050406030204" pitchFamily="18" charset="0"/>
                          <a:ea typeface="Calibri" panose="020F0502020204030204" pitchFamily="34" charset="0"/>
                          <a:cs typeface="Times New Roman" panose="02020603050405020304" pitchFamily="18" charset="0"/>
                        </a:rPr>
                        <m:t>+</m:t>
                      </m:r>
                      <m:r>
                        <a:rPr lang="en-GB" b="1" i="1">
                          <a:latin typeface="Cambria Math" panose="02040503050406030204" pitchFamily="18" charset="0"/>
                          <a:ea typeface="Calibri" panose="020F0502020204030204" pitchFamily="34" charset="0"/>
                          <a:cs typeface="Times New Roman" panose="02020603050405020304" pitchFamily="18" charset="0"/>
                        </a:rPr>
                        <m:t>𝟑</m:t>
                      </m:r>
                      <m:r>
                        <a:rPr lang="en-GB" b="1" i="1">
                          <a:latin typeface="Cambria Math" panose="02040503050406030204" pitchFamily="18" charset="0"/>
                          <a:ea typeface="Calibri" panose="020F0502020204030204" pitchFamily="34" charset="0"/>
                          <a:cs typeface="Times New Roman" panose="02020603050405020304" pitchFamily="18" charset="0"/>
                        </a:rPr>
                        <m:t>𝒙</m:t>
                      </m:r>
                      <m:r>
                        <a:rPr lang="en-GB" b="1" i="1">
                          <a:latin typeface="Cambria Math" panose="02040503050406030204" pitchFamily="18" charset="0"/>
                          <a:ea typeface="Calibri" panose="020F0502020204030204" pitchFamily="34" charset="0"/>
                          <a:cs typeface="Times New Roman" panose="02020603050405020304" pitchFamily="18" charset="0"/>
                        </a:rPr>
                        <m:t>+</m:t>
                      </m:r>
                      <m:r>
                        <a:rPr lang="en-GB" b="1" i="1">
                          <a:latin typeface="Cambria Math" panose="02040503050406030204" pitchFamily="18" charset="0"/>
                          <a:ea typeface="Calibri" panose="020F0502020204030204" pitchFamily="34" charset="0"/>
                          <a:cs typeface="Times New Roman" panose="02020603050405020304" pitchFamily="18" charset="0"/>
                        </a:rPr>
                        <m:t>𝟔</m:t>
                      </m:r>
                      <m:r>
                        <a:rPr lang="en-GB" b="1" i="1">
                          <a:latin typeface="Cambria Math" panose="02040503050406030204" pitchFamily="18" charset="0"/>
                          <a:ea typeface="Calibri" panose="020F0502020204030204" pitchFamily="34" charset="0"/>
                          <a:cs typeface="Times New Roman" panose="02020603050405020304" pitchFamily="18" charset="0"/>
                        </a:rPr>
                        <m:t>−</m:t>
                      </m:r>
                      <m:r>
                        <a:rPr lang="en-GB" b="1" i="1">
                          <a:latin typeface="Cambria Math" panose="02040503050406030204" pitchFamily="18" charset="0"/>
                          <a:ea typeface="Calibri" panose="020F0502020204030204" pitchFamily="34" charset="0"/>
                          <a:cs typeface="Times New Roman" panose="02020603050405020304" pitchFamily="18" charset="0"/>
                        </a:rPr>
                        <m:t>𝟏𝟎</m:t>
                      </m:r>
                    </m:oMath>
                    <m:oMath xmlns:m="http://schemas.openxmlformats.org/officeDocument/2006/math">
                      <m:r>
                        <a:rPr lang="en-GB" b="1">
                          <a:latin typeface="Cambria Math" panose="02040503050406030204" pitchFamily="18" charset="0"/>
                          <a:ea typeface="Calibri" panose="020F0502020204030204" pitchFamily="34" charset="0"/>
                          <a:cs typeface="Times New Roman" panose="02020603050405020304" pitchFamily="18" charset="0"/>
                        </a:rPr>
                        <m:t>    </m:t>
                      </m:r>
                      <m:r>
                        <a:rPr lang="en-GB" b="1" i="1">
                          <a:latin typeface="Cambria Math" panose="02040503050406030204" pitchFamily="18" charset="0"/>
                          <a:ea typeface="Calibri" panose="020F0502020204030204" pitchFamily="34" charset="0"/>
                          <a:cs typeface="Times New Roman" panose="02020603050405020304" pitchFamily="18" charset="0"/>
                        </a:rPr>
                        <m:t>=</m:t>
                      </m:r>
                      <m:sSup>
                        <m:sSupPr>
                          <m:ctrlPr>
                            <a:rPr lang="en-GB" b="1" i="1">
                              <a:latin typeface="Cambria Math" panose="02040503050406030204" pitchFamily="18" charset="0"/>
                              <a:ea typeface="Calibri" panose="020F0502020204030204" pitchFamily="34" charset="0"/>
                              <a:cs typeface="Times New Roman" panose="02020603050405020304" pitchFamily="18" charset="0"/>
                            </a:rPr>
                          </m:ctrlPr>
                        </m:sSupPr>
                        <m:e>
                          <m:r>
                            <a:rPr lang="en-GB" b="1" i="1">
                              <a:latin typeface="Cambria Math" panose="02040503050406030204" pitchFamily="18" charset="0"/>
                              <a:ea typeface="Calibri" panose="020F0502020204030204" pitchFamily="34" charset="0"/>
                              <a:cs typeface="Times New Roman" panose="02020603050405020304" pitchFamily="18" charset="0"/>
                            </a:rPr>
                            <m:t>𝒙</m:t>
                          </m:r>
                        </m:e>
                        <m:sup>
                          <m:r>
                            <a:rPr lang="en-GB" b="1" i="1">
                              <a:latin typeface="Cambria Math" panose="02040503050406030204" pitchFamily="18" charset="0"/>
                              <a:ea typeface="Calibri" panose="020F0502020204030204" pitchFamily="34" charset="0"/>
                              <a:cs typeface="Times New Roman" panose="02020603050405020304" pitchFamily="18" charset="0"/>
                            </a:rPr>
                            <m:t>𝟐</m:t>
                          </m:r>
                        </m:sup>
                      </m:sSup>
                      <m:r>
                        <a:rPr lang="en-GB" b="1" i="1">
                          <a:latin typeface="Cambria Math" panose="02040503050406030204" pitchFamily="18" charset="0"/>
                          <a:ea typeface="Calibri" panose="020F0502020204030204" pitchFamily="34" charset="0"/>
                          <a:cs typeface="Times New Roman" panose="02020603050405020304" pitchFamily="18" charset="0"/>
                        </a:rPr>
                        <m:t>+</m:t>
                      </m:r>
                      <m:r>
                        <a:rPr lang="en-GB" b="1" i="1">
                          <a:latin typeface="Cambria Math" panose="02040503050406030204" pitchFamily="18" charset="0"/>
                          <a:ea typeface="Calibri" panose="020F0502020204030204" pitchFamily="34" charset="0"/>
                          <a:cs typeface="Times New Roman" panose="02020603050405020304" pitchFamily="18" charset="0"/>
                        </a:rPr>
                        <m:t>𝟕</m:t>
                      </m:r>
                      <m:r>
                        <a:rPr lang="en-GB" b="1" i="1">
                          <a:latin typeface="Cambria Math" panose="02040503050406030204" pitchFamily="18" charset="0"/>
                          <a:ea typeface="Calibri" panose="020F0502020204030204" pitchFamily="34" charset="0"/>
                          <a:cs typeface="Times New Roman" panose="02020603050405020304" pitchFamily="18" charset="0"/>
                        </a:rPr>
                        <m:t>𝒙</m:t>
                      </m:r>
                      <m:r>
                        <a:rPr lang="en-GB" b="1" i="1">
                          <a:latin typeface="Cambria Math" panose="02040503050406030204" pitchFamily="18" charset="0"/>
                          <a:ea typeface="Calibri" panose="020F0502020204030204" pitchFamily="34" charset="0"/>
                          <a:cs typeface="Times New Roman" panose="02020603050405020304" pitchFamily="18" charset="0"/>
                        </a:rPr>
                        <m:t>=</m:t>
                      </m:r>
                      <m:r>
                        <a:rPr lang="en-GB" b="1" i="1">
                          <a:latin typeface="Cambria Math" panose="02040503050406030204" pitchFamily="18" charset="0"/>
                          <a:ea typeface="Calibri" panose="020F0502020204030204" pitchFamily="34" charset="0"/>
                          <a:cs typeface="Times New Roman" panose="02020603050405020304" pitchFamily="18" charset="0"/>
                        </a:rPr>
                        <m:t>𝒙</m:t>
                      </m:r>
                      <m:d>
                        <m:dPr>
                          <m:ctrlPr>
                            <a:rPr lang="en-GB" b="1" i="1">
                              <a:latin typeface="Cambria Math" panose="02040503050406030204" pitchFamily="18" charset="0"/>
                              <a:ea typeface="Calibri" panose="020F0502020204030204" pitchFamily="34" charset="0"/>
                              <a:cs typeface="Times New Roman" panose="02020603050405020304" pitchFamily="18" charset="0"/>
                            </a:rPr>
                          </m:ctrlPr>
                        </m:dPr>
                        <m:e>
                          <m:r>
                            <a:rPr lang="en-GB" b="1" i="1">
                              <a:latin typeface="Cambria Math" panose="02040503050406030204" pitchFamily="18" charset="0"/>
                              <a:ea typeface="Calibri" panose="020F0502020204030204" pitchFamily="34" charset="0"/>
                              <a:cs typeface="Times New Roman" panose="02020603050405020304" pitchFamily="18" charset="0"/>
                            </a:rPr>
                            <m:t>𝒙</m:t>
                          </m:r>
                          <m:r>
                            <a:rPr lang="en-GB" b="1" i="1">
                              <a:latin typeface="Cambria Math" panose="02040503050406030204" pitchFamily="18" charset="0"/>
                              <a:ea typeface="Calibri" panose="020F0502020204030204" pitchFamily="34" charset="0"/>
                              <a:cs typeface="Times New Roman" panose="02020603050405020304" pitchFamily="18" charset="0"/>
                            </a:rPr>
                            <m:t>+</m:t>
                          </m:r>
                          <m:r>
                            <a:rPr lang="en-GB" b="1" i="1">
                              <a:latin typeface="Cambria Math" panose="02040503050406030204" pitchFamily="18" charset="0"/>
                              <a:ea typeface="Calibri" panose="020F0502020204030204" pitchFamily="34" charset="0"/>
                              <a:cs typeface="Times New Roman" panose="02020603050405020304" pitchFamily="18" charset="0"/>
                            </a:rPr>
                            <m:t>𝟕</m:t>
                          </m:r>
                        </m:e>
                      </m:d>
                    </m:oMath>
                  </m:oMathPara>
                </a14:m>
                <a:endParaRPr lang="en-GB" dirty="0"/>
              </a:p>
              <a:p>
                <a:pPr indent="-180340">
                  <a:lnSpc>
                    <a:spcPct val="107000"/>
                  </a:lnSpc>
                  <a:spcAft>
                    <a:spcPts val="800"/>
                  </a:spcAft>
                </a:pPr>
                <a:endParaRPr lang="en-GB" dirty="0"/>
              </a:p>
              <a:p>
                <a:pPr indent="-180340">
                  <a:lnSpc>
                    <a:spcPct val="107000"/>
                  </a:lnSpc>
                  <a:spcAft>
                    <a:spcPts val="800"/>
                  </a:spcAft>
                </a:pPr>
                <a:r>
                  <a:rPr lang="en-GB" dirty="0">
                    <a:latin typeface="Calibri" panose="020F0502020204030204" pitchFamily="34" charset="0"/>
                    <a:ea typeface="Times New Roman" panose="02020603050405020304" pitchFamily="18" charset="0"/>
                    <a:cs typeface="Times New Roman" panose="02020603050405020304" pitchFamily="18" charset="0"/>
                  </a:rPr>
                  <a:t>If </a:t>
                </a:r>
                <a14:m>
                  <m:oMath xmlns:m="http://schemas.openxmlformats.org/officeDocument/2006/math">
                    <m:r>
                      <a:rPr lang="en-GB" i="1">
                        <a:latin typeface="Cambria Math" panose="02040503050406030204" pitchFamily="18" charset="0"/>
                        <a:ea typeface="Times New Roman" panose="02020603050405020304" pitchFamily="18" charset="0"/>
                        <a:cs typeface="Times New Roman" panose="02020603050405020304" pitchFamily="18" charset="0"/>
                      </a:rPr>
                      <m:t>𝑓</m:t>
                    </m:r>
                    <m:d>
                      <m:dPr>
                        <m:ctrlPr>
                          <a:rPr lang="en-GB" i="1">
                            <a:latin typeface="Cambria Math" panose="02040503050406030204" pitchFamily="18" charset="0"/>
                            <a:ea typeface="Times New Roman" panose="02020603050405020304" pitchFamily="18" charset="0"/>
                            <a:cs typeface="Times New Roman" panose="02020603050405020304" pitchFamily="18" charset="0"/>
                          </a:rPr>
                        </m:ctrlPr>
                      </m:dPr>
                      <m:e>
                        <m:r>
                          <a:rPr lang="en-GB" i="1">
                            <a:latin typeface="Cambria Math" panose="02040503050406030204" pitchFamily="18" charset="0"/>
                            <a:ea typeface="Times New Roman" panose="02020603050405020304" pitchFamily="18" charset="0"/>
                            <a:cs typeface="Times New Roman" panose="02020603050405020304" pitchFamily="18" charset="0"/>
                          </a:rPr>
                          <m:t>𝑥</m:t>
                        </m:r>
                      </m:e>
                    </m:d>
                    <m:r>
                      <a:rPr lang="en-GB" i="1">
                        <a:latin typeface="Cambria Math" panose="02040503050406030204" pitchFamily="18" charset="0"/>
                        <a:ea typeface="Times New Roman" panose="02020603050405020304" pitchFamily="18" charset="0"/>
                        <a:cs typeface="Times New Roman" panose="02020603050405020304" pitchFamily="18" charset="0"/>
                      </a:rPr>
                      <m:t>=2</m:t>
                    </m:r>
                    <m:r>
                      <a:rPr lang="en-GB" i="1">
                        <a:latin typeface="Cambria Math" panose="02040503050406030204" pitchFamily="18" charset="0"/>
                        <a:ea typeface="Times New Roman" panose="02020603050405020304" pitchFamily="18" charset="0"/>
                        <a:cs typeface="Times New Roman" panose="02020603050405020304" pitchFamily="18" charset="0"/>
                      </a:rPr>
                      <m:t>𝑥</m:t>
                    </m:r>
                    <m:r>
                      <a:rPr lang="en-GB" i="1">
                        <a:latin typeface="Cambria Math" panose="02040503050406030204" pitchFamily="18" charset="0"/>
                        <a:ea typeface="Times New Roman" panose="02020603050405020304" pitchFamily="18" charset="0"/>
                        <a:cs typeface="Times New Roman" panose="02020603050405020304" pitchFamily="18" charset="0"/>
                      </a:rPr>
                      <m:t>−1</m:t>
                    </m:r>
                  </m:oMath>
                </a14:m>
                <a:r>
                  <a:rPr lang="en-GB" dirty="0">
                    <a:latin typeface="Calibri" panose="020F0502020204030204" pitchFamily="34" charset="0"/>
                    <a:ea typeface="Times New Roman" panose="02020603050405020304" pitchFamily="18" charset="0"/>
                    <a:cs typeface="Times New Roman" panose="02020603050405020304" pitchFamily="18" charset="0"/>
                  </a:rPr>
                  <a:t> determine:</a:t>
                </a:r>
                <a:br>
                  <a:rPr lang="en-GB" dirty="0">
                    <a:latin typeface="Calibri" panose="020F0502020204030204" pitchFamily="34" charset="0"/>
                    <a:ea typeface="Times New Roman" panose="02020603050405020304" pitchFamily="18" charset="0"/>
                    <a:cs typeface="Times New Roman" panose="02020603050405020304" pitchFamily="18" charset="0"/>
                  </a:rPr>
                </a:br>
                <a:r>
                  <a:rPr lang="en-GB" dirty="0">
                    <a:latin typeface="Calibri" panose="020F0502020204030204" pitchFamily="34" charset="0"/>
                    <a:ea typeface="Times New Roman" panose="02020603050405020304" pitchFamily="18" charset="0"/>
                    <a:cs typeface="Times New Roman" panose="02020603050405020304" pitchFamily="18" charset="0"/>
                  </a:rPr>
                  <a:t>(a) </a:t>
                </a:r>
                <a14:m>
                  <m:oMath xmlns:m="http://schemas.openxmlformats.org/officeDocument/2006/math">
                    <m:r>
                      <a:rPr lang="en-GB" i="1">
                        <a:latin typeface="Cambria Math" panose="02040503050406030204" pitchFamily="18" charset="0"/>
                        <a:ea typeface="Times New Roman" panose="02020603050405020304" pitchFamily="18" charset="0"/>
                        <a:cs typeface="Times New Roman" panose="02020603050405020304" pitchFamily="18" charset="0"/>
                      </a:rPr>
                      <m:t>𝑓</m:t>
                    </m:r>
                    <m:d>
                      <m:dPr>
                        <m:ctrlPr>
                          <a:rPr lang="en-GB" i="1">
                            <a:latin typeface="Cambria Math" panose="02040503050406030204" pitchFamily="18" charset="0"/>
                            <a:ea typeface="Times New Roman" panose="02020603050405020304" pitchFamily="18" charset="0"/>
                            <a:cs typeface="Times New Roman" panose="02020603050405020304" pitchFamily="18" charset="0"/>
                          </a:rPr>
                        </m:ctrlPr>
                      </m:dPr>
                      <m:e>
                        <m:r>
                          <a:rPr lang="en-GB" i="1">
                            <a:latin typeface="Cambria Math" panose="02040503050406030204" pitchFamily="18" charset="0"/>
                            <a:ea typeface="Times New Roman" panose="02020603050405020304" pitchFamily="18" charset="0"/>
                            <a:cs typeface="Times New Roman" panose="02020603050405020304" pitchFamily="18" charset="0"/>
                          </a:rPr>
                          <m:t>2</m:t>
                        </m:r>
                        <m:r>
                          <a:rPr lang="en-GB" i="1">
                            <a:latin typeface="Cambria Math" panose="02040503050406030204" pitchFamily="18" charset="0"/>
                            <a:ea typeface="Times New Roman" panose="02020603050405020304" pitchFamily="18" charset="0"/>
                            <a:cs typeface="Times New Roman" panose="02020603050405020304" pitchFamily="18" charset="0"/>
                          </a:rPr>
                          <m:t>𝑥</m:t>
                        </m:r>
                      </m:e>
                    </m:d>
                    <m:r>
                      <a:rPr lang="en-GB" i="1">
                        <a:latin typeface="Cambria Math" panose="02040503050406030204" pitchFamily="18" charset="0"/>
                        <a:ea typeface="Times New Roman" panose="02020603050405020304" pitchFamily="18" charset="0"/>
                        <a:cs typeface="Times New Roman" panose="02020603050405020304" pitchFamily="18" charset="0"/>
                      </a:rPr>
                      <m:t>=</m:t>
                    </m:r>
                    <m:r>
                      <a:rPr lang="en-GB" b="1" i="1">
                        <a:latin typeface="Cambria Math" panose="02040503050406030204" pitchFamily="18" charset="0"/>
                        <a:ea typeface="Times New Roman" panose="02020603050405020304" pitchFamily="18" charset="0"/>
                        <a:cs typeface="Times New Roman" panose="02020603050405020304" pitchFamily="18" charset="0"/>
                      </a:rPr>
                      <m:t>𝟒</m:t>
                    </m:r>
                    <m:r>
                      <a:rPr lang="en-GB" b="1" i="1">
                        <a:latin typeface="Cambria Math" panose="02040503050406030204" pitchFamily="18" charset="0"/>
                        <a:ea typeface="Times New Roman" panose="02020603050405020304" pitchFamily="18" charset="0"/>
                        <a:cs typeface="Times New Roman" panose="02020603050405020304" pitchFamily="18" charset="0"/>
                      </a:rPr>
                      <m:t>𝒙</m:t>
                    </m:r>
                    <m:r>
                      <a:rPr lang="en-GB" b="1" i="1">
                        <a:latin typeface="Cambria Math" panose="02040503050406030204" pitchFamily="18" charset="0"/>
                        <a:ea typeface="Times New Roman" panose="02020603050405020304" pitchFamily="18" charset="0"/>
                        <a:cs typeface="Times New Roman" panose="02020603050405020304" pitchFamily="18" charset="0"/>
                      </a:rPr>
                      <m:t>−</m:t>
                    </m:r>
                    <m:r>
                      <a:rPr lang="en-GB" b="1" i="1">
                        <a:latin typeface="Cambria Math" panose="02040503050406030204" pitchFamily="18" charset="0"/>
                        <a:ea typeface="Times New Roman" panose="02020603050405020304" pitchFamily="18" charset="0"/>
                        <a:cs typeface="Times New Roman" panose="02020603050405020304" pitchFamily="18" charset="0"/>
                      </a:rPr>
                      <m:t>𝟏</m:t>
                    </m:r>
                  </m:oMath>
                </a14:m>
                <a:r>
                  <a:rPr lang="en-GB" dirty="0">
                    <a:latin typeface="Calibri" panose="020F0502020204030204" pitchFamily="34" charset="0"/>
                    <a:ea typeface="Times New Roman" panose="02020603050405020304" pitchFamily="18" charset="0"/>
                    <a:cs typeface="Times New Roman" panose="02020603050405020304" pitchFamily="18" charset="0"/>
                  </a:rPr>
                  <a:t/>
                </a:r>
                <a:br>
                  <a:rPr lang="en-GB" dirty="0">
                    <a:latin typeface="Calibri" panose="020F0502020204030204" pitchFamily="34" charset="0"/>
                    <a:ea typeface="Times New Roman" panose="02020603050405020304" pitchFamily="18" charset="0"/>
                    <a:cs typeface="Times New Roman" panose="02020603050405020304" pitchFamily="18" charset="0"/>
                  </a:rPr>
                </a:br>
                <a:r>
                  <a:rPr lang="en-GB" dirty="0">
                    <a:latin typeface="Calibri" panose="020F0502020204030204" pitchFamily="34" charset="0"/>
                    <a:ea typeface="Times New Roman" panose="02020603050405020304" pitchFamily="18" charset="0"/>
                    <a:cs typeface="Times New Roman" panose="02020603050405020304" pitchFamily="18" charset="0"/>
                  </a:rPr>
                  <a:t>(b) </a:t>
                </a:r>
                <a14:m>
                  <m:oMath xmlns:m="http://schemas.openxmlformats.org/officeDocument/2006/math">
                    <m:r>
                      <a:rPr lang="en-GB" i="1">
                        <a:latin typeface="Cambria Math" panose="02040503050406030204" pitchFamily="18" charset="0"/>
                        <a:ea typeface="Times New Roman" panose="02020603050405020304" pitchFamily="18" charset="0"/>
                        <a:cs typeface="Times New Roman" panose="02020603050405020304" pitchFamily="18" charset="0"/>
                      </a:rPr>
                      <m:t>𝑓</m:t>
                    </m:r>
                    <m:d>
                      <m:dPr>
                        <m:ctrlPr>
                          <a:rPr lang="en-GB" i="1">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GB" i="1">
                                <a:latin typeface="Cambria Math" panose="02040503050406030204" pitchFamily="18" charset="0"/>
                                <a:ea typeface="Times New Roman" panose="02020603050405020304" pitchFamily="18" charset="0"/>
                                <a:cs typeface="Times New Roman" panose="02020603050405020304" pitchFamily="18" charset="0"/>
                              </a:rPr>
                            </m:ctrlPr>
                          </m:sSupPr>
                          <m:e>
                            <m:r>
                              <a:rPr lang="en-GB" i="1">
                                <a:latin typeface="Cambria Math" panose="02040503050406030204" pitchFamily="18" charset="0"/>
                                <a:ea typeface="Times New Roman" panose="02020603050405020304" pitchFamily="18" charset="0"/>
                                <a:cs typeface="Times New Roman" panose="02020603050405020304" pitchFamily="18" charset="0"/>
                              </a:rPr>
                              <m:t>𝑥</m:t>
                            </m:r>
                          </m:e>
                          <m:sup>
                            <m:r>
                              <a:rPr lang="en-GB" i="1">
                                <a:latin typeface="Cambria Math" panose="02040503050406030204" pitchFamily="18" charset="0"/>
                                <a:ea typeface="Times New Roman" panose="02020603050405020304" pitchFamily="18" charset="0"/>
                                <a:cs typeface="Times New Roman" panose="02020603050405020304" pitchFamily="18" charset="0"/>
                              </a:rPr>
                              <m:t>2</m:t>
                            </m:r>
                          </m:sup>
                        </m:sSup>
                      </m:e>
                    </m:d>
                    <m:r>
                      <a:rPr lang="en-GB" i="1">
                        <a:latin typeface="Cambria Math" panose="02040503050406030204" pitchFamily="18" charset="0"/>
                        <a:ea typeface="Times New Roman" panose="02020603050405020304" pitchFamily="18" charset="0"/>
                        <a:cs typeface="Times New Roman" panose="02020603050405020304" pitchFamily="18" charset="0"/>
                      </a:rPr>
                      <m:t>=</m:t>
                    </m:r>
                    <m:r>
                      <a:rPr lang="en-GB" b="1" i="1">
                        <a:latin typeface="Cambria Math" panose="02040503050406030204" pitchFamily="18" charset="0"/>
                        <a:ea typeface="Times New Roman" panose="02020603050405020304" pitchFamily="18" charset="0"/>
                        <a:cs typeface="Times New Roman" panose="02020603050405020304" pitchFamily="18" charset="0"/>
                      </a:rPr>
                      <m:t>𝟐</m:t>
                    </m:r>
                    <m:sSup>
                      <m:sSupPr>
                        <m:ctrlPr>
                          <a:rPr lang="en-GB" b="1" i="1">
                            <a:latin typeface="Cambria Math" panose="02040503050406030204" pitchFamily="18" charset="0"/>
                            <a:ea typeface="Times New Roman" panose="02020603050405020304" pitchFamily="18" charset="0"/>
                            <a:cs typeface="Times New Roman" panose="02020603050405020304" pitchFamily="18" charset="0"/>
                          </a:rPr>
                        </m:ctrlPr>
                      </m:sSupPr>
                      <m:e>
                        <m:r>
                          <a:rPr lang="en-GB" b="1" i="1">
                            <a:latin typeface="Cambria Math" panose="02040503050406030204" pitchFamily="18" charset="0"/>
                            <a:ea typeface="Times New Roman" panose="02020603050405020304" pitchFamily="18" charset="0"/>
                            <a:cs typeface="Times New Roman" panose="02020603050405020304" pitchFamily="18" charset="0"/>
                          </a:rPr>
                          <m:t>𝒙</m:t>
                        </m:r>
                      </m:e>
                      <m:sup>
                        <m:r>
                          <a:rPr lang="en-GB" b="1" i="1">
                            <a:latin typeface="Cambria Math" panose="02040503050406030204" pitchFamily="18" charset="0"/>
                            <a:ea typeface="Times New Roman" panose="02020603050405020304" pitchFamily="18" charset="0"/>
                            <a:cs typeface="Times New Roman" panose="02020603050405020304" pitchFamily="18" charset="0"/>
                          </a:rPr>
                          <m:t>𝟐</m:t>
                        </m:r>
                      </m:sup>
                    </m:sSup>
                    <m:r>
                      <a:rPr lang="en-GB" b="1" i="1">
                        <a:latin typeface="Cambria Math" panose="02040503050406030204" pitchFamily="18" charset="0"/>
                        <a:ea typeface="Times New Roman" panose="02020603050405020304" pitchFamily="18" charset="0"/>
                        <a:cs typeface="Times New Roman" panose="02020603050405020304" pitchFamily="18" charset="0"/>
                      </a:rPr>
                      <m:t>−</m:t>
                    </m:r>
                    <m:r>
                      <a:rPr lang="en-GB" b="1" i="1">
                        <a:latin typeface="Cambria Math" panose="02040503050406030204" pitchFamily="18" charset="0"/>
                        <a:ea typeface="Times New Roman" panose="02020603050405020304" pitchFamily="18" charset="0"/>
                        <a:cs typeface="Times New Roman" panose="02020603050405020304" pitchFamily="18" charset="0"/>
                      </a:rPr>
                      <m:t>𝟏</m:t>
                    </m:r>
                  </m:oMath>
                </a14:m>
                <a:r>
                  <a:rPr lang="en-GB" dirty="0">
                    <a:latin typeface="Calibri" panose="020F0502020204030204" pitchFamily="34" charset="0"/>
                    <a:ea typeface="Times New Roman" panose="02020603050405020304" pitchFamily="18" charset="0"/>
                    <a:cs typeface="Times New Roman" panose="02020603050405020304" pitchFamily="18" charset="0"/>
                  </a:rPr>
                  <a:t/>
                </a:r>
                <a:br>
                  <a:rPr lang="en-GB" dirty="0">
                    <a:latin typeface="Calibri" panose="020F0502020204030204" pitchFamily="34" charset="0"/>
                    <a:ea typeface="Times New Roman" panose="02020603050405020304" pitchFamily="18" charset="0"/>
                    <a:cs typeface="Times New Roman" panose="02020603050405020304" pitchFamily="18" charset="0"/>
                  </a:rPr>
                </a:br>
                <a:r>
                  <a:rPr lang="en-GB" dirty="0">
                    <a:latin typeface="Calibri" panose="020F0502020204030204" pitchFamily="34" charset="0"/>
                    <a:ea typeface="Times New Roman" panose="02020603050405020304" pitchFamily="18" charset="0"/>
                    <a:cs typeface="Times New Roman" panose="02020603050405020304" pitchFamily="18" charset="0"/>
                  </a:rPr>
                  <a:t>(c) </a:t>
                </a:r>
                <a14:m>
                  <m:oMath xmlns:m="http://schemas.openxmlformats.org/officeDocument/2006/math">
                    <m:r>
                      <a:rPr lang="en-GB" i="1">
                        <a:latin typeface="Cambria Math" panose="02040503050406030204" pitchFamily="18" charset="0"/>
                        <a:ea typeface="Times New Roman" panose="02020603050405020304" pitchFamily="18" charset="0"/>
                        <a:cs typeface="Times New Roman" panose="02020603050405020304" pitchFamily="18" charset="0"/>
                      </a:rPr>
                      <m:t>𝑓</m:t>
                    </m:r>
                    <m:d>
                      <m:dPr>
                        <m:ctrlPr>
                          <a:rPr lang="en-GB" i="1">
                            <a:latin typeface="Cambria Math" panose="02040503050406030204" pitchFamily="18" charset="0"/>
                            <a:ea typeface="Times New Roman" panose="02020603050405020304" pitchFamily="18" charset="0"/>
                            <a:cs typeface="Times New Roman" panose="02020603050405020304" pitchFamily="18" charset="0"/>
                          </a:rPr>
                        </m:ctrlPr>
                      </m:dPr>
                      <m:e>
                        <m:r>
                          <a:rPr lang="en-GB" i="1">
                            <a:latin typeface="Cambria Math" panose="02040503050406030204" pitchFamily="18" charset="0"/>
                            <a:ea typeface="Times New Roman" panose="02020603050405020304" pitchFamily="18" charset="0"/>
                            <a:cs typeface="Times New Roman" panose="02020603050405020304" pitchFamily="18" charset="0"/>
                          </a:rPr>
                          <m:t>2</m:t>
                        </m:r>
                        <m:r>
                          <a:rPr lang="en-GB" i="1">
                            <a:latin typeface="Cambria Math" panose="02040503050406030204" pitchFamily="18" charset="0"/>
                            <a:ea typeface="Times New Roman" panose="02020603050405020304" pitchFamily="18" charset="0"/>
                            <a:cs typeface="Times New Roman" panose="02020603050405020304" pitchFamily="18" charset="0"/>
                          </a:rPr>
                          <m:t>𝑥</m:t>
                        </m:r>
                        <m:r>
                          <a:rPr lang="en-GB" i="1">
                            <a:latin typeface="Cambria Math" panose="02040503050406030204" pitchFamily="18" charset="0"/>
                            <a:ea typeface="Times New Roman" panose="02020603050405020304" pitchFamily="18" charset="0"/>
                            <a:cs typeface="Times New Roman" panose="02020603050405020304" pitchFamily="18" charset="0"/>
                          </a:rPr>
                          <m:t>−1</m:t>
                        </m:r>
                      </m:e>
                    </m:d>
                    <m:r>
                      <a:rPr lang="en-GB" i="1">
                        <a:latin typeface="Cambria Math" panose="02040503050406030204" pitchFamily="18" charset="0"/>
                        <a:ea typeface="Times New Roman" panose="02020603050405020304" pitchFamily="18" charset="0"/>
                        <a:cs typeface="Times New Roman" panose="02020603050405020304" pitchFamily="18" charset="0"/>
                      </a:rPr>
                      <m:t>=</m:t>
                    </m:r>
                    <m:r>
                      <a:rPr lang="en-GB" b="1" i="1">
                        <a:latin typeface="Cambria Math" panose="02040503050406030204" pitchFamily="18" charset="0"/>
                        <a:ea typeface="Times New Roman" panose="02020603050405020304" pitchFamily="18" charset="0"/>
                        <a:cs typeface="Times New Roman" panose="02020603050405020304" pitchFamily="18" charset="0"/>
                      </a:rPr>
                      <m:t>𝟐</m:t>
                    </m:r>
                    <m:d>
                      <m:dPr>
                        <m:ctrlPr>
                          <a:rPr lang="en-GB" b="1" i="1">
                            <a:latin typeface="Cambria Math" panose="02040503050406030204" pitchFamily="18" charset="0"/>
                            <a:ea typeface="Times New Roman" panose="02020603050405020304" pitchFamily="18" charset="0"/>
                            <a:cs typeface="Times New Roman" panose="02020603050405020304" pitchFamily="18" charset="0"/>
                          </a:rPr>
                        </m:ctrlPr>
                      </m:dPr>
                      <m:e>
                        <m:r>
                          <a:rPr lang="en-GB" b="1" i="1">
                            <a:latin typeface="Cambria Math" panose="02040503050406030204" pitchFamily="18" charset="0"/>
                            <a:ea typeface="Times New Roman" panose="02020603050405020304" pitchFamily="18" charset="0"/>
                            <a:cs typeface="Times New Roman" panose="02020603050405020304" pitchFamily="18" charset="0"/>
                          </a:rPr>
                          <m:t>𝟐</m:t>
                        </m:r>
                        <m:r>
                          <a:rPr lang="en-GB" b="1" i="1">
                            <a:latin typeface="Cambria Math" panose="02040503050406030204" pitchFamily="18" charset="0"/>
                            <a:ea typeface="Times New Roman" panose="02020603050405020304" pitchFamily="18" charset="0"/>
                            <a:cs typeface="Times New Roman" panose="02020603050405020304" pitchFamily="18" charset="0"/>
                          </a:rPr>
                          <m:t>𝒙</m:t>
                        </m:r>
                        <m:r>
                          <a:rPr lang="en-GB" b="1" i="1">
                            <a:latin typeface="Cambria Math" panose="02040503050406030204" pitchFamily="18" charset="0"/>
                            <a:ea typeface="Times New Roman" panose="02020603050405020304" pitchFamily="18" charset="0"/>
                            <a:cs typeface="Times New Roman" panose="02020603050405020304" pitchFamily="18" charset="0"/>
                          </a:rPr>
                          <m:t>−</m:t>
                        </m:r>
                        <m:r>
                          <a:rPr lang="en-GB" b="1" i="1">
                            <a:latin typeface="Cambria Math" panose="02040503050406030204" pitchFamily="18" charset="0"/>
                            <a:ea typeface="Times New Roman" panose="02020603050405020304" pitchFamily="18" charset="0"/>
                            <a:cs typeface="Times New Roman" panose="02020603050405020304" pitchFamily="18" charset="0"/>
                          </a:rPr>
                          <m:t>𝟏</m:t>
                        </m:r>
                      </m:e>
                    </m:d>
                    <m:r>
                      <a:rPr lang="en-GB" b="1" i="1">
                        <a:latin typeface="Cambria Math" panose="02040503050406030204" pitchFamily="18" charset="0"/>
                        <a:ea typeface="Times New Roman" panose="02020603050405020304" pitchFamily="18" charset="0"/>
                        <a:cs typeface="Times New Roman" panose="02020603050405020304" pitchFamily="18" charset="0"/>
                      </a:rPr>
                      <m:t>−</m:t>
                    </m:r>
                    <m:r>
                      <a:rPr lang="en-GB" b="1" i="1">
                        <a:latin typeface="Cambria Math" panose="02040503050406030204" pitchFamily="18" charset="0"/>
                        <a:ea typeface="Times New Roman" panose="02020603050405020304" pitchFamily="18" charset="0"/>
                        <a:cs typeface="Times New Roman" panose="02020603050405020304" pitchFamily="18" charset="0"/>
                      </a:rPr>
                      <m:t>𝟏</m:t>
                    </m:r>
                    <m:r>
                      <a:rPr lang="en-GB" b="1" i="1">
                        <a:latin typeface="Cambria Math" panose="02040503050406030204" pitchFamily="18" charset="0"/>
                        <a:ea typeface="Times New Roman" panose="02020603050405020304" pitchFamily="18" charset="0"/>
                        <a:cs typeface="Times New Roman" panose="02020603050405020304" pitchFamily="18" charset="0"/>
                      </a:rPr>
                      <m:t>=</m:t>
                    </m:r>
                    <m:r>
                      <a:rPr lang="en-GB" b="1" i="1">
                        <a:latin typeface="Cambria Math" panose="02040503050406030204" pitchFamily="18" charset="0"/>
                        <a:ea typeface="Times New Roman" panose="02020603050405020304" pitchFamily="18" charset="0"/>
                        <a:cs typeface="Times New Roman" panose="02020603050405020304" pitchFamily="18" charset="0"/>
                      </a:rPr>
                      <m:t>𝟒</m:t>
                    </m:r>
                    <m:r>
                      <a:rPr lang="en-GB" b="1" i="1">
                        <a:latin typeface="Cambria Math" panose="02040503050406030204" pitchFamily="18" charset="0"/>
                        <a:ea typeface="Times New Roman" panose="02020603050405020304" pitchFamily="18" charset="0"/>
                        <a:cs typeface="Times New Roman" panose="02020603050405020304" pitchFamily="18" charset="0"/>
                      </a:rPr>
                      <m:t>𝒙</m:t>
                    </m:r>
                    <m:r>
                      <a:rPr lang="en-GB" b="1" i="1">
                        <a:latin typeface="Cambria Math" panose="02040503050406030204" pitchFamily="18" charset="0"/>
                        <a:ea typeface="Times New Roman" panose="02020603050405020304" pitchFamily="18" charset="0"/>
                        <a:cs typeface="Times New Roman" panose="02020603050405020304" pitchFamily="18" charset="0"/>
                      </a:rPr>
                      <m:t>−</m:t>
                    </m:r>
                    <m:r>
                      <a:rPr lang="en-GB" b="1" i="1">
                        <a:latin typeface="Cambria Math" panose="02040503050406030204" pitchFamily="18" charset="0"/>
                        <a:ea typeface="Times New Roman" panose="02020603050405020304" pitchFamily="18" charset="0"/>
                        <a:cs typeface="Times New Roman" panose="02020603050405020304" pitchFamily="18" charset="0"/>
                      </a:rPr>
                      <m:t>𝟑</m:t>
                    </m:r>
                  </m:oMath>
                </a14:m>
                <a:r>
                  <a:rPr lang="en-GB" dirty="0">
                    <a:latin typeface="Calibri" panose="020F0502020204030204" pitchFamily="34" charset="0"/>
                    <a:ea typeface="Times New Roman" panose="02020603050405020304" pitchFamily="18" charset="0"/>
                    <a:cs typeface="Times New Roman" panose="02020603050405020304" pitchFamily="18" charset="0"/>
                  </a:rPr>
                  <a:t/>
                </a:r>
                <a:br>
                  <a:rPr lang="en-GB" dirty="0">
                    <a:latin typeface="Calibri" panose="020F0502020204030204" pitchFamily="34" charset="0"/>
                    <a:ea typeface="Times New Roman" panose="02020603050405020304" pitchFamily="18" charset="0"/>
                    <a:cs typeface="Times New Roman" panose="02020603050405020304" pitchFamily="18" charset="0"/>
                  </a:rPr>
                </a:br>
                <a:r>
                  <a:rPr lang="en-GB" dirty="0">
                    <a:latin typeface="Calibri" panose="020F0502020204030204" pitchFamily="34" charset="0"/>
                    <a:ea typeface="Times New Roman" panose="02020603050405020304" pitchFamily="18" charset="0"/>
                    <a:cs typeface="Times New Roman" panose="02020603050405020304" pitchFamily="18" charset="0"/>
                  </a:rPr>
                  <a:t>(d) </a:t>
                </a:r>
                <a14:m>
                  <m:oMath xmlns:m="http://schemas.openxmlformats.org/officeDocument/2006/math">
                    <m:r>
                      <a:rPr lang="en-GB" i="1">
                        <a:latin typeface="Cambria Math" panose="02040503050406030204" pitchFamily="18" charset="0"/>
                        <a:ea typeface="Times New Roman" panose="02020603050405020304" pitchFamily="18" charset="0"/>
                        <a:cs typeface="Times New Roman" panose="02020603050405020304" pitchFamily="18" charset="0"/>
                      </a:rPr>
                      <m:t>𝑓</m:t>
                    </m:r>
                    <m:d>
                      <m:dPr>
                        <m:ctrlPr>
                          <a:rPr lang="en-GB" i="1">
                            <a:latin typeface="Cambria Math" panose="02040503050406030204" pitchFamily="18" charset="0"/>
                            <a:ea typeface="Times New Roman" panose="02020603050405020304" pitchFamily="18" charset="0"/>
                            <a:cs typeface="Times New Roman" panose="02020603050405020304" pitchFamily="18" charset="0"/>
                          </a:rPr>
                        </m:ctrlPr>
                      </m:dPr>
                      <m:e>
                        <m:r>
                          <a:rPr lang="en-GB" i="1">
                            <a:latin typeface="Cambria Math" panose="02040503050406030204" pitchFamily="18" charset="0"/>
                            <a:ea typeface="Times New Roman" panose="02020603050405020304" pitchFamily="18" charset="0"/>
                            <a:cs typeface="Times New Roman" panose="02020603050405020304" pitchFamily="18" charset="0"/>
                          </a:rPr>
                          <m:t>1+2</m:t>
                        </m:r>
                        <m:r>
                          <a:rPr lang="en-GB" i="1">
                            <a:latin typeface="Cambria Math" panose="02040503050406030204" pitchFamily="18" charset="0"/>
                            <a:ea typeface="Times New Roman" panose="02020603050405020304" pitchFamily="18" charset="0"/>
                            <a:cs typeface="Times New Roman" panose="02020603050405020304" pitchFamily="18" charset="0"/>
                          </a:rPr>
                          <m:t>𝑓</m:t>
                        </m:r>
                        <m:d>
                          <m:dPr>
                            <m:ctrlPr>
                              <a:rPr lang="en-GB" i="1">
                                <a:latin typeface="Cambria Math" panose="02040503050406030204" pitchFamily="18" charset="0"/>
                                <a:ea typeface="Times New Roman" panose="02020603050405020304" pitchFamily="18" charset="0"/>
                                <a:cs typeface="Times New Roman" panose="02020603050405020304" pitchFamily="18" charset="0"/>
                              </a:rPr>
                            </m:ctrlPr>
                          </m:dPr>
                          <m:e>
                            <m:r>
                              <a:rPr lang="en-GB" i="1">
                                <a:latin typeface="Cambria Math" panose="02040503050406030204" pitchFamily="18" charset="0"/>
                                <a:ea typeface="Times New Roman" panose="02020603050405020304" pitchFamily="18" charset="0"/>
                                <a:cs typeface="Times New Roman" panose="02020603050405020304" pitchFamily="18" charset="0"/>
                              </a:rPr>
                              <m:t>𝑥</m:t>
                            </m:r>
                            <m:r>
                              <a:rPr lang="en-GB" i="1">
                                <a:latin typeface="Cambria Math" panose="02040503050406030204" pitchFamily="18" charset="0"/>
                                <a:ea typeface="Times New Roman" panose="02020603050405020304" pitchFamily="18" charset="0"/>
                                <a:cs typeface="Times New Roman" panose="02020603050405020304" pitchFamily="18" charset="0"/>
                              </a:rPr>
                              <m:t>−1</m:t>
                            </m:r>
                          </m:e>
                        </m:d>
                      </m:e>
                    </m:d>
                  </m:oMath>
                </a14:m>
                <a:r>
                  <a:rPr lang="en-GB" i="1" dirty="0">
                    <a:latin typeface="Cambria Math" panose="02040503050406030204" pitchFamily="18" charset="0"/>
                    <a:ea typeface="Times New Roman" panose="02020603050405020304" pitchFamily="18" charset="0"/>
                    <a:cs typeface="Times New Roman" panose="02020603050405020304" pitchFamily="18" charset="0"/>
                  </a:rPr>
                  <a:t/>
                </a:r>
                <a:br>
                  <a:rPr lang="en-GB" i="1" dirty="0">
                    <a:latin typeface="Cambria Math" panose="02040503050406030204" pitchFamily="18" charset="0"/>
                    <a:ea typeface="Times New Roman" panose="02020603050405020304" pitchFamily="18" charset="0"/>
                    <a:cs typeface="Times New Roman" panose="02020603050405020304" pitchFamily="18" charset="0"/>
                  </a:rPr>
                </a:br>
                <a14:m>
                  <m:oMathPara xmlns:m="http://schemas.openxmlformats.org/officeDocument/2006/math">
                    <m:oMathParaPr>
                      <m:jc m:val="center"/>
                    </m:oMathParaPr>
                    <m:oMath xmlns:m="http://schemas.openxmlformats.org/officeDocument/2006/math">
                      <m:r>
                        <a:rPr lang="en-GB" b="1" i="1">
                          <a:latin typeface="Cambria Math" panose="02040503050406030204" pitchFamily="18" charset="0"/>
                          <a:ea typeface="Times New Roman" panose="02020603050405020304" pitchFamily="18" charset="0"/>
                          <a:cs typeface="Times New Roman" panose="02020603050405020304" pitchFamily="18" charset="0"/>
                        </a:rPr>
                        <m:t>=</m:t>
                      </m:r>
                      <m:r>
                        <a:rPr lang="en-GB" b="1" i="1">
                          <a:latin typeface="Cambria Math" panose="02040503050406030204" pitchFamily="18" charset="0"/>
                          <a:ea typeface="Times New Roman" panose="02020603050405020304" pitchFamily="18" charset="0"/>
                          <a:cs typeface="Times New Roman" panose="02020603050405020304" pitchFamily="18" charset="0"/>
                        </a:rPr>
                        <m:t>𝒇</m:t>
                      </m:r>
                      <m:d>
                        <m:dPr>
                          <m:ctrlPr>
                            <a:rPr lang="en-GB" b="1" i="1">
                              <a:latin typeface="Cambria Math" panose="02040503050406030204" pitchFamily="18" charset="0"/>
                              <a:ea typeface="Times New Roman" panose="02020603050405020304" pitchFamily="18" charset="0"/>
                              <a:cs typeface="Times New Roman" panose="02020603050405020304" pitchFamily="18" charset="0"/>
                            </a:rPr>
                          </m:ctrlPr>
                        </m:dPr>
                        <m:e>
                          <m:r>
                            <a:rPr lang="en-GB" b="1" i="1">
                              <a:latin typeface="Cambria Math" panose="02040503050406030204" pitchFamily="18" charset="0"/>
                              <a:ea typeface="Times New Roman" panose="02020603050405020304" pitchFamily="18" charset="0"/>
                              <a:cs typeface="Times New Roman" panose="02020603050405020304" pitchFamily="18" charset="0"/>
                            </a:rPr>
                            <m:t>𝟒</m:t>
                          </m:r>
                          <m:r>
                            <a:rPr lang="en-GB" b="1" i="1">
                              <a:latin typeface="Cambria Math" panose="02040503050406030204" pitchFamily="18" charset="0"/>
                              <a:ea typeface="Times New Roman" panose="02020603050405020304" pitchFamily="18" charset="0"/>
                              <a:cs typeface="Times New Roman" panose="02020603050405020304" pitchFamily="18" charset="0"/>
                            </a:rPr>
                            <m:t>𝒙</m:t>
                          </m:r>
                          <m:r>
                            <a:rPr lang="en-GB" b="1" i="1">
                              <a:latin typeface="Cambria Math" panose="02040503050406030204" pitchFamily="18" charset="0"/>
                              <a:ea typeface="Times New Roman" panose="02020603050405020304" pitchFamily="18" charset="0"/>
                              <a:cs typeface="Times New Roman" panose="02020603050405020304" pitchFamily="18" charset="0"/>
                            </a:rPr>
                            <m:t>−</m:t>
                          </m:r>
                          <m:r>
                            <a:rPr lang="en-GB" b="1" i="1">
                              <a:latin typeface="Cambria Math" panose="02040503050406030204" pitchFamily="18" charset="0"/>
                              <a:ea typeface="Times New Roman" panose="02020603050405020304" pitchFamily="18" charset="0"/>
                              <a:cs typeface="Times New Roman" panose="02020603050405020304" pitchFamily="18" charset="0"/>
                            </a:rPr>
                            <m:t>𝟓</m:t>
                          </m:r>
                        </m:e>
                      </m:d>
                      <m:r>
                        <a:rPr lang="en-GB" b="1" i="1">
                          <a:latin typeface="Cambria Math" panose="02040503050406030204" pitchFamily="18" charset="0"/>
                          <a:ea typeface="Times New Roman" panose="02020603050405020304" pitchFamily="18" charset="0"/>
                          <a:cs typeface="Times New Roman" panose="02020603050405020304" pitchFamily="18" charset="0"/>
                        </a:rPr>
                        <m:t>=</m:t>
                      </m:r>
                      <m:r>
                        <a:rPr lang="en-GB" b="1" i="1">
                          <a:latin typeface="Cambria Math" panose="02040503050406030204" pitchFamily="18" charset="0"/>
                          <a:ea typeface="Times New Roman" panose="02020603050405020304" pitchFamily="18" charset="0"/>
                          <a:cs typeface="Times New Roman" panose="02020603050405020304" pitchFamily="18" charset="0"/>
                        </a:rPr>
                        <m:t>𝟖</m:t>
                      </m:r>
                      <m:r>
                        <a:rPr lang="en-GB" b="1" i="1">
                          <a:latin typeface="Cambria Math" panose="02040503050406030204" pitchFamily="18" charset="0"/>
                          <a:ea typeface="Times New Roman" panose="02020603050405020304" pitchFamily="18" charset="0"/>
                          <a:cs typeface="Times New Roman" panose="02020603050405020304" pitchFamily="18" charset="0"/>
                        </a:rPr>
                        <m:t>𝒙</m:t>
                      </m:r>
                      <m:r>
                        <a:rPr lang="en-GB" b="1" i="1">
                          <a:latin typeface="Cambria Math" panose="02040503050406030204" pitchFamily="18" charset="0"/>
                          <a:ea typeface="Times New Roman" panose="02020603050405020304" pitchFamily="18" charset="0"/>
                          <a:cs typeface="Times New Roman" panose="02020603050405020304" pitchFamily="18" charset="0"/>
                        </a:rPr>
                        <m:t>−</m:t>
                      </m:r>
                      <m:r>
                        <a:rPr lang="en-GB" b="1" i="1">
                          <a:latin typeface="Cambria Math" panose="02040503050406030204" pitchFamily="18" charset="0"/>
                          <a:ea typeface="Times New Roman" panose="02020603050405020304" pitchFamily="18" charset="0"/>
                          <a:cs typeface="Times New Roman" panose="02020603050405020304" pitchFamily="18" charset="0"/>
                        </a:rPr>
                        <m:t>𝟏𝟏</m:t>
                      </m:r>
                    </m:oMath>
                  </m:oMathPara>
                </a14:m>
                <a:r>
                  <a:rPr lang="en-GB" dirty="0">
                    <a:latin typeface="Calibri" panose="020F0502020204030204" pitchFamily="34" charset="0"/>
                    <a:ea typeface="Times New Roman" panose="02020603050405020304" pitchFamily="18" charset="0"/>
                    <a:cs typeface="Times New Roman" panose="02020603050405020304" pitchFamily="18" charset="0"/>
                  </a:rPr>
                  <a:t/>
                </a:r>
                <a:br>
                  <a:rPr lang="en-GB" dirty="0">
                    <a:latin typeface="Calibri" panose="020F0502020204030204" pitchFamily="34" charset="0"/>
                    <a:ea typeface="Times New Roman" panose="02020603050405020304" pitchFamily="18" charset="0"/>
                    <a:cs typeface="Times New Roman" panose="02020603050405020304" pitchFamily="18" charset="0"/>
                  </a:rPr>
                </a:br>
                <a:r>
                  <a:rPr lang="en-GB" dirty="0">
                    <a:latin typeface="Calibri" panose="020F0502020204030204" pitchFamily="34" charset="0"/>
                    <a:ea typeface="Times New Roman" panose="02020603050405020304" pitchFamily="18" charset="0"/>
                    <a:cs typeface="Times New Roman" panose="02020603050405020304" pitchFamily="18" charset="0"/>
                  </a:rPr>
                  <a:t>(e) Solve </a:t>
                </a:r>
                <a14:m>
                  <m:oMath xmlns:m="http://schemas.openxmlformats.org/officeDocument/2006/math">
                    <m:r>
                      <a:rPr lang="en-GB" i="1">
                        <a:latin typeface="Cambria Math" panose="02040503050406030204" pitchFamily="18" charset="0"/>
                        <a:ea typeface="Times New Roman" panose="02020603050405020304" pitchFamily="18" charset="0"/>
                        <a:cs typeface="Times New Roman" panose="02020603050405020304" pitchFamily="18" charset="0"/>
                      </a:rPr>
                      <m:t>𝑓</m:t>
                    </m:r>
                    <m:d>
                      <m:dPr>
                        <m:ctrlPr>
                          <a:rPr lang="en-GB" i="1">
                            <a:latin typeface="Cambria Math" panose="02040503050406030204" pitchFamily="18" charset="0"/>
                            <a:ea typeface="Times New Roman" panose="02020603050405020304" pitchFamily="18" charset="0"/>
                            <a:cs typeface="Times New Roman" panose="02020603050405020304" pitchFamily="18" charset="0"/>
                          </a:rPr>
                        </m:ctrlPr>
                      </m:dPr>
                      <m:e>
                        <m:r>
                          <a:rPr lang="en-GB" i="1">
                            <a:latin typeface="Cambria Math" panose="02040503050406030204" pitchFamily="18" charset="0"/>
                            <a:ea typeface="Times New Roman" panose="02020603050405020304" pitchFamily="18" charset="0"/>
                            <a:cs typeface="Times New Roman" panose="02020603050405020304" pitchFamily="18" charset="0"/>
                          </a:rPr>
                          <m:t>𝑥</m:t>
                        </m:r>
                        <m:r>
                          <a:rPr lang="en-GB" i="1">
                            <a:latin typeface="Cambria Math" panose="02040503050406030204" pitchFamily="18" charset="0"/>
                            <a:ea typeface="Times New Roman" panose="02020603050405020304" pitchFamily="18" charset="0"/>
                            <a:cs typeface="Times New Roman" panose="02020603050405020304" pitchFamily="18" charset="0"/>
                          </a:rPr>
                          <m:t>+1</m:t>
                        </m:r>
                      </m:e>
                    </m:d>
                    <m:r>
                      <a:rPr lang="en-GB" i="1">
                        <a:latin typeface="Cambria Math" panose="02040503050406030204" pitchFamily="18" charset="0"/>
                        <a:ea typeface="Times New Roman" panose="02020603050405020304" pitchFamily="18" charset="0"/>
                        <a:cs typeface="Times New Roman" panose="02020603050405020304" pitchFamily="18" charset="0"/>
                      </a:rPr>
                      <m:t>+</m:t>
                    </m:r>
                    <m:r>
                      <a:rPr lang="en-GB" i="1">
                        <a:latin typeface="Cambria Math" panose="02040503050406030204" pitchFamily="18" charset="0"/>
                        <a:ea typeface="Times New Roman" panose="02020603050405020304" pitchFamily="18" charset="0"/>
                        <a:cs typeface="Times New Roman" panose="02020603050405020304" pitchFamily="18" charset="0"/>
                      </a:rPr>
                      <m:t>𝑓</m:t>
                    </m:r>
                    <m:d>
                      <m:dPr>
                        <m:ctrlPr>
                          <a:rPr lang="en-GB" i="1">
                            <a:latin typeface="Cambria Math" panose="02040503050406030204" pitchFamily="18" charset="0"/>
                            <a:ea typeface="Times New Roman" panose="02020603050405020304" pitchFamily="18" charset="0"/>
                            <a:cs typeface="Times New Roman" panose="02020603050405020304" pitchFamily="18" charset="0"/>
                          </a:rPr>
                        </m:ctrlPr>
                      </m:dPr>
                      <m:e>
                        <m:r>
                          <a:rPr lang="en-GB" i="1">
                            <a:latin typeface="Cambria Math" panose="02040503050406030204" pitchFamily="18" charset="0"/>
                            <a:ea typeface="Times New Roman" panose="02020603050405020304" pitchFamily="18" charset="0"/>
                            <a:cs typeface="Times New Roman" panose="02020603050405020304" pitchFamily="18" charset="0"/>
                          </a:rPr>
                          <m:t>𝑥</m:t>
                        </m:r>
                        <m:r>
                          <a:rPr lang="en-GB" i="1">
                            <a:latin typeface="Cambria Math" panose="02040503050406030204" pitchFamily="18" charset="0"/>
                            <a:ea typeface="Times New Roman" panose="02020603050405020304" pitchFamily="18" charset="0"/>
                            <a:cs typeface="Times New Roman" panose="02020603050405020304" pitchFamily="18" charset="0"/>
                          </a:rPr>
                          <m:t>−1</m:t>
                        </m:r>
                      </m:e>
                    </m:d>
                    <m:r>
                      <a:rPr lang="en-GB" i="1">
                        <a:latin typeface="Cambria Math" panose="02040503050406030204" pitchFamily="18" charset="0"/>
                        <a:ea typeface="Times New Roman" panose="02020603050405020304" pitchFamily="18" charset="0"/>
                        <a:cs typeface="Times New Roman" panose="02020603050405020304" pitchFamily="18" charset="0"/>
                      </a:rPr>
                      <m:t>=0</m:t>
                    </m:r>
                  </m:oMath>
                </a14:m>
                <a:endParaRPr lang="en-GB" dirty="0">
                  <a:latin typeface="Calibri" panose="020F0502020204030204" pitchFamily="34" charset="0"/>
                  <a:ea typeface="Calibri" panose="020F0502020204030204" pitchFamily="34" charset="0"/>
                  <a:cs typeface="Times New Roman" panose="02020603050405020304" pitchFamily="18" charset="0"/>
                </a:endParaRPr>
              </a:p>
              <a:p>
                <a:pPr indent="-180340">
                  <a:lnSpc>
                    <a:spcPct val="107000"/>
                  </a:lnSpc>
                  <a:spcAft>
                    <a:spcPts val="800"/>
                  </a:spcAft>
                </a:pPr>
                <a14:m>
                  <m:oMathPara xmlns:m="http://schemas.openxmlformats.org/officeDocument/2006/math">
                    <m:oMathParaPr>
                      <m:jc m:val="centerGroup"/>
                    </m:oMathParaPr>
                    <m:oMath xmlns:m="http://schemas.openxmlformats.org/officeDocument/2006/math">
                      <m:r>
                        <a:rPr lang="en-GB" b="1" i="1">
                          <a:latin typeface="Cambria Math" panose="02040503050406030204" pitchFamily="18" charset="0"/>
                          <a:ea typeface="Calibri" panose="020F0502020204030204" pitchFamily="34" charset="0"/>
                          <a:cs typeface="Times New Roman" panose="02020603050405020304" pitchFamily="18" charset="0"/>
                        </a:rPr>
                        <m:t>𝟐</m:t>
                      </m:r>
                      <m:d>
                        <m:dPr>
                          <m:ctrlPr>
                            <a:rPr lang="en-GB" b="1" i="1">
                              <a:latin typeface="Cambria Math" panose="02040503050406030204" pitchFamily="18" charset="0"/>
                              <a:ea typeface="Calibri" panose="020F0502020204030204" pitchFamily="34" charset="0"/>
                              <a:cs typeface="Times New Roman" panose="02020603050405020304" pitchFamily="18" charset="0"/>
                            </a:rPr>
                          </m:ctrlPr>
                        </m:dPr>
                        <m:e>
                          <m:r>
                            <a:rPr lang="en-GB" b="1" i="1">
                              <a:latin typeface="Cambria Math" panose="02040503050406030204" pitchFamily="18" charset="0"/>
                              <a:ea typeface="Calibri" panose="020F0502020204030204" pitchFamily="34" charset="0"/>
                              <a:cs typeface="Times New Roman" panose="02020603050405020304" pitchFamily="18" charset="0"/>
                            </a:rPr>
                            <m:t>𝒙</m:t>
                          </m:r>
                          <m:r>
                            <a:rPr lang="en-GB" b="1" i="1">
                              <a:latin typeface="Cambria Math" panose="02040503050406030204" pitchFamily="18" charset="0"/>
                              <a:ea typeface="Calibri" panose="020F0502020204030204" pitchFamily="34" charset="0"/>
                              <a:cs typeface="Times New Roman" panose="02020603050405020304" pitchFamily="18" charset="0"/>
                            </a:rPr>
                            <m:t>+</m:t>
                          </m:r>
                          <m:r>
                            <a:rPr lang="en-GB" b="1" i="1">
                              <a:latin typeface="Cambria Math" panose="02040503050406030204" pitchFamily="18" charset="0"/>
                              <a:ea typeface="Calibri" panose="020F0502020204030204" pitchFamily="34" charset="0"/>
                              <a:cs typeface="Times New Roman" panose="02020603050405020304" pitchFamily="18" charset="0"/>
                            </a:rPr>
                            <m:t>𝟏</m:t>
                          </m:r>
                        </m:e>
                      </m:d>
                      <m:r>
                        <a:rPr lang="en-GB" b="1" i="1">
                          <a:latin typeface="Cambria Math" panose="02040503050406030204" pitchFamily="18" charset="0"/>
                          <a:ea typeface="Calibri" panose="020F0502020204030204" pitchFamily="34" charset="0"/>
                          <a:cs typeface="Times New Roman" panose="02020603050405020304" pitchFamily="18" charset="0"/>
                        </a:rPr>
                        <m:t>−</m:t>
                      </m:r>
                      <m:r>
                        <a:rPr lang="en-GB" b="1" i="1">
                          <a:latin typeface="Cambria Math" panose="02040503050406030204" pitchFamily="18" charset="0"/>
                          <a:ea typeface="Calibri" panose="020F0502020204030204" pitchFamily="34" charset="0"/>
                          <a:cs typeface="Times New Roman" panose="02020603050405020304" pitchFamily="18" charset="0"/>
                        </a:rPr>
                        <m:t>𝟏</m:t>
                      </m:r>
                      <m:r>
                        <a:rPr lang="en-GB" b="1" i="1">
                          <a:latin typeface="Cambria Math" panose="02040503050406030204" pitchFamily="18" charset="0"/>
                          <a:ea typeface="Calibri" panose="020F0502020204030204" pitchFamily="34" charset="0"/>
                          <a:cs typeface="Times New Roman" panose="02020603050405020304" pitchFamily="18" charset="0"/>
                        </a:rPr>
                        <m:t>+</m:t>
                      </m:r>
                      <m:r>
                        <a:rPr lang="en-GB" b="1" i="1">
                          <a:latin typeface="Cambria Math" panose="02040503050406030204" pitchFamily="18" charset="0"/>
                          <a:ea typeface="Calibri" panose="020F0502020204030204" pitchFamily="34" charset="0"/>
                          <a:cs typeface="Times New Roman" panose="02020603050405020304" pitchFamily="18" charset="0"/>
                        </a:rPr>
                        <m:t>𝟐</m:t>
                      </m:r>
                      <m:d>
                        <m:dPr>
                          <m:ctrlPr>
                            <a:rPr lang="en-GB" b="1" i="1">
                              <a:latin typeface="Cambria Math" panose="02040503050406030204" pitchFamily="18" charset="0"/>
                              <a:ea typeface="Calibri" panose="020F0502020204030204" pitchFamily="34" charset="0"/>
                              <a:cs typeface="Times New Roman" panose="02020603050405020304" pitchFamily="18" charset="0"/>
                            </a:rPr>
                          </m:ctrlPr>
                        </m:dPr>
                        <m:e>
                          <m:r>
                            <a:rPr lang="en-GB" b="1" i="1">
                              <a:latin typeface="Cambria Math" panose="02040503050406030204" pitchFamily="18" charset="0"/>
                              <a:ea typeface="Calibri" panose="020F0502020204030204" pitchFamily="34" charset="0"/>
                              <a:cs typeface="Times New Roman" panose="02020603050405020304" pitchFamily="18" charset="0"/>
                            </a:rPr>
                            <m:t>𝒙</m:t>
                          </m:r>
                          <m:r>
                            <a:rPr lang="en-GB" b="1" i="1">
                              <a:latin typeface="Cambria Math" panose="02040503050406030204" pitchFamily="18" charset="0"/>
                              <a:ea typeface="Calibri" panose="020F0502020204030204" pitchFamily="34" charset="0"/>
                              <a:cs typeface="Times New Roman" panose="02020603050405020304" pitchFamily="18" charset="0"/>
                            </a:rPr>
                            <m:t>−</m:t>
                          </m:r>
                          <m:r>
                            <a:rPr lang="en-GB" b="1" i="1">
                              <a:latin typeface="Cambria Math" panose="02040503050406030204" pitchFamily="18" charset="0"/>
                              <a:ea typeface="Calibri" panose="020F0502020204030204" pitchFamily="34" charset="0"/>
                              <a:cs typeface="Times New Roman" panose="02020603050405020304" pitchFamily="18" charset="0"/>
                            </a:rPr>
                            <m:t>𝟏</m:t>
                          </m:r>
                        </m:e>
                      </m:d>
                      <m:r>
                        <a:rPr lang="en-GB" b="1" i="1">
                          <a:latin typeface="Cambria Math" panose="02040503050406030204" pitchFamily="18" charset="0"/>
                          <a:ea typeface="Calibri" panose="020F0502020204030204" pitchFamily="34" charset="0"/>
                          <a:cs typeface="Times New Roman" panose="02020603050405020304" pitchFamily="18" charset="0"/>
                        </a:rPr>
                        <m:t>−</m:t>
                      </m:r>
                      <m:r>
                        <a:rPr lang="en-GB" b="1" i="1">
                          <a:latin typeface="Cambria Math" panose="02040503050406030204" pitchFamily="18" charset="0"/>
                          <a:ea typeface="Calibri" panose="020F0502020204030204" pitchFamily="34" charset="0"/>
                          <a:cs typeface="Times New Roman" panose="02020603050405020304" pitchFamily="18" charset="0"/>
                        </a:rPr>
                        <m:t>𝟏</m:t>
                      </m:r>
                      <m:r>
                        <a:rPr lang="en-GB" b="1" i="1">
                          <a:latin typeface="Cambria Math" panose="02040503050406030204" pitchFamily="18" charset="0"/>
                          <a:ea typeface="Calibri" panose="020F0502020204030204" pitchFamily="34" charset="0"/>
                          <a:cs typeface="Times New Roman" panose="02020603050405020304" pitchFamily="18" charset="0"/>
                        </a:rPr>
                        <m:t>=</m:t>
                      </m:r>
                      <m:r>
                        <a:rPr lang="en-GB" b="1" i="1">
                          <a:latin typeface="Cambria Math" panose="02040503050406030204" pitchFamily="18" charset="0"/>
                          <a:ea typeface="Calibri" panose="020F0502020204030204" pitchFamily="34" charset="0"/>
                          <a:cs typeface="Times New Roman" panose="02020603050405020304" pitchFamily="18" charset="0"/>
                        </a:rPr>
                        <m:t>𝟎</m:t>
                      </m:r>
                    </m:oMath>
                    <m:oMath xmlns:m="http://schemas.openxmlformats.org/officeDocument/2006/math">
                      <m:r>
                        <a:rPr lang="en-GB" b="1" i="1">
                          <a:latin typeface="Cambria Math" panose="02040503050406030204" pitchFamily="18" charset="0"/>
                          <a:ea typeface="Calibri" panose="020F0502020204030204" pitchFamily="34" charset="0"/>
                          <a:cs typeface="Times New Roman" panose="02020603050405020304" pitchFamily="18" charset="0"/>
                        </a:rPr>
                        <m:t>𝟒</m:t>
                      </m:r>
                      <m:r>
                        <a:rPr lang="en-GB" b="1" i="1">
                          <a:latin typeface="Cambria Math" panose="02040503050406030204" pitchFamily="18" charset="0"/>
                          <a:ea typeface="Calibri" panose="020F0502020204030204" pitchFamily="34" charset="0"/>
                          <a:cs typeface="Times New Roman" panose="02020603050405020304" pitchFamily="18" charset="0"/>
                        </a:rPr>
                        <m:t>𝒙</m:t>
                      </m:r>
                      <m:r>
                        <a:rPr lang="en-GB" b="1" i="1">
                          <a:latin typeface="Cambria Math" panose="02040503050406030204" pitchFamily="18" charset="0"/>
                          <a:ea typeface="Calibri" panose="020F0502020204030204" pitchFamily="34" charset="0"/>
                          <a:cs typeface="Times New Roman" panose="02020603050405020304" pitchFamily="18" charset="0"/>
                        </a:rPr>
                        <m:t>−</m:t>
                      </m:r>
                      <m:r>
                        <a:rPr lang="en-GB" b="1" i="1">
                          <a:latin typeface="Cambria Math" panose="02040503050406030204" pitchFamily="18" charset="0"/>
                          <a:ea typeface="Calibri" panose="020F0502020204030204" pitchFamily="34" charset="0"/>
                          <a:cs typeface="Times New Roman" panose="02020603050405020304" pitchFamily="18" charset="0"/>
                        </a:rPr>
                        <m:t>𝟐</m:t>
                      </m:r>
                      <m:r>
                        <a:rPr lang="en-GB" b="1" i="1">
                          <a:latin typeface="Cambria Math" panose="02040503050406030204" pitchFamily="18" charset="0"/>
                          <a:ea typeface="Calibri" panose="020F0502020204030204" pitchFamily="34" charset="0"/>
                          <a:cs typeface="Times New Roman" panose="02020603050405020304" pitchFamily="18" charset="0"/>
                        </a:rPr>
                        <m:t>=</m:t>
                      </m:r>
                      <m:r>
                        <a:rPr lang="en-GB" b="1" i="1">
                          <a:latin typeface="Cambria Math" panose="02040503050406030204" pitchFamily="18" charset="0"/>
                          <a:ea typeface="Calibri" panose="020F0502020204030204" pitchFamily="34" charset="0"/>
                          <a:cs typeface="Times New Roman" panose="02020603050405020304" pitchFamily="18" charset="0"/>
                        </a:rPr>
                        <m:t>𝟎</m:t>
                      </m:r>
                      <m:r>
                        <a:rPr lang="en-GB" b="1" i="1">
                          <a:latin typeface="Cambria Math" panose="02040503050406030204" pitchFamily="18" charset="0"/>
                          <a:ea typeface="Calibri" panose="020F0502020204030204" pitchFamily="34" charset="0"/>
                          <a:cs typeface="Times New Roman" panose="02020603050405020304" pitchFamily="18" charset="0"/>
                        </a:rPr>
                        <m:t>   →  </m:t>
                      </m:r>
                      <m:r>
                        <a:rPr lang="en-GB" b="1" i="1">
                          <a:latin typeface="Cambria Math" panose="02040503050406030204" pitchFamily="18" charset="0"/>
                          <a:ea typeface="Calibri" panose="020F0502020204030204" pitchFamily="34" charset="0"/>
                          <a:cs typeface="Times New Roman" panose="02020603050405020304" pitchFamily="18" charset="0"/>
                        </a:rPr>
                        <m:t>𝒙</m:t>
                      </m:r>
                      <m:r>
                        <a:rPr lang="en-GB" b="1" i="1">
                          <a:latin typeface="Cambria Math" panose="02040503050406030204" pitchFamily="18" charset="0"/>
                          <a:ea typeface="Calibri" panose="020F0502020204030204" pitchFamily="34" charset="0"/>
                          <a:cs typeface="Times New Roman" panose="02020603050405020304" pitchFamily="18" charset="0"/>
                        </a:rPr>
                        <m:t>=</m:t>
                      </m:r>
                      <m:f>
                        <m:fPr>
                          <m:ctrlPr>
                            <a:rPr lang="en-GB" b="1" i="1" smtClean="0">
                              <a:latin typeface="Cambria Math" panose="02040503050406030204" pitchFamily="18" charset="0"/>
                              <a:ea typeface="Calibri" panose="020F0502020204030204" pitchFamily="34" charset="0"/>
                              <a:cs typeface="Times New Roman" panose="02020603050405020304" pitchFamily="18" charset="0"/>
                            </a:rPr>
                          </m:ctrlPr>
                        </m:fPr>
                        <m:num>
                          <m:r>
                            <a:rPr lang="en-GB" b="1" i="1" smtClean="0">
                              <a:latin typeface="Cambria Math" panose="02040503050406030204" pitchFamily="18" charset="0"/>
                              <a:ea typeface="Calibri" panose="020F0502020204030204" pitchFamily="34" charset="0"/>
                              <a:cs typeface="Times New Roman" panose="02020603050405020304" pitchFamily="18" charset="0"/>
                            </a:rPr>
                            <m:t>𝟏</m:t>
                          </m:r>
                        </m:num>
                        <m:den>
                          <m:r>
                            <a:rPr lang="en-GB" b="1" i="1" smtClean="0">
                              <a:latin typeface="Cambria Math" panose="02040503050406030204" pitchFamily="18" charset="0"/>
                              <a:ea typeface="Calibri" panose="020F0502020204030204" pitchFamily="34" charset="0"/>
                              <a:cs typeface="Times New Roman" panose="02020603050405020304" pitchFamily="18" charset="0"/>
                            </a:rPr>
                            <m:t>𝟐</m:t>
                          </m:r>
                        </m:den>
                      </m:f>
                    </m:oMath>
                  </m:oMathPara>
                </a14:m>
                <a:endParaRPr lang="en-GB" b="1" dirty="0">
                  <a:latin typeface="Calibri" panose="020F0502020204030204" pitchFamily="34" charset="0"/>
                  <a:ea typeface="Calibri" panose="020F0502020204030204" pitchFamily="34" charset="0"/>
                  <a:cs typeface="Times New Roman" panose="02020603050405020304" pitchFamily="18" charset="0"/>
                </a:endParaRPr>
              </a:p>
              <a:p>
                <a:pPr indent="-180340">
                  <a:lnSpc>
                    <a:spcPct val="107000"/>
                  </a:lnSpc>
                  <a:spcAft>
                    <a:spcPts val="800"/>
                  </a:spcAft>
                </a:pPr>
                <a:endParaRPr lang="en-GB" dirty="0"/>
              </a:p>
            </p:txBody>
          </p:sp>
        </mc:Choice>
        <mc:Fallback xmlns="">
          <p:sp>
            <p:nvSpPr>
              <p:cNvPr id="26" name="Rectangle 25"/>
              <p:cNvSpPr>
                <a:spLocks noRot="1" noChangeAspect="1" noMove="1" noResize="1" noEditPoints="1" noAdjustHandles="1" noChangeArrowheads="1" noChangeShapeType="1" noTextEdit="1"/>
              </p:cNvSpPr>
              <p:nvPr/>
            </p:nvSpPr>
            <p:spPr>
              <a:xfrm>
                <a:off x="380011" y="860553"/>
                <a:ext cx="4572000" cy="5657318"/>
              </a:xfrm>
              <a:prstGeom prst="rect">
                <a:avLst/>
              </a:prstGeom>
              <a:blipFill>
                <a:blip r:embed="rId2"/>
                <a:stretch>
                  <a:fillRect l="-1067" t="-431"/>
                </a:stretch>
              </a:blipFill>
            </p:spPr>
            <p:txBody>
              <a:bodyPr/>
              <a:lstStyle/>
              <a:p>
                <a:r>
                  <a:rPr lang="en-GB">
                    <a:noFill/>
                  </a:rPr>
                  <a:t> </a:t>
                </a:r>
              </a:p>
            </p:txBody>
          </p:sp>
        </mc:Fallback>
      </mc:AlternateContent>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1</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Rectangle 4"/>
          <p:cNvSpPr/>
          <p:nvPr/>
        </p:nvSpPr>
        <p:spPr>
          <a:xfrm>
            <a:off x="395535" y="692696"/>
            <a:ext cx="4057711" cy="671915"/>
          </a:xfrm>
          <a:prstGeom prst="rect">
            <a:avLst/>
          </a:prstGeom>
        </p:spPr>
        <p:txBody>
          <a:bodyPr wrap="square">
            <a:spAutoFit/>
          </a:bodyPr>
          <a:lstStyle/>
          <a:p>
            <a:pPr indent="-180340">
              <a:lnSpc>
                <a:spcPct val="107000"/>
              </a:lnSpc>
              <a:spcAft>
                <a:spcPts val="800"/>
              </a:spcAft>
            </a:pPr>
            <a:r>
              <a:rPr lang="en-GB" b="1" i="1" dirty="0">
                <a:latin typeface="Cambria Math" panose="02040503050406030204" pitchFamily="18" charset="0"/>
                <a:ea typeface="Calibri" panose="020F0502020204030204" pitchFamily="34" charset="0"/>
                <a:cs typeface="Times New Roman" panose="02020603050405020304" pitchFamily="18" charset="0"/>
              </a:rPr>
              <a:t/>
            </a:r>
            <a:br>
              <a:rPr lang="en-GB" b="1" i="1" dirty="0">
                <a:latin typeface="Cambria Math" panose="02040503050406030204" pitchFamily="18" charset="0"/>
                <a:ea typeface="Calibri" panose="020F0502020204030204" pitchFamily="34" charset="0"/>
                <a:cs typeface="Times New Roman" panose="02020603050405020304" pitchFamily="18" charset="0"/>
              </a:rPr>
            </a:b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88670" y="942828"/>
            <a:ext cx="285008"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7</a:t>
            </a:r>
          </a:p>
        </p:txBody>
      </p:sp>
      <p:sp>
        <p:nvSpPr>
          <p:cNvPr id="9" name="Rectangle 8"/>
          <p:cNvSpPr/>
          <p:nvPr/>
        </p:nvSpPr>
        <p:spPr>
          <a:xfrm>
            <a:off x="96879" y="3059081"/>
            <a:ext cx="285008"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8</a:t>
            </a:r>
          </a:p>
        </p:txBody>
      </p:sp>
      <p:sp>
        <p:nvSpPr>
          <p:cNvPr id="11" name="Rectangle 10"/>
          <p:cNvSpPr/>
          <p:nvPr/>
        </p:nvSpPr>
        <p:spPr>
          <a:xfrm>
            <a:off x="4694830" y="805218"/>
            <a:ext cx="312884" cy="3004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9</a:t>
            </a:r>
          </a:p>
        </p:txBody>
      </p:sp>
      <p:sp>
        <p:nvSpPr>
          <p:cNvPr id="12" name="Rectangle 11"/>
          <p:cNvSpPr/>
          <p:nvPr/>
        </p:nvSpPr>
        <p:spPr>
          <a:xfrm>
            <a:off x="4639089" y="2420888"/>
            <a:ext cx="285008"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latin typeface="Wingdings" panose="05000000000000000000" pitchFamily="2" charset="2"/>
              </a:rPr>
              <a:t>N</a:t>
            </a:r>
          </a:p>
        </p:txBody>
      </p:sp>
      <p:sp>
        <p:nvSpPr>
          <p:cNvPr id="25" name="TextBox 24"/>
          <p:cNvSpPr txBox="1"/>
          <p:nvPr/>
        </p:nvSpPr>
        <p:spPr>
          <a:xfrm>
            <a:off x="5916271" y="103621"/>
            <a:ext cx="3168352" cy="369332"/>
          </a:xfrm>
          <a:prstGeom prst="rect">
            <a:avLst/>
          </a:prstGeom>
          <a:noFill/>
        </p:spPr>
        <p:txBody>
          <a:bodyPr wrap="square" rtlCol="0">
            <a:spAutoFit/>
          </a:bodyPr>
          <a:lstStyle/>
          <a:p>
            <a:pPr algn="r"/>
            <a:r>
              <a:rPr lang="en-GB" dirty="0">
                <a:solidFill>
                  <a:schemeClr val="bg1"/>
                </a:solidFill>
              </a:rPr>
              <a:t>(exercises on provided sheet)</a:t>
            </a:r>
          </a:p>
        </p:txBody>
      </p:sp>
      <mc:AlternateContent xmlns:mc="http://schemas.openxmlformats.org/markup-compatibility/2006" xmlns:a14="http://schemas.microsoft.com/office/drawing/2010/main">
        <mc:Choice Requires="a14">
          <p:sp>
            <p:nvSpPr>
              <p:cNvPr id="27" name="TextBox 26"/>
              <p:cNvSpPr txBox="1"/>
              <p:nvPr/>
            </p:nvSpPr>
            <p:spPr>
              <a:xfrm>
                <a:off x="4983840" y="717092"/>
                <a:ext cx="4052656" cy="6034216"/>
              </a:xfrm>
              <a:prstGeom prst="rect">
                <a:avLst/>
              </a:prstGeom>
              <a:noFill/>
            </p:spPr>
            <p:txBody>
              <a:bodyPr wrap="square" rtlCol="0">
                <a:spAutoFit/>
              </a:bodyPr>
              <a:lstStyle/>
              <a:p>
                <a:r>
                  <a:rPr lang="en-GB" dirty="0"/>
                  <a:t>[Edexcel Specimen Papers Set 1, Paper 2H Q18]</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=3</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−8</m:t>
                      </m:r>
                    </m:oMath>
                  </m:oMathPara>
                </a14:m>
                <a:endParaRPr lang="en-GB" dirty="0"/>
              </a:p>
              <a:p>
                <a:r>
                  <a:rPr lang="en-GB" dirty="0"/>
                  <a:t>Express </a:t>
                </a:r>
                <a14:m>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+2</m:t>
                        </m:r>
                      </m:e>
                    </m:d>
                  </m:oMath>
                </a14:m>
                <a:r>
                  <a:rPr lang="en-GB" dirty="0"/>
                  <a:t> in the form </a:t>
                </a:r>
                <a14:m>
                  <m:oMath xmlns:m="http://schemas.openxmlformats.org/officeDocument/2006/math">
                    <m:r>
                      <a:rPr lang="en-GB" b="0" i="1" smtClean="0">
                        <a:latin typeface="Cambria Math" panose="02040503050406030204" pitchFamily="18" charset="0"/>
                      </a:rPr>
                      <m:t>𝑎</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r>
                      <a:rPr lang="en-GB" b="0" i="1" smtClean="0">
                        <a:latin typeface="Cambria Math" panose="02040503050406030204" pitchFamily="18" charset="0"/>
                      </a:rPr>
                      <m:t>𝑏𝑥</m:t>
                    </m:r>
                  </m:oMath>
                </a14:m>
                <a:endParaRPr lang="en-GB" dirty="0"/>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𝟑</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𝟐</m:t>
                          </m:r>
                        </m:sup>
                      </m:sSup>
                      <m:r>
                        <a:rPr lang="en-GB" b="1" i="1" smtClean="0">
                          <a:latin typeface="Cambria Math" panose="02040503050406030204" pitchFamily="18" charset="0"/>
                        </a:rPr>
                        <m:t>+</m:t>
                      </m:r>
                      <m:r>
                        <a:rPr lang="en-GB" b="1" i="1" smtClean="0">
                          <a:latin typeface="Cambria Math" panose="02040503050406030204" pitchFamily="18" charset="0"/>
                        </a:rPr>
                        <m:t>𝟏𝟎</m:t>
                      </m:r>
                      <m:r>
                        <a:rPr lang="en-GB" b="1" i="1" smtClean="0">
                          <a:latin typeface="Cambria Math" panose="02040503050406030204" pitchFamily="18" charset="0"/>
                        </a:rPr>
                        <m:t>𝒙</m:t>
                      </m:r>
                    </m:oMath>
                  </m:oMathPara>
                </a14:m>
                <a:endParaRPr lang="en-GB" b="1" dirty="0"/>
              </a:p>
              <a:p>
                <a:endParaRPr lang="en-GB" dirty="0"/>
              </a:p>
              <a:p>
                <a:r>
                  <a:rPr lang="en-GB" dirty="0"/>
                  <a:t>[Senior Kangaroo 2011 Q20] The polynomial </a:t>
                </a:r>
                <a14:m>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oMath>
                </a14:m>
                <a:r>
                  <a:rPr lang="en-GB" dirty="0"/>
                  <a:t> is such that </a:t>
                </a:r>
                <a:br>
                  <a:rPr lang="en-GB" dirty="0"/>
                </a:br>
                <a14:m>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+1</m:t>
                        </m:r>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4</m:t>
                        </m:r>
                      </m:sup>
                    </m:sSup>
                    <m:r>
                      <a:rPr lang="en-GB" b="0" i="1" smtClean="0">
                        <a:latin typeface="Cambria Math" panose="02040503050406030204" pitchFamily="18" charset="0"/>
                      </a:rPr>
                      <m:t>+4</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oMath>
                </a14:m>
                <a:r>
                  <a:rPr lang="en-GB" dirty="0"/>
                  <a:t> and </a:t>
                </a:r>
                <a:br>
                  <a:rPr lang="en-GB" dirty="0"/>
                </a:br>
                <a14:m>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−1</m:t>
                        </m:r>
                      </m:e>
                    </m:d>
                    <m:r>
                      <a:rPr lang="en-GB" b="0" i="1" smtClean="0">
                        <a:latin typeface="Cambria Math" panose="02040503050406030204" pitchFamily="18" charset="0"/>
                      </a:rPr>
                      <m:t>=</m:t>
                    </m:r>
                    <m:r>
                      <a:rPr lang="en-GB" b="0" i="1" smtClean="0">
                        <a:latin typeface="Cambria Math" panose="02040503050406030204" pitchFamily="18" charset="0"/>
                      </a:rPr>
                      <m:t>𝑎</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4</m:t>
                        </m:r>
                      </m:sup>
                    </m:sSup>
                    <m:r>
                      <a:rPr lang="en-GB" b="0" i="1" smtClean="0">
                        <a:latin typeface="Cambria Math" panose="02040503050406030204" pitchFamily="18" charset="0"/>
                      </a:rPr>
                      <m:t>+4</m:t>
                    </m:r>
                    <m:r>
                      <a:rPr lang="en-GB" b="0" i="1" smtClean="0">
                        <a:latin typeface="Cambria Math" panose="02040503050406030204" pitchFamily="18" charset="0"/>
                      </a:rPr>
                      <m:t>𝑏</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r>
                      <a:rPr lang="en-GB" b="0" i="1" smtClean="0">
                        <a:latin typeface="Cambria Math" panose="02040503050406030204" pitchFamily="18" charset="0"/>
                      </a:rPr>
                      <m:t>𝑐</m:t>
                    </m:r>
                  </m:oMath>
                </a14:m>
                <a:r>
                  <a:rPr lang="en-GB" dirty="0"/>
                  <a:t>. What is the value of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𝑎</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𝑏</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𝑐</m:t>
                        </m:r>
                      </m:e>
                      <m:sup>
                        <m:r>
                          <a:rPr lang="en-GB" b="0" i="1" smtClean="0">
                            <a:latin typeface="Cambria Math" panose="02040503050406030204" pitchFamily="18" charset="0"/>
                          </a:rPr>
                          <m:t>2</m:t>
                        </m:r>
                      </m:sup>
                    </m:sSup>
                  </m:oMath>
                </a14:m>
                <a:r>
                  <a:rPr lang="en-GB" dirty="0"/>
                  <a:t>?</a:t>
                </a:r>
              </a:p>
              <a:p>
                <a:endParaRPr lang="en-GB" dirty="0"/>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𝒇</m:t>
                      </m:r>
                      <m:d>
                        <m:dPr>
                          <m:ctrlPr>
                            <a:rPr lang="en-GB" b="1" i="1" smtClean="0">
                              <a:latin typeface="Cambria Math" panose="02040503050406030204" pitchFamily="18" charset="0"/>
                            </a:rPr>
                          </m:ctrlPr>
                        </m:dPr>
                        <m:e>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𝟐</m:t>
                              </m:r>
                            </m:sup>
                          </m:sSup>
                          <m:r>
                            <a:rPr lang="en-GB" b="1" i="1" smtClean="0">
                              <a:latin typeface="Cambria Math" panose="02040503050406030204" pitchFamily="18" charset="0"/>
                            </a:rPr>
                            <m:t>+</m:t>
                          </m:r>
                          <m:r>
                            <a:rPr lang="en-GB" b="1" i="1" smtClean="0">
                              <a:latin typeface="Cambria Math" panose="02040503050406030204" pitchFamily="18" charset="0"/>
                            </a:rPr>
                            <m:t>𝟏</m:t>
                          </m:r>
                        </m:e>
                      </m:d>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𝟐</m:t>
                          </m:r>
                        </m:sup>
                      </m:sSup>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𝟐</m:t>
                          </m:r>
                        </m:sup>
                      </m:sSup>
                      <m:r>
                        <a:rPr lang="en-GB" b="1" i="1" smtClean="0">
                          <a:latin typeface="Cambria Math" panose="02040503050406030204" pitchFamily="18" charset="0"/>
                        </a:rPr>
                        <m:t>+</m:t>
                      </m:r>
                      <m:r>
                        <a:rPr lang="en-GB" b="1" i="1" smtClean="0">
                          <a:latin typeface="Cambria Math" panose="02040503050406030204" pitchFamily="18" charset="0"/>
                        </a:rPr>
                        <m:t>𝟒</m:t>
                      </m:r>
                      <m:r>
                        <a:rPr lang="en-GB" b="1" i="1" smtClean="0">
                          <a:latin typeface="Cambria Math" panose="02040503050406030204" pitchFamily="18" charset="0"/>
                        </a:rPr>
                        <m:t>)</m:t>
                      </m:r>
                    </m:oMath>
                  </m:oMathPara>
                </a14:m>
                <a:endParaRPr lang="en-GB" b="1" dirty="0"/>
              </a:p>
              <a:p>
                <a:r>
                  <a:rPr lang="en-GB" b="1" dirty="0"/>
                  <a:t>By letting </a:t>
                </a:r>
                <a14:m>
                  <m:oMath xmlns:m="http://schemas.openxmlformats.org/officeDocument/2006/math">
                    <m:r>
                      <a:rPr lang="en-GB" b="1" i="1" smtClean="0">
                        <a:latin typeface="Cambria Math" panose="02040503050406030204" pitchFamily="18" charset="0"/>
                      </a:rPr>
                      <m:t>𝒚</m:t>
                    </m:r>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𝟐</m:t>
                        </m:r>
                      </m:sup>
                    </m:sSup>
                    <m:r>
                      <a:rPr lang="en-GB" b="1" i="1" smtClean="0">
                        <a:latin typeface="Cambria Math" panose="02040503050406030204" pitchFamily="18" charset="0"/>
                      </a:rPr>
                      <m:t>+</m:t>
                    </m:r>
                    <m:r>
                      <a:rPr lang="en-GB" b="1" i="1" smtClean="0">
                        <a:latin typeface="Cambria Math" panose="02040503050406030204" pitchFamily="18" charset="0"/>
                      </a:rPr>
                      <m:t>𝟏</m:t>
                    </m:r>
                  </m:oMath>
                </a14:m>
                <a:r>
                  <a:rPr lang="en-GB" b="1" dirty="0"/>
                  <a:t>:</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𝒇</m:t>
                      </m:r>
                      <m:d>
                        <m:dPr>
                          <m:ctrlPr>
                            <a:rPr lang="en-GB" b="1" i="1" smtClean="0">
                              <a:latin typeface="Cambria Math" panose="02040503050406030204" pitchFamily="18" charset="0"/>
                            </a:rPr>
                          </m:ctrlPr>
                        </m:dPr>
                        <m:e>
                          <m:r>
                            <a:rPr lang="en-GB" b="1" i="1" smtClean="0">
                              <a:latin typeface="Cambria Math" panose="02040503050406030204" pitchFamily="18" charset="0"/>
                            </a:rPr>
                            <m:t>𝒚</m:t>
                          </m:r>
                        </m:e>
                      </m:d>
                      <m:r>
                        <a:rPr lang="en-GB" b="1" i="1" smtClean="0">
                          <a:latin typeface="Cambria Math" panose="02040503050406030204" pitchFamily="18" charset="0"/>
                        </a:rPr>
                        <m:t>=(</m:t>
                      </m:r>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𝟑</m:t>
                      </m:r>
                      <m:r>
                        <a:rPr lang="en-GB" b="1" i="1" smtClean="0">
                          <a:latin typeface="Cambria Math" panose="02040503050406030204" pitchFamily="18" charset="0"/>
                        </a:rPr>
                        <m:t>)</m:t>
                      </m:r>
                    </m:oMath>
                  </m:oMathPara>
                </a14:m>
                <a:endParaRPr lang="en-GB" b="1" dirty="0"/>
              </a:p>
              <a:p>
                <a:pPr/>
                <a:r>
                  <a:rPr lang="en-GB" b="1" dirty="0"/>
                  <a:t>Thus </a:t>
                </a:r>
                <a14:m>
                  <m:oMath xmlns:m="http://schemas.openxmlformats.org/officeDocument/2006/math">
                    <m:r>
                      <a:rPr lang="en-GB" b="1" i="1" smtClean="0">
                        <a:latin typeface="Cambria Math" panose="02040503050406030204" pitchFamily="18" charset="0"/>
                      </a:rPr>
                      <m:t>𝒇</m:t>
                    </m:r>
                    <m:d>
                      <m:dPr>
                        <m:ctrlPr>
                          <a:rPr lang="en-GB" b="1" i="1" smtClean="0">
                            <a:latin typeface="Cambria Math" panose="02040503050406030204" pitchFamily="18" charset="0"/>
                          </a:rPr>
                        </m:ctrlPr>
                      </m:dPr>
                      <m:e>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𝟐</m:t>
                            </m:r>
                          </m:sup>
                        </m:sSup>
                        <m:r>
                          <a:rPr lang="en-GB" b="1" i="1" smtClean="0">
                            <a:latin typeface="Cambria Math" panose="02040503050406030204" pitchFamily="18" charset="0"/>
                          </a:rPr>
                          <m:t>−</m:t>
                        </m:r>
                        <m:r>
                          <a:rPr lang="en-GB" b="1" i="1" smtClean="0">
                            <a:latin typeface="Cambria Math" panose="02040503050406030204" pitchFamily="18" charset="0"/>
                          </a:rPr>
                          <m:t>𝟏</m:t>
                        </m:r>
                      </m:e>
                    </m:d>
                    <m:r>
                      <a:rPr lang="en-GB" b="1" i="1" smtClean="0">
                        <a:latin typeface="Cambria Math" panose="02040503050406030204" pitchFamily="18" charset="0"/>
                      </a:rPr>
                      <m:t>=</m:t>
                    </m:r>
                    <m:r>
                      <a:rPr lang="en-GB" b="1" i="1" smtClean="0">
                        <a:latin typeface="Cambria Math" panose="02040503050406030204" pitchFamily="18" charset="0"/>
                      </a:rPr>
                      <m:t>𝒇</m:t>
                    </m:r>
                    <m:d>
                      <m:dPr>
                        <m:ctrlPr>
                          <a:rPr lang="en-GB" b="1" i="1" smtClean="0">
                            <a:latin typeface="Cambria Math" panose="02040503050406030204" pitchFamily="18" charset="0"/>
                          </a:rPr>
                        </m:ctrlPr>
                      </m:dPr>
                      <m:e>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𝟐</m:t>
                        </m:r>
                      </m:e>
                    </m:d>
                  </m:oMath>
                </a14:m>
                <a:r>
                  <a:rPr lang="en-GB" b="1" dirty="0"/>
                  <a:t/>
                </a:r>
                <a:br>
                  <a:rPr lang="en-GB" b="1" dirty="0"/>
                </a:b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m:t>
                      </m:r>
                      <m:d>
                        <m:dPr>
                          <m:ctrlPr>
                            <a:rPr lang="en-GB" b="1" i="1" smtClean="0">
                              <a:latin typeface="Cambria Math" panose="02040503050406030204" pitchFamily="18" charset="0"/>
                            </a:rPr>
                          </m:ctrlPr>
                        </m:dPr>
                        <m:e>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𝟑</m:t>
                          </m:r>
                        </m:e>
                      </m:d>
                      <m:d>
                        <m:dPr>
                          <m:ctrlPr>
                            <a:rPr lang="en-GB" b="1" i="1" smtClean="0">
                              <a:latin typeface="Cambria Math" panose="02040503050406030204" pitchFamily="18" charset="0"/>
                            </a:rPr>
                          </m:ctrlPr>
                        </m:dPr>
                        <m:e>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𝟏</m:t>
                          </m:r>
                        </m:e>
                      </m:d>
                    </m:oMath>
                    <m:oMath xmlns:m="http://schemas.openxmlformats.org/officeDocument/2006/math">
                      <m:r>
                        <a:rPr lang="en-GB" b="1" i="1" smtClean="0">
                          <a:latin typeface="Cambria Math" panose="02040503050406030204" pitchFamily="18" charset="0"/>
                        </a:rPr>
                        <m:t>=</m:t>
                      </m:r>
                      <m:d>
                        <m:dPr>
                          <m:ctrlPr>
                            <a:rPr lang="en-GB" b="1" i="1" smtClean="0">
                              <a:latin typeface="Cambria Math" panose="02040503050406030204" pitchFamily="18" charset="0"/>
                            </a:rPr>
                          </m:ctrlPr>
                        </m:dPr>
                        <m:e>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𝟐</m:t>
                              </m:r>
                            </m:sup>
                          </m:sSup>
                          <m:r>
                            <a:rPr lang="en-GB" b="1" i="1" smtClean="0">
                              <a:latin typeface="Cambria Math" panose="02040503050406030204" pitchFamily="18" charset="0"/>
                            </a:rPr>
                            <m:t>−</m:t>
                          </m:r>
                          <m:r>
                            <a:rPr lang="en-GB" b="1" i="1" smtClean="0">
                              <a:latin typeface="Cambria Math" panose="02040503050406030204" pitchFamily="18" charset="0"/>
                            </a:rPr>
                            <m:t>𝟐</m:t>
                          </m:r>
                        </m:e>
                      </m:d>
                      <m:d>
                        <m:dPr>
                          <m:ctrlPr>
                            <a:rPr lang="en-GB" b="1" i="1" smtClean="0">
                              <a:latin typeface="Cambria Math" panose="02040503050406030204" pitchFamily="18" charset="0"/>
                            </a:rPr>
                          </m:ctrlPr>
                        </m:dPr>
                        <m:e>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𝟐</m:t>
                              </m:r>
                            </m:sup>
                          </m:sSup>
                          <m:r>
                            <a:rPr lang="en-GB" b="1" i="1" smtClean="0">
                              <a:latin typeface="Cambria Math" panose="02040503050406030204" pitchFamily="18" charset="0"/>
                            </a:rPr>
                            <m:t>+</m:t>
                          </m:r>
                          <m:r>
                            <a:rPr lang="en-GB" b="1" i="1" smtClean="0">
                              <a:latin typeface="Cambria Math" panose="02040503050406030204" pitchFamily="18" charset="0"/>
                            </a:rPr>
                            <m:t>𝟐</m:t>
                          </m:r>
                        </m:e>
                      </m:d>
                    </m:oMath>
                    <m:oMath xmlns:m="http://schemas.openxmlformats.org/officeDocument/2006/math">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𝟒</m:t>
                          </m:r>
                        </m:sup>
                      </m:sSup>
                      <m:r>
                        <a:rPr lang="en-GB" b="1" i="1" smtClean="0">
                          <a:latin typeface="Cambria Math" panose="02040503050406030204" pitchFamily="18" charset="0"/>
                        </a:rPr>
                        <m:t>−</m:t>
                      </m:r>
                      <m:r>
                        <a:rPr lang="en-GB" b="1" i="1" smtClean="0">
                          <a:latin typeface="Cambria Math" panose="02040503050406030204" pitchFamily="18" charset="0"/>
                        </a:rPr>
                        <m:t>𝟒</m:t>
                      </m:r>
                    </m:oMath>
                  </m:oMathPara>
                </a14:m>
                <a:endParaRPr lang="en-GB" b="1" dirty="0"/>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𝒂</m:t>
                      </m:r>
                      <m:r>
                        <a:rPr lang="en-GB" b="1"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 </m:t>
                      </m:r>
                      <m:r>
                        <a:rPr lang="en-GB" b="1" i="1" smtClean="0">
                          <a:latin typeface="Cambria Math" panose="02040503050406030204" pitchFamily="18" charset="0"/>
                        </a:rPr>
                        <m:t>𝒃</m:t>
                      </m:r>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 </m:t>
                      </m:r>
                      <m:r>
                        <a:rPr lang="en-GB" b="1" i="1" smtClean="0">
                          <a:latin typeface="Cambria Math" panose="02040503050406030204" pitchFamily="18" charset="0"/>
                        </a:rPr>
                        <m:t>𝒄</m:t>
                      </m:r>
                      <m:r>
                        <a:rPr lang="en-GB" b="1" i="1" smtClean="0">
                          <a:latin typeface="Cambria Math" panose="02040503050406030204" pitchFamily="18" charset="0"/>
                        </a:rPr>
                        <m:t>=−</m:t>
                      </m:r>
                      <m:r>
                        <a:rPr lang="en-GB" b="1" i="1" smtClean="0">
                          <a:latin typeface="Cambria Math" panose="02040503050406030204" pitchFamily="18" charset="0"/>
                        </a:rPr>
                        <m:t>𝟒</m:t>
                      </m:r>
                    </m:oMath>
                    <m:oMath xmlns:m="http://schemas.openxmlformats.org/officeDocument/2006/math">
                      <m:sSup>
                        <m:sSupPr>
                          <m:ctrlPr>
                            <a:rPr lang="en-GB" b="1" i="1" smtClean="0">
                              <a:latin typeface="Cambria Math" panose="02040503050406030204" pitchFamily="18" charset="0"/>
                            </a:rPr>
                          </m:ctrlPr>
                        </m:sSupPr>
                        <m:e>
                          <m:r>
                            <a:rPr lang="en-GB" b="1" i="1" smtClean="0">
                              <a:latin typeface="Cambria Math" panose="02040503050406030204" pitchFamily="18" charset="0"/>
                            </a:rPr>
                            <m:t>𝒂</m:t>
                          </m:r>
                        </m:e>
                        <m:sup>
                          <m:r>
                            <a:rPr lang="en-GB" b="1" i="1" smtClean="0">
                              <a:latin typeface="Cambria Math" panose="02040503050406030204" pitchFamily="18" charset="0"/>
                            </a:rPr>
                            <m:t>𝟐</m:t>
                          </m:r>
                        </m:sup>
                      </m:sSup>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𝒃</m:t>
                          </m:r>
                        </m:e>
                        <m:sup>
                          <m:r>
                            <a:rPr lang="en-GB" b="1" i="1" smtClean="0">
                              <a:latin typeface="Cambria Math" panose="02040503050406030204" pitchFamily="18" charset="0"/>
                            </a:rPr>
                            <m:t>𝟐</m:t>
                          </m:r>
                        </m:sup>
                      </m:sSup>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𝒄</m:t>
                          </m:r>
                        </m:e>
                        <m:sup>
                          <m:r>
                            <a:rPr lang="en-GB" b="1" i="1" smtClean="0">
                              <a:latin typeface="Cambria Math" panose="02040503050406030204" pitchFamily="18" charset="0"/>
                            </a:rPr>
                            <m:t>𝟐</m:t>
                          </m:r>
                        </m:sup>
                      </m:sSup>
                      <m:r>
                        <a:rPr lang="en-GB" b="1" i="1" smtClean="0">
                          <a:latin typeface="Cambria Math" panose="02040503050406030204" pitchFamily="18" charset="0"/>
                        </a:rPr>
                        <m:t>=</m:t>
                      </m:r>
                      <m:r>
                        <a:rPr lang="en-GB" b="1" i="1" smtClean="0">
                          <a:latin typeface="Cambria Math" panose="02040503050406030204" pitchFamily="18" charset="0"/>
                        </a:rPr>
                        <m:t>𝟏𝟕</m:t>
                      </m:r>
                    </m:oMath>
                  </m:oMathPara>
                </a14:m>
                <a:endParaRPr lang="en-GB" b="1" dirty="0"/>
              </a:p>
            </p:txBody>
          </p:sp>
        </mc:Choice>
        <mc:Fallback xmlns="">
          <p:sp>
            <p:nvSpPr>
              <p:cNvPr id="27" name="TextBox 26"/>
              <p:cNvSpPr txBox="1">
                <a:spLocks noRot="1" noChangeAspect="1" noMove="1" noResize="1" noEditPoints="1" noAdjustHandles="1" noChangeArrowheads="1" noChangeShapeType="1" noTextEdit="1"/>
              </p:cNvSpPr>
              <p:nvPr/>
            </p:nvSpPr>
            <p:spPr>
              <a:xfrm>
                <a:off x="4983840" y="717092"/>
                <a:ext cx="4052656" cy="6034216"/>
              </a:xfrm>
              <a:prstGeom prst="rect">
                <a:avLst/>
              </a:prstGeom>
              <a:blipFill rotWithShape="0">
                <a:blip r:embed="rId3"/>
                <a:stretch>
                  <a:fillRect l="-1355" t="-607"/>
                </a:stretch>
              </a:blipFill>
            </p:spPr>
            <p:txBody>
              <a:bodyPr/>
              <a:lstStyle/>
              <a:p>
                <a:r>
                  <a:rPr lang="en-GB">
                    <a:noFill/>
                  </a:rPr>
                  <a:t> </a:t>
                </a:r>
              </a:p>
            </p:txBody>
          </p:sp>
        </mc:Fallback>
      </mc:AlternateContent>
      <p:sp>
        <p:nvSpPr>
          <p:cNvPr id="28" name="Rectangle 27"/>
          <p:cNvSpPr/>
          <p:nvPr/>
        </p:nvSpPr>
        <p:spPr>
          <a:xfrm>
            <a:off x="676245" y="1535462"/>
            <a:ext cx="3841164" cy="98937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9" name="Rectangle 28"/>
          <p:cNvSpPr/>
          <p:nvPr/>
        </p:nvSpPr>
        <p:spPr>
          <a:xfrm>
            <a:off x="1641441" y="3239514"/>
            <a:ext cx="978929" cy="336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0" name="Rectangle 29"/>
          <p:cNvSpPr/>
          <p:nvPr/>
        </p:nvSpPr>
        <p:spPr>
          <a:xfrm>
            <a:off x="1654875" y="3566518"/>
            <a:ext cx="978929" cy="336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1" name="Rectangle 30"/>
          <p:cNvSpPr/>
          <p:nvPr/>
        </p:nvSpPr>
        <p:spPr>
          <a:xfrm>
            <a:off x="2025475" y="3907170"/>
            <a:ext cx="2450991" cy="3099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2" name="Rectangle 31"/>
          <p:cNvSpPr/>
          <p:nvPr/>
        </p:nvSpPr>
        <p:spPr>
          <a:xfrm>
            <a:off x="1709097" y="4505879"/>
            <a:ext cx="2450991" cy="3099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3" name="Rectangle 32"/>
          <p:cNvSpPr/>
          <p:nvPr/>
        </p:nvSpPr>
        <p:spPr>
          <a:xfrm>
            <a:off x="952162" y="5236984"/>
            <a:ext cx="3427697" cy="9283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4" name="Rectangle 33"/>
          <p:cNvSpPr/>
          <p:nvPr/>
        </p:nvSpPr>
        <p:spPr>
          <a:xfrm>
            <a:off x="6313841" y="1867184"/>
            <a:ext cx="1451736" cy="4392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5" name="Rectangle 34"/>
          <p:cNvSpPr/>
          <p:nvPr/>
        </p:nvSpPr>
        <p:spPr>
          <a:xfrm>
            <a:off x="5007059" y="3997513"/>
            <a:ext cx="3604677" cy="27171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7251289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8"/>
                                        </p:tgtEl>
                                      </p:cBhvr>
                                    </p:animEffect>
                                    <p:set>
                                      <p:cBhvr>
                                        <p:cTn id="7"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8" restart="whenNotActive" fill="hold" evtFilter="cancelBubble" nodeType="interactiveSeq">
                <p:stCondLst>
                  <p:cond evt="onClick" delay="0">
                    <p:tgtEl>
                      <p:spTgt spid="2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9"/>
                                        </p:tgtEl>
                                      </p:cBhvr>
                                    </p:animEffect>
                                    <p:set>
                                      <p:cBhvr>
                                        <p:cTn id="13"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0" restart="whenNotActive" fill="hold" evtFilter="cancelBubble" nodeType="interactiveSeq">
                <p:stCondLst>
                  <p:cond evt="onClick" delay="0">
                    <p:tgtEl>
                      <p:spTgt spid="31"/>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31"/>
                                        </p:tgtEl>
                                      </p:cBhvr>
                                    </p:animEffect>
                                    <p:set>
                                      <p:cBhvr>
                                        <p:cTn id="25"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26" restart="whenNotActive" fill="hold" evtFilter="cancelBubble" nodeType="interactiveSeq">
                <p:stCondLst>
                  <p:cond evt="onClick" delay="0">
                    <p:tgtEl>
                      <p:spTgt spid="32"/>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32"/>
                                        </p:tgtEl>
                                      </p:cBhvr>
                                    </p:animEffect>
                                    <p:set>
                                      <p:cBhvr>
                                        <p:cTn id="31"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32" restart="whenNotActive" fill="hold" evtFilter="cancelBubble" nodeType="interactiveSeq">
                <p:stCondLst>
                  <p:cond evt="onClick" delay="0">
                    <p:tgtEl>
                      <p:spTgt spid="33"/>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33"/>
                                        </p:tgtEl>
                                      </p:cBhvr>
                                    </p:animEffect>
                                    <p:set>
                                      <p:cBhvr>
                                        <p:cTn id="37"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38" restart="whenNotActive" fill="hold" evtFilter="cancelBubble" nodeType="interactiveSeq">
                <p:stCondLst>
                  <p:cond evt="onClick" delay="0">
                    <p:tgtEl>
                      <p:spTgt spid="34"/>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34"/>
                                        </p:tgtEl>
                                      </p:cBhvr>
                                    </p:animEffect>
                                    <p:set>
                                      <p:cBhvr>
                                        <p:cTn id="43"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44" restart="whenNotActive" fill="hold" evtFilter="cancelBubble" nodeType="interactiveSeq">
                <p:stCondLst>
                  <p:cond evt="onClick" delay="0">
                    <p:tgtEl>
                      <p:spTgt spid="35"/>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35"/>
                                        </p:tgtEl>
                                      </p:cBhvr>
                                    </p:animEffect>
                                    <p:set>
                                      <p:cBhvr>
                                        <p:cTn id="49"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childTnLst>
        </p:cTn>
      </p:par>
    </p:tnLst>
    <p:bldLst>
      <p:bldP spid="28" grpId="0" animBg="1"/>
      <p:bldP spid="29" grpId="0" animBg="1"/>
      <p:bldP spid="30" grpId="0" animBg="1"/>
      <p:bldP spid="31" grpId="0" animBg="1"/>
      <p:bldP spid="32" grpId="0" animBg="1"/>
      <p:bldP spid="33" grpId="0" animBg="1"/>
      <p:bldP spid="34" grpId="0" animBg="1"/>
      <p:bldP spid="3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9143074" cy="599127"/>
            <a:chOff x="0" y="13335"/>
            <a:chExt cx="9144218" cy="599127"/>
          </a:xfrm>
        </p:grpSpPr>
        <p:sp>
          <p:nvSpPr>
            <p:cNvPr id="6"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Inverse Functions</a:t>
              </a:r>
            </a:p>
          </p:txBody>
        </p:sp>
        <p:cxnSp>
          <p:nvCxnSpPr>
            <p:cNvPr id="7" name="Straight Connector 6"/>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9" name="Rectangle 8"/>
              <p:cNvSpPr/>
              <p:nvPr/>
            </p:nvSpPr>
            <p:spPr>
              <a:xfrm>
                <a:off x="3635896" y="2465437"/>
                <a:ext cx="1512168"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4800" b="0" i="1" smtClean="0">
                          <a:latin typeface="Cambria Math" panose="02040503050406030204" pitchFamily="18" charset="0"/>
                        </a:rPr>
                        <m:t>×3</m:t>
                      </m:r>
                    </m:oMath>
                  </m:oMathPara>
                </a14:m>
                <a:endParaRPr lang="en-GB" sz="4800" dirty="0"/>
              </a:p>
            </p:txBody>
          </p:sp>
        </mc:Choice>
        <mc:Fallback xmlns="">
          <p:sp>
            <p:nvSpPr>
              <p:cNvPr id="9" name="Rectangle 8"/>
              <p:cNvSpPr>
                <a:spLocks noRot="1" noChangeAspect="1" noMove="1" noResize="1" noEditPoints="1" noAdjustHandles="1" noChangeArrowheads="1" noChangeShapeType="1" noTextEdit="1"/>
              </p:cNvSpPr>
              <p:nvPr/>
            </p:nvSpPr>
            <p:spPr>
              <a:xfrm>
                <a:off x="3635896" y="2465437"/>
                <a:ext cx="1512168" cy="936104"/>
              </a:xfrm>
              <a:prstGeom prst="rect">
                <a:avLst/>
              </a:prstGeom>
              <a:blipFill rotWithShape="0">
                <a:blip r:embed="rId2"/>
                <a:stretch>
                  <a:fillRect/>
                </a:stretch>
              </a:blipFill>
            </p:spPr>
            <p:txBody>
              <a:bodyPr/>
              <a:lstStyle/>
              <a:p>
                <a:r>
                  <a:rPr lang="en-GB">
                    <a:noFill/>
                  </a:rPr>
                  <a:t> </a:t>
                </a:r>
              </a:p>
            </p:txBody>
          </p:sp>
        </mc:Fallback>
      </mc:AlternateContent>
      <p:cxnSp>
        <p:nvCxnSpPr>
          <p:cNvPr id="11" name="Straight Arrow Connector 10"/>
          <p:cNvCxnSpPr>
            <a:endCxn id="9" idx="1"/>
          </p:cNvCxnSpPr>
          <p:nvPr/>
        </p:nvCxnSpPr>
        <p:spPr>
          <a:xfrm flipV="1">
            <a:off x="2661313" y="2933489"/>
            <a:ext cx="974583" cy="246439"/>
          </a:xfrm>
          <a:prstGeom prst="straightConnector1">
            <a:avLst/>
          </a:prstGeom>
          <a:ln w="76200">
            <a:tailEnd type="arrow"/>
          </a:ln>
        </p:spPr>
        <p:style>
          <a:lnRef idx="3">
            <a:schemeClr val="accent1"/>
          </a:lnRef>
          <a:fillRef idx="0">
            <a:schemeClr val="accent1"/>
          </a:fillRef>
          <a:effectRef idx="2">
            <a:schemeClr val="accent1"/>
          </a:effectRef>
          <a:fontRef idx="minor">
            <a:schemeClr val="tx1"/>
          </a:fontRef>
        </p:style>
      </p:cxnSp>
      <p:cxnSp>
        <p:nvCxnSpPr>
          <p:cNvPr id="13" name="Straight Arrow Connector 12"/>
          <p:cNvCxnSpPr/>
          <p:nvPr/>
        </p:nvCxnSpPr>
        <p:spPr>
          <a:xfrm>
            <a:off x="5076056" y="2897485"/>
            <a:ext cx="1024493" cy="255148"/>
          </a:xfrm>
          <a:prstGeom prst="straightConnector1">
            <a:avLst/>
          </a:prstGeom>
          <a:ln w="76200">
            <a:tailEnd type="arrow"/>
          </a:ln>
        </p:spPr>
        <p:style>
          <a:lnRef idx="3">
            <a:schemeClr val="accent1"/>
          </a:lnRef>
          <a:fillRef idx="0">
            <a:schemeClr val="accent1"/>
          </a:fillRef>
          <a:effectRef idx="2">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p:cNvSpPr txBox="1"/>
              <p:nvPr/>
            </p:nvSpPr>
            <p:spPr>
              <a:xfrm>
                <a:off x="1876933" y="2973294"/>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b="0" i="1" dirty="0" smtClean="0">
                          <a:latin typeface="Cambria Math" panose="02040503050406030204" pitchFamily="18" charset="0"/>
                        </a:rPr>
                        <m:t>2</m:t>
                      </m:r>
                    </m:oMath>
                  </m:oMathPara>
                </a14:m>
                <a:endParaRPr lang="en-GB" sz="4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1876933" y="2973294"/>
                <a:ext cx="648072" cy="769441"/>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6089281" y="2999144"/>
                <a:ext cx="936104"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b="0" i="1" dirty="0" smtClean="0">
                          <a:latin typeface="Cambria Math" panose="02040503050406030204" pitchFamily="18" charset="0"/>
                        </a:rPr>
                        <m:t>6</m:t>
                      </m:r>
                    </m:oMath>
                  </m:oMathPara>
                </a14:m>
                <a:endParaRPr lang="en-GB" sz="4400" dirty="0"/>
              </a:p>
            </p:txBody>
          </p:sp>
        </mc:Choice>
        <mc:Fallback xmlns="">
          <p:sp>
            <p:nvSpPr>
              <p:cNvPr id="15" name="TextBox 14"/>
              <p:cNvSpPr txBox="1">
                <a:spLocks noRot="1" noChangeAspect="1" noMove="1" noResize="1" noEditPoints="1" noAdjustHandles="1" noChangeArrowheads="1" noChangeShapeType="1" noTextEdit="1"/>
              </p:cNvSpPr>
              <p:nvPr/>
            </p:nvSpPr>
            <p:spPr>
              <a:xfrm>
                <a:off x="6089281" y="2999144"/>
                <a:ext cx="936104" cy="769441"/>
              </a:xfrm>
              <a:prstGeom prst="rect">
                <a:avLst/>
              </a:prstGeom>
              <a:blipFill rotWithShape="0">
                <a:blip r:embed="rId4"/>
                <a:stretch>
                  <a:fillRect/>
                </a:stretch>
              </a:blipFill>
            </p:spPr>
            <p:txBody>
              <a:bodyPr/>
              <a:lstStyle/>
              <a:p>
                <a:r>
                  <a:rPr lang="en-GB">
                    <a:noFill/>
                  </a:rPr>
                  <a:t> </a:t>
                </a:r>
              </a:p>
            </p:txBody>
          </p:sp>
        </mc:Fallback>
      </mc:AlternateContent>
      <p:sp>
        <p:nvSpPr>
          <p:cNvPr id="16" name="TextBox 15"/>
          <p:cNvSpPr txBox="1"/>
          <p:nvPr/>
        </p:nvSpPr>
        <p:spPr>
          <a:xfrm>
            <a:off x="1691680" y="2321421"/>
            <a:ext cx="1008112" cy="369332"/>
          </a:xfrm>
          <a:prstGeom prst="rect">
            <a:avLst/>
          </a:prstGeom>
          <a:noFill/>
        </p:spPr>
        <p:txBody>
          <a:bodyPr wrap="square" rtlCol="0">
            <a:spAutoFit/>
          </a:bodyPr>
          <a:lstStyle/>
          <a:p>
            <a:pPr algn="ctr"/>
            <a:r>
              <a:rPr lang="en-GB" dirty="0"/>
              <a:t>Input</a:t>
            </a:r>
          </a:p>
        </p:txBody>
      </p:sp>
      <p:sp>
        <p:nvSpPr>
          <p:cNvPr id="17" name="TextBox 16"/>
          <p:cNvSpPr txBox="1"/>
          <p:nvPr/>
        </p:nvSpPr>
        <p:spPr>
          <a:xfrm>
            <a:off x="5940152" y="2321421"/>
            <a:ext cx="1008112" cy="369332"/>
          </a:xfrm>
          <a:prstGeom prst="rect">
            <a:avLst/>
          </a:prstGeom>
          <a:noFill/>
        </p:spPr>
        <p:txBody>
          <a:bodyPr wrap="square" rtlCol="0">
            <a:spAutoFit/>
          </a:bodyPr>
          <a:lstStyle/>
          <a:p>
            <a:pPr algn="ctr"/>
            <a:r>
              <a:rPr lang="en-GB" dirty="0"/>
              <a:t>Output</a:t>
            </a:r>
          </a:p>
        </p:txBody>
      </p:sp>
      <p:sp>
        <p:nvSpPr>
          <p:cNvPr id="18" name="TextBox 17"/>
          <p:cNvSpPr txBox="1"/>
          <p:nvPr/>
        </p:nvSpPr>
        <p:spPr>
          <a:xfrm>
            <a:off x="251520" y="880952"/>
            <a:ext cx="8460940" cy="1015663"/>
          </a:xfrm>
          <a:prstGeom prst="rect">
            <a:avLst/>
          </a:prstGeom>
          <a:noFill/>
        </p:spPr>
        <p:txBody>
          <a:bodyPr wrap="square" rtlCol="0">
            <a:spAutoFit/>
          </a:bodyPr>
          <a:lstStyle/>
          <a:p>
            <a:r>
              <a:rPr lang="en-GB" sz="2000" dirty="0"/>
              <a:t>A function takes and input and produces an output.</a:t>
            </a:r>
          </a:p>
          <a:p>
            <a:r>
              <a:rPr lang="en-GB" sz="2000" dirty="0"/>
              <a:t>The inverse of a function does the </a:t>
            </a:r>
            <a:r>
              <a:rPr lang="en-GB" sz="2000" b="1" dirty="0"/>
              <a:t>opposite</a:t>
            </a:r>
            <a:r>
              <a:rPr lang="en-GB" sz="2000" dirty="0"/>
              <a:t>: </a:t>
            </a:r>
            <a:r>
              <a:rPr lang="en-GB" sz="2000" b="1" dirty="0"/>
              <a:t>it describes how we get from the output back to the input.</a:t>
            </a:r>
          </a:p>
        </p:txBody>
      </p:sp>
      <p:cxnSp>
        <p:nvCxnSpPr>
          <p:cNvPr id="25" name="Straight Arrow Connector 24"/>
          <p:cNvCxnSpPr/>
          <p:nvPr/>
        </p:nvCxnSpPr>
        <p:spPr>
          <a:xfrm flipH="1">
            <a:off x="5150963" y="3589361"/>
            <a:ext cx="867700" cy="286510"/>
          </a:xfrm>
          <a:prstGeom prst="straightConnector1">
            <a:avLst/>
          </a:prstGeom>
          <a:ln w="76200">
            <a:tailEnd type="arrow"/>
          </a:ln>
        </p:spPr>
        <p:style>
          <a:lnRef idx="3">
            <a:schemeClr val="accent1"/>
          </a:lnRef>
          <a:fillRef idx="0">
            <a:schemeClr val="accent1"/>
          </a:fillRef>
          <a:effectRef idx="2">
            <a:schemeClr val="accent1"/>
          </a:effectRef>
          <a:fontRef idx="minor">
            <a:schemeClr val="tx1"/>
          </a:fontRef>
        </p:style>
      </p:cxnSp>
      <mc:AlternateContent xmlns:mc="http://schemas.openxmlformats.org/markup-compatibility/2006" xmlns:a14="http://schemas.microsoft.com/office/drawing/2010/main">
        <mc:Choice Requires="a14">
          <p:sp>
            <p:nvSpPr>
              <p:cNvPr id="26" name="Rectangle 25"/>
              <p:cNvSpPr/>
              <p:nvPr/>
            </p:nvSpPr>
            <p:spPr>
              <a:xfrm>
                <a:off x="3635896" y="3510499"/>
                <a:ext cx="1512168"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4800" b="0" i="1" smtClean="0">
                          <a:latin typeface="Cambria Math" panose="02040503050406030204" pitchFamily="18" charset="0"/>
                        </a:rPr>
                        <m:t>÷3</m:t>
                      </m:r>
                    </m:oMath>
                  </m:oMathPara>
                </a14:m>
                <a:endParaRPr lang="en-GB" sz="4800" dirty="0"/>
              </a:p>
            </p:txBody>
          </p:sp>
        </mc:Choice>
        <mc:Fallback xmlns="">
          <p:sp>
            <p:nvSpPr>
              <p:cNvPr id="26" name="Rectangle 25"/>
              <p:cNvSpPr>
                <a:spLocks noRot="1" noChangeAspect="1" noMove="1" noResize="1" noEditPoints="1" noAdjustHandles="1" noChangeArrowheads="1" noChangeShapeType="1" noTextEdit="1"/>
              </p:cNvSpPr>
              <p:nvPr/>
            </p:nvSpPr>
            <p:spPr>
              <a:xfrm>
                <a:off x="3635896" y="3510499"/>
                <a:ext cx="1512168" cy="936104"/>
              </a:xfrm>
              <a:prstGeom prst="rect">
                <a:avLst/>
              </a:prstGeom>
              <a:blipFill rotWithShape="0">
                <a:blip r:embed="rId5"/>
                <a:stretch>
                  <a:fillRect/>
                </a:stretch>
              </a:blipFill>
            </p:spPr>
            <p:txBody>
              <a:bodyPr/>
              <a:lstStyle/>
              <a:p>
                <a:r>
                  <a:rPr lang="en-GB">
                    <a:noFill/>
                  </a:rPr>
                  <a:t> </a:t>
                </a:r>
              </a:p>
            </p:txBody>
          </p:sp>
        </mc:Fallback>
      </mc:AlternateContent>
      <p:cxnSp>
        <p:nvCxnSpPr>
          <p:cNvPr id="27" name="Straight Arrow Connector 26"/>
          <p:cNvCxnSpPr/>
          <p:nvPr/>
        </p:nvCxnSpPr>
        <p:spPr>
          <a:xfrm flipH="1" flipV="1">
            <a:off x="2579427" y="3780430"/>
            <a:ext cx="1025799" cy="224634"/>
          </a:xfrm>
          <a:prstGeom prst="straightConnector1">
            <a:avLst/>
          </a:prstGeom>
          <a:ln w="76200">
            <a:tailEnd type="arrow"/>
          </a:ln>
        </p:spPr>
        <p:style>
          <a:lnRef idx="3">
            <a:schemeClr val="accent1"/>
          </a:lnRef>
          <a:fillRef idx="0">
            <a:schemeClr val="accent1"/>
          </a:fillRef>
          <a:effectRef idx="2">
            <a:schemeClr val="accent1"/>
          </a:effectRef>
          <a:fontRef idx="minor">
            <a:schemeClr val="tx1"/>
          </a:fontRef>
        </p:style>
      </p:cxnSp>
      <p:sp>
        <p:nvSpPr>
          <p:cNvPr id="30" name="Rectangle 29"/>
          <p:cNvSpPr/>
          <p:nvPr/>
        </p:nvSpPr>
        <p:spPr>
          <a:xfrm>
            <a:off x="3624162" y="3500741"/>
            <a:ext cx="1534692" cy="9620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31" name="TextBox 30"/>
              <p:cNvSpPr txBox="1"/>
              <p:nvPr/>
            </p:nvSpPr>
            <p:spPr>
              <a:xfrm>
                <a:off x="292232" y="5047105"/>
                <a:ext cx="5948312" cy="1099468"/>
              </a:xfrm>
              <a:prstGeom prst="rect">
                <a:avLst/>
              </a:prstGeom>
              <a:noFill/>
            </p:spPr>
            <p:txBody>
              <a:bodyPr wrap="square" rtlCol="0">
                <a:spAutoFit/>
              </a:bodyPr>
              <a:lstStyle/>
              <a:p>
                <a:r>
                  <a:rPr lang="en-GB" sz="2400" dirty="0"/>
                  <a:t>So if </a:t>
                </a:r>
                <a14:m>
                  <m:oMath xmlns:m="http://schemas.openxmlformats.org/officeDocument/2006/math">
                    <m:r>
                      <a:rPr lang="en-GB" sz="2400" b="0" i="1" smtClean="0">
                        <a:latin typeface="Cambria Math" panose="02040503050406030204" pitchFamily="18" charset="0"/>
                      </a:rPr>
                      <m:t>𝑓</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e>
                    </m:d>
                    <m:r>
                      <a:rPr lang="en-GB" sz="2400" b="0" i="1" smtClean="0">
                        <a:latin typeface="Cambria Math" panose="02040503050406030204" pitchFamily="18" charset="0"/>
                      </a:rPr>
                      <m:t>=3</m:t>
                    </m:r>
                    <m:r>
                      <a:rPr lang="en-GB" sz="2400" b="0" i="1" smtClean="0">
                        <a:latin typeface="Cambria Math" panose="02040503050406030204" pitchFamily="18" charset="0"/>
                      </a:rPr>
                      <m:t>𝑥</m:t>
                    </m:r>
                  </m:oMath>
                </a14:m>
                <a:r>
                  <a:rPr lang="en-GB" sz="2400" dirty="0"/>
                  <a:t>, then the inverse function is :</a:t>
                </a:r>
              </a:p>
              <a:p>
                <a:pPr/>
                <a14:m>
                  <m:oMathPara xmlns:m="http://schemas.openxmlformats.org/officeDocument/2006/math">
                    <m:oMathParaPr>
                      <m:jc m:val="centerGroup"/>
                    </m:oMathParaPr>
                    <m:oMath xmlns:m="http://schemas.openxmlformats.org/officeDocument/2006/math">
                      <m:sSup>
                        <m:sSupPr>
                          <m:ctrlPr>
                            <a:rPr lang="en-GB" sz="2400" b="1" i="1" smtClean="0">
                              <a:latin typeface="Cambria Math" panose="02040503050406030204" pitchFamily="18" charset="0"/>
                            </a:rPr>
                          </m:ctrlPr>
                        </m:sSupPr>
                        <m:e>
                          <m:r>
                            <a:rPr lang="en-GB" sz="2400" b="1" i="1" smtClean="0">
                              <a:latin typeface="Cambria Math" panose="02040503050406030204" pitchFamily="18" charset="0"/>
                            </a:rPr>
                            <m:t>𝒇</m:t>
                          </m:r>
                        </m:e>
                        <m:sup>
                          <m:r>
                            <a:rPr lang="en-GB" sz="2400" b="1" i="1" smtClean="0">
                              <a:latin typeface="Cambria Math" panose="02040503050406030204" pitchFamily="18" charset="0"/>
                            </a:rPr>
                            <m:t>−</m:t>
                          </m:r>
                          <m:r>
                            <a:rPr lang="en-GB" sz="2400" b="1" i="1" smtClean="0">
                              <a:latin typeface="Cambria Math" panose="02040503050406030204" pitchFamily="18" charset="0"/>
                            </a:rPr>
                            <m:t>𝟏</m:t>
                          </m:r>
                        </m:sup>
                      </m:sSup>
                      <m:d>
                        <m:dPr>
                          <m:ctrlPr>
                            <a:rPr lang="en-GB" sz="2400" b="1" i="1" smtClean="0">
                              <a:latin typeface="Cambria Math" panose="02040503050406030204" pitchFamily="18" charset="0"/>
                            </a:rPr>
                          </m:ctrlPr>
                        </m:dPr>
                        <m:e>
                          <m:r>
                            <a:rPr lang="en-GB" sz="2400" b="1" i="1" smtClean="0">
                              <a:latin typeface="Cambria Math" panose="02040503050406030204" pitchFamily="18" charset="0"/>
                            </a:rPr>
                            <m:t>𝒙</m:t>
                          </m:r>
                        </m:e>
                      </m:d>
                      <m:r>
                        <a:rPr lang="en-GB" sz="2400" b="1"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𝒙</m:t>
                          </m:r>
                        </m:num>
                        <m:den>
                          <m:r>
                            <a:rPr lang="en-GB" sz="2400" b="1" i="1" smtClean="0">
                              <a:latin typeface="Cambria Math" panose="02040503050406030204" pitchFamily="18" charset="0"/>
                            </a:rPr>
                            <m:t>𝟑</m:t>
                          </m:r>
                        </m:den>
                      </m:f>
                    </m:oMath>
                  </m:oMathPara>
                </a14:m>
                <a:endParaRPr lang="en-GB" sz="2400" b="1" dirty="0"/>
              </a:p>
            </p:txBody>
          </p:sp>
        </mc:Choice>
        <mc:Fallback xmlns="">
          <p:sp>
            <p:nvSpPr>
              <p:cNvPr id="31" name="TextBox 30"/>
              <p:cNvSpPr txBox="1">
                <a:spLocks noRot="1" noChangeAspect="1" noMove="1" noResize="1" noEditPoints="1" noAdjustHandles="1" noChangeArrowheads="1" noChangeShapeType="1" noTextEdit="1"/>
              </p:cNvSpPr>
              <p:nvPr/>
            </p:nvSpPr>
            <p:spPr>
              <a:xfrm>
                <a:off x="292232" y="5047105"/>
                <a:ext cx="5948312" cy="1099468"/>
              </a:xfrm>
              <a:prstGeom prst="rect">
                <a:avLst/>
              </a:prstGeom>
              <a:blipFill rotWithShape="0">
                <a:blip r:embed="rId6"/>
                <a:stretch>
                  <a:fillRect l="-1639" t="-444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6279446" y="3964662"/>
                <a:ext cx="2668554" cy="280076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a:t>Bro-notation</a:t>
                </a:r>
                <a:r>
                  <a:rPr lang="en-GB" sz="1600" dirty="0"/>
                  <a:t>: The -1 notation means that we apply the function “-1 times”, i.e. once backwards! You’ve actually seen this before, remember </a:t>
                </a:r>
                <a14:m>
                  <m:oMath xmlns:m="http://schemas.openxmlformats.org/officeDocument/2006/math">
                    <m:func>
                      <m:funcPr>
                        <m:ctrlPr>
                          <a:rPr lang="en-GB" sz="1600" b="0" i="1" smtClean="0">
                            <a:latin typeface="Cambria Math" panose="02040503050406030204" pitchFamily="18" charset="0"/>
                          </a:rPr>
                        </m:ctrlPr>
                      </m:funcPr>
                      <m:fName>
                        <m:sSup>
                          <m:sSupPr>
                            <m:ctrlPr>
                              <a:rPr lang="en-GB" sz="1600" b="0" i="1" smtClean="0">
                                <a:latin typeface="Cambria Math" panose="02040503050406030204" pitchFamily="18" charset="0"/>
                              </a:rPr>
                            </m:ctrlPr>
                          </m:sSupPr>
                          <m:e>
                            <m:r>
                              <m:rPr>
                                <m:sty m:val="p"/>
                              </m:rPr>
                              <a:rPr lang="en-GB" sz="1600" b="0" i="0" smtClean="0">
                                <a:latin typeface="Cambria Math" panose="02040503050406030204" pitchFamily="18" charset="0"/>
                              </a:rPr>
                              <m:t>sin</m:t>
                            </m:r>
                          </m:e>
                          <m:sup>
                            <m:r>
                              <a:rPr lang="en-GB" sz="1600" b="0" i="1" smtClean="0">
                                <a:latin typeface="Cambria Math" panose="02040503050406030204" pitchFamily="18" charset="0"/>
                              </a:rPr>
                              <m:t>−1</m:t>
                            </m:r>
                          </m:sup>
                        </m:sSup>
                      </m:fName>
                      <m:e>
                        <m:r>
                          <a:rPr lang="en-GB" sz="1600" b="0" i="1" smtClean="0">
                            <a:latin typeface="Cambria Math" panose="02040503050406030204" pitchFamily="18" charset="0"/>
                          </a:rPr>
                          <m:t>(</m:t>
                        </m:r>
                        <m:r>
                          <a:rPr lang="en-GB" sz="1600" b="0" i="1" smtClean="0">
                            <a:latin typeface="Cambria Math" panose="02040503050406030204" pitchFamily="18" charset="0"/>
                          </a:rPr>
                          <m:t>𝑥</m:t>
                        </m:r>
                        <m:r>
                          <a:rPr lang="en-GB" sz="1600" b="0" i="1" smtClean="0">
                            <a:latin typeface="Cambria Math" panose="02040503050406030204" pitchFamily="18" charset="0"/>
                          </a:rPr>
                          <m:t>)</m:t>
                        </m:r>
                      </m:e>
                    </m:func>
                  </m:oMath>
                </a14:m>
                <a:r>
                  <a:rPr lang="en-GB" sz="1600" dirty="0"/>
                  <a:t> from trigonometry to mean “inverse sin”?</a:t>
                </a:r>
              </a:p>
              <a:p>
                <a:endParaRPr lang="en-GB" sz="1600" dirty="0"/>
              </a:p>
              <a:p>
                <a:r>
                  <a:rPr lang="en-GB" sz="1600" dirty="0"/>
                  <a:t>It’s possible to have </a:t>
                </a:r>
                <a14:m>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𝑓</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r>
                      <a:rPr lang="en-GB" sz="1600" b="0" i="1" smtClean="0">
                        <a:latin typeface="Cambria Math" panose="02040503050406030204" pitchFamily="18" charset="0"/>
                      </a:rPr>
                      <m:t>𝑥</m:t>
                    </m:r>
                    <m:r>
                      <a:rPr lang="en-GB" sz="1600" b="0" i="1" smtClean="0">
                        <a:latin typeface="Cambria Math" panose="02040503050406030204" pitchFamily="18" charset="0"/>
                      </a:rPr>
                      <m:t>)</m:t>
                    </m:r>
                  </m:oMath>
                </a14:m>
                <a:r>
                  <a:rPr lang="en-GB" sz="1600" dirty="0"/>
                  <a:t>, we’ll see this when we cover composite functions.</a:t>
                </a:r>
              </a:p>
            </p:txBody>
          </p:sp>
        </mc:Choice>
        <mc:Fallback xmlns="">
          <p:sp>
            <p:nvSpPr>
              <p:cNvPr id="32" name="TextBox 31"/>
              <p:cNvSpPr txBox="1">
                <a:spLocks noRot="1" noChangeAspect="1" noMove="1" noResize="1" noEditPoints="1" noAdjustHandles="1" noChangeArrowheads="1" noChangeShapeType="1" noTextEdit="1"/>
              </p:cNvSpPr>
              <p:nvPr/>
            </p:nvSpPr>
            <p:spPr>
              <a:xfrm>
                <a:off x="6279446" y="3964662"/>
                <a:ext cx="2668554" cy="2800767"/>
              </a:xfrm>
              <a:prstGeom prst="rect">
                <a:avLst/>
              </a:prstGeom>
              <a:blipFill rotWithShape="0">
                <a:blip r:embed="rId7"/>
                <a:stretch>
                  <a:fillRect l="-679" t="-216" r="-1131" b="-1293"/>
                </a:stretch>
              </a:blipFill>
            </p:spPr>
            <p:txBody>
              <a:bodyPr/>
              <a:lstStyle/>
              <a:p>
                <a:r>
                  <a:rPr lang="en-GB">
                    <a:noFill/>
                  </a:rPr>
                  <a:t> </a:t>
                </a:r>
              </a:p>
            </p:txBody>
          </p:sp>
        </mc:Fallback>
      </mc:AlternateContent>
      <p:sp>
        <p:nvSpPr>
          <p:cNvPr id="33" name="Rectangle 32"/>
          <p:cNvSpPr/>
          <p:nvPr/>
        </p:nvSpPr>
        <p:spPr>
          <a:xfrm>
            <a:off x="3815004" y="5483043"/>
            <a:ext cx="1534692" cy="9620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5312935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0"/>
                                        </p:tgtEl>
                                      </p:cBhvr>
                                    </p:animEffect>
                                    <p:set>
                                      <p:cBhvr>
                                        <p:cTn id="7" dur="1" fill="hold">
                                          <p:stCondLst>
                                            <p:cond delay="499"/>
                                          </p:stCondLst>
                                        </p:cTn>
                                        <p:tgtEl>
                                          <p:spTgt spid="30"/>
                                        </p:tgtEl>
                                        <p:attrNameLst>
                                          <p:attrName>style.visibility</p:attrName>
                                        </p:attrNameLst>
                                      </p:cBhvr>
                                      <p:to>
                                        <p:strVal val="hidden"/>
                                      </p:to>
                                    </p:set>
                                  </p:childTnLst>
                                </p:cTn>
                              </p:par>
                            </p:childTnLst>
                          </p:cTn>
                        </p:par>
                        <p:par>
                          <p:cTn id="8" fill="hold">
                            <p:stCondLst>
                              <p:cond delay="500"/>
                            </p:stCondLst>
                            <p:childTnLst>
                              <p:par>
                                <p:cTn id="9" presetID="1" presetClass="entr" presetSubtype="0" fill="hold" grpId="1" nodeType="after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childTnLst>
              </p:cTn>
              <p:nextCondLst>
                <p:cond evt="onClick" delay="0">
                  <p:tgtEl>
                    <p:spTgt spid="30"/>
                  </p:tgtEl>
                </p:cond>
              </p:nextCondLst>
            </p:seq>
            <p:seq concurrent="1" nextAc="seek">
              <p:cTn id="13" restart="whenNotActive" fill="hold" evtFilter="cancelBubble" nodeType="interactiveSeq">
                <p:stCondLst>
                  <p:cond evt="onClick" delay="0">
                    <p:tgtEl>
                      <p:spTgt spid="33"/>
                    </p:tgtEl>
                  </p:cond>
                </p:stCondLst>
                <p:endSync evt="end" delay="0">
                  <p:rtn val="all"/>
                </p:endSync>
                <p:childTnLst>
                  <p:par>
                    <p:cTn id="14" fill="hold">
                      <p:stCondLst>
                        <p:cond delay="0"/>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33"/>
                                        </p:tgtEl>
                                      </p:cBhvr>
                                    </p:animEffect>
                                    <p:set>
                                      <p:cBhvr>
                                        <p:cTn id="18" dur="1" fill="hold">
                                          <p:stCondLst>
                                            <p:cond delay="499"/>
                                          </p:stCondLst>
                                        </p:cTn>
                                        <p:tgtEl>
                                          <p:spTgt spid="33"/>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childTnLst>
              </p:cTn>
              <p:nextCondLst>
                <p:cond evt="onClick" delay="0">
                  <p:tgtEl>
                    <p:spTgt spid="33"/>
                  </p:tgtEl>
                </p:cond>
              </p:nextCondLst>
            </p:seq>
          </p:childTnLst>
        </p:cTn>
      </p:par>
    </p:tnLst>
    <p:bldLst>
      <p:bldP spid="30" grpId="0" animBg="1"/>
      <p:bldP spid="31" grpId="0"/>
      <p:bldP spid="32" grpId="0" animBg="1"/>
      <p:bldP spid="33" grpId="0" animBg="1"/>
      <p:bldP spid="3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err="1"/>
                <a:t>Quickfire</a:t>
              </a:r>
              <a:r>
                <a:rPr lang="en-GB" sz="3200" dirty="0"/>
                <a:t> Questions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23528" y="908720"/>
            <a:ext cx="7272808" cy="646331"/>
          </a:xfrm>
          <a:prstGeom prst="rect">
            <a:avLst/>
          </a:prstGeom>
          <a:noFill/>
        </p:spPr>
        <p:txBody>
          <a:bodyPr wrap="square" rtlCol="0">
            <a:spAutoFit/>
          </a:bodyPr>
          <a:lstStyle/>
          <a:p>
            <a:r>
              <a:rPr lang="en-GB" b="1" dirty="0"/>
              <a:t>In your head</a:t>
            </a:r>
            <a:r>
              <a:rPr lang="en-GB" dirty="0"/>
              <a:t>, find the inverse functions, </a:t>
            </a:r>
            <a:r>
              <a:rPr lang="en-GB" b="1" dirty="0"/>
              <a:t>by thinking what the original functions does, and what the reverse process would therefore be</a:t>
            </a:r>
            <a:r>
              <a:rPr lang="en-GB" dirty="0"/>
              <a:t>.</a:t>
            </a:r>
          </a:p>
        </p:txBody>
      </p:sp>
      <mc:AlternateContent xmlns:mc="http://schemas.openxmlformats.org/markup-compatibility/2006" xmlns:a14="http://schemas.microsoft.com/office/drawing/2010/main">
        <mc:Choice Requires="a14">
          <p:sp>
            <p:nvSpPr>
              <p:cNvPr id="6" name="TextBox 5"/>
              <p:cNvSpPr txBox="1"/>
              <p:nvPr/>
            </p:nvSpPr>
            <p:spPr>
              <a:xfrm>
                <a:off x="719572" y="2492896"/>
                <a:ext cx="280831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𝑓</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𝑥</m:t>
                          </m:r>
                        </m:e>
                      </m:d>
                      <m:r>
                        <a:rPr lang="en-GB" sz="2800" b="0" i="1" smtClean="0">
                          <a:latin typeface="Cambria Math" panose="02040503050406030204" pitchFamily="18" charset="0"/>
                        </a:rPr>
                        <m:t>=</m:t>
                      </m:r>
                      <m:r>
                        <a:rPr lang="en-GB" sz="2800" b="0" i="1" smtClean="0">
                          <a:latin typeface="Cambria Math" panose="02040503050406030204" pitchFamily="18" charset="0"/>
                        </a:rPr>
                        <m:t>𝑥</m:t>
                      </m:r>
                      <m:r>
                        <a:rPr lang="en-GB" sz="2800" b="0" i="1" smtClean="0">
                          <a:latin typeface="Cambria Math" panose="02040503050406030204" pitchFamily="18" charset="0"/>
                        </a:rPr>
                        <m:t>+5</m:t>
                      </m:r>
                    </m:oMath>
                  </m:oMathPara>
                </a14:m>
                <a:endParaRPr lang="en-GB"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719572" y="2492896"/>
                <a:ext cx="2808312" cy="523220"/>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788024" y="2492896"/>
                <a:ext cx="280831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𝑓</m:t>
                          </m:r>
                        </m:e>
                        <m:sup>
                          <m:r>
                            <a:rPr lang="en-GB" sz="2800" b="0" i="1" smtClean="0">
                              <a:latin typeface="Cambria Math" panose="02040503050406030204" pitchFamily="18" charset="0"/>
                            </a:rPr>
                            <m:t>−1</m:t>
                          </m:r>
                        </m:sup>
                      </m:sSup>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𝑥</m:t>
                          </m:r>
                        </m:e>
                      </m:d>
                      <m:r>
                        <a:rPr lang="en-GB" sz="2800" b="0" i="1" smtClean="0">
                          <a:latin typeface="Cambria Math" panose="02040503050406030204" pitchFamily="18" charset="0"/>
                        </a:rPr>
                        <m:t>=</m:t>
                      </m:r>
                      <m:r>
                        <a:rPr lang="en-GB" sz="2800" b="1" i="1" smtClean="0">
                          <a:latin typeface="Cambria Math" panose="02040503050406030204" pitchFamily="18" charset="0"/>
                        </a:rPr>
                        <m:t>𝒙</m:t>
                      </m:r>
                      <m:r>
                        <a:rPr lang="en-GB" sz="2800" b="1" i="1" smtClean="0">
                          <a:latin typeface="Cambria Math" panose="02040503050406030204" pitchFamily="18" charset="0"/>
                        </a:rPr>
                        <m:t>−</m:t>
                      </m:r>
                      <m:r>
                        <a:rPr lang="en-GB" sz="2800" b="1" i="1" smtClean="0">
                          <a:latin typeface="Cambria Math" panose="02040503050406030204" pitchFamily="18" charset="0"/>
                        </a:rPr>
                        <m:t>𝟓</m:t>
                      </m:r>
                    </m:oMath>
                  </m:oMathPara>
                </a14:m>
                <a:endParaRPr lang="en-GB" sz="2800" b="1" dirty="0"/>
              </a:p>
            </p:txBody>
          </p:sp>
        </mc:Choice>
        <mc:Fallback xmlns="">
          <p:sp>
            <p:nvSpPr>
              <p:cNvPr id="7" name="TextBox 6"/>
              <p:cNvSpPr txBox="1">
                <a:spLocks noRot="1" noChangeAspect="1" noMove="1" noResize="1" noEditPoints="1" noAdjustHandles="1" noChangeArrowheads="1" noChangeShapeType="1" noTextEdit="1"/>
              </p:cNvSpPr>
              <p:nvPr/>
            </p:nvSpPr>
            <p:spPr>
              <a:xfrm>
                <a:off x="4788024" y="2492896"/>
                <a:ext cx="2808312" cy="523220"/>
              </a:xfrm>
              <a:prstGeom prst="rect">
                <a:avLst/>
              </a:prstGeom>
              <a:blipFill rotWithShape="0">
                <a:blip r:embed="rId3"/>
                <a:stretch>
                  <a:fillRect/>
                </a:stretch>
              </a:blipFill>
            </p:spPr>
            <p:txBody>
              <a:bodyPr/>
              <a:lstStyle/>
              <a:p>
                <a:r>
                  <a:rPr lang="en-GB">
                    <a:noFill/>
                  </a:rPr>
                  <a:t> </a:t>
                </a:r>
              </a:p>
            </p:txBody>
          </p:sp>
        </mc:Fallback>
      </mc:AlternateContent>
      <p:sp>
        <p:nvSpPr>
          <p:cNvPr id="8" name="Rectangle 7"/>
          <p:cNvSpPr/>
          <p:nvPr/>
        </p:nvSpPr>
        <p:spPr>
          <a:xfrm>
            <a:off x="6516216" y="2406052"/>
            <a:ext cx="1246456" cy="6969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ight Arrow 8"/>
          <p:cNvSpPr/>
          <p:nvPr/>
        </p:nvSpPr>
        <p:spPr>
          <a:xfrm>
            <a:off x="3707904" y="2623699"/>
            <a:ext cx="611496" cy="26161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0" name="TextBox 9"/>
              <p:cNvSpPr txBox="1"/>
              <p:nvPr/>
            </p:nvSpPr>
            <p:spPr>
              <a:xfrm>
                <a:off x="719572" y="3405095"/>
                <a:ext cx="280831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𝑓</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𝑥</m:t>
                          </m:r>
                        </m:e>
                      </m:d>
                      <m:r>
                        <a:rPr lang="en-GB" sz="2800" b="0" i="1" smtClean="0">
                          <a:latin typeface="Cambria Math" panose="02040503050406030204" pitchFamily="18" charset="0"/>
                        </a:rPr>
                        <m:t>=3</m:t>
                      </m:r>
                      <m:r>
                        <a:rPr lang="en-GB" sz="2800" b="0" i="1" smtClean="0">
                          <a:latin typeface="Cambria Math" panose="02040503050406030204" pitchFamily="18" charset="0"/>
                        </a:rPr>
                        <m:t>𝑥</m:t>
                      </m:r>
                      <m:r>
                        <a:rPr lang="en-GB" sz="2800" b="0" i="1" smtClean="0">
                          <a:latin typeface="Cambria Math" panose="02040503050406030204" pitchFamily="18" charset="0"/>
                        </a:rPr>
                        <m:t>−1</m:t>
                      </m:r>
                    </m:oMath>
                  </m:oMathPara>
                </a14:m>
                <a:endParaRPr lang="en-GB" sz="2800" dirty="0"/>
              </a:p>
            </p:txBody>
          </p:sp>
        </mc:Choice>
        <mc:Fallback xmlns="">
          <p:sp>
            <p:nvSpPr>
              <p:cNvPr id="10" name="TextBox 9"/>
              <p:cNvSpPr txBox="1">
                <a:spLocks noRot="1" noChangeAspect="1" noMove="1" noResize="1" noEditPoints="1" noAdjustHandles="1" noChangeArrowheads="1" noChangeShapeType="1" noTextEdit="1"/>
              </p:cNvSpPr>
              <p:nvPr/>
            </p:nvSpPr>
            <p:spPr>
              <a:xfrm>
                <a:off x="719572" y="3405095"/>
                <a:ext cx="2808312" cy="523220"/>
              </a:xfrm>
              <a:prstGeom prst="rect">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797451" y="3254266"/>
                <a:ext cx="2808312" cy="9017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𝑓</m:t>
                          </m:r>
                        </m:e>
                        <m:sup>
                          <m:r>
                            <a:rPr lang="en-GB" sz="2800" b="0" i="1" smtClean="0">
                              <a:latin typeface="Cambria Math" panose="02040503050406030204" pitchFamily="18" charset="0"/>
                            </a:rPr>
                            <m:t>−1</m:t>
                          </m:r>
                        </m:sup>
                      </m:sSup>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𝑥</m:t>
                          </m:r>
                        </m:e>
                      </m:d>
                      <m:r>
                        <a:rPr lang="en-GB" sz="2800" b="0" i="1" smtClean="0">
                          <a:latin typeface="Cambria Math" panose="02040503050406030204" pitchFamily="18" charset="0"/>
                        </a:rPr>
                        <m:t>=</m:t>
                      </m:r>
                      <m:f>
                        <m:fPr>
                          <m:ctrlPr>
                            <a:rPr lang="en-GB" sz="2800" b="1" i="1" smtClean="0">
                              <a:latin typeface="Cambria Math" panose="02040503050406030204" pitchFamily="18" charset="0"/>
                            </a:rPr>
                          </m:ctrlPr>
                        </m:fPr>
                        <m:num>
                          <m:r>
                            <a:rPr lang="en-GB" sz="2800" b="1" i="1" smtClean="0">
                              <a:latin typeface="Cambria Math" panose="02040503050406030204" pitchFamily="18" charset="0"/>
                            </a:rPr>
                            <m:t>𝒙</m:t>
                          </m:r>
                          <m:r>
                            <a:rPr lang="en-GB" sz="2800" b="1" i="1" smtClean="0">
                              <a:latin typeface="Cambria Math" panose="02040503050406030204" pitchFamily="18" charset="0"/>
                            </a:rPr>
                            <m:t>+</m:t>
                          </m:r>
                          <m:r>
                            <a:rPr lang="en-GB" sz="2800" b="1" i="1" smtClean="0">
                              <a:latin typeface="Cambria Math" panose="02040503050406030204" pitchFamily="18" charset="0"/>
                            </a:rPr>
                            <m:t>𝟏</m:t>
                          </m:r>
                        </m:num>
                        <m:den>
                          <m:r>
                            <a:rPr lang="en-GB" sz="2800" b="1" i="1" smtClean="0">
                              <a:latin typeface="Cambria Math" panose="02040503050406030204" pitchFamily="18" charset="0"/>
                            </a:rPr>
                            <m:t>𝟑</m:t>
                          </m:r>
                        </m:den>
                      </m:f>
                    </m:oMath>
                  </m:oMathPara>
                </a14:m>
                <a:endParaRPr lang="en-GB" sz="2800"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4797451" y="3254266"/>
                <a:ext cx="2808312" cy="901785"/>
              </a:xfrm>
              <a:prstGeom prst="rect">
                <a:avLst/>
              </a:prstGeom>
              <a:blipFill rotWithShape="0">
                <a:blip r:embed="rId5"/>
                <a:stretch>
                  <a:fillRect/>
                </a:stretch>
              </a:blipFill>
            </p:spPr>
            <p:txBody>
              <a:bodyPr/>
              <a:lstStyle/>
              <a:p>
                <a:r>
                  <a:rPr lang="en-GB">
                    <a:noFill/>
                  </a:rPr>
                  <a:t> </a:t>
                </a:r>
              </a:p>
            </p:txBody>
          </p:sp>
        </mc:Fallback>
      </mc:AlternateContent>
      <p:sp>
        <p:nvSpPr>
          <p:cNvPr id="12" name="Rectangle 11"/>
          <p:cNvSpPr/>
          <p:nvPr/>
        </p:nvSpPr>
        <p:spPr>
          <a:xfrm>
            <a:off x="6516216" y="3272136"/>
            <a:ext cx="1246456" cy="8379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ight Arrow 12"/>
          <p:cNvSpPr/>
          <p:nvPr/>
        </p:nvSpPr>
        <p:spPr>
          <a:xfrm>
            <a:off x="3707904" y="3535898"/>
            <a:ext cx="611496" cy="26161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4" name="TextBox 13"/>
              <p:cNvSpPr txBox="1"/>
              <p:nvPr/>
            </p:nvSpPr>
            <p:spPr>
              <a:xfrm>
                <a:off x="719572" y="4325228"/>
                <a:ext cx="2808312" cy="5280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𝑓</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𝑥</m:t>
                          </m:r>
                        </m:e>
                      </m:d>
                      <m:r>
                        <a:rPr lang="en-GB" sz="2800" b="0" i="1" smtClean="0">
                          <a:latin typeface="Cambria Math" panose="02040503050406030204" pitchFamily="18" charset="0"/>
                        </a:rPr>
                        <m:t>=</m:t>
                      </m:r>
                      <m:rad>
                        <m:radPr>
                          <m:degHide m:val="on"/>
                          <m:ctrlPr>
                            <a:rPr lang="en-GB" sz="2800" b="0" i="1" smtClean="0">
                              <a:latin typeface="Cambria Math" panose="02040503050406030204" pitchFamily="18" charset="0"/>
                            </a:rPr>
                          </m:ctrlPr>
                        </m:radPr>
                        <m:deg/>
                        <m:e>
                          <m:r>
                            <a:rPr lang="en-GB" sz="2800" b="0" i="1" smtClean="0">
                              <a:latin typeface="Cambria Math" panose="02040503050406030204" pitchFamily="18" charset="0"/>
                            </a:rPr>
                            <m:t>𝑥</m:t>
                          </m:r>
                        </m:e>
                      </m:rad>
                      <m:r>
                        <a:rPr lang="en-GB" sz="2800" b="0" i="1" smtClean="0">
                          <a:latin typeface="Cambria Math" panose="02040503050406030204" pitchFamily="18" charset="0"/>
                        </a:rPr>
                        <m:t>+3</m:t>
                      </m:r>
                    </m:oMath>
                  </m:oMathPara>
                </a14:m>
                <a:endParaRPr lang="en-GB" sz="2800" dirty="0"/>
              </a:p>
            </p:txBody>
          </p:sp>
        </mc:Choice>
        <mc:Fallback xmlns="">
          <p:sp>
            <p:nvSpPr>
              <p:cNvPr id="14" name="TextBox 13"/>
              <p:cNvSpPr txBox="1">
                <a:spLocks noRot="1" noChangeAspect="1" noMove="1" noResize="1" noEditPoints="1" noAdjustHandles="1" noChangeArrowheads="1" noChangeShapeType="1" noTextEdit="1"/>
              </p:cNvSpPr>
              <p:nvPr/>
            </p:nvSpPr>
            <p:spPr>
              <a:xfrm>
                <a:off x="719572" y="4325228"/>
                <a:ext cx="2808312" cy="528030"/>
              </a:xfrm>
              <a:prstGeom prst="rect">
                <a:avLst/>
              </a:prstGeom>
              <a:blipFill rotWithShape="0">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901146" y="4334654"/>
                <a:ext cx="3073930" cy="53296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𝑓</m:t>
                          </m:r>
                        </m:e>
                        <m:sup>
                          <m:r>
                            <a:rPr lang="en-GB" sz="2800" b="0" i="1" smtClean="0">
                              <a:latin typeface="Cambria Math" panose="02040503050406030204" pitchFamily="18" charset="0"/>
                            </a:rPr>
                            <m:t>−1</m:t>
                          </m:r>
                        </m:sup>
                      </m:sSup>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𝑥</m:t>
                          </m:r>
                        </m:e>
                      </m:d>
                      <m:r>
                        <a:rPr lang="en-GB" sz="2800" b="0" i="1" smtClean="0">
                          <a:latin typeface="Cambria Math" panose="02040503050406030204" pitchFamily="18" charset="0"/>
                        </a:rPr>
                        <m:t>=</m:t>
                      </m:r>
                      <m:sSup>
                        <m:sSupPr>
                          <m:ctrlPr>
                            <a:rPr lang="en-GB" sz="2800" b="1" i="1" smtClean="0">
                              <a:latin typeface="Cambria Math" panose="02040503050406030204" pitchFamily="18" charset="0"/>
                            </a:rPr>
                          </m:ctrlPr>
                        </m:sSupPr>
                        <m:e>
                          <m:d>
                            <m:dPr>
                              <m:ctrlPr>
                                <a:rPr lang="en-GB" sz="2800" b="1" i="1" smtClean="0">
                                  <a:latin typeface="Cambria Math" panose="02040503050406030204" pitchFamily="18" charset="0"/>
                                </a:rPr>
                              </m:ctrlPr>
                            </m:dPr>
                            <m:e>
                              <m:r>
                                <a:rPr lang="en-GB" sz="2800" b="1" i="1" smtClean="0">
                                  <a:latin typeface="Cambria Math" panose="02040503050406030204" pitchFamily="18" charset="0"/>
                                </a:rPr>
                                <m:t>𝒙</m:t>
                              </m:r>
                              <m:r>
                                <a:rPr lang="en-GB" sz="2800" b="1" i="1" smtClean="0">
                                  <a:latin typeface="Cambria Math" panose="02040503050406030204" pitchFamily="18" charset="0"/>
                                </a:rPr>
                                <m:t>−</m:t>
                              </m:r>
                              <m:r>
                                <a:rPr lang="en-GB" sz="2800" b="1" i="1" smtClean="0">
                                  <a:latin typeface="Cambria Math" panose="02040503050406030204" pitchFamily="18" charset="0"/>
                                </a:rPr>
                                <m:t>𝟑</m:t>
                              </m:r>
                            </m:e>
                          </m:d>
                        </m:e>
                        <m:sup>
                          <m:r>
                            <a:rPr lang="en-GB" sz="2800" b="1" i="1" smtClean="0">
                              <a:latin typeface="Cambria Math" panose="02040503050406030204" pitchFamily="18" charset="0"/>
                            </a:rPr>
                            <m:t>𝟐</m:t>
                          </m:r>
                        </m:sup>
                      </m:sSup>
                    </m:oMath>
                  </m:oMathPara>
                </a14:m>
                <a:endParaRPr lang="en-GB" sz="2800" b="1" dirty="0"/>
              </a:p>
            </p:txBody>
          </p:sp>
        </mc:Choice>
        <mc:Fallback xmlns="">
          <p:sp>
            <p:nvSpPr>
              <p:cNvPr id="15" name="TextBox 14"/>
              <p:cNvSpPr txBox="1">
                <a:spLocks noRot="1" noChangeAspect="1" noMove="1" noResize="1" noEditPoints="1" noAdjustHandles="1" noChangeArrowheads="1" noChangeShapeType="1" noTextEdit="1"/>
              </p:cNvSpPr>
              <p:nvPr/>
            </p:nvSpPr>
            <p:spPr>
              <a:xfrm>
                <a:off x="4901146" y="4334654"/>
                <a:ext cx="3073930" cy="532966"/>
              </a:xfrm>
              <a:prstGeom prst="rect">
                <a:avLst/>
              </a:prstGeom>
              <a:blipFill rotWithShape="0">
                <a:blip r:embed="rId7"/>
                <a:stretch>
                  <a:fillRect/>
                </a:stretch>
              </a:blipFill>
            </p:spPr>
            <p:txBody>
              <a:bodyPr/>
              <a:lstStyle/>
              <a:p>
                <a:r>
                  <a:rPr lang="en-GB">
                    <a:noFill/>
                  </a:rPr>
                  <a:t> </a:t>
                </a:r>
              </a:p>
            </p:txBody>
          </p:sp>
        </mc:Fallback>
      </mc:AlternateContent>
      <p:sp>
        <p:nvSpPr>
          <p:cNvPr id="16" name="Rectangle 15"/>
          <p:cNvSpPr/>
          <p:nvPr/>
        </p:nvSpPr>
        <p:spPr>
          <a:xfrm>
            <a:off x="6502170" y="4212977"/>
            <a:ext cx="1472905" cy="6969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ight Arrow 16"/>
          <p:cNvSpPr/>
          <p:nvPr/>
        </p:nvSpPr>
        <p:spPr>
          <a:xfrm>
            <a:off x="3707904" y="4456031"/>
            <a:ext cx="611496" cy="26161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8" name="TextBox 17"/>
              <p:cNvSpPr txBox="1"/>
              <p:nvPr/>
            </p:nvSpPr>
            <p:spPr>
              <a:xfrm>
                <a:off x="738426" y="5037449"/>
                <a:ext cx="2808312" cy="90172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𝑓</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𝑥</m:t>
                          </m:r>
                        </m:e>
                      </m:d>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𝑥</m:t>
                          </m:r>
                        </m:den>
                      </m:f>
                    </m:oMath>
                  </m:oMathPara>
                </a14:m>
                <a:endParaRPr lang="en-GB" sz="2800" dirty="0"/>
              </a:p>
            </p:txBody>
          </p:sp>
        </mc:Choice>
        <mc:Fallback xmlns="">
          <p:sp>
            <p:nvSpPr>
              <p:cNvPr id="18" name="TextBox 17"/>
              <p:cNvSpPr txBox="1">
                <a:spLocks noRot="1" noChangeAspect="1" noMove="1" noResize="1" noEditPoints="1" noAdjustHandles="1" noChangeArrowheads="1" noChangeShapeType="1" noTextEdit="1"/>
              </p:cNvSpPr>
              <p:nvPr/>
            </p:nvSpPr>
            <p:spPr>
              <a:xfrm>
                <a:off x="738426" y="5037449"/>
                <a:ext cx="2808312" cy="901722"/>
              </a:xfrm>
              <a:prstGeom prst="rect">
                <a:avLst/>
              </a:prstGeom>
              <a:blipFill rotWithShape="0">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4429805" y="4971462"/>
                <a:ext cx="2808312" cy="9017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𝑓</m:t>
                          </m:r>
                        </m:e>
                        <m:sup>
                          <m:r>
                            <a:rPr lang="en-GB" sz="2800" b="0" i="1" smtClean="0">
                              <a:latin typeface="Cambria Math" panose="02040503050406030204" pitchFamily="18" charset="0"/>
                            </a:rPr>
                            <m:t>−1</m:t>
                          </m:r>
                        </m:sup>
                      </m:sSup>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𝑥</m:t>
                          </m:r>
                        </m:e>
                      </m:d>
                      <m:r>
                        <a:rPr lang="en-GB" sz="2800" b="0" i="1" smtClean="0">
                          <a:latin typeface="Cambria Math" panose="02040503050406030204" pitchFamily="18" charset="0"/>
                        </a:rPr>
                        <m:t>=</m:t>
                      </m:r>
                      <m:f>
                        <m:fPr>
                          <m:ctrlPr>
                            <a:rPr lang="en-GB" sz="2800" b="1" i="1" smtClean="0">
                              <a:latin typeface="Cambria Math" panose="02040503050406030204" pitchFamily="18" charset="0"/>
                            </a:rPr>
                          </m:ctrlPr>
                        </m:fPr>
                        <m:num>
                          <m:r>
                            <a:rPr lang="en-GB" sz="2800" b="1" i="1" smtClean="0">
                              <a:latin typeface="Cambria Math" panose="02040503050406030204" pitchFamily="18" charset="0"/>
                            </a:rPr>
                            <m:t>𝟏</m:t>
                          </m:r>
                        </m:num>
                        <m:den>
                          <m:r>
                            <a:rPr lang="en-GB" sz="2800" b="1" i="1" smtClean="0">
                              <a:latin typeface="Cambria Math" panose="02040503050406030204" pitchFamily="18" charset="0"/>
                            </a:rPr>
                            <m:t>𝒙</m:t>
                          </m:r>
                        </m:den>
                      </m:f>
                    </m:oMath>
                  </m:oMathPara>
                </a14:m>
                <a:endParaRPr lang="en-GB" sz="2800" b="1" dirty="0"/>
              </a:p>
            </p:txBody>
          </p:sp>
        </mc:Choice>
        <mc:Fallback xmlns="">
          <p:sp>
            <p:nvSpPr>
              <p:cNvPr id="19" name="TextBox 18"/>
              <p:cNvSpPr txBox="1">
                <a:spLocks noRot="1" noChangeAspect="1" noMove="1" noResize="1" noEditPoints="1" noAdjustHandles="1" noChangeArrowheads="1" noChangeShapeType="1" noTextEdit="1"/>
              </p:cNvSpPr>
              <p:nvPr/>
            </p:nvSpPr>
            <p:spPr>
              <a:xfrm>
                <a:off x="4429805" y="4971462"/>
                <a:ext cx="2808312" cy="901785"/>
              </a:xfrm>
              <a:prstGeom prst="rect">
                <a:avLst/>
              </a:prstGeom>
              <a:blipFill rotWithShape="0">
                <a:blip r:embed="rId9"/>
                <a:stretch>
                  <a:fillRect/>
                </a:stretch>
              </a:blipFill>
            </p:spPr>
            <p:txBody>
              <a:bodyPr/>
              <a:lstStyle/>
              <a:p>
                <a:r>
                  <a:rPr lang="en-GB">
                    <a:noFill/>
                  </a:rPr>
                  <a:t> </a:t>
                </a:r>
              </a:p>
            </p:txBody>
          </p:sp>
        </mc:Fallback>
      </mc:AlternateContent>
      <p:sp>
        <p:nvSpPr>
          <p:cNvPr id="20" name="Rectangle 19"/>
          <p:cNvSpPr/>
          <p:nvPr/>
        </p:nvSpPr>
        <p:spPr>
          <a:xfrm>
            <a:off x="6478662" y="5037513"/>
            <a:ext cx="1025074" cy="7788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1" name="Right Arrow 20"/>
          <p:cNvSpPr/>
          <p:nvPr/>
        </p:nvSpPr>
        <p:spPr>
          <a:xfrm>
            <a:off x="3707904" y="5366215"/>
            <a:ext cx="611496" cy="26161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2" name="TextBox 21"/>
              <p:cNvSpPr txBox="1"/>
              <p:nvPr/>
            </p:nvSpPr>
            <p:spPr>
              <a:xfrm>
                <a:off x="2921415" y="6065433"/>
                <a:ext cx="5825091"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Bro Fact</a:t>
                </a:r>
                <a:r>
                  <a:rPr lang="en-GB" dirty="0"/>
                  <a:t>: If a function is the same as its inverse, it is known as self-inverse. </a:t>
                </a:r>
                <a14:m>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=1−</m:t>
                    </m:r>
                    <m:r>
                      <a:rPr lang="en-GB" b="0" i="1" smtClean="0">
                        <a:latin typeface="Cambria Math" panose="02040503050406030204" pitchFamily="18" charset="0"/>
                      </a:rPr>
                      <m:t>𝑥</m:t>
                    </m:r>
                  </m:oMath>
                </a14:m>
                <a:r>
                  <a:rPr lang="en-GB" dirty="0"/>
                  <a:t> is also a self-inverse function.</a:t>
                </a:r>
              </a:p>
            </p:txBody>
          </p:sp>
        </mc:Choice>
        <mc:Fallback xmlns="">
          <p:sp>
            <p:nvSpPr>
              <p:cNvPr id="22" name="TextBox 21"/>
              <p:cNvSpPr txBox="1">
                <a:spLocks noRot="1" noChangeAspect="1" noMove="1" noResize="1" noEditPoints="1" noAdjustHandles="1" noChangeArrowheads="1" noChangeShapeType="1" noTextEdit="1"/>
              </p:cNvSpPr>
              <p:nvPr/>
            </p:nvSpPr>
            <p:spPr>
              <a:xfrm>
                <a:off x="2921415" y="6065433"/>
                <a:ext cx="5825091" cy="646331"/>
              </a:xfrm>
              <a:prstGeom prst="rect">
                <a:avLst/>
              </a:prstGeom>
              <a:blipFill rotWithShape="0">
                <a:blip r:embed="rId10"/>
                <a:stretch>
                  <a:fillRect l="-625" t="-3636" b="-11818"/>
                </a:stretch>
              </a:blipFill>
            </p:spPr>
            <p:txBody>
              <a:bodyPr/>
              <a:lstStyle/>
              <a:p>
                <a:r>
                  <a:rPr lang="en-GB">
                    <a:noFill/>
                  </a:rPr>
                  <a:t> </a:t>
                </a:r>
              </a:p>
            </p:txBody>
          </p:sp>
        </mc:Fallback>
      </mc:AlternateContent>
    </p:spTree>
    <p:extLst>
      <p:ext uri="{BB962C8B-B14F-4D97-AF65-F5344CB8AC3E}">
        <p14:creationId xmlns:p14="http://schemas.microsoft.com/office/powerpoint/2010/main" val="18982482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2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childTnLst>
                    </p:cTn>
                  </p:par>
                </p:childTnLst>
              </p:cTn>
              <p:nextCondLst>
                <p:cond evt="onClick" delay="0">
                  <p:tgtEl>
                    <p:spTgt spid="20"/>
                  </p:tgtEl>
                </p:cond>
              </p:nextCondLst>
            </p:seq>
          </p:childTnLst>
        </p:cTn>
      </p:par>
    </p:tnLst>
    <p:bldLst>
      <p:bldP spid="8" grpId="0" animBg="1"/>
      <p:bldP spid="12" grpId="0" animBg="1"/>
      <p:bldP spid="16" grpId="0" animBg="1"/>
      <p:bldP spid="20"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Full Method</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95536" y="955269"/>
                <a:ext cx="3888432" cy="58689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dirty="0"/>
                  <a:t>If </a:t>
                </a:r>
                <a14:m>
                  <m:oMath xmlns:m="http://schemas.openxmlformats.org/officeDocument/2006/math">
                    <m:r>
                      <a:rPr lang="en-GB" sz="2400" b="0" i="1" smtClean="0">
                        <a:latin typeface="Cambria Math" panose="02040503050406030204" pitchFamily="18" charset="0"/>
                      </a:rPr>
                      <m:t>𝑓</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e>
                    </m:d>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𝑥</m:t>
                        </m:r>
                      </m:num>
                      <m:den>
                        <m:r>
                          <a:rPr lang="en-GB" sz="2400" b="0" i="1" smtClean="0">
                            <a:latin typeface="Cambria Math" panose="02040503050406030204" pitchFamily="18" charset="0"/>
                          </a:rPr>
                          <m:t>5</m:t>
                        </m:r>
                      </m:den>
                    </m:f>
                    <m:r>
                      <a:rPr lang="en-GB" sz="2400" b="0" i="1" smtClean="0">
                        <a:latin typeface="Cambria Math" panose="02040503050406030204" pitchFamily="18" charset="0"/>
                      </a:rPr>
                      <m:t>+1</m:t>
                    </m:r>
                  </m:oMath>
                </a14:m>
                <a:r>
                  <a:rPr lang="en-GB" sz="2400" dirty="0"/>
                  <a:t>, find </a:t>
                </a:r>
                <a14:m>
                  <m:oMath xmlns:m="http://schemas.openxmlformats.org/officeDocument/2006/math">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𝑓</m:t>
                        </m:r>
                      </m:e>
                      <m:sup>
                        <m:r>
                          <a:rPr lang="en-GB" sz="2400" b="0" i="1" smtClean="0">
                            <a:latin typeface="Cambria Math" panose="02040503050406030204" pitchFamily="18" charset="0"/>
                          </a:rPr>
                          <m:t>−1</m:t>
                        </m:r>
                      </m:sup>
                    </m:sSup>
                    <m:r>
                      <a:rPr lang="en-GB" sz="2400" b="0" i="1" smtClean="0">
                        <a:latin typeface="Cambria Math" panose="02040503050406030204" pitchFamily="18" charset="0"/>
                      </a:rPr>
                      <m:t>(</m:t>
                    </m:r>
                    <m:r>
                      <a:rPr lang="en-GB" sz="2400" b="0" i="1" smtClean="0">
                        <a:latin typeface="Cambria Math" panose="02040503050406030204" pitchFamily="18" charset="0"/>
                      </a:rPr>
                      <m:t>𝑥</m:t>
                    </m:r>
                    <m:r>
                      <a:rPr lang="en-GB" sz="2400" b="0" i="1" smtClean="0">
                        <a:latin typeface="Cambria Math" panose="02040503050406030204" pitchFamily="18" charset="0"/>
                      </a:rPr>
                      <m:t>)</m:t>
                    </m:r>
                  </m:oMath>
                </a14:m>
                <a:r>
                  <a:rPr lang="en-GB" sz="2400"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395536" y="955269"/>
                <a:ext cx="3888432" cy="586892"/>
              </a:xfrm>
              <a:prstGeom prst="rect">
                <a:avLst/>
              </a:prstGeom>
              <a:blipFill rotWithShape="0">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187624" y="1844824"/>
                <a:ext cx="2520280" cy="7246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𝑦</m:t>
                      </m:r>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𝑥</m:t>
                          </m:r>
                        </m:num>
                        <m:den>
                          <m:r>
                            <a:rPr lang="en-GB" sz="2400" b="0" i="1" smtClean="0">
                              <a:latin typeface="Cambria Math" panose="02040503050406030204" pitchFamily="18" charset="0"/>
                            </a:rPr>
                            <m:t>5</m:t>
                          </m:r>
                        </m:den>
                      </m:f>
                      <m:r>
                        <a:rPr lang="en-GB" sz="2400" b="0" i="1" smtClean="0">
                          <a:latin typeface="Cambria Math" panose="02040503050406030204" pitchFamily="18" charset="0"/>
                        </a:rPr>
                        <m:t>+1</m:t>
                      </m:r>
                    </m:oMath>
                  </m:oMathPara>
                </a14:m>
                <a:endParaRPr lang="en-GB"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1187624" y="1844824"/>
                <a:ext cx="2520280" cy="724686"/>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572000" y="1844824"/>
                <a:ext cx="3528392"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STEP 1</a:t>
                </a:r>
                <a:r>
                  <a:rPr lang="en-GB" dirty="0"/>
                  <a:t>: Write the output </a:t>
                </a:r>
                <a14:m>
                  <m:oMath xmlns:m="http://schemas.openxmlformats.org/officeDocument/2006/math">
                    <m:r>
                      <a:rPr lang="en-GB" b="0" i="1" smtClean="0">
                        <a:latin typeface="Cambria Math" panose="02040503050406030204" pitchFamily="18" charset="0"/>
                      </a:rPr>
                      <m:t>𝑓</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oMath>
                </a14:m>
                <a:r>
                  <a:rPr lang="en-GB" dirty="0"/>
                  <a:t> as </a:t>
                </a:r>
                <a14:m>
                  <m:oMath xmlns:m="http://schemas.openxmlformats.org/officeDocument/2006/math">
                    <m:r>
                      <a:rPr lang="en-GB" b="0" i="1" smtClean="0">
                        <a:latin typeface="Cambria Math" panose="02040503050406030204" pitchFamily="18" charset="0"/>
                      </a:rPr>
                      <m:t>𝑦</m:t>
                    </m:r>
                  </m:oMath>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4572000" y="1844824"/>
                <a:ext cx="3528392" cy="369332"/>
              </a:xfrm>
              <a:prstGeom prst="rect">
                <a:avLst/>
              </a:prstGeom>
              <a:blipFill rotWithShape="0">
                <a:blip r:embed="rId4"/>
                <a:stretch>
                  <a:fillRect l="-1029" t="-6250" b="-218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542036" y="2852936"/>
                <a:ext cx="341434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STEP 2</a:t>
                </a:r>
                <a:r>
                  <a:rPr lang="en-GB" dirty="0"/>
                  <a:t>: Get the input in terms of the output (make </a:t>
                </a:r>
                <a14:m>
                  <m:oMath xmlns:m="http://schemas.openxmlformats.org/officeDocument/2006/math">
                    <m:r>
                      <a:rPr lang="en-GB" b="0" i="1" smtClean="0">
                        <a:latin typeface="Cambria Math" panose="02040503050406030204" pitchFamily="18" charset="0"/>
                      </a:rPr>
                      <m:t>𝑥</m:t>
                    </m:r>
                  </m:oMath>
                </a14:m>
                <a:r>
                  <a:rPr lang="en-GB" dirty="0"/>
                  <a:t> the subject).</a:t>
                </a:r>
              </a:p>
            </p:txBody>
          </p:sp>
        </mc:Choice>
        <mc:Fallback xmlns="">
          <p:sp>
            <p:nvSpPr>
              <p:cNvPr id="9" name="TextBox 8"/>
              <p:cNvSpPr txBox="1">
                <a:spLocks noRot="1" noChangeAspect="1" noMove="1" noResize="1" noEditPoints="1" noAdjustHandles="1" noChangeArrowheads="1" noChangeShapeType="1" noTextEdit="1"/>
              </p:cNvSpPr>
              <p:nvPr/>
            </p:nvSpPr>
            <p:spPr>
              <a:xfrm>
                <a:off x="4542036" y="2852936"/>
                <a:ext cx="3414340" cy="646331"/>
              </a:xfrm>
              <a:prstGeom prst="rect">
                <a:avLst/>
              </a:prstGeom>
              <a:blipFill rotWithShape="0">
                <a:blip r:embed="rId5"/>
                <a:stretch>
                  <a:fillRect l="-1064" t="-2727" b="-118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484545" y="3569610"/>
                <a:ext cx="3312368" cy="738664"/>
              </a:xfrm>
              <a:prstGeom prst="rect">
                <a:avLst/>
              </a:prstGeom>
              <a:noFill/>
            </p:spPr>
            <p:txBody>
              <a:bodyPr wrap="square" rtlCol="0">
                <a:spAutoFit/>
              </a:bodyPr>
              <a:lstStyle/>
              <a:p>
                <a:r>
                  <a:rPr lang="en-GB" sz="1400" dirty="0"/>
                  <a:t>This is because the inverse function is the reverse process, i.e. finding the input </a:t>
                </a:r>
                <a14:m>
                  <m:oMath xmlns:m="http://schemas.openxmlformats.org/officeDocument/2006/math">
                    <m:r>
                      <a:rPr lang="en-GB" sz="1400" b="0" i="1" smtClean="0">
                        <a:latin typeface="Cambria Math" panose="02040503050406030204" pitchFamily="18" charset="0"/>
                      </a:rPr>
                      <m:t>𝑥</m:t>
                    </m:r>
                  </m:oMath>
                </a14:m>
                <a:r>
                  <a:rPr lang="en-GB" sz="1400" dirty="0"/>
                  <a:t> in terms of the output </a:t>
                </a:r>
                <a14:m>
                  <m:oMath xmlns:m="http://schemas.openxmlformats.org/officeDocument/2006/math">
                    <m:r>
                      <a:rPr lang="en-GB" sz="1400" b="0" i="1" smtClean="0">
                        <a:latin typeface="Cambria Math" panose="02040503050406030204" pitchFamily="18" charset="0"/>
                      </a:rPr>
                      <m:t>𝑦</m:t>
                    </m:r>
                  </m:oMath>
                </a14:m>
                <a:r>
                  <a:rPr lang="en-GB" sz="1400" dirty="0"/>
                  <a:t>.</a:t>
                </a:r>
              </a:p>
            </p:txBody>
          </p:sp>
        </mc:Choice>
        <mc:Fallback xmlns="">
          <p:sp>
            <p:nvSpPr>
              <p:cNvPr id="10" name="TextBox 9"/>
              <p:cNvSpPr txBox="1">
                <a:spLocks noRot="1" noChangeAspect="1" noMove="1" noResize="1" noEditPoints="1" noAdjustHandles="1" noChangeArrowheads="1" noChangeShapeType="1" noTextEdit="1"/>
              </p:cNvSpPr>
              <p:nvPr/>
            </p:nvSpPr>
            <p:spPr>
              <a:xfrm>
                <a:off x="4484545" y="3569610"/>
                <a:ext cx="3312368" cy="738664"/>
              </a:xfrm>
              <a:prstGeom prst="rect">
                <a:avLst/>
              </a:prstGeom>
              <a:blipFill rotWithShape="0">
                <a:blip r:embed="rId6"/>
                <a:stretch>
                  <a:fillRect l="-552" t="-1653" b="-743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259632" y="2708920"/>
                <a:ext cx="2520280" cy="10941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𝑦</m:t>
                      </m:r>
                      <m:r>
                        <a:rPr lang="en-GB" sz="2400" b="0" i="1" smtClean="0">
                          <a:latin typeface="Cambria Math" panose="02040503050406030204" pitchFamily="18" charset="0"/>
                        </a:rPr>
                        <m:t>−1=</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𝑥</m:t>
                          </m:r>
                        </m:num>
                        <m:den>
                          <m:r>
                            <a:rPr lang="en-GB" sz="2400" b="0" i="1" smtClean="0">
                              <a:latin typeface="Cambria Math" panose="02040503050406030204" pitchFamily="18" charset="0"/>
                            </a:rPr>
                            <m:t>5</m:t>
                          </m:r>
                        </m:den>
                      </m:f>
                    </m:oMath>
                    <m:oMath xmlns:m="http://schemas.openxmlformats.org/officeDocument/2006/math">
                      <m:r>
                        <a:rPr lang="en-GB" sz="2400" b="0" i="1" smtClean="0">
                          <a:latin typeface="Cambria Math" panose="02040503050406030204" pitchFamily="18" charset="0"/>
                        </a:rPr>
                        <m:t>5</m:t>
                      </m:r>
                      <m:r>
                        <a:rPr lang="en-GB" sz="2400" b="0" i="1" smtClean="0">
                          <a:latin typeface="Cambria Math" panose="02040503050406030204" pitchFamily="18" charset="0"/>
                        </a:rPr>
                        <m:t>𝑦</m:t>
                      </m:r>
                      <m:r>
                        <a:rPr lang="en-GB" sz="2400" b="0" i="1" smtClean="0">
                          <a:latin typeface="Cambria Math" panose="02040503050406030204" pitchFamily="18" charset="0"/>
                        </a:rPr>
                        <m:t>−5=</m:t>
                      </m:r>
                      <m:r>
                        <a:rPr lang="en-GB" sz="2400" b="0" i="1" smtClean="0">
                          <a:latin typeface="Cambria Math" panose="02040503050406030204" pitchFamily="18" charset="0"/>
                        </a:rPr>
                        <m:t>𝑥</m:t>
                      </m:r>
                    </m:oMath>
                  </m:oMathPara>
                </a14:m>
                <a:endParaRPr lang="en-GB" sz="2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1259632" y="2708920"/>
                <a:ext cx="2520280" cy="1094146"/>
              </a:xfrm>
              <a:prstGeom prst="rect">
                <a:avLst/>
              </a:prstGeom>
              <a:blipFill rotWithShape="0">
                <a:blip r:embed="rId7"/>
                <a:stretch>
                  <a:fillRect b="-72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571428" y="4556512"/>
                <a:ext cx="3168352"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STEP 3</a:t>
                </a:r>
                <a:r>
                  <a:rPr lang="en-GB" dirty="0"/>
                  <a:t>: Swap </a:t>
                </a:r>
                <a14:m>
                  <m:oMath xmlns:m="http://schemas.openxmlformats.org/officeDocument/2006/math">
                    <m:r>
                      <a:rPr lang="en-GB" b="0" i="1" smtClean="0">
                        <a:latin typeface="Cambria Math" panose="02040503050406030204" pitchFamily="18" charset="0"/>
                      </a:rPr>
                      <m:t>𝑦</m:t>
                    </m:r>
                  </m:oMath>
                </a14:m>
                <a:r>
                  <a:rPr lang="en-GB" dirty="0"/>
                  <a:t> back for </a:t>
                </a:r>
                <a14:m>
                  <m:oMath xmlns:m="http://schemas.openxmlformats.org/officeDocument/2006/math">
                    <m:r>
                      <a:rPr lang="en-GB" b="0" i="1" smtClean="0">
                        <a:latin typeface="Cambria Math" panose="02040503050406030204" pitchFamily="18" charset="0"/>
                      </a:rPr>
                      <m:t>𝑥</m:t>
                    </m:r>
                  </m:oMath>
                </a14:m>
                <a:r>
                  <a:rPr lang="en-GB" dirty="0"/>
                  <a:t> and </a:t>
                </a:r>
                <a14:m>
                  <m:oMath xmlns:m="http://schemas.openxmlformats.org/officeDocument/2006/math">
                    <m:r>
                      <a:rPr lang="en-GB" b="0" i="1" smtClean="0">
                        <a:latin typeface="Cambria Math" panose="02040503050406030204" pitchFamily="18" charset="0"/>
                      </a:rPr>
                      <m:t>𝑥</m:t>
                    </m:r>
                  </m:oMath>
                </a14:m>
                <a:r>
                  <a:rPr lang="en-GB" dirty="0"/>
                  <a:t> back for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𝑓</m:t>
                        </m:r>
                      </m:e>
                      <m:sup>
                        <m:r>
                          <a:rPr lang="en-GB" b="0" i="1" smtClean="0">
                            <a:latin typeface="Cambria Math" panose="02040503050406030204" pitchFamily="18" charset="0"/>
                          </a:rPr>
                          <m:t>−1</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oMath>
                </a14:m>
                <a:r>
                  <a:rPr lang="en-GB" dirty="0"/>
                  <a:t>.</a:t>
                </a:r>
              </a:p>
            </p:txBody>
          </p:sp>
        </mc:Choice>
        <mc:Fallback xmlns="">
          <p:sp>
            <p:nvSpPr>
              <p:cNvPr id="12" name="TextBox 11"/>
              <p:cNvSpPr txBox="1">
                <a:spLocks noRot="1" noChangeAspect="1" noMove="1" noResize="1" noEditPoints="1" noAdjustHandles="1" noChangeArrowheads="1" noChangeShapeType="1" noTextEdit="1"/>
              </p:cNvSpPr>
              <p:nvPr/>
            </p:nvSpPr>
            <p:spPr>
              <a:xfrm>
                <a:off x="4571428" y="4556512"/>
                <a:ext cx="3168352" cy="646331"/>
              </a:xfrm>
              <a:prstGeom prst="rect">
                <a:avLst/>
              </a:prstGeom>
              <a:blipFill rotWithShape="0">
                <a:blip r:embed="rId8"/>
                <a:stretch>
                  <a:fillRect l="-1336" t="-2727" b="-118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1187624" y="4568978"/>
                <a:ext cx="252028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𝑓</m:t>
                          </m:r>
                        </m:e>
                        <m:sup>
                          <m:r>
                            <a:rPr lang="en-GB" sz="2400" b="0" i="1" smtClean="0">
                              <a:latin typeface="Cambria Math" panose="02040503050406030204" pitchFamily="18" charset="0"/>
                            </a:rPr>
                            <m:t>−1</m:t>
                          </m:r>
                        </m:sup>
                      </m:sSup>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e>
                      </m:d>
                      <m:r>
                        <a:rPr lang="en-GB" sz="2400" b="0" i="1" smtClean="0">
                          <a:latin typeface="Cambria Math" panose="02040503050406030204" pitchFamily="18" charset="0"/>
                        </a:rPr>
                        <m:t>=5</m:t>
                      </m:r>
                      <m:r>
                        <a:rPr lang="en-GB" sz="2400" b="0" i="1" smtClean="0">
                          <a:latin typeface="Cambria Math" panose="02040503050406030204" pitchFamily="18" charset="0"/>
                        </a:rPr>
                        <m:t>𝑥</m:t>
                      </m:r>
                      <m:r>
                        <a:rPr lang="en-GB" sz="2400" b="0" i="1" smtClean="0">
                          <a:latin typeface="Cambria Math" panose="02040503050406030204" pitchFamily="18" charset="0"/>
                        </a:rPr>
                        <m:t>−5</m:t>
                      </m:r>
                    </m:oMath>
                  </m:oMathPara>
                </a14:m>
                <a:endParaRPr lang="en-GB" sz="2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1187624" y="4568978"/>
                <a:ext cx="2520280" cy="461665"/>
              </a:xfrm>
              <a:prstGeom prst="rect">
                <a:avLst/>
              </a:prstGeom>
              <a:blipFill rotWithShape="0">
                <a:blip r:embed="rId9"/>
                <a:stretch>
                  <a:fillRect b="-18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484545" y="5306083"/>
                <a:ext cx="3312368" cy="954107"/>
              </a:xfrm>
              <a:prstGeom prst="rect">
                <a:avLst/>
              </a:prstGeom>
              <a:noFill/>
            </p:spPr>
            <p:txBody>
              <a:bodyPr wrap="square" rtlCol="0">
                <a:spAutoFit/>
              </a:bodyPr>
              <a:lstStyle/>
              <a:p>
                <a:r>
                  <a:rPr lang="en-GB" sz="1400" dirty="0"/>
                  <a:t>This is because the input to a function is generally written as </a:t>
                </a:r>
                <a14:m>
                  <m:oMath xmlns:m="http://schemas.openxmlformats.org/officeDocument/2006/math">
                    <m:r>
                      <a:rPr lang="en-GB" sz="1400" b="0" i="1" smtClean="0">
                        <a:latin typeface="Cambria Math" panose="02040503050406030204" pitchFamily="18" charset="0"/>
                      </a:rPr>
                      <m:t>𝑥</m:t>
                    </m:r>
                  </m:oMath>
                </a14:m>
                <a:r>
                  <a:rPr lang="en-GB" sz="1400" dirty="0"/>
                  <a:t> rather than </a:t>
                </a:r>
                <a14:m>
                  <m:oMath xmlns:m="http://schemas.openxmlformats.org/officeDocument/2006/math">
                    <m:r>
                      <a:rPr lang="en-GB" sz="1400" b="0" i="1" smtClean="0">
                        <a:latin typeface="Cambria Math" panose="02040503050406030204" pitchFamily="18" charset="0"/>
                      </a:rPr>
                      <m:t>𝑦</m:t>
                    </m:r>
                  </m:oMath>
                </a14:m>
                <a:r>
                  <a:rPr lang="en-GB" sz="1400" dirty="0"/>
                  <a:t>.</a:t>
                </a:r>
              </a:p>
              <a:p>
                <a:r>
                  <a:rPr lang="en-GB" sz="1400" dirty="0"/>
                  <a:t>But technically </a:t>
                </a:r>
                <a14:m>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𝑓</m:t>
                        </m:r>
                      </m:e>
                      <m:sup>
                        <m:r>
                          <a:rPr lang="en-GB" sz="1400" b="0" i="1" smtClean="0">
                            <a:latin typeface="Cambria Math" panose="02040503050406030204" pitchFamily="18" charset="0"/>
                          </a:rPr>
                          <m:t>−1</m:t>
                        </m:r>
                      </m:sup>
                    </m:sSup>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𝑦</m:t>
                        </m:r>
                      </m:e>
                    </m:d>
                    <m:r>
                      <a:rPr lang="en-GB" sz="1400" b="0" i="1" smtClean="0">
                        <a:latin typeface="Cambria Math" panose="02040503050406030204" pitchFamily="18" charset="0"/>
                      </a:rPr>
                      <m:t>=5</m:t>
                    </m:r>
                    <m:r>
                      <a:rPr lang="en-GB" sz="1400" b="0" i="1" smtClean="0">
                        <a:latin typeface="Cambria Math" panose="02040503050406030204" pitchFamily="18" charset="0"/>
                      </a:rPr>
                      <m:t>𝑦</m:t>
                    </m:r>
                    <m:r>
                      <a:rPr lang="en-GB" sz="1400" b="0" i="1" smtClean="0">
                        <a:latin typeface="Cambria Math" panose="02040503050406030204" pitchFamily="18" charset="0"/>
                      </a:rPr>
                      <m:t>−5</m:t>
                    </m:r>
                  </m:oMath>
                </a14:m>
                <a:r>
                  <a:rPr lang="en-GB" sz="1400" dirty="0"/>
                  <a:t> would be correct!</a:t>
                </a:r>
              </a:p>
            </p:txBody>
          </p:sp>
        </mc:Choice>
        <mc:Fallback xmlns="">
          <p:sp>
            <p:nvSpPr>
              <p:cNvPr id="15" name="TextBox 14"/>
              <p:cNvSpPr txBox="1">
                <a:spLocks noRot="1" noChangeAspect="1" noMove="1" noResize="1" noEditPoints="1" noAdjustHandles="1" noChangeArrowheads="1" noChangeShapeType="1" noTextEdit="1"/>
              </p:cNvSpPr>
              <p:nvPr/>
            </p:nvSpPr>
            <p:spPr>
              <a:xfrm>
                <a:off x="4484545" y="5306083"/>
                <a:ext cx="3312368" cy="954107"/>
              </a:xfrm>
              <a:prstGeom prst="rect">
                <a:avLst/>
              </a:prstGeom>
              <a:blipFill rotWithShape="0">
                <a:blip r:embed="rId10"/>
                <a:stretch>
                  <a:fillRect l="-552" t="-637" r="-737" b="-5732"/>
                </a:stretch>
              </a:blipFill>
            </p:spPr>
            <p:txBody>
              <a:bodyPr/>
              <a:lstStyle/>
              <a:p>
                <a:r>
                  <a:rPr lang="en-GB">
                    <a:noFill/>
                  </a:rPr>
                  <a:t> </a:t>
                </a:r>
              </a:p>
            </p:txBody>
          </p:sp>
        </mc:Fallback>
      </mc:AlternateContent>
      <p:sp>
        <p:nvSpPr>
          <p:cNvPr id="16" name="Rectangle 15"/>
          <p:cNvSpPr/>
          <p:nvPr/>
        </p:nvSpPr>
        <p:spPr>
          <a:xfrm>
            <a:off x="409870" y="1705414"/>
            <a:ext cx="3874097" cy="8931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409870" y="2598595"/>
            <a:ext cx="3874097" cy="170967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TextBox 17"/>
          <p:cNvSpPr txBox="1"/>
          <p:nvPr/>
        </p:nvSpPr>
        <p:spPr>
          <a:xfrm>
            <a:off x="4499420" y="2264024"/>
            <a:ext cx="3312368" cy="307777"/>
          </a:xfrm>
          <a:prstGeom prst="rect">
            <a:avLst/>
          </a:prstGeom>
          <a:noFill/>
        </p:spPr>
        <p:txBody>
          <a:bodyPr wrap="square" rtlCol="0">
            <a:spAutoFit/>
          </a:bodyPr>
          <a:lstStyle/>
          <a:p>
            <a:r>
              <a:rPr lang="en-GB" sz="1400" dirty="0"/>
              <a:t>This is purely for convenience.</a:t>
            </a:r>
          </a:p>
        </p:txBody>
      </p:sp>
      <p:sp>
        <p:nvSpPr>
          <p:cNvPr id="19" name="Rectangle 18"/>
          <p:cNvSpPr/>
          <p:nvPr/>
        </p:nvSpPr>
        <p:spPr>
          <a:xfrm>
            <a:off x="413073" y="4308274"/>
            <a:ext cx="3874097" cy="106494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3636943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4" restart="whenNotActive" fill="hold" evtFilter="cancelBubble" nodeType="interactiveSeq">
                <p:stCondLst>
                  <p:cond evt="onClick" delay="0">
                    <p:tgtEl>
                      <p:spTgt spid="1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9"/>
                                        </p:tgtEl>
                                      </p:cBhvr>
                                    </p:animEffect>
                                    <p:set>
                                      <p:cBhvr>
                                        <p:cTn id="19"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16" grpId="0" animBg="1"/>
      <p:bldP spid="17"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Harder One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95536" y="955269"/>
                <a:ext cx="3888432" cy="61587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dirty="0"/>
                  <a:t>If </a:t>
                </a:r>
                <a14:m>
                  <m:oMath xmlns:m="http://schemas.openxmlformats.org/officeDocument/2006/math">
                    <m:r>
                      <a:rPr lang="en-GB" sz="2400" b="0" i="1" smtClean="0">
                        <a:latin typeface="Cambria Math" panose="02040503050406030204" pitchFamily="18" charset="0"/>
                      </a:rPr>
                      <m:t>𝑓</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e>
                    </m:d>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𝑥</m:t>
                        </m:r>
                        <m:r>
                          <a:rPr lang="en-GB" sz="2400" b="0" i="1" smtClean="0">
                            <a:latin typeface="Cambria Math" panose="02040503050406030204" pitchFamily="18" charset="0"/>
                          </a:rPr>
                          <m:t>+1</m:t>
                        </m:r>
                      </m:num>
                      <m:den>
                        <m:r>
                          <a:rPr lang="en-GB" sz="2400" b="0" i="1" smtClean="0">
                            <a:latin typeface="Cambria Math" panose="02040503050406030204" pitchFamily="18" charset="0"/>
                          </a:rPr>
                          <m:t>𝑥</m:t>
                        </m:r>
                        <m:r>
                          <a:rPr lang="en-GB" sz="2400" b="0" i="1" smtClean="0">
                            <a:latin typeface="Cambria Math" panose="02040503050406030204" pitchFamily="18" charset="0"/>
                          </a:rPr>
                          <m:t>−2</m:t>
                        </m:r>
                      </m:den>
                    </m:f>
                    <m:r>
                      <a:rPr lang="en-GB" sz="2400" b="0" i="1" smtClean="0">
                        <a:latin typeface="Cambria Math" panose="02040503050406030204" pitchFamily="18" charset="0"/>
                      </a:rPr>
                      <m:t> </m:t>
                    </m:r>
                  </m:oMath>
                </a14:m>
                <a:r>
                  <a:rPr lang="en-GB" sz="2400" dirty="0"/>
                  <a:t>, find </a:t>
                </a:r>
                <a14:m>
                  <m:oMath xmlns:m="http://schemas.openxmlformats.org/officeDocument/2006/math">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𝑓</m:t>
                        </m:r>
                      </m:e>
                      <m:sup>
                        <m:r>
                          <a:rPr lang="en-GB" sz="2400" b="0" i="1" smtClean="0">
                            <a:latin typeface="Cambria Math" panose="02040503050406030204" pitchFamily="18" charset="0"/>
                          </a:rPr>
                          <m:t>−1</m:t>
                        </m:r>
                      </m:sup>
                    </m:sSup>
                    <m:r>
                      <a:rPr lang="en-GB" sz="2400" b="0" i="1" smtClean="0">
                        <a:latin typeface="Cambria Math" panose="02040503050406030204" pitchFamily="18" charset="0"/>
                      </a:rPr>
                      <m:t>(</m:t>
                    </m:r>
                    <m:r>
                      <a:rPr lang="en-GB" sz="2400" b="0" i="1" smtClean="0">
                        <a:latin typeface="Cambria Math" panose="02040503050406030204" pitchFamily="18" charset="0"/>
                      </a:rPr>
                      <m:t>𝑥</m:t>
                    </m:r>
                    <m:r>
                      <a:rPr lang="en-GB" sz="2400" b="0" i="1" smtClean="0">
                        <a:latin typeface="Cambria Math" panose="02040503050406030204" pitchFamily="18" charset="0"/>
                      </a:rPr>
                      <m:t>)</m:t>
                    </m:r>
                  </m:oMath>
                </a14:m>
                <a:r>
                  <a:rPr lang="en-GB" sz="2400"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395536" y="955269"/>
                <a:ext cx="3888432" cy="615874"/>
              </a:xfrm>
              <a:prstGeom prst="rect">
                <a:avLst/>
              </a:prstGeom>
              <a:blipFill rotWithShape="0">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627784" y="1988840"/>
                <a:ext cx="4104456" cy="38868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𝑦</m:t>
                      </m:r>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𝑥</m:t>
                          </m:r>
                          <m:r>
                            <a:rPr lang="en-GB" sz="2800" b="0" i="1" smtClean="0">
                              <a:latin typeface="Cambria Math" panose="02040503050406030204" pitchFamily="18" charset="0"/>
                            </a:rPr>
                            <m:t>+1</m:t>
                          </m:r>
                        </m:num>
                        <m:den>
                          <m:r>
                            <a:rPr lang="en-GB" sz="2800" b="0" i="1" smtClean="0">
                              <a:latin typeface="Cambria Math" panose="02040503050406030204" pitchFamily="18" charset="0"/>
                            </a:rPr>
                            <m:t>𝑥</m:t>
                          </m:r>
                          <m:r>
                            <a:rPr lang="en-GB" sz="2800" b="0" i="1" smtClean="0">
                              <a:latin typeface="Cambria Math" panose="02040503050406030204" pitchFamily="18" charset="0"/>
                            </a:rPr>
                            <m:t>−2</m:t>
                          </m:r>
                        </m:den>
                      </m:f>
                    </m:oMath>
                    <m:oMath xmlns:m="http://schemas.openxmlformats.org/officeDocument/2006/math">
                      <m:r>
                        <a:rPr lang="en-GB" sz="2800" b="0" i="1" smtClean="0">
                          <a:latin typeface="Cambria Math" panose="02040503050406030204" pitchFamily="18" charset="0"/>
                        </a:rPr>
                        <m:t>𝑥𝑦</m:t>
                      </m:r>
                      <m:r>
                        <a:rPr lang="en-GB" sz="2800" b="0" i="1" smtClean="0">
                          <a:latin typeface="Cambria Math" panose="02040503050406030204" pitchFamily="18" charset="0"/>
                        </a:rPr>
                        <m:t>−2</m:t>
                      </m:r>
                      <m:r>
                        <a:rPr lang="en-GB" sz="2800" b="0" i="1" smtClean="0">
                          <a:latin typeface="Cambria Math" panose="02040503050406030204" pitchFamily="18" charset="0"/>
                        </a:rPr>
                        <m:t>𝑦</m:t>
                      </m:r>
                      <m:r>
                        <a:rPr lang="en-GB" sz="2800" b="0" i="1" smtClean="0">
                          <a:latin typeface="Cambria Math" panose="02040503050406030204" pitchFamily="18" charset="0"/>
                        </a:rPr>
                        <m:t>=</m:t>
                      </m:r>
                      <m:r>
                        <a:rPr lang="en-GB" sz="2800" b="0" i="1" smtClean="0">
                          <a:latin typeface="Cambria Math" panose="02040503050406030204" pitchFamily="18" charset="0"/>
                        </a:rPr>
                        <m:t>𝑥</m:t>
                      </m:r>
                      <m:r>
                        <a:rPr lang="en-GB" sz="2800" b="0" i="1" smtClean="0">
                          <a:latin typeface="Cambria Math" panose="02040503050406030204" pitchFamily="18" charset="0"/>
                        </a:rPr>
                        <m:t>+1</m:t>
                      </m:r>
                    </m:oMath>
                    <m:oMath xmlns:m="http://schemas.openxmlformats.org/officeDocument/2006/math">
                      <m:r>
                        <a:rPr lang="en-GB" sz="2800" b="0" i="1" smtClean="0">
                          <a:latin typeface="Cambria Math" panose="02040503050406030204" pitchFamily="18" charset="0"/>
                        </a:rPr>
                        <m:t>𝑥𝑦</m:t>
                      </m:r>
                      <m:r>
                        <a:rPr lang="en-GB" sz="2800" b="0" i="1" smtClean="0">
                          <a:latin typeface="Cambria Math" panose="02040503050406030204" pitchFamily="18" charset="0"/>
                        </a:rPr>
                        <m:t>−</m:t>
                      </m:r>
                      <m:r>
                        <a:rPr lang="en-GB" sz="2800" b="0" i="1" smtClean="0">
                          <a:latin typeface="Cambria Math" panose="02040503050406030204" pitchFamily="18" charset="0"/>
                        </a:rPr>
                        <m:t>𝑥</m:t>
                      </m:r>
                      <m:r>
                        <a:rPr lang="en-GB" sz="2800" b="0" i="1" smtClean="0">
                          <a:latin typeface="Cambria Math" panose="02040503050406030204" pitchFamily="18" charset="0"/>
                        </a:rPr>
                        <m:t>=1+2</m:t>
                      </m:r>
                      <m:r>
                        <a:rPr lang="en-GB" sz="2800" b="0" i="1" smtClean="0">
                          <a:latin typeface="Cambria Math" panose="02040503050406030204" pitchFamily="18" charset="0"/>
                        </a:rPr>
                        <m:t>𝑦</m:t>
                      </m:r>
                    </m:oMath>
                    <m:oMath xmlns:m="http://schemas.openxmlformats.org/officeDocument/2006/math">
                      <m:r>
                        <a:rPr lang="en-GB" sz="2800" b="0" i="1" smtClean="0">
                          <a:latin typeface="Cambria Math" panose="02040503050406030204" pitchFamily="18" charset="0"/>
                        </a:rPr>
                        <m:t>𝑥</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𝑦</m:t>
                          </m:r>
                          <m:r>
                            <a:rPr lang="en-GB" sz="2800" b="0" i="1" smtClean="0">
                              <a:latin typeface="Cambria Math" panose="02040503050406030204" pitchFamily="18" charset="0"/>
                            </a:rPr>
                            <m:t>−1</m:t>
                          </m:r>
                        </m:e>
                      </m:d>
                      <m:r>
                        <a:rPr lang="en-GB" sz="2800" b="0" i="1" smtClean="0">
                          <a:latin typeface="Cambria Math" panose="02040503050406030204" pitchFamily="18" charset="0"/>
                        </a:rPr>
                        <m:t>=1+2</m:t>
                      </m:r>
                      <m:r>
                        <a:rPr lang="en-GB" sz="2800" b="0" i="1" smtClean="0">
                          <a:latin typeface="Cambria Math" panose="02040503050406030204" pitchFamily="18" charset="0"/>
                        </a:rPr>
                        <m:t>𝑦</m:t>
                      </m:r>
                    </m:oMath>
                    <m:oMath xmlns:m="http://schemas.openxmlformats.org/officeDocument/2006/math">
                      <m:r>
                        <a:rPr lang="en-GB" sz="2800" b="0" i="1" smtClean="0">
                          <a:latin typeface="Cambria Math" panose="02040503050406030204" pitchFamily="18" charset="0"/>
                        </a:rPr>
                        <m:t>𝑥</m:t>
                      </m:r>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1+2</m:t>
                          </m:r>
                          <m:r>
                            <a:rPr lang="en-GB" sz="2800" b="0" i="1" smtClean="0">
                              <a:latin typeface="Cambria Math" panose="02040503050406030204" pitchFamily="18" charset="0"/>
                            </a:rPr>
                            <m:t>𝑦</m:t>
                          </m:r>
                        </m:num>
                        <m:den>
                          <m:r>
                            <a:rPr lang="en-GB" sz="2800" b="0" i="1" smtClean="0">
                              <a:latin typeface="Cambria Math" panose="02040503050406030204" pitchFamily="18" charset="0"/>
                            </a:rPr>
                            <m:t>𝑦</m:t>
                          </m:r>
                          <m:r>
                            <a:rPr lang="en-GB" sz="2800" b="0" i="1" smtClean="0">
                              <a:latin typeface="Cambria Math" panose="02040503050406030204" pitchFamily="18" charset="0"/>
                            </a:rPr>
                            <m:t>−1</m:t>
                          </m:r>
                        </m:den>
                      </m:f>
                    </m:oMath>
                    <m:oMath xmlns:m="http://schemas.openxmlformats.org/officeDocument/2006/math">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𝑓</m:t>
                          </m:r>
                        </m:e>
                        <m:sup>
                          <m:r>
                            <a:rPr lang="en-GB" sz="2800" b="0" i="1" smtClean="0">
                              <a:latin typeface="Cambria Math" panose="02040503050406030204" pitchFamily="18" charset="0"/>
                            </a:rPr>
                            <m:t>−1</m:t>
                          </m:r>
                        </m:sup>
                      </m:sSup>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𝑥</m:t>
                          </m:r>
                        </m:e>
                      </m:d>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1+2</m:t>
                          </m:r>
                          <m:r>
                            <a:rPr lang="en-GB" sz="2800" b="0" i="1" smtClean="0">
                              <a:latin typeface="Cambria Math" panose="02040503050406030204" pitchFamily="18" charset="0"/>
                            </a:rPr>
                            <m:t>𝑥</m:t>
                          </m:r>
                        </m:num>
                        <m:den>
                          <m:r>
                            <a:rPr lang="en-GB" sz="2800" b="0" i="1" smtClean="0">
                              <a:latin typeface="Cambria Math" panose="02040503050406030204" pitchFamily="18" charset="0"/>
                            </a:rPr>
                            <m:t>𝑥</m:t>
                          </m:r>
                          <m:r>
                            <a:rPr lang="en-GB" sz="2800" b="0" i="1" smtClean="0">
                              <a:latin typeface="Cambria Math" panose="02040503050406030204" pitchFamily="18" charset="0"/>
                            </a:rPr>
                            <m:t>−1</m:t>
                          </m:r>
                        </m:den>
                      </m:f>
                    </m:oMath>
                  </m:oMathPara>
                </a14:m>
                <a:endParaRPr lang="en-GB"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2627784" y="1988840"/>
                <a:ext cx="4104456" cy="3886833"/>
              </a:xfrm>
              <a:prstGeom prst="rect">
                <a:avLst/>
              </a:prstGeom>
              <a:blipFill rotWithShape="0">
                <a:blip r:embed="rId3"/>
                <a:stretch>
                  <a:fillRect/>
                </a:stretch>
              </a:blipFill>
            </p:spPr>
            <p:txBody>
              <a:bodyPr/>
              <a:lstStyle/>
              <a:p>
                <a:r>
                  <a:rPr lang="en-GB">
                    <a:noFill/>
                  </a:rPr>
                  <a:t> </a:t>
                </a:r>
              </a:p>
            </p:txBody>
          </p:sp>
        </mc:Fallback>
      </mc:AlternateContent>
      <p:sp>
        <p:nvSpPr>
          <p:cNvPr id="7" name="Rectangle 6"/>
          <p:cNvSpPr/>
          <p:nvPr/>
        </p:nvSpPr>
        <p:spPr>
          <a:xfrm>
            <a:off x="409870" y="1705414"/>
            <a:ext cx="7042450" cy="438788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5947515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554952" y="980728"/>
                <a:ext cx="3888432" cy="58657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dirty="0"/>
                  <a:t>If </a:t>
                </a:r>
                <a14:m>
                  <m:oMath xmlns:m="http://schemas.openxmlformats.org/officeDocument/2006/math">
                    <m:r>
                      <a:rPr lang="en-GB" sz="2400" b="0" i="1" smtClean="0">
                        <a:latin typeface="Cambria Math" panose="02040503050406030204" pitchFamily="18" charset="0"/>
                      </a:rPr>
                      <m:t>𝑓</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e>
                    </m:d>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𝑥</m:t>
                        </m:r>
                      </m:num>
                      <m:den>
                        <m:r>
                          <a:rPr lang="en-GB" sz="2400" b="0" i="1" smtClean="0">
                            <a:latin typeface="Cambria Math" panose="02040503050406030204" pitchFamily="18" charset="0"/>
                          </a:rPr>
                          <m:t>2</m:t>
                        </m:r>
                        <m:r>
                          <a:rPr lang="en-GB" sz="2400" b="0" i="1" smtClean="0">
                            <a:latin typeface="Cambria Math" panose="02040503050406030204" pitchFamily="18" charset="0"/>
                          </a:rPr>
                          <m:t>𝑥</m:t>
                        </m:r>
                        <m:r>
                          <a:rPr lang="en-GB" sz="2400" b="0" i="1" smtClean="0">
                            <a:latin typeface="Cambria Math" panose="02040503050406030204" pitchFamily="18" charset="0"/>
                          </a:rPr>
                          <m:t>−1</m:t>
                        </m:r>
                      </m:den>
                    </m:f>
                    <m:r>
                      <a:rPr lang="en-GB" sz="2400" b="0" i="1" smtClean="0">
                        <a:latin typeface="Cambria Math" panose="02040503050406030204" pitchFamily="18" charset="0"/>
                      </a:rPr>
                      <m:t> </m:t>
                    </m:r>
                  </m:oMath>
                </a14:m>
                <a:r>
                  <a:rPr lang="en-GB" sz="2400" dirty="0"/>
                  <a:t>, find </a:t>
                </a:r>
                <a14:m>
                  <m:oMath xmlns:m="http://schemas.openxmlformats.org/officeDocument/2006/math">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𝑓</m:t>
                        </m:r>
                      </m:e>
                      <m:sup>
                        <m:r>
                          <a:rPr lang="en-GB" sz="2400" b="0" i="1" smtClean="0">
                            <a:latin typeface="Cambria Math" panose="02040503050406030204" pitchFamily="18" charset="0"/>
                          </a:rPr>
                          <m:t>−1</m:t>
                        </m:r>
                      </m:sup>
                    </m:sSup>
                    <m:r>
                      <a:rPr lang="en-GB" sz="2400" b="0" i="1" smtClean="0">
                        <a:latin typeface="Cambria Math" panose="02040503050406030204" pitchFamily="18" charset="0"/>
                      </a:rPr>
                      <m:t>(</m:t>
                    </m:r>
                    <m:r>
                      <a:rPr lang="en-GB" sz="2400" b="0" i="1" smtClean="0">
                        <a:latin typeface="Cambria Math" panose="02040503050406030204" pitchFamily="18" charset="0"/>
                      </a:rPr>
                      <m:t>𝑥</m:t>
                    </m:r>
                    <m:r>
                      <a:rPr lang="en-GB" sz="2400" b="0" i="1" smtClean="0">
                        <a:latin typeface="Cambria Math" panose="02040503050406030204" pitchFamily="18" charset="0"/>
                      </a:rPr>
                      <m:t>)</m:t>
                    </m:r>
                  </m:oMath>
                </a14:m>
                <a:r>
                  <a:rPr lang="en-GB" sz="2400"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4554952" y="980728"/>
                <a:ext cx="3888432" cy="586571"/>
              </a:xfrm>
              <a:prstGeom prst="rect">
                <a:avLst/>
              </a:prstGeom>
              <a:blipFill rotWithShape="0">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93584" y="980728"/>
                <a:ext cx="3790384" cy="61651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dirty="0"/>
                  <a:t>If </a:t>
                </a:r>
                <a14:m>
                  <m:oMath xmlns:m="http://schemas.openxmlformats.org/officeDocument/2006/math">
                    <m:r>
                      <a:rPr lang="en-GB" sz="2400" b="0" i="1" smtClean="0">
                        <a:latin typeface="Cambria Math" panose="02040503050406030204" pitchFamily="18" charset="0"/>
                      </a:rPr>
                      <m:t>𝑓</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e>
                    </m:d>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2</m:t>
                        </m:r>
                        <m:r>
                          <a:rPr lang="en-GB" sz="2400" b="0" i="1" smtClean="0">
                            <a:latin typeface="Cambria Math" panose="02040503050406030204" pitchFamily="18" charset="0"/>
                          </a:rPr>
                          <m:t>𝑥</m:t>
                        </m:r>
                        <m:r>
                          <a:rPr lang="en-GB" sz="2400" b="0" i="1" smtClean="0">
                            <a:latin typeface="Cambria Math" panose="02040503050406030204" pitchFamily="18" charset="0"/>
                          </a:rPr>
                          <m:t>+1</m:t>
                        </m:r>
                      </m:num>
                      <m:den>
                        <m:r>
                          <a:rPr lang="en-GB" sz="2400" b="0" i="1" smtClean="0">
                            <a:latin typeface="Cambria Math" panose="02040503050406030204" pitchFamily="18" charset="0"/>
                          </a:rPr>
                          <m:t>3</m:t>
                        </m:r>
                      </m:den>
                    </m:f>
                    <m:r>
                      <a:rPr lang="en-GB" sz="2400" b="0" i="1" smtClean="0">
                        <a:latin typeface="Cambria Math" panose="02040503050406030204" pitchFamily="18" charset="0"/>
                      </a:rPr>
                      <m:t> </m:t>
                    </m:r>
                  </m:oMath>
                </a14:m>
                <a:r>
                  <a:rPr lang="en-GB" sz="2400" dirty="0"/>
                  <a:t>, find </a:t>
                </a:r>
                <a14:m>
                  <m:oMath xmlns:m="http://schemas.openxmlformats.org/officeDocument/2006/math">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𝑓</m:t>
                        </m:r>
                      </m:e>
                      <m:sup>
                        <m:r>
                          <a:rPr lang="en-GB" sz="2400" b="0" i="1" smtClean="0">
                            <a:latin typeface="Cambria Math" panose="02040503050406030204" pitchFamily="18" charset="0"/>
                          </a:rPr>
                          <m:t>−1</m:t>
                        </m:r>
                      </m:sup>
                    </m:sSup>
                    <m:r>
                      <a:rPr lang="en-GB" sz="2400" b="0" i="1" smtClean="0">
                        <a:latin typeface="Cambria Math" panose="02040503050406030204" pitchFamily="18" charset="0"/>
                      </a:rPr>
                      <m:t>(4)</m:t>
                    </m:r>
                  </m:oMath>
                </a14:m>
                <a:r>
                  <a:rPr lang="en-GB" sz="2400" dirty="0"/>
                  <a:t>.</a:t>
                </a:r>
              </a:p>
            </p:txBody>
          </p:sp>
        </mc:Choice>
        <mc:Fallback xmlns="">
          <p:sp>
            <p:nvSpPr>
              <p:cNvPr id="6" name="TextBox 5"/>
              <p:cNvSpPr txBox="1">
                <a:spLocks noRot="1" noChangeAspect="1" noMove="1" noResize="1" noEditPoints="1" noAdjustHandles="1" noChangeArrowheads="1" noChangeShapeType="1" noTextEdit="1"/>
              </p:cNvSpPr>
              <p:nvPr/>
            </p:nvSpPr>
            <p:spPr>
              <a:xfrm>
                <a:off x="493584" y="980728"/>
                <a:ext cx="3790384" cy="616515"/>
              </a:xfrm>
              <a:prstGeom prst="rect">
                <a:avLst/>
              </a:prstGeom>
              <a:blipFill rotWithShape="0">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11560" y="2132856"/>
                <a:ext cx="3943392" cy="273966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𝒚</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a:latin typeface="Cambria Math" panose="02040503050406030204" pitchFamily="18" charset="0"/>
                            </a:rPr>
                            <m:t>𝟐</m:t>
                          </m:r>
                          <m:r>
                            <a:rPr lang="en-GB" b="1" i="1">
                              <a:latin typeface="Cambria Math" panose="02040503050406030204" pitchFamily="18" charset="0"/>
                            </a:rPr>
                            <m:t>𝒙</m:t>
                          </m:r>
                          <m:r>
                            <a:rPr lang="en-GB" b="1" i="1">
                              <a:latin typeface="Cambria Math" panose="02040503050406030204" pitchFamily="18" charset="0"/>
                            </a:rPr>
                            <m:t>+</m:t>
                          </m:r>
                          <m:r>
                            <a:rPr lang="en-GB" b="1" i="1">
                              <a:latin typeface="Cambria Math" panose="02040503050406030204" pitchFamily="18" charset="0"/>
                            </a:rPr>
                            <m:t>𝟏</m:t>
                          </m:r>
                        </m:num>
                        <m:den>
                          <m:r>
                            <a:rPr lang="en-GB" b="1" i="1" smtClean="0">
                              <a:latin typeface="Cambria Math" panose="02040503050406030204" pitchFamily="18" charset="0"/>
                            </a:rPr>
                            <m:t>𝟑</m:t>
                          </m:r>
                        </m:den>
                      </m:f>
                    </m:oMath>
                    <m:oMath xmlns:m="http://schemas.openxmlformats.org/officeDocument/2006/math">
                      <m:r>
                        <a:rPr lang="en-GB" b="1" i="1" smtClean="0">
                          <a:latin typeface="Cambria Math" panose="02040503050406030204" pitchFamily="18" charset="0"/>
                        </a:rPr>
                        <m:t>𝟑</m:t>
                      </m:r>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m:t>
                      </m:r>
                    </m:oMath>
                    <m:oMath xmlns:m="http://schemas.openxmlformats.org/officeDocument/2006/math">
                      <m:r>
                        <a:rPr lang="en-GB" b="1" i="1" smtClean="0">
                          <a:latin typeface="Cambria Math" panose="02040503050406030204" pitchFamily="18" charset="0"/>
                        </a:rPr>
                        <m:t>𝟑</m:t>
                      </m:r>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𝒙</m:t>
                      </m:r>
                    </m:oMath>
                    <m:oMath xmlns:m="http://schemas.openxmlformats.org/officeDocument/2006/math">
                      <m:r>
                        <a:rPr lang="en-GB" b="1" i="1" smtClean="0">
                          <a:latin typeface="Cambria Math" panose="02040503050406030204" pitchFamily="18" charset="0"/>
                        </a:rPr>
                        <m:t>𝒙</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𝟑</m:t>
                          </m:r>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𝟏</m:t>
                          </m:r>
                        </m:num>
                        <m:den>
                          <m:r>
                            <a:rPr lang="en-GB" b="1" i="1" smtClean="0">
                              <a:latin typeface="Cambria Math" panose="02040503050406030204" pitchFamily="18" charset="0"/>
                            </a:rPr>
                            <m:t>𝟐</m:t>
                          </m:r>
                        </m:den>
                      </m:f>
                    </m:oMath>
                    <m:oMath xmlns:m="http://schemas.openxmlformats.org/officeDocument/2006/math">
                      <m:sSup>
                        <m:sSupPr>
                          <m:ctrlPr>
                            <a:rPr lang="en-GB" b="1" i="1" smtClean="0">
                              <a:latin typeface="Cambria Math" panose="02040503050406030204" pitchFamily="18" charset="0"/>
                            </a:rPr>
                          </m:ctrlPr>
                        </m:sSupPr>
                        <m:e>
                          <m:r>
                            <a:rPr lang="en-GB" b="1" i="1" smtClean="0">
                              <a:latin typeface="Cambria Math" panose="02040503050406030204" pitchFamily="18" charset="0"/>
                            </a:rPr>
                            <m:t>𝒇</m:t>
                          </m:r>
                        </m:e>
                        <m:sup>
                          <m:r>
                            <a:rPr lang="en-GB" b="1" i="1" smtClean="0">
                              <a:latin typeface="Cambria Math" panose="02040503050406030204" pitchFamily="18" charset="0"/>
                            </a:rPr>
                            <m:t>−</m:t>
                          </m:r>
                          <m:r>
                            <a:rPr lang="en-GB" b="1" i="1" smtClean="0">
                              <a:latin typeface="Cambria Math" panose="02040503050406030204" pitchFamily="18" charset="0"/>
                            </a:rPr>
                            <m:t>𝟏</m:t>
                          </m:r>
                        </m:sup>
                      </m:sSup>
                      <m:d>
                        <m:dPr>
                          <m:ctrlPr>
                            <a:rPr lang="en-GB" b="1" i="1" smtClean="0">
                              <a:latin typeface="Cambria Math" panose="02040503050406030204" pitchFamily="18" charset="0"/>
                            </a:rPr>
                          </m:ctrlPr>
                        </m:dPr>
                        <m:e>
                          <m:r>
                            <a:rPr lang="en-GB" b="1" i="1" smtClean="0">
                              <a:latin typeface="Cambria Math" panose="02040503050406030204" pitchFamily="18" charset="0"/>
                            </a:rPr>
                            <m:t>𝒙</m:t>
                          </m:r>
                        </m:e>
                      </m:d>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𝟑</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m:t>
                          </m:r>
                        </m:num>
                        <m:den>
                          <m:r>
                            <a:rPr lang="en-GB" b="1" i="1" smtClean="0">
                              <a:latin typeface="Cambria Math" panose="02040503050406030204" pitchFamily="18" charset="0"/>
                            </a:rPr>
                            <m:t>𝟐</m:t>
                          </m:r>
                        </m:den>
                      </m:f>
                    </m:oMath>
                    <m:oMath xmlns:m="http://schemas.openxmlformats.org/officeDocument/2006/math">
                      <m:sSup>
                        <m:sSupPr>
                          <m:ctrlPr>
                            <a:rPr lang="en-GB" b="1" i="1" smtClean="0">
                              <a:latin typeface="Cambria Math" panose="02040503050406030204" pitchFamily="18" charset="0"/>
                            </a:rPr>
                          </m:ctrlPr>
                        </m:sSupPr>
                        <m:e>
                          <m:r>
                            <a:rPr lang="en-GB" b="1" i="1" smtClean="0">
                              <a:latin typeface="Cambria Math" panose="02040503050406030204" pitchFamily="18" charset="0"/>
                            </a:rPr>
                            <m:t>𝒇</m:t>
                          </m:r>
                        </m:e>
                        <m:sup>
                          <m:r>
                            <a:rPr lang="en-GB" b="1" i="1" smtClean="0">
                              <a:latin typeface="Cambria Math" panose="02040503050406030204" pitchFamily="18" charset="0"/>
                            </a:rPr>
                            <m:t>−</m:t>
                          </m:r>
                          <m:r>
                            <a:rPr lang="en-GB" b="1" i="1" smtClean="0">
                              <a:latin typeface="Cambria Math" panose="02040503050406030204" pitchFamily="18" charset="0"/>
                            </a:rPr>
                            <m:t>𝟏</m:t>
                          </m:r>
                        </m:sup>
                      </m:sSup>
                      <m:d>
                        <m:dPr>
                          <m:ctrlPr>
                            <a:rPr lang="en-GB" b="1" i="1" smtClean="0">
                              <a:latin typeface="Cambria Math" panose="02040503050406030204" pitchFamily="18" charset="0"/>
                            </a:rPr>
                          </m:ctrlPr>
                        </m:dPr>
                        <m:e>
                          <m:r>
                            <a:rPr lang="en-GB" b="1" i="1" smtClean="0">
                              <a:latin typeface="Cambria Math" panose="02040503050406030204" pitchFamily="18" charset="0"/>
                            </a:rPr>
                            <m:t>𝟑</m:t>
                          </m:r>
                        </m:e>
                      </m:d>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𝟏𝟏</m:t>
                          </m:r>
                        </m:num>
                        <m:den>
                          <m:r>
                            <a:rPr lang="en-GB" b="1" i="1" smtClean="0">
                              <a:latin typeface="Cambria Math" panose="02040503050406030204" pitchFamily="18" charset="0"/>
                            </a:rPr>
                            <m:t>𝟐</m:t>
                          </m:r>
                        </m:den>
                      </m:f>
                    </m:oMath>
                  </m:oMathPara>
                </a14:m>
                <a:endParaRPr lang="en-GB" b="1" dirty="0"/>
              </a:p>
            </p:txBody>
          </p:sp>
        </mc:Choice>
        <mc:Fallback xmlns="">
          <p:sp>
            <p:nvSpPr>
              <p:cNvPr id="7" name="TextBox 6"/>
              <p:cNvSpPr txBox="1">
                <a:spLocks noRot="1" noChangeAspect="1" noMove="1" noResize="1" noEditPoints="1" noAdjustHandles="1" noChangeArrowheads="1" noChangeShapeType="1" noTextEdit="1"/>
              </p:cNvSpPr>
              <p:nvPr/>
            </p:nvSpPr>
            <p:spPr>
              <a:xfrm>
                <a:off x="611560" y="2132856"/>
                <a:ext cx="3943392" cy="2739661"/>
              </a:xfrm>
              <a:prstGeom prst="rect">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499992" y="2116740"/>
                <a:ext cx="3943392" cy="26827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𝒚</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𝒙</m:t>
                          </m:r>
                        </m:num>
                        <m:den>
                          <m:r>
                            <a:rPr lang="en-GB" b="1" i="1" smtClean="0">
                              <a:latin typeface="Cambria Math" panose="02040503050406030204" pitchFamily="18" charset="0"/>
                            </a:rPr>
                            <m:t>𝟐</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m:t>
                          </m:r>
                        </m:den>
                      </m:f>
                    </m:oMath>
                    <m:oMath xmlns:m="http://schemas.openxmlformats.org/officeDocument/2006/math">
                      <m:r>
                        <a:rPr lang="en-GB" b="1" i="1" smtClean="0">
                          <a:latin typeface="Cambria Math" panose="02040503050406030204" pitchFamily="18" charset="0"/>
                        </a:rPr>
                        <m:t>𝟐</m:t>
                      </m:r>
                      <m:r>
                        <a:rPr lang="en-GB" b="1" i="1" smtClean="0">
                          <a:latin typeface="Cambria Math" panose="02040503050406030204" pitchFamily="18" charset="0"/>
                        </a:rPr>
                        <m:t>𝒙𝒚</m:t>
                      </m:r>
                      <m:r>
                        <a:rPr lang="en-GB" b="1" i="1" smtClean="0">
                          <a:latin typeface="Cambria Math" panose="02040503050406030204" pitchFamily="18" charset="0"/>
                        </a:rPr>
                        <m:t>−</m:t>
                      </m:r>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𝒙</m:t>
                      </m:r>
                    </m:oMath>
                    <m:oMath xmlns:m="http://schemas.openxmlformats.org/officeDocument/2006/math">
                      <m:r>
                        <a:rPr lang="en-GB" b="1" i="1" smtClean="0">
                          <a:latin typeface="Cambria Math" panose="02040503050406030204" pitchFamily="18" charset="0"/>
                        </a:rPr>
                        <m:t>𝟐</m:t>
                      </m:r>
                      <m:r>
                        <a:rPr lang="en-GB" b="1" i="1" smtClean="0">
                          <a:latin typeface="Cambria Math" panose="02040503050406030204" pitchFamily="18" charset="0"/>
                        </a:rPr>
                        <m:t>𝒙𝒚</m:t>
                      </m:r>
                      <m:r>
                        <a:rPr lang="en-GB" b="1" i="1" smtClean="0">
                          <a:latin typeface="Cambria Math" panose="02040503050406030204" pitchFamily="18" charset="0"/>
                        </a:rPr>
                        <m:t>−</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𝒚</m:t>
                      </m:r>
                    </m:oMath>
                    <m:oMath xmlns:m="http://schemas.openxmlformats.org/officeDocument/2006/math">
                      <m:r>
                        <a:rPr lang="en-GB" b="1" i="1" smtClean="0">
                          <a:latin typeface="Cambria Math" panose="02040503050406030204" pitchFamily="18" charset="0"/>
                        </a:rPr>
                        <m:t>𝒙</m:t>
                      </m:r>
                      <m:d>
                        <m:dPr>
                          <m:ctrlPr>
                            <a:rPr lang="en-GB" b="1" i="1" smtClean="0">
                              <a:latin typeface="Cambria Math" panose="02040503050406030204" pitchFamily="18" charset="0"/>
                            </a:rPr>
                          </m:ctrlPr>
                        </m:dPr>
                        <m:e>
                          <m:r>
                            <a:rPr lang="en-GB" b="1" i="1" smtClean="0">
                              <a:latin typeface="Cambria Math" panose="02040503050406030204" pitchFamily="18" charset="0"/>
                            </a:rPr>
                            <m:t>𝟐</m:t>
                          </m:r>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𝟏</m:t>
                          </m:r>
                        </m:e>
                      </m:d>
                      <m:r>
                        <a:rPr lang="en-GB" b="1" i="1" smtClean="0">
                          <a:latin typeface="Cambria Math" panose="02040503050406030204" pitchFamily="18" charset="0"/>
                        </a:rPr>
                        <m:t>=</m:t>
                      </m:r>
                      <m:r>
                        <a:rPr lang="en-GB" b="1" i="1" smtClean="0">
                          <a:latin typeface="Cambria Math" panose="02040503050406030204" pitchFamily="18" charset="0"/>
                        </a:rPr>
                        <m:t>𝒚</m:t>
                      </m:r>
                    </m:oMath>
                    <m:oMath xmlns:m="http://schemas.openxmlformats.org/officeDocument/2006/math">
                      <m:r>
                        <a:rPr lang="en-GB" b="1" i="1" smtClean="0">
                          <a:latin typeface="Cambria Math" panose="02040503050406030204" pitchFamily="18" charset="0"/>
                        </a:rPr>
                        <m:t>𝒙</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𝒚</m:t>
                          </m:r>
                        </m:num>
                        <m:den>
                          <m:r>
                            <a:rPr lang="en-GB" b="1" i="1" smtClean="0">
                              <a:latin typeface="Cambria Math" panose="02040503050406030204" pitchFamily="18" charset="0"/>
                            </a:rPr>
                            <m:t>𝟐</m:t>
                          </m:r>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𝟏</m:t>
                          </m:r>
                        </m:den>
                      </m:f>
                    </m:oMath>
                  </m:oMathPara>
                </a14:m>
                <a:endParaRPr lang="en-GB" b="1" dirty="0"/>
              </a:p>
              <a:p>
                <a:endParaRPr lang="en-GB" b="1" dirty="0"/>
              </a:p>
              <a:p>
                <a:pPr/>
                <a14:m>
                  <m:oMathPara xmlns:m="http://schemas.openxmlformats.org/officeDocument/2006/math">
                    <m:oMathParaPr>
                      <m:jc m:val="centerGroup"/>
                    </m:oMathParaPr>
                    <m:oMath xmlns:m="http://schemas.openxmlformats.org/officeDocument/2006/math">
                      <m:sSup>
                        <m:sSupPr>
                          <m:ctrlPr>
                            <a:rPr lang="en-GB" b="1" i="1" smtClean="0">
                              <a:latin typeface="Cambria Math" panose="02040503050406030204" pitchFamily="18" charset="0"/>
                            </a:rPr>
                          </m:ctrlPr>
                        </m:sSupPr>
                        <m:e>
                          <m:r>
                            <a:rPr lang="en-GB" b="1" i="1" smtClean="0">
                              <a:latin typeface="Cambria Math" panose="02040503050406030204" pitchFamily="18" charset="0"/>
                            </a:rPr>
                            <m:t>𝒇</m:t>
                          </m:r>
                        </m:e>
                        <m:sup>
                          <m:r>
                            <a:rPr lang="en-GB" b="1" i="1" smtClean="0">
                              <a:latin typeface="Cambria Math" panose="02040503050406030204" pitchFamily="18" charset="0"/>
                            </a:rPr>
                            <m:t>−</m:t>
                          </m:r>
                          <m:r>
                            <a:rPr lang="en-GB" b="1" i="1" smtClean="0">
                              <a:latin typeface="Cambria Math" panose="02040503050406030204" pitchFamily="18" charset="0"/>
                            </a:rPr>
                            <m:t>𝟏</m:t>
                          </m:r>
                        </m:sup>
                      </m:sSup>
                      <m:d>
                        <m:dPr>
                          <m:ctrlPr>
                            <a:rPr lang="en-GB" b="1" i="1" smtClean="0">
                              <a:latin typeface="Cambria Math" panose="02040503050406030204" pitchFamily="18" charset="0"/>
                            </a:rPr>
                          </m:ctrlPr>
                        </m:dPr>
                        <m:e>
                          <m:r>
                            <a:rPr lang="en-GB" b="1" i="1" smtClean="0">
                              <a:latin typeface="Cambria Math" panose="02040503050406030204" pitchFamily="18" charset="0"/>
                            </a:rPr>
                            <m:t>𝒙</m:t>
                          </m:r>
                        </m:e>
                      </m:d>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𝒙</m:t>
                          </m:r>
                        </m:num>
                        <m:den>
                          <m:r>
                            <a:rPr lang="en-GB" b="1" i="1" smtClean="0">
                              <a:latin typeface="Cambria Math" panose="02040503050406030204" pitchFamily="18" charset="0"/>
                            </a:rPr>
                            <m:t>𝟐</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m:t>
                          </m:r>
                        </m:den>
                      </m:f>
                    </m:oMath>
                  </m:oMathPara>
                </a14:m>
                <a:endParaRPr lang="en-GB" b="1" dirty="0"/>
              </a:p>
            </p:txBody>
          </p:sp>
        </mc:Choice>
        <mc:Fallback xmlns="">
          <p:sp>
            <p:nvSpPr>
              <p:cNvPr id="8" name="TextBox 7"/>
              <p:cNvSpPr txBox="1">
                <a:spLocks noRot="1" noChangeAspect="1" noMove="1" noResize="1" noEditPoints="1" noAdjustHandles="1" noChangeArrowheads="1" noChangeShapeType="1" noTextEdit="1"/>
              </p:cNvSpPr>
              <p:nvPr/>
            </p:nvSpPr>
            <p:spPr>
              <a:xfrm>
                <a:off x="4499992" y="2116740"/>
                <a:ext cx="3943392" cy="2682786"/>
              </a:xfrm>
              <a:prstGeom prst="rect">
                <a:avLst/>
              </a:prstGeom>
              <a:blipFill rotWithShape="0">
                <a:blip r:embed="rId5"/>
                <a:stretch>
                  <a:fillRect/>
                </a:stretch>
              </a:blipFill>
            </p:spPr>
            <p:txBody>
              <a:bodyPr/>
              <a:lstStyle/>
              <a:p>
                <a:r>
                  <a:rPr lang="en-GB">
                    <a:noFill/>
                  </a:rPr>
                  <a:t> </a:t>
                </a:r>
              </a:p>
            </p:txBody>
          </p:sp>
        </mc:Fallback>
      </mc:AlternateContent>
      <p:sp>
        <p:nvSpPr>
          <p:cNvPr id="9" name="Rectangle 8"/>
          <p:cNvSpPr/>
          <p:nvPr/>
        </p:nvSpPr>
        <p:spPr>
          <a:xfrm>
            <a:off x="493584" y="1844824"/>
            <a:ext cx="3790383" cy="34517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4554952" y="1844824"/>
            <a:ext cx="3888432" cy="34517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6663300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2</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539552" y="817539"/>
                <a:ext cx="3888432" cy="5043112"/>
              </a:xfrm>
              <a:prstGeom prst="rect">
                <a:avLst/>
              </a:prstGeom>
              <a:noFill/>
            </p:spPr>
            <p:txBody>
              <a:bodyPr wrap="square" rtlCol="0">
                <a:spAutoFit/>
              </a:bodyPr>
              <a:lstStyle/>
              <a:p>
                <a:r>
                  <a:rPr lang="en-GB" dirty="0"/>
                  <a:t>Find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𝑓</m:t>
                        </m:r>
                      </m:e>
                      <m:sup>
                        <m:r>
                          <a:rPr lang="en-GB" b="0" i="1" smtClean="0">
                            <a:latin typeface="Cambria Math" panose="02040503050406030204" pitchFamily="18" charset="0"/>
                          </a:rPr>
                          <m:t>−1</m:t>
                        </m:r>
                      </m:sup>
                    </m:sSup>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oMath>
                </a14:m>
                <a:r>
                  <a:rPr lang="en-GB" dirty="0"/>
                  <a:t> for the following functions.</a:t>
                </a:r>
              </a:p>
              <a:p>
                <a:endParaRPr lang="en-GB" dirty="0"/>
              </a:p>
              <a:p>
                <a14:m>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=5</m:t>
                    </m:r>
                    <m:r>
                      <a:rPr lang="en-GB" b="0" i="1" smtClean="0">
                        <a:latin typeface="Cambria Math" panose="02040503050406030204" pitchFamily="18" charset="0"/>
                      </a:rPr>
                      <m:t>𝑥</m:t>
                    </m:r>
                  </m:oMath>
                </a14:m>
                <a:r>
                  <a:rPr lang="en-GB" dirty="0"/>
                  <a:t>                </a:t>
                </a:r>
                <a14:m>
                  <m:oMath xmlns:m="http://schemas.openxmlformats.org/officeDocument/2006/math">
                    <m:sSup>
                      <m:sSupPr>
                        <m:ctrlPr>
                          <a:rPr lang="en-GB" b="1" i="1" dirty="0" smtClean="0">
                            <a:latin typeface="Cambria Math" panose="02040503050406030204" pitchFamily="18" charset="0"/>
                          </a:rPr>
                        </m:ctrlPr>
                      </m:sSupPr>
                      <m:e>
                        <m:r>
                          <a:rPr lang="en-GB" b="1" i="1" dirty="0" smtClean="0">
                            <a:latin typeface="Cambria Math" panose="02040503050406030204" pitchFamily="18" charset="0"/>
                          </a:rPr>
                          <m:t>𝒇</m:t>
                        </m:r>
                      </m:e>
                      <m:sup>
                        <m:r>
                          <a:rPr lang="en-GB" b="1" i="1" dirty="0" smtClean="0">
                            <a:latin typeface="Cambria Math" panose="02040503050406030204" pitchFamily="18" charset="0"/>
                          </a:rPr>
                          <m:t>−</m:t>
                        </m:r>
                        <m:r>
                          <a:rPr lang="en-GB" b="1" i="1" dirty="0" smtClean="0">
                            <a:latin typeface="Cambria Math" panose="02040503050406030204" pitchFamily="18" charset="0"/>
                          </a:rPr>
                          <m:t>𝟏</m:t>
                        </m:r>
                      </m:sup>
                    </m:sSup>
                    <m:d>
                      <m:dPr>
                        <m:ctrlPr>
                          <a:rPr lang="en-GB" b="1" i="1" dirty="0" smtClean="0">
                            <a:latin typeface="Cambria Math" panose="02040503050406030204" pitchFamily="18" charset="0"/>
                          </a:rPr>
                        </m:ctrlPr>
                      </m:dPr>
                      <m:e>
                        <m:r>
                          <a:rPr lang="en-GB" b="1" i="1" dirty="0" smtClean="0">
                            <a:latin typeface="Cambria Math" panose="02040503050406030204" pitchFamily="18" charset="0"/>
                          </a:rPr>
                          <m:t>𝒙</m:t>
                        </m:r>
                      </m:e>
                    </m:d>
                    <m:r>
                      <a:rPr lang="en-GB" b="1" i="1" dirty="0" smtClean="0">
                        <a:latin typeface="Cambria Math" panose="02040503050406030204" pitchFamily="18" charset="0"/>
                      </a:rPr>
                      <m:t>=</m:t>
                    </m:r>
                    <m:f>
                      <m:fPr>
                        <m:ctrlPr>
                          <a:rPr lang="en-GB" b="1" i="1" dirty="0" smtClean="0">
                            <a:latin typeface="Cambria Math" panose="02040503050406030204" pitchFamily="18" charset="0"/>
                          </a:rPr>
                        </m:ctrlPr>
                      </m:fPr>
                      <m:num>
                        <m:r>
                          <a:rPr lang="en-GB" b="1" i="1" dirty="0" smtClean="0">
                            <a:latin typeface="Cambria Math" panose="02040503050406030204" pitchFamily="18" charset="0"/>
                          </a:rPr>
                          <m:t>𝒙</m:t>
                        </m:r>
                      </m:num>
                      <m:den>
                        <m:r>
                          <a:rPr lang="en-GB" b="1" i="1" dirty="0" smtClean="0">
                            <a:latin typeface="Cambria Math" panose="02040503050406030204" pitchFamily="18" charset="0"/>
                          </a:rPr>
                          <m:t>𝟓</m:t>
                        </m:r>
                      </m:den>
                    </m:f>
                  </m:oMath>
                </a14:m>
                <a:endParaRPr lang="en-GB" b="1" dirty="0"/>
              </a:p>
              <a:p>
                <a14:m>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=1+</m:t>
                    </m:r>
                    <m:r>
                      <a:rPr lang="en-GB" b="0" i="1" smtClean="0">
                        <a:latin typeface="Cambria Math" panose="02040503050406030204" pitchFamily="18" charset="0"/>
                      </a:rPr>
                      <m:t>𝑥</m:t>
                    </m:r>
                    <m:r>
                      <a:rPr lang="en-GB" b="0" i="1" smtClean="0">
                        <a:latin typeface="Cambria Math" panose="02040503050406030204" pitchFamily="18" charset="0"/>
                      </a:rPr>
                      <m:t> </m:t>
                    </m:r>
                  </m:oMath>
                </a14:m>
                <a:r>
                  <a:rPr lang="en-GB" dirty="0"/>
                  <a:t>          </a:t>
                </a:r>
                <a14:m>
                  <m:oMath xmlns:m="http://schemas.openxmlformats.org/officeDocument/2006/math">
                    <m:sSup>
                      <m:sSupPr>
                        <m:ctrlPr>
                          <a:rPr lang="en-GB" b="1" i="1" dirty="0" smtClean="0">
                            <a:latin typeface="Cambria Math" panose="02040503050406030204" pitchFamily="18" charset="0"/>
                          </a:rPr>
                        </m:ctrlPr>
                      </m:sSupPr>
                      <m:e>
                        <m:r>
                          <a:rPr lang="en-GB" b="1" i="1" dirty="0" smtClean="0">
                            <a:latin typeface="Cambria Math" panose="02040503050406030204" pitchFamily="18" charset="0"/>
                          </a:rPr>
                          <m:t>𝒇</m:t>
                        </m:r>
                      </m:e>
                      <m:sup>
                        <m:r>
                          <a:rPr lang="en-GB" b="1" i="1" dirty="0" smtClean="0">
                            <a:latin typeface="Cambria Math" panose="02040503050406030204" pitchFamily="18" charset="0"/>
                          </a:rPr>
                          <m:t>−</m:t>
                        </m:r>
                        <m:r>
                          <a:rPr lang="en-GB" b="1" i="1" dirty="0" smtClean="0">
                            <a:latin typeface="Cambria Math" panose="02040503050406030204" pitchFamily="18" charset="0"/>
                          </a:rPr>
                          <m:t>𝟏</m:t>
                        </m:r>
                      </m:sup>
                    </m:sSup>
                    <m:d>
                      <m:dPr>
                        <m:ctrlPr>
                          <a:rPr lang="en-GB" b="1" i="1" dirty="0" smtClean="0">
                            <a:latin typeface="Cambria Math" panose="02040503050406030204" pitchFamily="18" charset="0"/>
                          </a:rPr>
                        </m:ctrlPr>
                      </m:dPr>
                      <m:e>
                        <m:r>
                          <a:rPr lang="en-GB" b="1" i="1" dirty="0" smtClean="0">
                            <a:latin typeface="Cambria Math" panose="02040503050406030204" pitchFamily="18" charset="0"/>
                          </a:rPr>
                          <m:t>𝒙</m:t>
                        </m:r>
                      </m:e>
                    </m:d>
                    <m:r>
                      <a:rPr lang="en-GB" b="1" i="1" dirty="0" smtClean="0">
                        <a:latin typeface="Cambria Math" panose="02040503050406030204" pitchFamily="18" charset="0"/>
                      </a:rPr>
                      <m:t>=</m:t>
                    </m:r>
                    <m:r>
                      <a:rPr lang="en-GB" b="1" i="1" dirty="0" smtClean="0">
                        <a:latin typeface="Cambria Math" panose="02040503050406030204" pitchFamily="18" charset="0"/>
                      </a:rPr>
                      <m:t>𝒙</m:t>
                    </m:r>
                    <m:r>
                      <a:rPr lang="en-GB" b="1" i="1" dirty="0" smtClean="0">
                        <a:latin typeface="Cambria Math" panose="02040503050406030204" pitchFamily="18" charset="0"/>
                      </a:rPr>
                      <m:t>−</m:t>
                    </m:r>
                    <m:r>
                      <a:rPr lang="en-GB" b="1" i="1" dirty="0" smtClean="0">
                        <a:latin typeface="Cambria Math" panose="02040503050406030204" pitchFamily="18" charset="0"/>
                      </a:rPr>
                      <m:t>𝟏</m:t>
                    </m:r>
                  </m:oMath>
                </a14:m>
                <a:endParaRPr lang="en-GB" b="1" dirty="0"/>
              </a:p>
              <a:p>
                <a14:m>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=6</m:t>
                    </m:r>
                    <m:r>
                      <a:rPr lang="en-GB" b="0" i="1" smtClean="0">
                        <a:latin typeface="Cambria Math" panose="02040503050406030204" pitchFamily="18" charset="0"/>
                      </a:rPr>
                      <m:t>𝑥</m:t>
                    </m:r>
                    <m:r>
                      <a:rPr lang="en-GB" b="0" i="1" smtClean="0">
                        <a:latin typeface="Cambria Math" panose="02040503050406030204" pitchFamily="18" charset="0"/>
                      </a:rPr>
                      <m:t>−4</m:t>
                    </m:r>
                  </m:oMath>
                </a14:m>
                <a:r>
                  <a:rPr lang="en-GB" dirty="0"/>
                  <a:t>         </a:t>
                </a:r>
                <a14:m>
                  <m:oMath xmlns:m="http://schemas.openxmlformats.org/officeDocument/2006/math">
                    <m:sSup>
                      <m:sSupPr>
                        <m:ctrlPr>
                          <a:rPr lang="en-GB" b="1" i="1" dirty="0" smtClean="0">
                            <a:latin typeface="Cambria Math" panose="02040503050406030204" pitchFamily="18" charset="0"/>
                          </a:rPr>
                        </m:ctrlPr>
                      </m:sSupPr>
                      <m:e>
                        <m:r>
                          <a:rPr lang="en-GB" b="1" i="1" dirty="0" smtClean="0">
                            <a:latin typeface="Cambria Math" panose="02040503050406030204" pitchFamily="18" charset="0"/>
                          </a:rPr>
                          <m:t>𝒇</m:t>
                        </m:r>
                      </m:e>
                      <m:sup>
                        <m:r>
                          <a:rPr lang="en-GB" b="1" i="1" dirty="0" smtClean="0">
                            <a:latin typeface="Cambria Math" panose="02040503050406030204" pitchFamily="18" charset="0"/>
                          </a:rPr>
                          <m:t>−</m:t>
                        </m:r>
                        <m:r>
                          <a:rPr lang="en-GB" b="1" i="1" dirty="0" smtClean="0">
                            <a:latin typeface="Cambria Math" panose="02040503050406030204" pitchFamily="18" charset="0"/>
                          </a:rPr>
                          <m:t>𝟏</m:t>
                        </m:r>
                      </m:sup>
                    </m:sSup>
                    <m:d>
                      <m:dPr>
                        <m:ctrlPr>
                          <a:rPr lang="en-GB" b="1" i="1" dirty="0" smtClean="0">
                            <a:latin typeface="Cambria Math" panose="02040503050406030204" pitchFamily="18" charset="0"/>
                          </a:rPr>
                        </m:ctrlPr>
                      </m:dPr>
                      <m:e>
                        <m:r>
                          <a:rPr lang="en-GB" b="1" i="1" dirty="0" smtClean="0">
                            <a:latin typeface="Cambria Math" panose="02040503050406030204" pitchFamily="18" charset="0"/>
                          </a:rPr>
                          <m:t>𝒙</m:t>
                        </m:r>
                      </m:e>
                    </m:d>
                    <m:r>
                      <a:rPr lang="en-GB" b="1" i="1" dirty="0" smtClean="0">
                        <a:latin typeface="Cambria Math" panose="02040503050406030204" pitchFamily="18" charset="0"/>
                      </a:rPr>
                      <m:t>=</m:t>
                    </m:r>
                    <m:f>
                      <m:fPr>
                        <m:ctrlPr>
                          <a:rPr lang="en-GB" b="1" i="1" dirty="0" smtClean="0">
                            <a:latin typeface="Cambria Math" panose="02040503050406030204" pitchFamily="18" charset="0"/>
                          </a:rPr>
                        </m:ctrlPr>
                      </m:fPr>
                      <m:num>
                        <m:r>
                          <a:rPr lang="en-GB" b="1" i="1" dirty="0" smtClean="0">
                            <a:latin typeface="Cambria Math" panose="02040503050406030204" pitchFamily="18" charset="0"/>
                          </a:rPr>
                          <m:t>𝒙</m:t>
                        </m:r>
                        <m:r>
                          <a:rPr lang="en-GB" b="1" i="1" dirty="0" smtClean="0">
                            <a:latin typeface="Cambria Math" panose="02040503050406030204" pitchFamily="18" charset="0"/>
                          </a:rPr>
                          <m:t>+</m:t>
                        </m:r>
                        <m:r>
                          <a:rPr lang="en-GB" b="1" i="1" dirty="0" smtClean="0">
                            <a:latin typeface="Cambria Math" panose="02040503050406030204" pitchFamily="18" charset="0"/>
                          </a:rPr>
                          <m:t>𝟒</m:t>
                        </m:r>
                      </m:num>
                      <m:den>
                        <m:r>
                          <a:rPr lang="en-GB" b="1" i="1" dirty="0" smtClean="0">
                            <a:latin typeface="Cambria Math" panose="02040503050406030204" pitchFamily="18" charset="0"/>
                          </a:rPr>
                          <m:t>𝟔</m:t>
                        </m:r>
                      </m:den>
                    </m:f>
                  </m:oMath>
                </a14:m>
                <a:endParaRPr lang="en-GB" b="1" dirty="0"/>
              </a:p>
              <a:p>
                <a14:m>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𝑥</m:t>
                        </m:r>
                        <m:r>
                          <a:rPr lang="en-GB" b="0" i="1" smtClean="0">
                            <a:latin typeface="Cambria Math" panose="02040503050406030204" pitchFamily="18" charset="0"/>
                          </a:rPr>
                          <m:t>+7</m:t>
                        </m:r>
                      </m:num>
                      <m:den>
                        <m:r>
                          <a:rPr lang="en-GB" b="0" i="1" smtClean="0">
                            <a:latin typeface="Cambria Math" panose="02040503050406030204" pitchFamily="18" charset="0"/>
                          </a:rPr>
                          <m:t>3</m:t>
                        </m:r>
                      </m:den>
                    </m:f>
                  </m:oMath>
                </a14:m>
                <a:r>
                  <a:rPr lang="en-GB" dirty="0"/>
                  <a:t>               </a:t>
                </a:r>
                <a14:m>
                  <m:oMath xmlns:m="http://schemas.openxmlformats.org/officeDocument/2006/math">
                    <m:sSup>
                      <m:sSupPr>
                        <m:ctrlPr>
                          <a:rPr lang="en-GB" b="1" i="1" dirty="0" smtClean="0">
                            <a:latin typeface="Cambria Math" panose="02040503050406030204" pitchFamily="18" charset="0"/>
                          </a:rPr>
                        </m:ctrlPr>
                      </m:sSupPr>
                      <m:e>
                        <m:r>
                          <a:rPr lang="en-GB" b="1" i="1" dirty="0" smtClean="0">
                            <a:latin typeface="Cambria Math" panose="02040503050406030204" pitchFamily="18" charset="0"/>
                          </a:rPr>
                          <m:t>𝒇</m:t>
                        </m:r>
                      </m:e>
                      <m:sup>
                        <m:r>
                          <a:rPr lang="en-GB" b="1" i="1" dirty="0" smtClean="0">
                            <a:latin typeface="Cambria Math" panose="02040503050406030204" pitchFamily="18" charset="0"/>
                          </a:rPr>
                          <m:t>−</m:t>
                        </m:r>
                        <m:r>
                          <a:rPr lang="en-GB" b="1" i="1" dirty="0" smtClean="0">
                            <a:latin typeface="Cambria Math" panose="02040503050406030204" pitchFamily="18" charset="0"/>
                          </a:rPr>
                          <m:t>𝟏</m:t>
                        </m:r>
                      </m:sup>
                    </m:sSup>
                    <m:d>
                      <m:dPr>
                        <m:ctrlPr>
                          <a:rPr lang="en-GB" b="1" i="1" dirty="0" smtClean="0">
                            <a:latin typeface="Cambria Math" panose="02040503050406030204" pitchFamily="18" charset="0"/>
                          </a:rPr>
                        </m:ctrlPr>
                      </m:dPr>
                      <m:e>
                        <m:r>
                          <a:rPr lang="en-GB" b="1" i="1" dirty="0" smtClean="0">
                            <a:latin typeface="Cambria Math" panose="02040503050406030204" pitchFamily="18" charset="0"/>
                          </a:rPr>
                          <m:t>𝒙</m:t>
                        </m:r>
                      </m:e>
                    </m:d>
                    <m:r>
                      <a:rPr lang="en-GB" b="1" i="1" dirty="0" smtClean="0">
                        <a:latin typeface="Cambria Math" panose="02040503050406030204" pitchFamily="18" charset="0"/>
                      </a:rPr>
                      <m:t>=</m:t>
                    </m:r>
                    <m:r>
                      <a:rPr lang="en-GB" b="1" i="1" dirty="0" smtClean="0">
                        <a:latin typeface="Cambria Math" panose="02040503050406030204" pitchFamily="18" charset="0"/>
                      </a:rPr>
                      <m:t>𝟑</m:t>
                    </m:r>
                    <m:r>
                      <a:rPr lang="en-GB" b="1" i="1" dirty="0" smtClean="0">
                        <a:latin typeface="Cambria Math" panose="02040503050406030204" pitchFamily="18" charset="0"/>
                      </a:rPr>
                      <m:t>𝒙</m:t>
                    </m:r>
                    <m:r>
                      <a:rPr lang="en-GB" b="1" i="1" dirty="0" smtClean="0">
                        <a:latin typeface="Cambria Math" panose="02040503050406030204" pitchFamily="18" charset="0"/>
                      </a:rPr>
                      <m:t>−</m:t>
                    </m:r>
                    <m:r>
                      <a:rPr lang="en-GB" b="1" i="1" dirty="0" smtClean="0">
                        <a:latin typeface="Cambria Math" panose="02040503050406030204" pitchFamily="18" charset="0"/>
                      </a:rPr>
                      <m:t>𝟕</m:t>
                    </m:r>
                  </m:oMath>
                </a14:m>
                <a:endParaRPr lang="en-GB" b="1" dirty="0"/>
              </a:p>
              <a:p>
                <a14:m>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=5</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𝑥</m:t>
                        </m:r>
                      </m:e>
                    </m:rad>
                    <m:r>
                      <a:rPr lang="en-GB" b="0" i="1" smtClean="0">
                        <a:latin typeface="Cambria Math" panose="02040503050406030204" pitchFamily="18" charset="0"/>
                      </a:rPr>
                      <m:t>+1</m:t>
                    </m:r>
                  </m:oMath>
                </a14:m>
                <a:r>
                  <a:rPr lang="en-GB" dirty="0"/>
                  <a:t>      </a:t>
                </a:r>
                <a14:m>
                  <m:oMath xmlns:m="http://schemas.openxmlformats.org/officeDocument/2006/math">
                    <m:sSup>
                      <m:sSupPr>
                        <m:ctrlPr>
                          <a:rPr lang="en-GB" b="1" i="1" dirty="0" smtClean="0">
                            <a:latin typeface="Cambria Math" panose="02040503050406030204" pitchFamily="18" charset="0"/>
                          </a:rPr>
                        </m:ctrlPr>
                      </m:sSupPr>
                      <m:e>
                        <m:r>
                          <a:rPr lang="en-GB" b="1" i="1" dirty="0" smtClean="0">
                            <a:latin typeface="Cambria Math" panose="02040503050406030204" pitchFamily="18" charset="0"/>
                          </a:rPr>
                          <m:t>𝒇</m:t>
                        </m:r>
                      </m:e>
                      <m:sup>
                        <m:r>
                          <a:rPr lang="en-GB" b="1" i="1" dirty="0" smtClean="0">
                            <a:latin typeface="Cambria Math" panose="02040503050406030204" pitchFamily="18" charset="0"/>
                          </a:rPr>
                          <m:t>−</m:t>
                        </m:r>
                        <m:r>
                          <a:rPr lang="en-GB" b="1" i="1" dirty="0" smtClean="0">
                            <a:latin typeface="Cambria Math" panose="02040503050406030204" pitchFamily="18" charset="0"/>
                          </a:rPr>
                          <m:t>𝟏</m:t>
                        </m:r>
                      </m:sup>
                    </m:sSup>
                    <m:d>
                      <m:dPr>
                        <m:ctrlPr>
                          <a:rPr lang="en-GB" b="1" i="1" dirty="0" smtClean="0">
                            <a:latin typeface="Cambria Math" panose="02040503050406030204" pitchFamily="18" charset="0"/>
                          </a:rPr>
                        </m:ctrlPr>
                      </m:dPr>
                      <m:e>
                        <m:r>
                          <a:rPr lang="en-GB" b="1" i="1" dirty="0" smtClean="0">
                            <a:latin typeface="Cambria Math" panose="02040503050406030204" pitchFamily="18" charset="0"/>
                          </a:rPr>
                          <m:t>𝒙</m:t>
                        </m:r>
                      </m:e>
                    </m:d>
                    <m:r>
                      <a:rPr lang="en-GB" b="1" i="1" dirty="0" smtClean="0">
                        <a:latin typeface="Cambria Math" panose="02040503050406030204" pitchFamily="18" charset="0"/>
                      </a:rPr>
                      <m:t>=</m:t>
                    </m:r>
                    <m:sSup>
                      <m:sSupPr>
                        <m:ctrlPr>
                          <a:rPr lang="en-GB" b="1" i="1" dirty="0" smtClean="0">
                            <a:latin typeface="Cambria Math" panose="02040503050406030204" pitchFamily="18" charset="0"/>
                          </a:rPr>
                        </m:ctrlPr>
                      </m:sSupPr>
                      <m:e>
                        <m:d>
                          <m:dPr>
                            <m:ctrlPr>
                              <a:rPr lang="en-GB" b="1" i="1" dirty="0" smtClean="0">
                                <a:latin typeface="Cambria Math" panose="02040503050406030204" pitchFamily="18" charset="0"/>
                              </a:rPr>
                            </m:ctrlPr>
                          </m:dPr>
                          <m:e>
                            <m:f>
                              <m:fPr>
                                <m:ctrlPr>
                                  <a:rPr lang="en-GB" b="1" i="1" dirty="0" smtClean="0">
                                    <a:latin typeface="Cambria Math" panose="02040503050406030204" pitchFamily="18" charset="0"/>
                                  </a:rPr>
                                </m:ctrlPr>
                              </m:fPr>
                              <m:num>
                                <m:r>
                                  <a:rPr lang="en-GB" b="1" i="1" dirty="0" smtClean="0">
                                    <a:latin typeface="Cambria Math" panose="02040503050406030204" pitchFamily="18" charset="0"/>
                                  </a:rPr>
                                  <m:t>𝒙</m:t>
                                </m:r>
                                <m:r>
                                  <a:rPr lang="en-GB" b="1" i="1" dirty="0" smtClean="0">
                                    <a:latin typeface="Cambria Math" panose="02040503050406030204" pitchFamily="18" charset="0"/>
                                  </a:rPr>
                                  <m:t>−</m:t>
                                </m:r>
                                <m:r>
                                  <a:rPr lang="en-GB" b="1" i="1" dirty="0" smtClean="0">
                                    <a:latin typeface="Cambria Math" panose="02040503050406030204" pitchFamily="18" charset="0"/>
                                  </a:rPr>
                                  <m:t>𝟏</m:t>
                                </m:r>
                              </m:num>
                              <m:den>
                                <m:r>
                                  <a:rPr lang="en-GB" b="1" i="1" dirty="0" smtClean="0">
                                    <a:latin typeface="Cambria Math" panose="02040503050406030204" pitchFamily="18" charset="0"/>
                                  </a:rPr>
                                  <m:t>𝟓</m:t>
                                </m:r>
                              </m:den>
                            </m:f>
                          </m:e>
                        </m:d>
                      </m:e>
                      <m:sup>
                        <m:r>
                          <a:rPr lang="en-GB" b="1" i="1" dirty="0" smtClean="0">
                            <a:latin typeface="Cambria Math" panose="02040503050406030204" pitchFamily="18" charset="0"/>
                          </a:rPr>
                          <m:t>𝟐</m:t>
                        </m:r>
                      </m:sup>
                    </m:sSup>
                  </m:oMath>
                </a14:m>
                <a:endParaRPr lang="en-GB" b="1" dirty="0"/>
              </a:p>
              <a:p>
                <a14:m>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=10−3</m:t>
                    </m:r>
                    <m:r>
                      <a:rPr lang="en-GB" b="0" i="1" smtClean="0">
                        <a:latin typeface="Cambria Math" panose="02040503050406030204" pitchFamily="18" charset="0"/>
                      </a:rPr>
                      <m:t>𝑥</m:t>
                    </m:r>
                  </m:oMath>
                </a14:m>
                <a:r>
                  <a:rPr lang="en-GB" dirty="0"/>
                  <a:t>         </a:t>
                </a:r>
                <a14:m>
                  <m:oMath xmlns:m="http://schemas.openxmlformats.org/officeDocument/2006/math">
                    <m:sSup>
                      <m:sSupPr>
                        <m:ctrlPr>
                          <a:rPr lang="en-GB" b="1" i="1" dirty="0" smtClean="0">
                            <a:latin typeface="Cambria Math" panose="02040503050406030204" pitchFamily="18" charset="0"/>
                          </a:rPr>
                        </m:ctrlPr>
                      </m:sSupPr>
                      <m:e>
                        <m:r>
                          <a:rPr lang="en-GB" b="1" i="1" dirty="0" smtClean="0">
                            <a:latin typeface="Cambria Math" panose="02040503050406030204" pitchFamily="18" charset="0"/>
                          </a:rPr>
                          <m:t>𝒇</m:t>
                        </m:r>
                      </m:e>
                      <m:sup>
                        <m:r>
                          <a:rPr lang="en-GB" b="1" i="1" dirty="0" smtClean="0">
                            <a:latin typeface="Cambria Math" panose="02040503050406030204" pitchFamily="18" charset="0"/>
                          </a:rPr>
                          <m:t>−</m:t>
                        </m:r>
                        <m:r>
                          <a:rPr lang="en-GB" b="1" i="1" dirty="0" smtClean="0">
                            <a:latin typeface="Cambria Math" panose="02040503050406030204" pitchFamily="18" charset="0"/>
                          </a:rPr>
                          <m:t>𝟏</m:t>
                        </m:r>
                      </m:sup>
                    </m:sSup>
                    <m:d>
                      <m:dPr>
                        <m:ctrlPr>
                          <a:rPr lang="en-GB" b="1" i="1" dirty="0" smtClean="0">
                            <a:latin typeface="Cambria Math" panose="02040503050406030204" pitchFamily="18" charset="0"/>
                          </a:rPr>
                        </m:ctrlPr>
                      </m:dPr>
                      <m:e>
                        <m:r>
                          <a:rPr lang="en-GB" b="1" i="1" dirty="0" smtClean="0">
                            <a:latin typeface="Cambria Math" panose="02040503050406030204" pitchFamily="18" charset="0"/>
                          </a:rPr>
                          <m:t>𝒙</m:t>
                        </m:r>
                      </m:e>
                    </m:d>
                    <m:r>
                      <a:rPr lang="en-GB" b="1" i="1" dirty="0" smtClean="0">
                        <a:latin typeface="Cambria Math" panose="02040503050406030204" pitchFamily="18" charset="0"/>
                      </a:rPr>
                      <m:t>=</m:t>
                    </m:r>
                    <m:f>
                      <m:fPr>
                        <m:ctrlPr>
                          <a:rPr lang="en-GB" b="1" i="1" dirty="0" smtClean="0">
                            <a:latin typeface="Cambria Math" panose="02040503050406030204" pitchFamily="18" charset="0"/>
                          </a:rPr>
                        </m:ctrlPr>
                      </m:fPr>
                      <m:num>
                        <m:r>
                          <a:rPr lang="en-GB" b="1" i="1" dirty="0" smtClean="0">
                            <a:latin typeface="Cambria Math" panose="02040503050406030204" pitchFamily="18" charset="0"/>
                          </a:rPr>
                          <m:t>𝟏𝟎</m:t>
                        </m:r>
                        <m:r>
                          <a:rPr lang="en-GB" b="1" i="1" dirty="0" smtClean="0">
                            <a:latin typeface="Cambria Math" panose="02040503050406030204" pitchFamily="18" charset="0"/>
                          </a:rPr>
                          <m:t>−</m:t>
                        </m:r>
                        <m:r>
                          <a:rPr lang="en-GB" b="1" i="1" dirty="0" smtClean="0">
                            <a:latin typeface="Cambria Math" panose="02040503050406030204" pitchFamily="18" charset="0"/>
                          </a:rPr>
                          <m:t>𝒙</m:t>
                        </m:r>
                      </m:num>
                      <m:den>
                        <m:r>
                          <a:rPr lang="en-GB" b="1" i="1" dirty="0" smtClean="0">
                            <a:latin typeface="Cambria Math" panose="02040503050406030204" pitchFamily="18" charset="0"/>
                          </a:rPr>
                          <m:t>𝟑</m:t>
                        </m:r>
                      </m:den>
                    </m:f>
                  </m:oMath>
                </a14:m>
                <a:endParaRPr lang="en-GB" b="1" dirty="0"/>
              </a:p>
              <a:p>
                <a:endParaRPr lang="en-GB" dirty="0"/>
              </a:p>
              <a:p>
                <a:r>
                  <a:rPr lang="pt-BR" i="1" dirty="0"/>
                  <a:t>[Edexcel IGCSE Jan2016(R)-3H Q16c]</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m:t>
                          </m:r>
                          <m:r>
                            <a:rPr lang="en-GB" b="0" i="1" smtClean="0">
                              <a:latin typeface="Cambria Math" panose="02040503050406030204" pitchFamily="18" charset="0"/>
                            </a:rPr>
                            <m:t>𝑥</m:t>
                          </m:r>
                        </m:num>
                        <m:den>
                          <m:r>
                            <a:rPr lang="en-GB" b="0" i="1" smtClean="0">
                              <a:latin typeface="Cambria Math" panose="02040503050406030204" pitchFamily="18" charset="0"/>
                            </a:rPr>
                            <m:t>𝑥</m:t>
                          </m:r>
                          <m:r>
                            <a:rPr lang="en-GB" b="0" i="1" smtClean="0">
                              <a:latin typeface="Cambria Math" panose="02040503050406030204" pitchFamily="18" charset="0"/>
                            </a:rPr>
                            <m:t>−1</m:t>
                          </m:r>
                        </m:den>
                      </m:f>
                    </m:oMath>
                  </m:oMathPara>
                </a14:m>
                <a:endParaRPr lang="en-GB" dirty="0"/>
              </a:p>
              <a:p>
                <a:r>
                  <a:rPr lang="en-GB" dirty="0"/>
                  <a:t>Find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𝑓</m:t>
                        </m:r>
                      </m:e>
                      <m:sup>
                        <m:r>
                          <a:rPr lang="en-GB" b="0" i="1" smtClean="0">
                            <a:latin typeface="Cambria Math" panose="02040503050406030204" pitchFamily="18" charset="0"/>
                          </a:rPr>
                          <m:t>−1</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oMath>
                </a14:m>
                <a:endParaRPr lang="en-GB" dirty="0"/>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𝒙</m:t>
                          </m:r>
                        </m:num>
                        <m:den>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𝟐</m:t>
                          </m:r>
                        </m:den>
                      </m:f>
                    </m:oMath>
                  </m:oMathPara>
                </a14:m>
                <a:endParaRPr lang="en-GB" b="1" dirty="0"/>
              </a:p>
              <a:p>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539552" y="817539"/>
                <a:ext cx="3888432" cy="5043112"/>
              </a:xfrm>
              <a:prstGeom prst="rect">
                <a:avLst/>
              </a:prstGeom>
              <a:blipFill rotWithShape="0">
                <a:blip r:embed="rId2"/>
                <a:stretch>
                  <a:fillRect l="-1413" t="-605" r="-141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932040" y="817539"/>
                <a:ext cx="3888432" cy="6016519"/>
              </a:xfrm>
              <a:prstGeom prst="rect">
                <a:avLst/>
              </a:prstGeom>
              <a:noFill/>
            </p:spPr>
            <p:txBody>
              <a:bodyPr wrap="square" rtlCol="0">
                <a:spAutoFit/>
              </a:bodyPr>
              <a:lstStyle/>
              <a:p>
                <a:r>
                  <a:rPr lang="en-GB" dirty="0" smtClean="0"/>
                  <a:t>Find </a:t>
                </a:r>
                <a14:m>
                  <m:oMath xmlns:m="http://schemas.openxmlformats.org/officeDocument/2006/math">
                    <m:sSup>
                      <m:sSupPr>
                        <m:ctrlPr>
                          <a:rPr lang="en-GB" i="1">
                            <a:latin typeface="Cambria Math" panose="02040503050406030204" pitchFamily="18" charset="0"/>
                          </a:rPr>
                        </m:ctrlPr>
                      </m:sSupPr>
                      <m:e>
                        <m:r>
                          <a:rPr lang="en-GB" i="1">
                            <a:latin typeface="Cambria Math" panose="02040503050406030204" pitchFamily="18" charset="0"/>
                          </a:rPr>
                          <m:t>𝑓</m:t>
                        </m:r>
                      </m:e>
                      <m:sup>
                        <m:r>
                          <a:rPr lang="en-GB" i="1">
                            <a:latin typeface="Cambria Math" panose="02040503050406030204" pitchFamily="18" charset="0"/>
                          </a:rPr>
                          <m:t>−1</m:t>
                        </m:r>
                      </m:sup>
                    </m:sSup>
                    <m:r>
                      <a:rPr lang="en-GB" i="1">
                        <a:latin typeface="Cambria Math" panose="02040503050406030204" pitchFamily="18" charset="0"/>
                      </a:rPr>
                      <m:t>(</m:t>
                    </m:r>
                    <m:r>
                      <a:rPr lang="en-GB" i="1">
                        <a:latin typeface="Cambria Math" panose="02040503050406030204" pitchFamily="18" charset="0"/>
                      </a:rPr>
                      <m:t>𝑥</m:t>
                    </m:r>
                    <m:r>
                      <a:rPr lang="en-GB" i="1">
                        <a:latin typeface="Cambria Math" panose="02040503050406030204" pitchFamily="18" charset="0"/>
                      </a:rPr>
                      <m:t>)</m:t>
                    </m:r>
                  </m:oMath>
                </a14:m>
                <a:r>
                  <a:rPr lang="en-GB" dirty="0"/>
                  <a:t> for the following functions.</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𝑥</m:t>
                          </m:r>
                        </m:num>
                        <m:den>
                          <m:r>
                            <a:rPr lang="en-GB" b="0" i="1" smtClean="0">
                              <a:latin typeface="Cambria Math" panose="02040503050406030204" pitchFamily="18" charset="0"/>
                            </a:rPr>
                            <m:t>𝑥</m:t>
                          </m:r>
                          <m:r>
                            <a:rPr lang="en-GB" b="0" i="1" smtClean="0">
                              <a:latin typeface="Cambria Math" panose="02040503050406030204" pitchFamily="18" charset="0"/>
                            </a:rPr>
                            <m:t>+3</m:t>
                          </m:r>
                        </m:den>
                      </m:f>
                      <m:r>
                        <a:rPr lang="en-GB" b="0" i="1" smtClean="0">
                          <a:latin typeface="Cambria Math" panose="02040503050406030204" pitchFamily="18" charset="0"/>
                        </a:rPr>
                        <m:t>         </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𝒇</m:t>
                          </m:r>
                        </m:e>
                        <m:sup>
                          <m:r>
                            <a:rPr lang="en-GB" b="1" i="1" smtClean="0">
                              <a:latin typeface="Cambria Math" panose="02040503050406030204" pitchFamily="18" charset="0"/>
                            </a:rPr>
                            <m:t>−</m:t>
                          </m:r>
                          <m:r>
                            <a:rPr lang="en-GB" b="1" i="1" smtClean="0">
                              <a:latin typeface="Cambria Math" panose="02040503050406030204" pitchFamily="18" charset="0"/>
                            </a:rPr>
                            <m:t>𝟏</m:t>
                          </m:r>
                        </m:sup>
                      </m:sSup>
                      <m:d>
                        <m:dPr>
                          <m:ctrlPr>
                            <a:rPr lang="en-GB" b="1" i="1" smtClean="0">
                              <a:latin typeface="Cambria Math" panose="02040503050406030204" pitchFamily="18" charset="0"/>
                            </a:rPr>
                          </m:ctrlPr>
                        </m:dPr>
                        <m:e>
                          <m:r>
                            <a:rPr lang="en-GB" b="1" i="1" smtClean="0">
                              <a:latin typeface="Cambria Math" panose="02040503050406030204" pitchFamily="18" charset="0"/>
                            </a:rPr>
                            <m:t>𝒙</m:t>
                          </m:r>
                        </m:e>
                      </m:d>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𝟑</m:t>
                          </m:r>
                          <m:r>
                            <a:rPr lang="en-GB" b="1" i="1" smtClean="0">
                              <a:latin typeface="Cambria Math" panose="02040503050406030204" pitchFamily="18" charset="0"/>
                            </a:rPr>
                            <m:t>𝒙</m:t>
                          </m:r>
                        </m:num>
                        <m:den>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𝒙</m:t>
                          </m:r>
                        </m:den>
                      </m:f>
                    </m:oMath>
                  </m:oMathPara>
                </a14:m>
                <a:endParaRPr lang="en-GB" b="1" dirty="0"/>
              </a:p>
              <a:p>
                <a:endParaRPr lang="en-GB" sz="900" dirty="0"/>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𝑓</m:t>
                      </m:r>
                      <m:d>
                        <m:dPr>
                          <m:ctrlPr>
                            <a:rPr lang="en-GB" i="1">
                              <a:latin typeface="Cambria Math" panose="02040503050406030204" pitchFamily="18" charset="0"/>
                            </a:rPr>
                          </m:ctrlPr>
                        </m:dPr>
                        <m:e>
                          <m:r>
                            <a:rPr lang="en-GB" i="1">
                              <a:latin typeface="Cambria Math" panose="02040503050406030204" pitchFamily="18" charset="0"/>
                            </a:rPr>
                            <m:t>𝑥</m:t>
                          </m:r>
                        </m:e>
                      </m:d>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𝑥</m:t>
                          </m:r>
                          <m:r>
                            <a:rPr lang="en-GB" b="0" i="1" smtClean="0">
                              <a:latin typeface="Cambria Math" panose="02040503050406030204" pitchFamily="18" charset="0"/>
                            </a:rPr>
                            <m:t>−2</m:t>
                          </m:r>
                        </m:num>
                        <m:den>
                          <m:r>
                            <a:rPr lang="en-GB" i="1">
                              <a:latin typeface="Cambria Math" panose="02040503050406030204" pitchFamily="18" charset="0"/>
                            </a:rPr>
                            <m:t>𝑥</m:t>
                          </m:r>
                        </m:den>
                      </m:f>
                      <m:r>
                        <a:rPr lang="en-GB" i="1">
                          <a:latin typeface="Cambria Math" panose="02040503050406030204" pitchFamily="18" charset="0"/>
                        </a:rPr>
                        <m:t>         </m:t>
                      </m:r>
                      <m:sSup>
                        <m:sSupPr>
                          <m:ctrlPr>
                            <a:rPr lang="en-GB" b="1" i="1">
                              <a:latin typeface="Cambria Math" panose="02040503050406030204" pitchFamily="18" charset="0"/>
                            </a:rPr>
                          </m:ctrlPr>
                        </m:sSupPr>
                        <m:e>
                          <m:r>
                            <a:rPr lang="en-GB" b="1" i="1">
                              <a:latin typeface="Cambria Math" panose="02040503050406030204" pitchFamily="18" charset="0"/>
                            </a:rPr>
                            <m:t>𝒇</m:t>
                          </m:r>
                        </m:e>
                        <m:sup>
                          <m:r>
                            <a:rPr lang="en-GB" b="1" i="1">
                              <a:latin typeface="Cambria Math" panose="02040503050406030204" pitchFamily="18" charset="0"/>
                            </a:rPr>
                            <m:t>−</m:t>
                          </m:r>
                          <m:r>
                            <a:rPr lang="en-GB" b="1" i="1">
                              <a:latin typeface="Cambria Math" panose="02040503050406030204" pitchFamily="18" charset="0"/>
                            </a:rPr>
                            <m:t>𝟏</m:t>
                          </m:r>
                        </m:sup>
                      </m:sSup>
                      <m:d>
                        <m:dPr>
                          <m:ctrlPr>
                            <a:rPr lang="en-GB" b="1" i="1">
                              <a:latin typeface="Cambria Math" panose="02040503050406030204" pitchFamily="18" charset="0"/>
                            </a:rPr>
                          </m:ctrlPr>
                        </m:dPr>
                        <m:e>
                          <m:r>
                            <a:rPr lang="en-GB" b="1" i="1">
                              <a:latin typeface="Cambria Math" panose="02040503050406030204" pitchFamily="18" charset="0"/>
                            </a:rPr>
                            <m:t>𝒙</m:t>
                          </m:r>
                        </m:e>
                      </m:d>
                      <m:r>
                        <a:rPr lang="en-GB" b="1" i="1">
                          <a:latin typeface="Cambria Math" panose="02040503050406030204" pitchFamily="18" charset="0"/>
                        </a:rPr>
                        <m:t>=</m:t>
                      </m:r>
                      <m:f>
                        <m:fPr>
                          <m:ctrlPr>
                            <a:rPr lang="en-GB" b="1" i="1">
                              <a:latin typeface="Cambria Math" panose="02040503050406030204" pitchFamily="18" charset="0"/>
                            </a:rPr>
                          </m:ctrlPr>
                        </m:fPr>
                        <m:num>
                          <m:r>
                            <a:rPr lang="en-GB" b="1" i="1" smtClean="0">
                              <a:latin typeface="Cambria Math" panose="02040503050406030204" pitchFamily="18" charset="0"/>
                            </a:rPr>
                            <m:t>𝟐</m:t>
                          </m:r>
                        </m:num>
                        <m:den>
                          <m:r>
                            <a:rPr lang="en-GB" b="1" i="1">
                              <a:latin typeface="Cambria Math" panose="02040503050406030204" pitchFamily="18" charset="0"/>
                            </a:rPr>
                            <m:t>𝟏</m:t>
                          </m:r>
                          <m:r>
                            <a:rPr lang="en-GB" b="1" i="1">
                              <a:latin typeface="Cambria Math" panose="02040503050406030204" pitchFamily="18" charset="0"/>
                            </a:rPr>
                            <m:t>−</m:t>
                          </m:r>
                          <m:r>
                            <a:rPr lang="en-GB" b="1" i="1">
                              <a:latin typeface="Cambria Math" panose="02040503050406030204" pitchFamily="18" charset="0"/>
                            </a:rPr>
                            <m:t>𝒙</m:t>
                          </m:r>
                        </m:den>
                      </m:f>
                    </m:oMath>
                  </m:oMathPara>
                </a14:m>
                <a:endParaRPr lang="en-GB" b="1" dirty="0"/>
              </a:p>
              <a:p>
                <a:endParaRPr lang="en-GB" sz="900" dirty="0"/>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𝑓</m:t>
                      </m:r>
                      <m:d>
                        <m:dPr>
                          <m:ctrlPr>
                            <a:rPr lang="en-GB" i="1">
                              <a:latin typeface="Cambria Math" panose="02040503050406030204" pitchFamily="18" charset="0"/>
                            </a:rPr>
                          </m:ctrlPr>
                        </m:dPr>
                        <m:e>
                          <m:r>
                            <a:rPr lang="en-GB" i="1">
                              <a:latin typeface="Cambria Math" panose="02040503050406030204" pitchFamily="18" charset="0"/>
                            </a:rPr>
                            <m:t>𝑥</m:t>
                          </m:r>
                        </m:e>
                      </m:d>
                      <m:r>
                        <a:rPr lang="en-GB" i="1">
                          <a:latin typeface="Cambria Math" panose="02040503050406030204" pitchFamily="18" charset="0"/>
                        </a:rPr>
                        <m:t>=</m:t>
                      </m:r>
                      <m:f>
                        <m:fPr>
                          <m:ctrlPr>
                            <a:rPr lang="en-GB" i="1">
                              <a:latin typeface="Cambria Math" panose="02040503050406030204" pitchFamily="18" charset="0"/>
                            </a:rPr>
                          </m:ctrlPr>
                        </m:fPr>
                        <m:num>
                          <m:r>
                            <a:rPr lang="en-GB" b="0" i="1" smtClean="0">
                              <a:latin typeface="Cambria Math" panose="02040503050406030204" pitchFamily="18" charset="0"/>
                            </a:rPr>
                            <m:t>2</m:t>
                          </m:r>
                          <m:r>
                            <a:rPr lang="en-GB" i="1">
                              <a:latin typeface="Cambria Math" panose="02040503050406030204" pitchFamily="18" charset="0"/>
                            </a:rPr>
                            <m:t>𝑥</m:t>
                          </m:r>
                          <m:r>
                            <a:rPr lang="en-GB" b="0" i="1" smtClean="0">
                              <a:latin typeface="Cambria Math" panose="02040503050406030204" pitchFamily="18" charset="0"/>
                            </a:rPr>
                            <m:t>−1</m:t>
                          </m:r>
                        </m:num>
                        <m:den>
                          <m:r>
                            <a:rPr lang="en-GB" i="1">
                              <a:latin typeface="Cambria Math" panose="02040503050406030204" pitchFamily="18" charset="0"/>
                            </a:rPr>
                            <m:t>𝑥</m:t>
                          </m:r>
                          <m:r>
                            <a:rPr lang="en-GB" b="0" i="1" smtClean="0">
                              <a:latin typeface="Cambria Math" panose="02040503050406030204" pitchFamily="18" charset="0"/>
                            </a:rPr>
                            <m:t>−1</m:t>
                          </m:r>
                        </m:den>
                      </m:f>
                      <m:r>
                        <a:rPr lang="en-GB" i="1">
                          <a:latin typeface="Cambria Math" panose="02040503050406030204" pitchFamily="18" charset="0"/>
                        </a:rPr>
                        <m:t>         </m:t>
                      </m:r>
                      <m:sSup>
                        <m:sSupPr>
                          <m:ctrlPr>
                            <a:rPr lang="en-GB" b="1" i="1">
                              <a:latin typeface="Cambria Math" panose="02040503050406030204" pitchFamily="18" charset="0"/>
                            </a:rPr>
                          </m:ctrlPr>
                        </m:sSupPr>
                        <m:e>
                          <m:r>
                            <a:rPr lang="en-GB" b="1" i="1">
                              <a:latin typeface="Cambria Math" panose="02040503050406030204" pitchFamily="18" charset="0"/>
                            </a:rPr>
                            <m:t>𝒇</m:t>
                          </m:r>
                        </m:e>
                        <m:sup>
                          <m:r>
                            <a:rPr lang="en-GB" b="1" i="1">
                              <a:latin typeface="Cambria Math" panose="02040503050406030204" pitchFamily="18" charset="0"/>
                            </a:rPr>
                            <m:t>−</m:t>
                          </m:r>
                          <m:r>
                            <a:rPr lang="en-GB" b="1" i="1">
                              <a:latin typeface="Cambria Math" panose="02040503050406030204" pitchFamily="18" charset="0"/>
                            </a:rPr>
                            <m:t>𝟏</m:t>
                          </m:r>
                        </m:sup>
                      </m:sSup>
                      <m:d>
                        <m:dPr>
                          <m:ctrlPr>
                            <a:rPr lang="en-GB" b="1" i="1">
                              <a:latin typeface="Cambria Math" panose="02040503050406030204" pitchFamily="18" charset="0"/>
                            </a:rPr>
                          </m:ctrlPr>
                        </m:dPr>
                        <m:e>
                          <m:r>
                            <a:rPr lang="en-GB" b="1" i="1">
                              <a:latin typeface="Cambria Math" panose="02040503050406030204" pitchFamily="18" charset="0"/>
                            </a:rPr>
                            <m:t>𝒙</m:t>
                          </m:r>
                        </m:e>
                      </m:d>
                      <m:r>
                        <a:rPr lang="en-GB" b="1" i="1">
                          <a:latin typeface="Cambria Math" panose="02040503050406030204" pitchFamily="18" charset="0"/>
                        </a:rPr>
                        <m:t>=</m:t>
                      </m:r>
                      <m:f>
                        <m:fPr>
                          <m:ctrlPr>
                            <a:rPr lang="en-GB" b="1" i="1">
                              <a:latin typeface="Cambria Math" panose="02040503050406030204" pitchFamily="18" charset="0"/>
                            </a:rPr>
                          </m:ctrlPr>
                        </m:fPr>
                        <m:num>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m:t>
                          </m:r>
                        </m:num>
                        <m:den>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𝟐</m:t>
                          </m:r>
                        </m:den>
                      </m:f>
                    </m:oMath>
                  </m:oMathPara>
                </a14:m>
                <a:endParaRPr lang="en-GB" b="1" dirty="0"/>
              </a:p>
              <a:p>
                <a:endParaRPr lang="en-GB" sz="900" dirty="0"/>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𝑓</m:t>
                      </m:r>
                      <m:d>
                        <m:dPr>
                          <m:ctrlPr>
                            <a:rPr lang="en-GB" i="1">
                              <a:latin typeface="Cambria Math" panose="02040503050406030204" pitchFamily="18" charset="0"/>
                            </a:rPr>
                          </m:ctrlPr>
                        </m:dPr>
                        <m:e>
                          <m:r>
                            <a:rPr lang="en-GB" i="1">
                              <a:latin typeface="Cambria Math" panose="02040503050406030204" pitchFamily="18" charset="0"/>
                            </a:rPr>
                            <m:t>𝑥</m:t>
                          </m:r>
                        </m:e>
                      </m:d>
                      <m:r>
                        <a:rPr lang="en-GB" i="1">
                          <a:latin typeface="Cambria Math" panose="02040503050406030204" pitchFamily="18" charset="0"/>
                        </a:rPr>
                        <m:t>=</m:t>
                      </m:r>
                      <m:f>
                        <m:fPr>
                          <m:ctrlPr>
                            <a:rPr lang="en-GB" i="1">
                              <a:latin typeface="Cambria Math" panose="02040503050406030204" pitchFamily="18" charset="0"/>
                            </a:rPr>
                          </m:ctrlPr>
                        </m:fPr>
                        <m:num>
                          <m:r>
                            <a:rPr lang="en-GB" b="0" i="1" smtClean="0">
                              <a:latin typeface="Cambria Math" panose="02040503050406030204" pitchFamily="18" charset="0"/>
                            </a:rPr>
                            <m:t>1−</m:t>
                          </m:r>
                          <m:r>
                            <a:rPr lang="en-GB" i="1">
                              <a:latin typeface="Cambria Math" panose="02040503050406030204" pitchFamily="18" charset="0"/>
                            </a:rPr>
                            <m:t>𝑥</m:t>
                          </m:r>
                        </m:num>
                        <m:den>
                          <m:r>
                            <a:rPr lang="en-GB" b="0" i="1" smtClean="0">
                              <a:latin typeface="Cambria Math" panose="02040503050406030204" pitchFamily="18" charset="0"/>
                            </a:rPr>
                            <m:t>3</m:t>
                          </m:r>
                          <m:r>
                            <a:rPr lang="en-GB" i="1">
                              <a:latin typeface="Cambria Math" panose="02040503050406030204" pitchFamily="18" charset="0"/>
                            </a:rPr>
                            <m:t>𝑥</m:t>
                          </m:r>
                          <m:r>
                            <a:rPr lang="en-GB" i="1">
                              <a:latin typeface="Cambria Math" panose="02040503050406030204" pitchFamily="18" charset="0"/>
                            </a:rPr>
                            <m:t>+1</m:t>
                          </m:r>
                        </m:den>
                      </m:f>
                      <m:r>
                        <a:rPr lang="en-GB" i="1">
                          <a:latin typeface="Cambria Math" panose="02040503050406030204" pitchFamily="18" charset="0"/>
                        </a:rPr>
                        <m:t>         </m:t>
                      </m:r>
                      <m:sSup>
                        <m:sSupPr>
                          <m:ctrlPr>
                            <a:rPr lang="en-GB" b="1" i="1">
                              <a:latin typeface="Cambria Math" panose="02040503050406030204" pitchFamily="18" charset="0"/>
                            </a:rPr>
                          </m:ctrlPr>
                        </m:sSupPr>
                        <m:e>
                          <m:r>
                            <a:rPr lang="en-GB" b="1" i="1">
                              <a:latin typeface="Cambria Math" panose="02040503050406030204" pitchFamily="18" charset="0"/>
                            </a:rPr>
                            <m:t>𝒇</m:t>
                          </m:r>
                        </m:e>
                        <m:sup>
                          <m:r>
                            <a:rPr lang="en-GB" b="1" i="1">
                              <a:latin typeface="Cambria Math" panose="02040503050406030204" pitchFamily="18" charset="0"/>
                            </a:rPr>
                            <m:t>−</m:t>
                          </m:r>
                          <m:r>
                            <a:rPr lang="en-GB" b="1" i="1">
                              <a:latin typeface="Cambria Math" panose="02040503050406030204" pitchFamily="18" charset="0"/>
                            </a:rPr>
                            <m:t>𝟏</m:t>
                          </m:r>
                        </m:sup>
                      </m:sSup>
                      <m:d>
                        <m:dPr>
                          <m:ctrlPr>
                            <a:rPr lang="en-GB" b="1" i="1">
                              <a:latin typeface="Cambria Math" panose="02040503050406030204" pitchFamily="18" charset="0"/>
                            </a:rPr>
                          </m:ctrlPr>
                        </m:dPr>
                        <m:e>
                          <m:r>
                            <a:rPr lang="en-GB" b="1" i="1">
                              <a:latin typeface="Cambria Math" panose="02040503050406030204" pitchFamily="18" charset="0"/>
                            </a:rPr>
                            <m:t>𝒙</m:t>
                          </m:r>
                        </m:e>
                      </m:d>
                      <m:r>
                        <a:rPr lang="en-GB" b="1" i="1">
                          <a:latin typeface="Cambria Math" panose="02040503050406030204" pitchFamily="18" charset="0"/>
                        </a:rPr>
                        <m:t>=</m:t>
                      </m:r>
                      <m:f>
                        <m:fPr>
                          <m:ctrlPr>
                            <a:rPr lang="en-GB" b="1" i="1">
                              <a:latin typeface="Cambria Math" panose="02040503050406030204" pitchFamily="18" charset="0"/>
                            </a:rPr>
                          </m:ctrlPr>
                        </m:fPr>
                        <m:num>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𝒙</m:t>
                          </m:r>
                        </m:num>
                        <m:den>
                          <m:r>
                            <a:rPr lang="en-GB" b="1" i="1" smtClean="0">
                              <a:latin typeface="Cambria Math" panose="02040503050406030204" pitchFamily="18" charset="0"/>
                            </a:rPr>
                            <m:t>𝟑</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m:t>
                          </m:r>
                        </m:den>
                      </m:f>
                    </m:oMath>
                  </m:oMathPara>
                </a14:m>
                <a:endParaRPr lang="en-GB" b="1" dirty="0"/>
              </a:p>
              <a:p>
                <a:endParaRPr lang="en-GB" sz="900" dirty="0"/>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𝑓</m:t>
                      </m:r>
                      <m:d>
                        <m:dPr>
                          <m:ctrlPr>
                            <a:rPr lang="en-GB" i="1">
                              <a:latin typeface="Cambria Math" panose="02040503050406030204" pitchFamily="18" charset="0"/>
                            </a:rPr>
                          </m:ctrlPr>
                        </m:dPr>
                        <m:e>
                          <m:r>
                            <a:rPr lang="en-GB" i="1">
                              <a:latin typeface="Cambria Math" panose="02040503050406030204" pitchFamily="18" charset="0"/>
                            </a:rPr>
                            <m:t>𝑥</m:t>
                          </m:r>
                        </m:e>
                      </m:d>
                      <m:r>
                        <a:rPr lang="en-GB" i="1">
                          <a:latin typeface="Cambria Math" panose="02040503050406030204" pitchFamily="18" charset="0"/>
                        </a:rPr>
                        <m:t>=</m:t>
                      </m:r>
                      <m:f>
                        <m:fPr>
                          <m:ctrlPr>
                            <a:rPr lang="en-GB" i="1">
                              <a:latin typeface="Cambria Math" panose="02040503050406030204" pitchFamily="18" charset="0"/>
                            </a:rPr>
                          </m:ctrlPr>
                        </m:fPr>
                        <m:num>
                          <m:r>
                            <a:rPr lang="en-GB" b="0" i="1" smtClean="0">
                              <a:latin typeface="Cambria Math" panose="02040503050406030204" pitchFamily="18" charset="0"/>
                            </a:rPr>
                            <m:t>3</m:t>
                          </m:r>
                          <m:r>
                            <a:rPr lang="en-GB" b="0" i="1" smtClean="0">
                              <a:latin typeface="Cambria Math" panose="02040503050406030204" pitchFamily="18" charset="0"/>
                            </a:rPr>
                            <m:t>𝑥</m:t>
                          </m:r>
                        </m:num>
                        <m:den>
                          <m:r>
                            <a:rPr lang="en-GB" b="0" i="1" smtClean="0">
                              <a:latin typeface="Cambria Math" panose="02040503050406030204" pitchFamily="18" charset="0"/>
                            </a:rPr>
                            <m:t>3+2</m:t>
                          </m:r>
                          <m:r>
                            <a:rPr lang="en-GB" b="0" i="1" smtClean="0">
                              <a:latin typeface="Cambria Math" panose="02040503050406030204" pitchFamily="18" charset="0"/>
                            </a:rPr>
                            <m:t>𝑥</m:t>
                          </m:r>
                        </m:den>
                      </m:f>
                      <m:r>
                        <a:rPr lang="en-GB" i="1">
                          <a:latin typeface="Cambria Math" panose="02040503050406030204" pitchFamily="18" charset="0"/>
                        </a:rPr>
                        <m:t>         </m:t>
                      </m:r>
                      <m:sSup>
                        <m:sSupPr>
                          <m:ctrlPr>
                            <a:rPr lang="en-GB" b="1" i="1">
                              <a:latin typeface="Cambria Math" panose="02040503050406030204" pitchFamily="18" charset="0"/>
                            </a:rPr>
                          </m:ctrlPr>
                        </m:sSupPr>
                        <m:e>
                          <m:r>
                            <a:rPr lang="en-GB" b="1" i="1">
                              <a:latin typeface="Cambria Math" panose="02040503050406030204" pitchFamily="18" charset="0"/>
                            </a:rPr>
                            <m:t>𝒇</m:t>
                          </m:r>
                        </m:e>
                        <m:sup>
                          <m:r>
                            <a:rPr lang="en-GB" b="1" i="1">
                              <a:latin typeface="Cambria Math" panose="02040503050406030204" pitchFamily="18" charset="0"/>
                            </a:rPr>
                            <m:t>−</m:t>
                          </m:r>
                          <m:r>
                            <a:rPr lang="en-GB" b="1" i="1">
                              <a:latin typeface="Cambria Math" panose="02040503050406030204" pitchFamily="18" charset="0"/>
                            </a:rPr>
                            <m:t>𝟏</m:t>
                          </m:r>
                        </m:sup>
                      </m:sSup>
                      <m:d>
                        <m:dPr>
                          <m:ctrlPr>
                            <a:rPr lang="en-GB" b="1" i="1">
                              <a:latin typeface="Cambria Math" panose="02040503050406030204" pitchFamily="18" charset="0"/>
                            </a:rPr>
                          </m:ctrlPr>
                        </m:dPr>
                        <m:e>
                          <m:r>
                            <a:rPr lang="en-GB" b="1" i="1">
                              <a:latin typeface="Cambria Math" panose="02040503050406030204" pitchFamily="18" charset="0"/>
                            </a:rPr>
                            <m:t>𝒙</m:t>
                          </m:r>
                        </m:e>
                      </m:d>
                      <m:r>
                        <a:rPr lang="en-GB" b="1" i="1">
                          <a:latin typeface="Cambria Math" panose="02040503050406030204" pitchFamily="18" charset="0"/>
                        </a:rPr>
                        <m:t>=</m:t>
                      </m:r>
                      <m:f>
                        <m:fPr>
                          <m:ctrlPr>
                            <a:rPr lang="en-GB" b="1" i="1">
                              <a:latin typeface="Cambria Math" panose="02040503050406030204" pitchFamily="18" charset="0"/>
                            </a:rPr>
                          </m:ctrlPr>
                        </m:fPr>
                        <m:num>
                          <m:r>
                            <a:rPr lang="en-GB" b="1" i="1" smtClean="0">
                              <a:latin typeface="Cambria Math" panose="02040503050406030204" pitchFamily="18" charset="0"/>
                            </a:rPr>
                            <m:t>𝟑</m:t>
                          </m:r>
                          <m:r>
                            <a:rPr lang="en-GB" b="1" i="1">
                              <a:latin typeface="Cambria Math" panose="02040503050406030204" pitchFamily="18" charset="0"/>
                            </a:rPr>
                            <m:t>𝒙</m:t>
                          </m:r>
                        </m:num>
                        <m:den>
                          <m:r>
                            <a:rPr lang="en-GB" b="1" i="1" smtClean="0">
                              <a:latin typeface="Cambria Math" panose="02040503050406030204" pitchFamily="18" charset="0"/>
                            </a:rPr>
                            <m:t>𝟑</m:t>
                          </m:r>
                          <m:r>
                            <a:rPr lang="en-GB" b="1" i="1">
                              <a:latin typeface="Cambria Math" panose="02040503050406030204" pitchFamily="18" charset="0"/>
                            </a:rPr>
                            <m:t>−</m:t>
                          </m:r>
                          <m:r>
                            <a:rPr lang="en-GB" b="1" i="1" smtClean="0">
                              <a:latin typeface="Cambria Math" panose="02040503050406030204" pitchFamily="18" charset="0"/>
                            </a:rPr>
                            <m:t>𝟐</m:t>
                          </m:r>
                          <m:r>
                            <a:rPr lang="en-GB" b="1" i="1">
                              <a:latin typeface="Cambria Math" panose="02040503050406030204" pitchFamily="18" charset="0"/>
                            </a:rPr>
                            <m:t>𝒙</m:t>
                          </m:r>
                        </m:den>
                      </m:f>
                    </m:oMath>
                  </m:oMathPara>
                </a14:m>
                <a:endParaRPr lang="en-GB" b="1" dirty="0"/>
              </a:p>
              <a:p>
                <a:endParaRPr lang="en-GB" sz="900" dirty="0"/>
              </a:p>
              <a:p>
                <a:endParaRPr lang="en-GB" dirty="0"/>
              </a:p>
              <a:p>
                <a:r>
                  <a:rPr lang="en-GB" dirty="0"/>
                  <a:t>Find the value of </a:t>
                </a:r>
                <a14:m>
                  <m:oMath xmlns:m="http://schemas.openxmlformats.org/officeDocument/2006/math">
                    <m:r>
                      <a:rPr lang="en-GB" b="0" i="1" smtClean="0">
                        <a:latin typeface="Cambria Math" panose="02040503050406030204" pitchFamily="18" charset="0"/>
                      </a:rPr>
                      <m:t>𝑎</m:t>
                    </m:r>
                  </m:oMath>
                </a14:m>
                <a:r>
                  <a:rPr lang="en-GB" dirty="0"/>
                  <a:t> for which </a:t>
                </a:r>
                <a14:m>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𝑥</m:t>
                        </m:r>
                      </m:num>
                      <m:den>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𝑎</m:t>
                        </m:r>
                      </m:den>
                    </m:f>
                  </m:oMath>
                </a14:m>
                <a:r>
                  <a:rPr lang="en-GB" dirty="0"/>
                  <a:t> is a self inverse function.</a:t>
                </a:r>
              </a:p>
              <a:p>
                <a:pPr/>
                <a14:m>
                  <m:oMathPara xmlns:m="http://schemas.openxmlformats.org/officeDocument/2006/math">
                    <m:oMathParaPr>
                      <m:jc m:val="centerGroup"/>
                    </m:oMathParaPr>
                    <m:oMath xmlns:m="http://schemas.openxmlformats.org/officeDocument/2006/math">
                      <m:sSup>
                        <m:sSupPr>
                          <m:ctrlPr>
                            <a:rPr lang="en-GB" b="1" i="1" smtClean="0">
                              <a:latin typeface="Cambria Math" panose="02040503050406030204" pitchFamily="18" charset="0"/>
                            </a:rPr>
                          </m:ctrlPr>
                        </m:sSupPr>
                        <m:e>
                          <m:r>
                            <a:rPr lang="en-GB" b="1" i="1" smtClean="0">
                              <a:latin typeface="Cambria Math" panose="02040503050406030204" pitchFamily="18" charset="0"/>
                            </a:rPr>
                            <m:t>𝒇</m:t>
                          </m:r>
                        </m:e>
                        <m:sup>
                          <m:r>
                            <a:rPr lang="en-GB" b="1" i="1" smtClean="0">
                              <a:latin typeface="Cambria Math" panose="02040503050406030204" pitchFamily="18" charset="0"/>
                            </a:rPr>
                            <m:t>−</m:t>
                          </m:r>
                          <m:r>
                            <a:rPr lang="en-GB" b="1" i="1" smtClean="0">
                              <a:latin typeface="Cambria Math" panose="02040503050406030204" pitchFamily="18" charset="0"/>
                            </a:rPr>
                            <m:t>𝟏</m:t>
                          </m:r>
                        </m:sup>
                      </m:sSup>
                      <m:d>
                        <m:dPr>
                          <m:ctrlPr>
                            <a:rPr lang="en-GB" b="1" i="1" smtClean="0">
                              <a:latin typeface="Cambria Math" panose="02040503050406030204" pitchFamily="18" charset="0"/>
                            </a:rPr>
                          </m:ctrlPr>
                        </m:dPr>
                        <m:e>
                          <m:r>
                            <a:rPr lang="en-GB" b="1" i="1" smtClean="0">
                              <a:latin typeface="Cambria Math" panose="02040503050406030204" pitchFamily="18" charset="0"/>
                            </a:rPr>
                            <m:t>𝒙</m:t>
                          </m:r>
                        </m:e>
                      </m:d>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𝒂𝒙</m:t>
                          </m:r>
                        </m:num>
                        <m:den>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𝒙</m:t>
                          </m:r>
                        </m:den>
                      </m:f>
                    </m:oMath>
                  </m:oMathPara>
                </a14:m>
                <a:endParaRPr lang="en-GB" b="1" i="1" dirty="0"/>
              </a:p>
              <a:p>
                <a:pPr/>
                <a:r>
                  <a:rPr lang="en-GB" b="1" dirty="0"/>
                  <a:t>If self-inverse: </a:t>
                </a:r>
                <a14:m>
                  <m:oMath xmlns:m="http://schemas.openxmlformats.org/officeDocument/2006/math">
                    <m:f>
                      <m:fPr>
                        <m:ctrlPr>
                          <a:rPr lang="en-GB" b="1" i="1" smtClean="0">
                            <a:latin typeface="Cambria Math" panose="02040503050406030204" pitchFamily="18" charset="0"/>
                          </a:rPr>
                        </m:ctrlPr>
                      </m:fPr>
                      <m:num>
                        <m:r>
                          <a:rPr lang="en-GB" b="1" i="1" smtClean="0">
                            <a:latin typeface="Cambria Math" panose="02040503050406030204" pitchFamily="18" charset="0"/>
                          </a:rPr>
                          <m:t>𝒙</m:t>
                        </m:r>
                      </m:num>
                      <m:den>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𝒂</m:t>
                        </m:r>
                      </m:den>
                    </m:f>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𝒂𝒙</m:t>
                        </m:r>
                      </m:num>
                      <m:den>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𝒙</m:t>
                        </m:r>
                      </m:den>
                    </m:f>
                  </m:oMath>
                </a14:m>
                <a:r>
                  <a:rPr lang="en-GB" b="1" i="1" dirty="0"/>
                  <a:t/>
                </a:r>
                <a:br>
                  <a:rPr lang="en-GB" b="1" i="1" dirty="0"/>
                </a:b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𝒂</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𝟐</m:t>
                          </m:r>
                        </m:sup>
                      </m:sSup>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𝒂</m:t>
                          </m:r>
                        </m:e>
                        <m:sup>
                          <m:r>
                            <a:rPr lang="en-GB" b="1" i="1" smtClean="0">
                              <a:latin typeface="Cambria Math" panose="02040503050406030204" pitchFamily="18" charset="0"/>
                            </a:rPr>
                            <m:t>𝟐</m:t>
                          </m:r>
                        </m:sup>
                      </m:sSup>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𝒙</m:t>
                      </m:r>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𝟐</m:t>
                          </m:r>
                        </m:sup>
                      </m:sSup>
                    </m:oMath>
                  </m:oMathPara>
                </a14:m>
                <a:endParaRPr lang="en-GB" b="1" i="1" dirty="0"/>
              </a:p>
              <a:p>
                <a:r>
                  <a:rPr lang="en-GB" b="1" dirty="0"/>
                  <a:t>For </a:t>
                </a:r>
                <a14:m>
                  <m:oMath xmlns:m="http://schemas.openxmlformats.org/officeDocument/2006/math">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𝟐</m:t>
                        </m:r>
                      </m:sup>
                    </m:sSup>
                  </m:oMath>
                </a14:m>
                <a:r>
                  <a:rPr lang="en-GB" b="1" dirty="0"/>
                  <a:t> and </a:t>
                </a:r>
                <a14:m>
                  <m:oMath xmlns:m="http://schemas.openxmlformats.org/officeDocument/2006/math">
                    <m:r>
                      <a:rPr lang="en-GB" b="1" i="1" smtClean="0">
                        <a:latin typeface="Cambria Math" panose="02040503050406030204" pitchFamily="18" charset="0"/>
                      </a:rPr>
                      <m:t>𝒙</m:t>
                    </m:r>
                  </m:oMath>
                </a14:m>
                <a:r>
                  <a:rPr lang="en-GB" b="1" dirty="0"/>
                  <a:t> terms to match</a:t>
                </a:r>
                <a:r>
                  <a:rPr lang="en-GB" b="1" i="1" dirty="0"/>
                  <a:t>, </a:t>
                </a:r>
                <a14:m>
                  <m:oMath xmlns:m="http://schemas.openxmlformats.org/officeDocument/2006/math">
                    <m:r>
                      <a:rPr lang="en-GB" b="1" i="1" smtClean="0">
                        <a:latin typeface="Cambria Math" panose="02040503050406030204" pitchFamily="18" charset="0"/>
                      </a:rPr>
                      <m:t>𝒂</m:t>
                    </m:r>
                    <m:r>
                      <a:rPr lang="en-GB" b="1" i="1" smtClean="0">
                        <a:latin typeface="Cambria Math" panose="02040503050406030204" pitchFamily="18" charset="0"/>
                      </a:rPr>
                      <m:t>=−</m:t>
                    </m:r>
                    <m:r>
                      <a:rPr lang="en-GB" b="1" i="1" smtClean="0">
                        <a:latin typeface="Cambria Math" panose="02040503050406030204" pitchFamily="18" charset="0"/>
                      </a:rPr>
                      <m:t>𝟏</m:t>
                    </m:r>
                  </m:oMath>
                </a14:m>
                <a:r>
                  <a:rPr lang="en-GB" b="1" i="1" dirty="0"/>
                  <a:t>.         </a:t>
                </a:r>
              </a:p>
            </p:txBody>
          </p:sp>
        </mc:Choice>
        <mc:Fallback xmlns="">
          <p:sp>
            <p:nvSpPr>
              <p:cNvPr id="6" name="TextBox 5"/>
              <p:cNvSpPr txBox="1">
                <a:spLocks noRot="1" noChangeAspect="1" noMove="1" noResize="1" noEditPoints="1" noAdjustHandles="1" noChangeArrowheads="1" noChangeShapeType="1" noTextEdit="1"/>
              </p:cNvSpPr>
              <p:nvPr/>
            </p:nvSpPr>
            <p:spPr>
              <a:xfrm>
                <a:off x="4932040" y="817539"/>
                <a:ext cx="3888432" cy="6016519"/>
              </a:xfrm>
              <a:prstGeom prst="rect">
                <a:avLst/>
              </a:prstGeom>
              <a:blipFill>
                <a:blip r:embed="rId3"/>
                <a:stretch>
                  <a:fillRect l="-1254" t="-507" r="-11129" b="-709"/>
                </a:stretch>
              </a:blipFill>
            </p:spPr>
            <p:txBody>
              <a:bodyPr/>
              <a:lstStyle/>
              <a:p>
                <a:r>
                  <a:rPr lang="en-GB">
                    <a:noFill/>
                  </a:rPr>
                  <a:t> </a:t>
                </a:r>
              </a:p>
            </p:txBody>
          </p:sp>
        </mc:Fallback>
      </mc:AlternateContent>
      <p:sp>
        <p:nvSpPr>
          <p:cNvPr id="7" name="Rectangle 6"/>
          <p:cNvSpPr/>
          <p:nvPr/>
        </p:nvSpPr>
        <p:spPr>
          <a:xfrm>
            <a:off x="183920" y="885678"/>
            <a:ext cx="285008"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8" name="Rectangle 7"/>
          <p:cNvSpPr/>
          <p:nvPr/>
        </p:nvSpPr>
        <p:spPr>
          <a:xfrm>
            <a:off x="4647032" y="885678"/>
            <a:ext cx="285008"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3</a:t>
            </a:r>
          </a:p>
        </p:txBody>
      </p:sp>
      <p:sp>
        <p:nvSpPr>
          <p:cNvPr id="9" name="Rectangle 8"/>
          <p:cNvSpPr/>
          <p:nvPr/>
        </p:nvSpPr>
        <p:spPr>
          <a:xfrm>
            <a:off x="4647032" y="4725144"/>
            <a:ext cx="285008"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latin typeface="Wingdings" panose="05000000000000000000" pitchFamily="2" charset="2"/>
              </a:rPr>
              <a:t>N</a:t>
            </a:r>
          </a:p>
        </p:txBody>
      </p:sp>
      <p:sp>
        <p:nvSpPr>
          <p:cNvPr id="10" name="Rectangle 9"/>
          <p:cNvSpPr/>
          <p:nvPr/>
        </p:nvSpPr>
        <p:spPr>
          <a:xfrm>
            <a:off x="200768" y="1460261"/>
            <a:ext cx="285008"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a</a:t>
            </a:r>
          </a:p>
        </p:txBody>
      </p:sp>
      <p:sp>
        <p:nvSpPr>
          <p:cNvPr id="11" name="Rectangle 10"/>
          <p:cNvSpPr/>
          <p:nvPr/>
        </p:nvSpPr>
        <p:spPr>
          <a:xfrm>
            <a:off x="200768" y="1772816"/>
            <a:ext cx="285008"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b</a:t>
            </a:r>
          </a:p>
        </p:txBody>
      </p:sp>
      <p:sp>
        <p:nvSpPr>
          <p:cNvPr id="12" name="Rectangle 11"/>
          <p:cNvSpPr/>
          <p:nvPr/>
        </p:nvSpPr>
        <p:spPr>
          <a:xfrm>
            <a:off x="200768" y="2100631"/>
            <a:ext cx="285008"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c</a:t>
            </a:r>
          </a:p>
        </p:txBody>
      </p:sp>
      <p:sp>
        <p:nvSpPr>
          <p:cNvPr id="13" name="Rectangle 12"/>
          <p:cNvSpPr/>
          <p:nvPr/>
        </p:nvSpPr>
        <p:spPr>
          <a:xfrm>
            <a:off x="200768" y="2518119"/>
            <a:ext cx="285008"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d</a:t>
            </a:r>
          </a:p>
        </p:txBody>
      </p:sp>
      <p:sp>
        <p:nvSpPr>
          <p:cNvPr id="14" name="Rectangle 13"/>
          <p:cNvSpPr/>
          <p:nvPr/>
        </p:nvSpPr>
        <p:spPr>
          <a:xfrm>
            <a:off x="200768" y="2935607"/>
            <a:ext cx="285008"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e</a:t>
            </a:r>
          </a:p>
        </p:txBody>
      </p:sp>
      <p:sp>
        <p:nvSpPr>
          <p:cNvPr id="15" name="Rectangle 14"/>
          <p:cNvSpPr/>
          <p:nvPr/>
        </p:nvSpPr>
        <p:spPr>
          <a:xfrm>
            <a:off x="200768" y="3353095"/>
            <a:ext cx="285008"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f</a:t>
            </a:r>
          </a:p>
        </p:txBody>
      </p:sp>
      <p:sp>
        <p:nvSpPr>
          <p:cNvPr id="16" name="Rectangle 15"/>
          <p:cNvSpPr/>
          <p:nvPr/>
        </p:nvSpPr>
        <p:spPr>
          <a:xfrm>
            <a:off x="4698096" y="1278211"/>
            <a:ext cx="285008"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a</a:t>
            </a:r>
          </a:p>
        </p:txBody>
      </p:sp>
      <p:sp>
        <p:nvSpPr>
          <p:cNvPr id="17" name="Rectangle 16"/>
          <p:cNvSpPr/>
          <p:nvPr/>
        </p:nvSpPr>
        <p:spPr>
          <a:xfrm>
            <a:off x="4698096" y="1947755"/>
            <a:ext cx="285008"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b</a:t>
            </a:r>
          </a:p>
        </p:txBody>
      </p:sp>
      <p:sp>
        <p:nvSpPr>
          <p:cNvPr id="18" name="Rectangle 17"/>
          <p:cNvSpPr/>
          <p:nvPr/>
        </p:nvSpPr>
        <p:spPr>
          <a:xfrm>
            <a:off x="4698096" y="2617299"/>
            <a:ext cx="285008"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c</a:t>
            </a:r>
          </a:p>
        </p:txBody>
      </p:sp>
      <p:sp>
        <p:nvSpPr>
          <p:cNvPr id="19" name="Rectangle 18"/>
          <p:cNvSpPr/>
          <p:nvPr/>
        </p:nvSpPr>
        <p:spPr>
          <a:xfrm>
            <a:off x="4695804" y="3231259"/>
            <a:ext cx="285008"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d</a:t>
            </a:r>
          </a:p>
        </p:txBody>
      </p:sp>
      <p:sp>
        <p:nvSpPr>
          <p:cNvPr id="20" name="Rectangle 19"/>
          <p:cNvSpPr/>
          <p:nvPr/>
        </p:nvSpPr>
        <p:spPr>
          <a:xfrm>
            <a:off x="4701132" y="3918743"/>
            <a:ext cx="285008"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e</a:t>
            </a:r>
          </a:p>
        </p:txBody>
      </p:sp>
      <p:sp>
        <p:nvSpPr>
          <p:cNvPr id="21" name="Rectangle 20"/>
          <p:cNvSpPr/>
          <p:nvPr/>
        </p:nvSpPr>
        <p:spPr>
          <a:xfrm>
            <a:off x="2389059" y="1273324"/>
            <a:ext cx="1420941" cy="4888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2" name="Rectangle 21"/>
          <p:cNvSpPr/>
          <p:nvPr/>
        </p:nvSpPr>
        <p:spPr>
          <a:xfrm>
            <a:off x="2389058" y="1762126"/>
            <a:ext cx="1763842" cy="2857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3" name="Rectangle 22"/>
          <p:cNvSpPr/>
          <p:nvPr/>
        </p:nvSpPr>
        <p:spPr>
          <a:xfrm>
            <a:off x="2389058" y="2047875"/>
            <a:ext cx="1763842" cy="4191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4" name="Rectangle 23"/>
          <p:cNvSpPr/>
          <p:nvPr/>
        </p:nvSpPr>
        <p:spPr>
          <a:xfrm>
            <a:off x="2389057" y="2475837"/>
            <a:ext cx="1811467" cy="3435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5" name="Rectangle 24"/>
          <p:cNvSpPr/>
          <p:nvPr/>
        </p:nvSpPr>
        <p:spPr>
          <a:xfrm>
            <a:off x="2389057" y="2819400"/>
            <a:ext cx="1811467" cy="4953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6" name="Rectangle 25"/>
          <p:cNvSpPr/>
          <p:nvPr/>
        </p:nvSpPr>
        <p:spPr>
          <a:xfrm>
            <a:off x="2389057" y="3314700"/>
            <a:ext cx="1811467" cy="4953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7" name="Rectangle 26"/>
          <p:cNvSpPr/>
          <p:nvPr/>
        </p:nvSpPr>
        <p:spPr>
          <a:xfrm>
            <a:off x="6970906" y="1130603"/>
            <a:ext cx="1782570" cy="5934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8" name="Rectangle 27"/>
          <p:cNvSpPr/>
          <p:nvPr/>
        </p:nvSpPr>
        <p:spPr>
          <a:xfrm>
            <a:off x="6970906" y="1724024"/>
            <a:ext cx="1782570" cy="6286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9" name="Rectangle 28"/>
          <p:cNvSpPr/>
          <p:nvPr/>
        </p:nvSpPr>
        <p:spPr>
          <a:xfrm>
            <a:off x="6970906" y="2344758"/>
            <a:ext cx="1782570" cy="6556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0" name="Rectangle 29"/>
          <p:cNvSpPr/>
          <p:nvPr/>
        </p:nvSpPr>
        <p:spPr>
          <a:xfrm>
            <a:off x="6970906" y="3000375"/>
            <a:ext cx="1782570" cy="6556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1" name="Rectangle 30"/>
          <p:cNvSpPr/>
          <p:nvPr/>
        </p:nvSpPr>
        <p:spPr>
          <a:xfrm>
            <a:off x="6970906" y="3657499"/>
            <a:ext cx="1782570" cy="6556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2" name="Rectangle 31"/>
          <p:cNvSpPr/>
          <p:nvPr/>
        </p:nvSpPr>
        <p:spPr>
          <a:xfrm>
            <a:off x="5000953" y="5353050"/>
            <a:ext cx="3638222" cy="13811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3" name="Rectangle 32"/>
          <p:cNvSpPr/>
          <p:nvPr/>
        </p:nvSpPr>
        <p:spPr>
          <a:xfrm>
            <a:off x="1930946" y="5057903"/>
            <a:ext cx="1469479" cy="7142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4" name="Rectangle 33"/>
          <p:cNvSpPr/>
          <p:nvPr/>
        </p:nvSpPr>
        <p:spPr>
          <a:xfrm>
            <a:off x="183920" y="3985308"/>
            <a:ext cx="285008"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
        <p:nvSpPr>
          <p:cNvPr id="35" name="TextBox 34"/>
          <p:cNvSpPr txBox="1"/>
          <p:nvPr/>
        </p:nvSpPr>
        <p:spPr>
          <a:xfrm>
            <a:off x="5916271" y="103621"/>
            <a:ext cx="3168352" cy="369332"/>
          </a:xfrm>
          <a:prstGeom prst="rect">
            <a:avLst/>
          </a:prstGeom>
          <a:noFill/>
        </p:spPr>
        <p:txBody>
          <a:bodyPr wrap="square" rtlCol="0">
            <a:spAutoFit/>
          </a:bodyPr>
          <a:lstStyle/>
          <a:p>
            <a:pPr algn="r"/>
            <a:r>
              <a:rPr lang="en-GB" dirty="0">
                <a:solidFill>
                  <a:schemeClr val="bg1"/>
                </a:solidFill>
              </a:rPr>
              <a:t>(exercises on provided sheet)</a:t>
            </a:r>
          </a:p>
        </p:txBody>
      </p:sp>
    </p:spTree>
    <p:extLst>
      <p:ext uri="{BB962C8B-B14F-4D97-AF65-F5344CB8AC3E}">
        <p14:creationId xmlns:p14="http://schemas.microsoft.com/office/powerpoint/2010/main" val="39992494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8" restart="whenNotActive" fill="hold" evtFilter="cancelBubble" nodeType="interactiveSeq">
                <p:stCondLst>
                  <p:cond evt="onClick" delay="0">
                    <p:tgtEl>
                      <p:spTgt spid="2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2"/>
                                        </p:tgtEl>
                                      </p:cBhvr>
                                    </p:animEffect>
                                    <p:set>
                                      <p:cBhvr>
                                        <p:cTn id="13"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4" restart="whenNotActive" fill="hold" evtFilter="cancelBubble" nodeType="interactiveSeq">
                <p:stCondLst>
                  <p:cond evt="onClick" delay="0">
                    <p:tgtEl>
                      <p:spTgt spid="2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3"/>
                                        </p:tgtEl>
                                      </p:cBhvr>
                                    </p:animEffect>
                                    <p:set>
                                      <p:cBhvr>
                                        <p:cTn id="19"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20" restart="whenNotActive" fill="hold" evtFilter="cancelBubble" nodeType="interactiveSeq">
                <p:stCondLst>
                  <p:cond evt="onClick" delay="0">
                    <p:tgtEl>
                      <p:spTgt spid="24"/>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4"/>
                                        </p:tgtEl>
                                      </p:cBhvr>
                                    </p:animEffect>
                                    <p:set>
                                      <p:cBhvr>
                                        <p:cTn id="25"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26" restart="whenNotActive" fill="hold" evtFilter="cancelBubble" nodeType="interactiveSeq">
                <p:stCondLst>
                  <p:cond evt="onClick" delay="0">
                    <p:tgtEl>
                      <p:spTgt spid="25"/>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5"/>
                                        </p:tgtEl>
                                      </p:cBhvr>
                                    </p:animEffect>
                                    <p:set>
                                      <p:cBhvr>
                                        <p:cTn id="31"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32" restart="whenNotActive" fill="hold" evtFilter="cancelBubble" nodeType="interactiveSeq">
                <p:stCondLst>
                  <p:cond evt="onClick" delay="0">
                    <p:tgtEl>
                      <p:spTgt spid="26"/>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6"/>
                                        </p:tgtEl>
                                      </p:cBhvr>
                                    </p:animEffect>
                                    <p:set>
                                      <p:cBhvr>
                                        <p:cTn id="3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38" restart="whenNotActive" fill="hold" evtFilter="cancelBubble" nodeType="interactiveSeq">
                <p:stCondLst>
                  <p:cond evt="onClick" delay="0">
                    <p:tgtEl>
                      <p:spTgt spid="27"/>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27"/>
                                        </p:tgtEl>
                                      </p:cBhvr>
                                    </p:animEffect>
                                    <p:set>
                                      <p:cBhvr>
                                        <p:cTn id="43"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44" restart="whenNotActive" fill="hold" evtFilter="cancelBubble" nodeType="interactiveSeq">
                <p:stCondLst>
                  <p:cond evt="onClick" delay="0">
                    <p:tgtEl>
                      <p:spTgt spid="28"/>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28"/>
                                        </p:tgtEl>
                                      </p:cBhvr>
                                    </p:animEffect>
                                    <p:set>
                                      <p:cBhvr>
                                        <p:cTn id="49"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50" restart="whenNotActive" fill="hold" evtFilter="cancelBubble" nodeType="interactiveSeq">
                <p:stCondLst>
                  <p:cond evt="onClick" delay="0">
                    <p:tgtEl>
                      <p:spTgt spid="29"/>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29"/>
                                        </p:tgtEl>
                                      </p:cBhvr>
                                    </p:animEffect>
                                    <p:set>
                                      <p:cBhvr>
                                        <p:cTn id="55"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56" restart="whenNotActive" fill="hold" evtFilter="cancelBubble" nodeType="interactiveSeq">
                <p:stCondLst>
                  <p:cond evt="onClick" delay="0">
                    <p:tgtEl>
                      <p:spTgt spid="30"/>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30"/>
                                        </p:tgtEl>
                                      </p:cBhvr>
                                    </p:animEffect>
                                    <p:set>
                                      <p:cBhvr>
                                        <p:cTn id="61"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62" restart="whenNotActive" fill="hold" evtFilter="cancelBubble" nodeType="interactiveSeq">
                <p:stCondLst>
                  <p:cond evt="onClick" delay="0">
                    <p:tgtEl>
                      <p:spTgt spid="31"/>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31"/>
                                        </p:tgtEl>
                                      </p:cBhvr>
                                    </p:animEffect>
                                    <p:set>
                                      <p:cBhvr>
                                        <p:cTn id="67"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68" restart="whenNotActive" fill="hold" evtFilter="cancelBubble" nodeType="interactiveSeq">
                <p:stCondLst>
                  <p:cond evt="onClick" delay="0">
                    <p:tgtEl>
                      <p:spTgt spid="32"/>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32"/>
                                        </p:tgtEl>
                                      </p:cBhvr>
                                    </p:animEffect>
                                    <p:set>
                                      <p:cBhvr>
                                        <p:cTn id="73"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74" restart="whenNotActive" fill="hold" evtFilter="cancelBubble" nodeType="interactiveSeq">
                <p:stCondLst>
                  <p:cond evt="onClick" delay="0">
                    <p:tgtEl>
                      <p:spTgt spid="33"/>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grpId="0" nodeType="clickEffect">
                                  <p:stCondLst>
                                    <p:cond delay="0"/>
                                  </p:stCondLst>
                                  <p:childTnLst>
                                    <p:animEffect transition="out" filter="fade">
                                      <p:cBhvr>
                                        <p:cTn id="78" dur="500"/>
                                        <p:tgtEl>
                                          <p:spTgt spid="33"/>
                                        </p:tgtEl>
                                      </p:cBhvr>
                                    </p:animEffect>
                                    <p:set>
                                      <p:cBhvr>
                                        <p:cTn id="79"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bldLst>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Composite Functions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18" name="TextBox 17"/>
              <p:cNvSpPr txBox="1"/>
              <p:nvPr/>
            </p:nvSpPr>
            <p:spPr>
              <a:xfrm>
                <a:off x="2726480" y="1268760"/>
                <a:ext cx="3689895" cy="12003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600" b="0" i="1" smtClean="0">
                          <a:latin typeface="Cambria Math" panose="02040503050406030204" pitchFamily="18" charset="0"/>
                        </a:rPr>
                        <m:t>𝑓</m:t>
                      </m:r>
                      <m:d>
                        <m:dPr>
                          <m:ctrlPr>
                            <a:rPr lang="en-GB" sz="3600" b="0" i="1" smtClean="0">
                              <a:latin typeface="Cambria Math" panose="02040503050406030204" pitchFamily="18" charset="0"/>
                            </a:rPr>
                          </m:ctrlPr>
                        </m:dPr>
                        <m:e>
                          <m:r>
                            <a:rPr lang="en-GB" sz="3600" b="0" i="1" smtClean="0">
                              <a:latin typeface="Cambria Math" panose="02040503050406030204" pitchFamily="18" charset="0"/>
                            </a:rPr>
                            <m:t>𝑥</m:t>
                          </m:r>
                        </m:e>
                      </m:d>
                      <m:r>
                        <a:rPr lang="en-GB" sz="3600" b="0" i="1" smtClean="0">
                          <a:latin typeface="Cambria Math" panose="02040503050406030204" pitchFamily="18" charset="0"/>
                        </a:rPr>
                        <m:t>=3</m:t>
                      </m:r>
                      <m:r>
                        <a:rPr lang="en-GB" sz="3600" b="0" i="1" smtClean="0">
                          <a:latin typeface="Cambria Math" panose="02040503050406030204" pitchFamily="18" charset="0"/>
                        </a:rPr>
                        <m:t>𝑥</m:t>
                      </m:r>
                      <m:r>
                        <a:rPr lang="en-GB" sz="3600" b="0" i="1" smtClean="0">
                          <a:latin typeface="Cambria Math" panose="02040503050406030204" pitchFamily="18" charset="0"/>
                        </a:rPr>
                        <m:t>+1</m:t>
                      </m:r>
                    </m:oMath>
                    <m:oMath xmlns:m="http://schemas.openxmlformats.org/officeDocument/2006/math">
                      <m:r>
                        <a:rPr lang="en-GB" sz="3600" b="0" i="1" smtClean="0">
                          <a:latin typeface="Cambria Math" panose="02040503050406030204" pitchFamily="18" charset="0"/>
                        </a:rPr>
                        <m:t>𝑔</m:t>
                      </m:r>
                      <m:d>
                        <m:dPr>
                          <m:ctrlPr>
                            <a:rPr lang="en-GB" sz="3600" b="0" i="1" smtClean="0">
                              <a:latin typeface="Cambria Math" panose="02040503050406030204" pitchFamily="18" charset="0"/>
                            </a:rPr>
                          </m:ctrlPr>
                        </m:dPr>
                        <m:e>
                          <m:r>
                            <a:rPr lang="en-GB" sz="3600" b="0" i="1" smtClean="0">
                              <a:latin typeface="Cambria Math" panose="02040503050406030204" pitchFamily="18" charset="0"/>
                            </a:rPr>
                            <m:t>𝑥</m:t>
                          </m:r>
                        </m:e>
                      </m:d>
                      <m:r>
                        <a:rPr lang="en-GB" sz="3600" b="0" i="1" smtClean="0">
                          <a:latin typeface="Cambria Math" panose="02040503050406030204" pitchFamily="18" charset="0"/>
                        </a:rPr>
                        <m:t>=</m:t>
                      </m:r>
                      <m:sSup>
                        <m:sSupPr>
                          <m:ctrlPr>
                            <a:rPr lang="en-GB" sz="3600" b="0" i="1" smtClean="0">
                              <a:latin typeface="Cambria Math" panose="02040503050406030204" pitchFamily="18" charset="0"/>
                            </a:rPr>
                          </m:ctrlPr>
                        </m:sSupPr>
                        <m:e>
                          <m:r>
                            <a:rPr lang="en-GB" sz="3600" b="0" i="1" smtClean="0">
                              <a:latin typeface="Cambria Math" panose="02040503050406030204" pitchFamily="18" charset="0"/>
                            </a:rPr>
                            <m:t>𝑥</m:t>
                          </m:r>
                        </m:e>
                        <m:sup>
                          <m:r>
                            <a:rPr lang="en-GB" sz="3600" b="0" i="1" smtClean="0">
                              <a:latin typeface="Cambria Math" panose="02040503050406030204" pitchFamily="18" charset="0"/>
                            </a:rPr>
                            <m:t>2</m:t>
                          </m:r>
                        </m:sup>
                      </m:sSup>
                    </m:oMath>
                  </m:oMathPara>
                </a14:m>
                <a:endParaRPr lang="en-GB" sz="3600" dirty="0"/>
              </a:p>
            </p:txBody>
          </p:sp>
        </mc:Choice>
        <mc:Fallback xmlns="">
          <p:sp>
            <p:nvSpPr>
              <p:cNvPr id="18" name="TextBox 17"/>
              <p:cNvSpPr txBox="1">
                <a:spLocks noRot="1" noChangeAspect="1" noMove="1" noResize="1" noEditPoints="1" noAdjustHandles="1" noChangeArrowheads="1" noChangeShapeType="1" noTextEdit="1"/>
              </p:cNvSpPr>
              <p:nvPr/>
            </p:nvSpPr>
            <p:spPr>
              <a:xfrm>
                <a:off x="2726480" y="1268760"/>
                <a:ext cx="3689895" cy="1200329"/>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842045" y="3303265"/>
                <a:ext cx="293970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b="0" i="1" smtClean="0">
                          <a:latin typeface="Cambria Math" panose="02040503050406030204" pitchFamily="18" charset="0"/>
                        </a:rPr>
                        <m:t>𝑓𝑔</m:t>
                      </m:r>
                      <m:d>
                        <m:dPr>
                          <m:ctrlPr>
                            <a:rPr lang="en-GB" sz="4400" b="0" i="1" smtClean="0">
                              <a:latin typeface="Cambria Math" panose="02040503050406030204" pitchFamily="18" charset="0"/>
                            </a:rPr>
                          </m:ctrlPr>
                        </m:dPr>
                        <m:e>
                          <m:r>
                            <a:rPr lang="en-GB" sz="4400" b="0" i="1" smtClean="0">
                              <a:latin typeface="Cambria Math" panose="02040503050406030204" pitchFamily="18" charset="0"/>
                            </a:rPr>
                            <m:t>2</m:t>
                          </m:r>
                        </m:e>
                      </m:d>
                      <m:r>
                        <a:rPr lang="en-GB" sz="4400" b="0" i="1" smtClean="0">
                          <a:latin typeface="Cambria Math" panose="02040503050406030204" pitchFamily="18" charset="0"/>
                        </a:rPr>
                        <m:t>=</m:t>
                      </m:r>
                    </m:oMath>
                  </m:oMathPara>
                </a14:m>
                <a:endParaRPr lang="en-GB" sz="4400" dirty="0"/>
              </a:p>
            </p:txBody>
          </p:sp>
        </mc:Choice>
        <mc:Fallback xmlns="">
          <p:sp>
            <p:nvSpPr>
              <p:cNvPr id="19" name="TextBox 18"/>
              <p:cNvSpPr txBox="1">
                <a:spLocks noRot="1" noChangeAspect="1" noMove="1" noResize="1" noEditPoints="1" noAdjustHandles="1" noChangeArrowheads="1" noChangeShapeType="1" noTextEdit="1"/>
              </p:cNvSpPr>
              <p:nvPr/>
            </p:nvSpPr>
            <p:spPr>
              <a:xfrm>
                <a:off x="842045" y="3303265"/>
                <a:ext cx="2939702" cy="769441"/>
              </a:xfrm>
              <a:prstGeom prst="rect">
                <a:avLst/>
              </a:prstGeom>
              <a:blipFill rotWithShape="0">
                <a:blip r:embed="rId3"/>
                <a:stretch>
                  <a:fillRect/>
                </a:stretch>
              </a:blipFill>
            </p:spPr>
            <p:txBody>
              <a:bodyPr/>
              <a:lstStyle/>
              <a:p>
                <a:r>
                  <a:rPr lang="en-GB">
                    <a:noFill/>
                  </a:rPr>
                  <a:t> </a:t>
                </a:r>
              </a:p>
            </p:txBody>
          </p:sp>
        </mc:Fallback>
      </mc:AlternateContent>
      <p:sp>
        <p:nvSpPr>
          <p:cNvPr id="20" name="TextBox 19"/>
          <p:cNvSpPr txBox="1"/>
          <p:nvPr/>
        </p:nvSpPr>
        <p:spPr>
          <a:xfrm>
            <a:off x="755575" y="2780928"/>
            <a:ext cx="4511749" cy="461665"/>
          </a:xfrm>
          <a:prstGeom prst="rect">
            <a:avLst/>
          </a:prstGeom>
          <a:noFill/>
        </p:spPr>
        <p:txBody>
          <a:bodyPr wrap="square" rtlCol="0">
            <a:spAutoFit/>
          </a:bodyPr>
          <a:lstStyle/>
          <a:p>
            <a:r>
              <a:rPr lang="en-GB" sz="2400" b="1" dirty="0"/>
              <a:t>Have a guess! </a:t>
            </a:r>
            <a:r>
              <a:rPr lang="en-GB" sz="2400" dirty="0"/>
              <a:t>(Click your answer)</a:t>
            </a:r>
          </a:p>
        </p:txBody>
      </p:sp>
      <p:sp>
        <p:nvSpPr>
          <p:cNvPr id="21" name="Rectangle 20"/>
          <p:cNvSpPr/>
          <p:nvPr/>
        </p:nvSpPr>
        <p:spPr>
          <a:xfrm>
            <a:off x="3925763" y="3352626"/>
            <a:ext cx="1008112" cy="72008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GB" sz="3200" dirty="0"/>
              <a:t>49?</a:t>
            </a:r>
          </a:p>
        </p:txBody>
      </p:sp>
      <p:sp>
        <p:nvSpPr>
          <p:cNvPr id="22" name="Rectangle 21"/>
          <p:cNvSpPr/>
          <p:nvPr/>
        </p:nvSpPr>
        <p:spPr>
          <a:xfrm>
            <a:off x="5221907" y="3352626"/>
            <a:ext cx="1008112" cy="72008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GB" sz="3200" dirty="0"/>
              <a:t>13?</a:t>
            </a:r>
          </a:p>
        </p:txBody>
      </p:sp>
      <mc:AlternateContent xmlns:mc="http://schemas.openxmlformats.org/markup-compatibility/2006" xmlns:a14="http://schemas.microsoft.com/office/drawing/2010/main">
        <mc:Choice Requires="a14">
          <p:sp>
            <p:nvSpPr>
              <p:cNvPr id="23" name="TextBox 22"/>
              <p:cNvSpPr txBox="1"/>
              <p:nvPr/>
            </p:nvSpPr>
            <p:spPr>
              <a:xfrm>
                <a:off x="1619672" y="4797152"/>
                <a:ext cx="6120680" cy="1440459"/>
              </a:xfrm>
              <a:prstGeom prst="rect">
                <a:avLst/>
              </a:prstGeom>
              <a:noFill/>
            </p:spPr>
            <p:txBody>
              <a:bodyPr wrap="square" rtlCol="0">
                <a:spAutoFit/>
              </a:bodyPr>
              <a:lstStyle/>
              <a:p>
                <a14:m>
                  <m:oMath xmlns:m="http://schemas.openxmlformats.org/officeDocument/2006/math">
                    <m:r>
                      <a:rPr lang="en-GB" sz="2800" b="0" i="1" smtClean="0">
                        <a:latin typeface="Cambria Math" panose="02040503050406030204" pitchFamily="18" charset="0"/>
                      </a:rPr>
                      <m:t>𝑓𝑔</m:t>
                    </m:r>
                    <m:r>
                      <a:rPr lang="en-GB" sz="2800" b="0" i="1" smtClean="0">
                        <a:latin typeface="Cambria Math" panose="02040503050406030204" pitchFamily="18" charset="0"/>
                      </a:rPr>
                      <m:t>(2)</m:t>
                    </m:r>
                  </m:oMath>
                </a14:m>
                <a:r>
                  <a:rPr lang="en-GB" sz="2800" dirty="0"/>
                  <a:t> means </a:t>
                </a:r>
                <a14:m>
                  <m:oMath xmlns:m="http://schemas.openxmlformats.org/officeDocument/2006/math">
                    <m:r>
                      <a:rPr lang="en-GB" sz="2800" b="0" i="1" smtClean="0">
                        <a:latin typeface="Cambria Math" panose="02040503050406030204" pitchFamily="18" charset="0"/>
                      </a:rPr>
                      <m:t>𝑓</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𝑔</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2</m:t>
                            </m:r>
                          </m:e>
                        </m:d>
                      </m:e>
                    </m:d>
                  </m:oMath>
                </a14:m>
                <a:r>
                  <a:rPr lang="en-GB" sz="2800" dirty="0"/>
                  <a:t>, i.e. “</a:t>
                </a:r>
                <a14:m>
                  <m:oMath xmlns:m="http://schemas.openxmlformats.org/officeDocument/2006/math">
                    <m:r>
                      <a:rPr lang="en-GB" sz="2800" b="0" i="1" smtClean="0">
                        <a:latin typeface="Cambria Math" panose="02040503050406030204" pitchFamily="18" charset="0"/>
                      </a:rPr>
                      <m:t>𝑓</m:t>
                    </m:r>
                  </m:oMath>
                </a14:m>
                <a:r>
                  <a:rPr lang="en-GB" sz="2800" dirty="0"/>
                  <a:t> of </a:t>
                </a:r>
                <a14:m>
                  <m:oMath xmlns:m="http://schemas.openxmlformats.org/officeDocument/2006/math">
                    <m:r>
                      <a:rPr lang="en-GB" sz="2800" b="0" i="1" smtClean="0">
                        <a:latin typeface="Cambria Math" panose="02040503050406030204" pitchFamily="18" charset="0"/>
                      </a:rPr>
                      <m:t>𝑔</m:t>
                    </m:r>
                  </m:oMath>
                </a14:m>
                <a:r>
                  <a:rPr lang="en-GB" sz="2800" dirty="0"/>
                  <a:t> of 2”.</a:t>
                </a:r>
              </a:p>
              <a:p>
                <a:r>
                  <a:rPr lang="en-GB" sz="2800" dirty="0"/>
                  <a:t>We therefore apply the functions to the input in sequence from right to left.</a:t>
                </a:r>
              </a:p>
            </p:txBody>
          </p:sp>
        </mc:Choice>
        <mc:Fallback xmlns="">
          <p:sp>
            <p:nvSpPr>
              <p:cNvPr id="23" name="TextBox 22"/>
              <p:cNvSpPr txBox="1">
                <a:spLocks noRot="1" noChangeAspect="1" noMove="1" noResize="1" noEditPoints="1" noAdjustHandles="1" noChangeArrowheads="1" noChangeShapeType="1" noTextEdit="1"/>
              </p:cNvSpPr>
              <p:nvPr/>
            </p:nvSpPr>
            <p:spPr>
              <a:xfrm>
                <a:off x="1619672" y="4797152"/>
                <a:ext cx="6120680" cy="1440459"/>
              </a:xfrm>
              <a:prstGeom prst="rect">
                <a:avLst/>
              </a:prstGeom>
              <a:blipFill rotWithShape="0">
                <a:blip r:embed="rId4"/>
                <a:stretch>
                  <a:fillRect l="-2092" t="-2119" r="-299" b="-11441"/>
                </a:stretch>
              </a:blipFill>
            </p:spPr>
            <p:txBody>
              <a:bodyPr/>
              <a:lstStyle/>
              <a:p>
                <a:r>
                  <a:rPr lang="en-GB">
                    <a:noFill/>
                  </a:rPr>
                  <a:t> </a:t>
                </a:r>
              </a:p>
            </p:txBody>
          </p:sp>
        </mc:Fallback>
      </mc:AlternateContent>
    </p:spTree>
    <p:extLst>
      <p:ext uri="{BB962C8B-B14F-4D97-AF65-F5344CB8AC3E}">
        <p14:creationId xmlns:p14="http://schemas.microsoft.com/office/powerpoint/2010/main" val="2519007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21"/>
                                        </p:tgtEl>
                                        <p:attrNameLst>
                                          <p:attrName>fillcolor</p:attrName>
                                        </p:attrNameLst>
                                      </p:cBhvr>
                                      <p:to>
                                        <a:srgbClr val="FF0000"/>
                                      </p:to>
                                    </p:animClr>
                                    <p:set>
                                      <p:cBhvr>
                                        <p:cTn id="7" dur="500" fill="hold"/>
                                        <p:tgtEl>
                                          <p:spTgt spid="21"/>
                                        </p:tgtEl>
                                        <p:attrNameLst>
                                          <p:attrName>fill.type</p:attrName>
                                        </p:attrNameLst>
                                      </p:cBhvr>
                                      <p:to>
                                        <p:strVal val="solid"/>
                                      </p:to>
                                    </p:set>
                                    <p:set>
                                      <p:cBhvr>
                                        <p:cTn id="8" dur="500" fill="hold"/>
                                        <p:tgtEl>
                                          <p:spTgt spid="21"/>
                                        </p:tgtEl>
                                        <p:attrNameLst>
                                          <p:attrName>fill.on</p:attrName>
                                        </p:attrNameLst>
                                      </p:cBhvr>
                                      <p:to>
                                        <p:strVal val="true"/>
                                      </p:to>
                                    </p:set>
                                  </p:childTnLst>
                                </p:cTn>
                              </p:par>
                            </p:childTnLst>
                          </p:cTn>
                        </p:par>
                        <p:par>
                          <p:cTn id="9" fill="hold">
                            <p:stCondLst>
                              <p:cond delay="500"/>
                            </p:stCondLst>
                            <p:childTnLst>
                              <p:par>
                                <p:cTn id="10" presetID="10" presetClass="entr" presetSubtype="0" fill="hold" grpId="1"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nextCondLst>
                <p:cond evt="onClick" delay="0">
                  <p:tgtEl>
                    <p:spTgt spid="21"/>
                  </p:tgtEl>
                </p:cond>
              </p:nextCondLst>
            </p:seq>
            <p:seq concurrent="1" nextAc="seek">
              <p:cTn id="13" restart="whenNotActive" fill="hold" evtFilter="cancelBubble" nodeType="interactiveSeq">
                <p:stCondLst>
                  <p:cond evt="onClick" delay="0">
                    <p:tgtEl>
                      <p:spTgt spid="22"/>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500" fill="hold"/>
                                        <p:tgtEl>
                                          <p:spTgt spid="22"/>
                                        </p:tgtEl>
                                        <p:attrNameLst>
                                          <p:attrName>fillcolor</p:attrName>
                                        </p:attrNameLst>
                                      </p:cBhvr>
                                      <p:to>
                                        <a:srgbClr val="92D050"/>
                                      </p:to>
                                    </p:animClr>
                                    <p:set>
                                      <p:cBhvr>
                                        <p:cTn id="18" dur="500" fill="hold"/>
                                        <p:tgtEl>
                                          <p:spTgt spid="22"/>
                                        </p:tgtEl>
                                        <p:attrNameLst>
                                          <p:attrName>fill.type</p:attrName>
                                        </p:attrNameLst>
                                      </p:cBhvr>
                                      <p:to>
                                        <p:strVal val="solid"/>
                                      </p:to>
                                    </p:set>
                                    <p:set>
                                      <p:cBhvr>
                                        <p:cTn id="19" dur="500" fill="hold"/>
                                        <p:tgtEl>
                                          <p:spTgt spid="22"/>
                                        </p:tgtEl>
                                        <p:attrNameLst>
                                          <p:attrName>fill.on</p:attrName>
                                        </p:attrNameLst>
                                      </p:cBhvr>
                                      <p:to>
                                        <p:strVal val="true"/>
                                      </p:to>
                                    </p:se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childTnLst>
                    </p:cTn>
                  </p:par>
                </p:childTnLst>
              </p:cTn>
              <p:nextCondLst>
                <p:cond evt="onClick" delay="0">
                  <p:tgtEl>
                    <p:spTgt spid="22"/>
                  </p:tgtEl>
                </p:cond>
              </p:nextCondLst>
            </p:seq>
          </p:childTnLst>
        </p:cTn>
      </p:par>
    </p:tnLst>
    <p:bldLst>
      <p:bldP spid="23" grpId="0"/>
      <p:bldP spid="23"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2627784" y="908720"/>
                <a:ext cx="3689895" cy="12003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600" b="0" i="1" smtClean="0">
                          <a:latin typeface="Cambria Math" panose="02040503050406030204" pitchFamily="18" charset="0"/>
                        </a:rPr>
                        <m:t>𝑓</m:t>
                      </m:r>
                      <m:d>
                        <m:dPr>
                          <m:ctrlPr>
                            <a:rPr lang="en-GB" sz="3600" b="0" i="1" smtClean="0">
                              <a:latin typeface="Cambria Math" panose="02040503050406030204" pitchFamily="18" charset="0"/>
                            </a:rPr>
                          </m:ctrlPr>
                        </m:dPr>
                        <m:e>
                          <m:r>
                            <a:rPr lang="en-GB" sz="3600" b="0" i="1" smtClean="0">
                              <a:latin typeface="Cambria Math" panose="02040503050406030204" pitchFamily="18" charset="0"/>
                            </a:rPr>
                            <m:t>𝑥</m:t>
                          </m:r>
                        </m:e>
                      </m:d>
                      <m:r>
                        <a:rPr lang="en-GB" sz="3600" b="0" i="1" smtClean="0">
                          <a:latin typeface="Cambria Math" panose="02040503050406030204" pitchFamily="18" charset="0"/>
                        </a:rPr>
                        <m:t>=3</m:t>
                      </m:r>
                      <m:r>
                        <a:rPr lang="en-GB" sz="3600" b="0" i="1" smtClean="0">
                          <a:latin typeface="Cambria Math" panose="02040503050406030204" pitchFamily="18" charset="0"/>
                        </a:rPr>
                        <m:t>𝑥</m:t>
                      </m:r>
                      <m:r>
                        <a:rPr lang="en-GB" sz="3600" b="0" i="1" smtClean="0">
                          <a:latin typeface="Cambria Math" panose="02040503050406030204" pitchFamily="18" charset="0"/>
                        </a:rPr>
                        <m:t>+1</m:t>
                      </m:r>
                    </m:oMath>
                    <m:oMath xmlns:m="http://schemas.openxmlformats.org/officeDocument/2006/math">
                      <m:r>
                        <a:rPr lang="en-GB" sz="3600" b="0" i="1" smtClean="0">
                          <a:latin typeface="Cambria Math" panose="02040503050406030204" pitchFamily="18" charset="0"/>
                        </a:rPr>
                        <m:t>𝑔</m:t>
                      </m:r>
                      <m:d>
                        <m:dPr>
                          <m:ctrlPr>
                            <a:rPr lang="en-GB" sz="3600" b="0" i="1" smtClean="0">
                              <a:latin typeface="Cambria Math" panose="02040503050406030204" pitchFamily="18" charset="0"/>
                            </a:rPr>
                          </m:ctrlPr>
                        </m:dPr>
                        <m:e>
                          <m:r>
                            <a:rPr lang="en-GB" sz="3600" b="0" i="1" smtClean="0">
                              <a:latin typeface="Cambria Math" panose="02040503050406030204" pitchFamily="18" charset="0"/>
                            </a:rPr>
                            <m:t>𝑥</m:t>
                          </m:r>
                        </m:e>
                      </m:d>
                      <m:r>
                        <a:rPr lang="en-GB" sz="3600" b="0" i="1" smtClean="0">
                          <a:latin typeface="Cambria Math" panose="02040503050406030204" pitchFamily="18" charset="0"/>
                        </a:rPr>
                        <m:t>=</m:t>
                      </m:r>
                      <m:sSup>
                        <m:sSupPr>
                          <m:ctrlPr>
                            <a:rPr lang="en-GB" sz="3600" b="0" i="1" smtClean="0">
                              <a:latin typeface="Cambria Math" panose="02040503050406030204" pitchFamily="18" charset="0"/>
                            </a:rPr>
                          </m:ctrlPr>
                        </m:sSupPr>
                        <m:e>
                          <m:r>
                            <a:rPr lang="en-GB" sz="3600" b="0" i="1" smtClean="0">
                              <a:latin typeface="Cambria Math" panose="02040503050406030204" pitchFamily="18" charset="0"/>
                            </a:rPr>
                            <m:t>𝑥</m:t>
                          </m:r>
                        </m:e>
                        <m:sup>
                          <m:r>
                            <a:rPr lang="en-GB" sz="3600" b="0" i="1" smtClean="0">
                              <a:latin typeface="Cambria Math" panose="02040503050406030204" pitchFamily="18" charset="0"/>
                            </a:rPr>
                            <m:t>2</m:t>
                          </m:r>
                        </m:sup>
                      </m:sSup>
                    </m:oMath>
                  </m:oMathPara>
                </a14:m>
                <a:endParaRPr lang="en-GB" sz="3600" dirty="0"/>
              </a:p>
            </p:txBody>
          </p:sp>
        </mc:Choice>
        <mc:Fallback xmlns="">
          <p:sp>
            <p:nvSpPr>
              <p:cNvPr id="5" name="TextBox 4"/>
              <p:cNvSpPr txBox="1">
                <a:spLocks noRot="1" noChangeAspect="1" noMove="1" noResize="1" noEditPoints="1" noAdjustHandles="1" noChangeArrowheads="1" noChangeShapeType="1" noTextEdit="1"/>
              </p:cNvSpPr>
              <p:nvPr/>
            </p:nvSpPr>
            <p:spPr>
              <a:xfrm>
                <a:off x="2627784" y="908720"/>
                <a:ext cx="3689895" cy="1200329"/>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611560" y="2492896"/>
                <a:ext cx="4855790" cy="3052374"/>
              </a:xfrm>
              <a:prstGeom prst="rect">
                <a:avLst/>
              </a:prstGeom>
              <a:noFill/>
            </p:spPr>
            <p:txBody>
              <a:bodyPr wrap="square" rtlCol="0">
                <a:spAutoFit/>
              </a:bodyPr>
              <a:lstStyle/>
              <a:p>
                <a:r>
                  <a:rPr lang="en-GB" dirty="0"/>
                  <a:t>Determine:</a:t>
                </a:r>
              </a:p>
              <a:p>
                <a:endParaRPr lang="en-GB" dirty="0"/>
              </a:p>
              <a:p>
                <a:pPr/>
                <a14:m>
                  <m:oMathPara xmlns:m="http://schemas.openxmlformats.org/officeDocument/2006/math">
                    <m:oMathParaPr>
                      <m:jc m:val="left"/>
                    </m:oMathParaPr>
                    <m:oMath xmlns:m="http://schemas.openxmlformats.org/officeDocument/2006/math">
                      <m:r>
                        <a:rPr lang="en-GB" sz="2400" b="0" i="1" smtClean="0">
                          <a:latin typeface="Cambria Math" panose="02040503050406030204" pitchFamily="18" charset="0"/>
                        </a:rPr>
                        <m:t>𝑓𝑔</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5</m:t>
                          </m:r>
                        </m:e>
                      </m:d>
                      <m:r>
                        <a:rPr lang="en-GB" sz="2400" b="0" i="1" smtClean="0">
                          <a:latin typeface="Cambria Math" panose="02040503050406030204" pitchFamily="18" charset="0"/>
                        </a:rPr>
                        <m:t>=</m:t>
                      </m:r>
                      <m:r>
                        <a:rPr lang="en-GB" sz="2400" b="1" i="1" smtClean="0">
                          <a:latin typeface="Cambria Math" panose="02040503050406030204" pitchFamily="18" charset="0"/>
                        </a:rPr>
                        <m:t>𝒇</m:t>
                      </m:r>
                      <m:d>
                        <m:dPr>
                          <m:ctrlPr>
                            <a:rPr lang="en-GB" sz="2400" b="1" i="1" smtClean="0">
                              <a:latin typeface="Cambria Math" panose="02040503050406030204" pitchFamily="18" charset="0"/>
                            </a:rPr>
                          </m:ctrlPr>
                        </m:dPr>
                        <m:e>
                          <m:r>
                            <a:rPr lang="en-GB" sz="2400" b="1" i="1" smtClean="0">
                              <a:latin typeface="Cambria Math" panose="02040503050406030204" pitchFamily="18" charset="0"/>
                            </a:rPr>
                            <m:t>𝒈</m:t>
                          </m:r>
                          <m:d>
                            <m:dPr>
                              <m:ctrlPr>
                                <a:rPr lang="en-GB" sz="2400" b="1" i="1" smtClean="0">
                                  <a:latin typeface="Cambria Math" panose="02040503050406030204" pitchFamily="18" charset="0"/>
                                </a:rPr>
                              </m:ctrlPr>
                            </m:dPr>
                            <m:e>
                              <m:r>
                                <a:rPr lang="en-GB" sz="2400" b="1" i="1" smtClean="0">
                                  <a:latin typeface="Cambria Math" panose="02040503050406030204" pitchFamily="18" charset="0"/>
                                </a:rPr>
                                <m:t>𝟓</m:t>
                              </m:r>
                            </m:e>
                          </m:d>
                        </m:e>
                      </m:d>
                      <m:r>
                        <a:rPr lang="en-GB" sz="2400" b="1" i="1" smtClean="0">
                          <a:latin typeface="Cambria Math" panose="02040503050406030204" pitchFamily="18" charset="0"/>
                        </a:rPr>
                        <m:t>=</m:t>
                      </m:r>
                      <m:r>
                        <a:rPr lang="en-GB" sz="2400" b="1" i="1" smtClean="0">
                          <a:latin typeface="Cambria Math" panose="02040503050406030204" pitchFamily="18" charset="0"/>
                        </a:rPr>
                        <m:t>𝒇</m:t>
                      </m:r>
                      <m:d>
                        <m:dPr>
                          <m:ctrlPr>
                            <a:rPr lang="en-GB" sz="2400" b="1" i="1" smtClean="0">
                              <a:latin typeface="Cambria Math" panose="02040503050406030204" pitchFamily="18" charset="0"/>
                            </a:rPr>
                          </m:ctrlPr>
                        </m:dPr>
                        <m:e>
                          <m:r>
                            <a:rPr lang="en-GB" sz="2400" b="1" i="1" smtClean="0">
                              <a:latin typeface="Cambria Math" panose="02040503050406030204" pitchFamily="18" charset="0"/>
                            </a:rPr>
                            <m:t>𝟐𝟓</m:t>
                          </m:r>
                        </m:e>
                      </m:d>
                      <m:r>
                        <a:rPr lang="en-GB" sz="2400" b="1" i="1" smtClean="0">
                          <a:latin typeface="Cambria Math" panose="02040503050406030204" pitchFamily="18" charset="0"/>
                        </a:rPr>
                        <m:t>=</m:t>
                      </m:r>
                      <m:r>
                        <a:rPr lang="en-GB" sz="2400" b="1" i="1" smtClean="0">
                          <a:latin typeface="Cambria Math" panose="02040503050406030204" pitchFamily="18" charset="0"/>
                        </a:rPr>
                        <m:t>𝟕𝟔</m:t>
                      </m:r>
                    </m:oMath>
                  </m:oMathPara>
                </a14:m>
                <a:endParaRPr lang="en-GB" sz="2400" b="1" dirty="0"/>
              </a:p>
              <a:p>
                <a:pPr/>
                <a14:m>
                  <m:oMathPara xmlns:m="http://schemas.openxmlformats.org/officeDocument/2006/math">
                    <m:oMathParaPr>
                      <m:jc m:val="left"/>
                    </m:oMathParaPr>
                    <m:oMath xmlns:m="http://schemas.openxmlformats.org/officeDocument/2006/math">
                      <m:r>
                        <a:rPr lang="en-GB" sz="2400" b="0" i="1" smtClean="0">
                          <a:latin typeface="Cambria Math" panose="02040503050406030204" pitchFamily="18" charset="0"/>
                        </a:rPr>
                        <m:t>𝑔𝑓</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−1</m:t>
                          </m:r>
                        </m:e>
                      </m:d>
                      <m:r>
                        <a:rPr lang="en-GB" sz="2400" b="0" i="1" smtClean="0">
                          <a:latin typeface="Cambria Math" panose="02040503050406030204" pitchFamily="18" charset="0"/>
                        </a:rPr>
                        <m:t>=</m:t>
                      </m:r>
                      <m:r>
                        <a:rPr lang="en-GB" sz="2400" b="1" i="1" smtClean="0">
                          <a:latin typeface="Cambria Math" panose="02040503050406030204" pitchFamily="18" charset="0"/>
                        </a:rPr>
                        <m:t>𝒈</m:t>
                      </m:r>
                      <m:d>
                        <m:dPr>
                          <m:ctrlPr>
                            <a:rPr lang="en-GB" sz="2400" b="1" i="1" smtClean="0">
                              <a:latin typeface="Cambria Math" panose="02040503050406030204" pitchFamily="18" charset="0"/>
                            </a:rPr>
                          </m:ctrlPr>
                        </m:dPr>
                        <m:e>
                          <m:r>
                            <a:rPr lang="en-GB" sz="2400" b="1" i="1" smtClean="0">
                              <a:latin typeface="Cambria Math" panose="02040503050406030204" pitchFamily="18" charset="0"/>
                            </a:rPr>
                            <m:t>𝒇</m:t>
                          </m:r>
                          <m:d>
                            <m:dPr>
                              <m:ctrlPr>
                                <a:rPr lang="en-GB" sz="2400" b="1" i="1" smtClean="0">
                                  <a:latin typeface="Cambria Math" panose="02040503050406030204" pitchFamily="18" charset="0"/>
                                </a:rPr>
                              </m:ctrlPr>
                            </m:dPr>
                            <m:e>
                              <m:r>
                                <a:rPr lang="en-GB" sz="2400" b="1" i="1" smtClean="0">
                                  <a:latin typeface="Cambria Math" panose="02040503050406030204" pitchFamily="18" charset="0"/>
                                </a:rPr>
                                <m:t>−</m:t>
                              </m:r>
                              <m:r>
                                <a:rPr lang="en-GB" sz="2400" b="1" i="1" smtClean="0">
                                  <a:latin typeface="Cambria Math" panose="02040503050406030204" pitchFamily="18" charset="0"/>
                                </a:rPr>
                                <m:t>𝟏</m:t>
                              </m:r>
                            </m:e>
                          </m:d>
                        </m:e>
                      </m:d>
                      <m:r>
                        <a:rPr lang="en-GB" sz="2400" b="1" i="1" smtClean="0">
                          <a:latin typeface="Cambria Math" panose="02040503050406030204" pitchFamily="18" charset="0"/>
                        </a:rPr>
                        <m:t>=</m:t>
                      </m:r>
                      <m:r>
                        <a:rPr lang="en-GB" sz="2400" b="1" i="1" smtClean="0">
                          <a:latin typeface="Cambria Math" panose="02040503050406030204" pitchFamily="18" charset="0"/>
                        </a:rPr>
                        <m:t>𝒈</m:t>
                      </m:r>
                      <m:d>
                        <m:dPr>
                          <m:ctrlPr>
                            <a:rPr lang="en-GB" sz="2400" b="1" i="1" smtClean="0">
                              <a:latin typeface="Cambria Math" panose="02040503050406030204" pitchFamily="18" charset="0"/>
                            </a:rPr>
                          </m:ctrlPr>
                        </m:dPr>
                        <m:e>
                          <m:r>
                            <a:rPr lang="en-GB" sz="2400" b="1" i="1" smtClean="0">
                              <a:latin typeface="Cambria Math" panose="02040503050406030204" pitchFamily="18" charset="0"/>
                            </a:rPr>
                            <m:t>−</m:t>
                          </m:r>
                          <m:r>
                            <a:rPr lang="en-GB" sz="2400" b="1" i="1" smtClean="0">
                              <a:latin typeface="Cambria Math" panose="02040503050406030204" pitchFamily="18" charset="0"/>
                            </a:rPr>
                            <m:t>𝟐</m:t>
                          </m:r>
                        </m:e>
                      </m:d>
                      <m:r>
                        <a:rPr lang="en-GB" sz="2400" b="1" i="1" smtClean="0">
                          <a:latin typeface="Cambria Math" panose="02040503050406030204" pitchFamily="18" charset="0"/>
                        </a:rPr>
                        <m:t>=</m:t>
                      </m:r>
                      <m:r>
                        <a:rPr lang="en-GB" sz="2400" b="1" i="1" smtClean="0">
                          <a:latin typeface="Cambria Math" panose="02040503050406030204" pitchFamily="18" charset="0"/>
                        </a:rPr>
                        <m:t>𝟒</m:t>
                      </m:r>
                    </m:oMath>
                  </m:oMathPara>
                </a14:m>
                <a:endParaRPr lang="en-GB" sz="2400" b="1" dirty="0"/>
              </a:p>
              <a:p>
                <a:pPr/>
                <a14:m>
                  <m:oMathPara xmlns:m="http://schemas.openxmlformats.org/officeDocument/2006/math">
                    <m:oMathParaPr>
                      <m:jc m:val="left"/>
                    </m:oMathParaPr>
                    <m:oMath xmlns:m="http://schemas.openxmlformats.org/officeDocument/2006/math">
                      <m:r>
                        <a:rPr lang="en-GB" sz="2400" b="0" i="1" smtClean="0">
                          <a:latin typeface="Cambria Math" panose="02040503050406030204" pitchFamily="18" charset="0"/>
                        </a:rPr>
                        <m:t>𝑓𝑓</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4</m:t>
                          </m:r>
                        </m:e>
                      </m:d>
                      <m:r>
                        <a:rPr lang="en-GB" sz="2400" b="0" i="1" smtClean="0">
                          <a:latin typeface="Cambria Math" panose="02040503050406030204" pitchFamily="18" charset="0"/>
                        </a:rPr>
                        <m:t>=</m:t>
                      </m:r>
                      <m:r>
                        <a:rPr lang="en-GB" sz="2400" b="1" i="1" smtClean="0">
                          <a:latin typeface="Cambria Math" panose="02040503050406030204" pitchFamily="18" charset="0"/>
                        </a:rPr>
                        <m:t>𝒇</m:t>
                      </m:r>
                      <m:d>
                        <m:dPr>
                          <m:ctrlPr>
                            <a:rPr lang="en-GB" sz="2400" b="1" i="1" smtClean="0">
                              <a:latin typeface="Cambria Math" panose="02040503050406030204" pitchFamily="18" charset="0"/>
                            </a:rPr>
                          </m:ctrlPr>
                        </m:dPr>
                        <m:e>
                          <m:r>
                            <a:rPr lang="en-GB" sz="2400" b="1" i="1" smtClean="0">
                              <a:latin typeface="Cambria Math" panose="02040503050406030204" pitchFamily="18" charset="0"/>
                            </a:rPr>
                            <m:t>𝒇</m:t>
                          </m:r>
                          <m:d>
                            <m:dPr>
                              <m:ctrlPr>
                                <a:rPr lang="en-GB" sz="2400" b="1" i="1" smtClean="0">
                                  <a:latin typeface="Cambria Math" panose="02040503050406030204" pitchFamily="18" charset="0"/>
                                </a:rPr>
                              </m:ctrlPr>
                            </m:dPr>
                            <m:e>
                              <m:r>
                                <a:rPr lang="en-GB" sz="2400" b="1" i="1" smtClean="0">
                                  <a:latin typeface="Cambria Math" panose="02040503050406030204" pitchFamily="18" charset="0"/>
                                </a:rPr>
                                <m:t>𝟒</m:t>
                              </m:r>
                            </m:e>
                          </m:d>
                        </m:e>
                      </m:d>
                      <m:r>
                        <a:rPr lang="en-GB" sz="2400" b="1" i="1" smtClean="0">
                          <a:latin typeface="Cambria Math" panose="02040503050406030204" pitchFamily="18" charset="0"/>
                        </a:rPr>
                        <m:t>=</m:t>
                      </m:r>
                      <m:r>
                        <a:rPr lang="en-GB" sz="2400" b="1" i="1" smtClean="0">
                          <a:latin typeface="Cambria Math" panose="02040503050406030204" pitchFamily="18" charset="0"/>
                        </a:rPr>
                        <m:t>𝒇</m:t>
                      </m:r>
                      <m:d>
                        <m:dPr>
                          <m:ctrlPr>
                            <a:rPr lang="en-GB" sz="2400" b="1" i="1" smtClean="0">
                              <a:latin typeface="Cambria Math" panose="02040503050406030204" pitchFamily="18" charset="0"/>
                            </a:rPr>
                          </m:ctrlPr>
                        </m:dPr>
                        <m:e>
                          <m:r>
                            <a:rPr lang="en-GB" sz="2400" b="1" i="1" smtClean="0">
                              <a:latin typeface="Cambria Math" panose="02040503050406030204" pitchFamily="18" charset="0"/>
                            </a:rPr>
                            <m:t>𝟏𝟑</m:t>
                          </m:r>
                        </m:e>
                      </m:d>
                      <m:r>
                        <a:rPr lang="en-GB" sz="2400" b="1" i="1" smtClean="0">
                          <a:latin typeface="Cambria Math" panose="02040503050406030204" pitchFamily="18" charset="0"/>
                        </a:rPr>
                        <m:t>=</m:t>
                      </m:r>
                      <m:r>
                        <a:rPr lang="en-GB" sz="2400" b="1" i="1" smtClean="0">
                          <a:latin typeface="Cambria Math" panose="02040503050406030204" pitchFamily="18" charset="0"/>
                        </a:rPr>
                        <m:t>𝟒𝟎</m:t>
                      </m:r>
                    </m:oMath>
                  </m:oMathPara>
                </a14:m>
                <a:endParaRPr lang="en-GB" sz="2400" b="1" dirty="0"/>
              </a:p>
              <a:p>
                <a:endParaRPr lang="en-GB" sz="2400" b="1" dirty="0"/>
              </a:p>
              <a:p>
                <a:pPr/>
                <a14:m>
                  <m:oMathPara xmlns:m="http://schemas.openxmlformats.org/officeDocument/2006/math">
                    <m:oMathParaPr>
                      <m:jc m:val="left"/>
                    </m:oMathParaPr>
                    <m:oMath xmlns:m="http://schemas.openxmlformats.org/officeDocument/2006/math">
                      <m:r>
                        <a:rPr lang="en-GB" sz="2400" b="0" i="1" smtClean="0">
                          <a:latin typeface="Cambria Math" panose="02040503050406030204" pitchFamily="18" charset="0"/>
                        </a:rPr>
                        <m:t>𝑔𝑓</m:t>
                      </m:r>
                      <m:d>
                        <m:dPr>
                          <m:ctrlPr>
                            <a:rPr lang="en-GB" sz="2400" i="1" smtClean="0">
                              <a:latin typeface="Cambria Math" panose="02040503050406030204" pitchFamily="18" charset="0"/>
                            </a:rPr>
                          </m:ctrlPr>
                        </m:dPr>
                        <m:e>
                          <m:r>
                            <a:rPr lang="en-GB" sz="2400" b="0" i="1" smtClean="0">
                              <a:latin typeface="Cambria Math" panose="02040503050406030204" pitchFamily="18" charset="0"/>
                            </a:rPr>
                            <m:t>𝑥</m:t>
                          </m:r>
                        </m:e>
                      </m:d>
                      <m:r>
                        <a:rPr lang="en-GB" sz="2400" b="0" i="1" smtClean="0">
                          <a:latin typeface="Cambria Math" panose="02040503050406030204" pitchFamily="18" charset="0"/>
                        </a:rPr>
                        <m:t>=</m:t>
                      </m:r>
                      <m:r>
                        <a:rPr lang="en-GB" sz="2400" b="1" i="1" smtClean="0">
                          <a:latin typeface="Cambria Math" panose="02040503050406030204" pitchFamily="18" charset="0"/>
                        </a:rPr>
                        <m:t>𝒈</m:t>
                      </m:r>
                      <m:d>
                        <m:dPr>
                          <m:ctrlPr>
                            <a:rPr lang="en-GB" sz="2400" b="1" i="1" smtClean="0">
                              <a:latin typeface="Cambria Math" panose="02040503050406030204" pitchFamily="18" charset="0"/>
                            </a:rPr>
                          </m:ctrlPr>
                        </m:dPr>
                        <m:e>
                          <m:r>
                            <a:rPr lang="en-GB" sz="2400" b="1" i="1" smtClean="0">
                              <a:latin typeface="Cambria Math" panose="02040503050406030204" pitchFamily="18" charset="0"/>
                            </a:rPr>
                            <m:t>𝒇</m:t>
                          </m:r>
                          <m:d>
                            <m:dPr>
                              <m:ctrlPr>
                                <a:rPr lang="en-GB" sz="2400" b="1" i="1" smtClean="0">
                                  <a:latin typeface="Cambria Math" panose="02040503050406030204" pitchFamily="18" charset="0"/>
                                </a:rPr>
                              </m:ctrlPr>
                            </m:dPr>
                            <m:e>
                              <m:r>
                                <a:rPr lang="en-GB" sz="2400" b="1" i="1" smtClean="0">
                                  <a:latin typeface="Cambria Math" panose="02040503050406030204" pitchFamily="18" charset="0"/>
                                </a:rPr>
                                <m:t>𝒙</m:t>
                              </m:r>
                            </m:e>
                          </m:d>
                        </m:e>
                      </m:d>
                      <m:r>
                        <a:rPr lang="en-GB" sz="2400" b="1" i="1" smtClean="0">
                          <a:latin typeface="Cambria Math" panose="02040503050406030204" pitchFamily="18" charset="0"/>
                        </a:rPr>
                        <m:t>=</m:t>
                      </m:r>
                      <m:r>
                        <a:rPr lang="en-GB" sz="2400" b="1" i="1" smtClean="0">
                          <a:latin typeface="Cambria Math" panose="02040503050406030204" pitchFamily="18" charset="0"/>
                        </a:rPr>
                        <m:t>𝒈</m:t>
                      </m:r>
                      <m:d>
                        <m:dPr>
                          <m:ctrlPr>
                            <a:rPr lang="en-GB" sz="2400" b="1" i="1" smtClean="0">
                              <a:latin typeface="Cambria Math" panose="02040503050406030204" pitchFamily="18" charset="0"/>
                            </a:rPr>
                          </m:ctrlPr>
                        </m:dPr>
                        <m:e>
                          <m:r>
                            <a:rPr lang="en-GB" sz="2400" b="1" i="1" smtClean="0">
                              <a:latin typeface="Cambria Math" panose="02040503050406030204" pitchFamily="18" charset="0"/>
                            </a:rPr>
                            <m:t>𝟑</m:t>
                          </m:r>
                          <m:r>
                            <a:rPr lang="en-GB" sz="2400" b="1" i="1" smtClean="0">
                              <a:latin typeface="Cambria Math" panose="02040503050406030204" pitchFamily="18" charset="0"/>
                            </a:rPr>
                            <m:t>𝒙</m:t>
                          </m:r>
                          <m:r>
                            <a:rPr lang="en-GB" sz="2400" b="1" i="1" smtClean="0">
                              <a:latin typeface="Cambria Math" panose="02040503050406030204" pitchFamily="18" charset="0"/>
                            </a:rPr>
                            <m:t>+</m:t>
                          </m:r>
                          <m:r>
                            <a:rPr lang="en-GB" sz="2400" b="1" i="1" smtClean="0">
                              <a:latin typeface="Cambria Math" panose="02040503050406030204" pitchFamily="18" charset="0"/>
                            </a:rPr>
                            <m:t>𝟏</m:t>
                          </m:r>
                        </m:e>
                      </m:d>
                    </m:oMath>
                    <m:oMath xmlns:m="http://schemas.openxmlformats.org/officeDocument/2006/math">
                      <m:r>
                        <a:rPr lang="en-GB" sz="2400" b="1" i="1" smtClean="0">
                          <a:latin typeface="Cambria Math" panose="02040503050406030204" pitchFamily="18" charset="0"/>
                        </a:rPr>
                        <m:t>             =</m:t>
                      </m:r>
                      <m:sSup>
                        <m:sSupPr>
                          <m:ctrlPr>
                            <a:rPr lang="en-GB" sz="2400" b="1" i="1" smtClean="0">
                              <a:latin typeface="Cambria Math" panose="02040503050406030204" pitchFamily="18" charset="0"/>
                            </a:rPr>
                          </m:ctrlPr>
                        </m:sSupPr>
                        <m:e>
                          <m:d>
                            <m:dPr>
                              <m:ctrlPr>
                                <a:rPr lang="en-GB" sz="2400" b="1" i="1" smtClean="0">
                                  <a:latin typeface="Cambria Math" panose="02040503050406030204" pitchFamily="18" charset="0"/>
                                </a:rPr>
                              </m:ctrlPr>
                            </m:dPr>
                            <m:e>
                              <m:r>
                                <a:rPr lang="en-GB" sz="2400" b="1" i="1" smtClean="0">
                                  <a:latin typeface="Cambria Math" panose="02040503050406030204" pitchFamily="18" charset="0"/>
                                </a:rPr>
                                <m:t>𝟑</m:t>
                              </m:r>
                              <m:r>
                                <a:rPr lang="en-GB" sz="2400" b="1" i="1" smtClean="0">
                                  <a:latin typeface="Cambria Math" panose="02040503050406030204" pitchFamily="18" charset="0"/>
                                </a:rPr>
                                <m:t>𝒙</m:t>
                              </m:r>
                              <m:r>
                                <a:rPr lang="en-GB" sz="2400" b="1" i="1" smtClean="0">
                                  <a:latin typeface="Cambria Math" panose="02040503050406030204" pitchFamily="18" charset="0"/>
                                </a:rPr>
                                <m:t>+</m:t>
                              </m:r>
                              <m:r>
                                <a:rPr lang="en-GB" sz="2400" b="1" i="1" smtClean="0">
                                  <a:latin typeface="Cambria Math" panose="02040503050406030204" pitchFamily="18" charset="0"/>
                                </a:rPr>
                                <m:t>𝟏</m:t>
                              </m:r>
                            </m:e>
                          </m:d>
                        </m:e>
                        <m:sup>
                          <m:r>
                            <a:rPr lang="en-GB" sz="2400" b="1" i="1" smtClean="0">
                              <a:latin typeface="Cambria Math" panose="02040503050406030204" pitchFamily="18" charset="0"/>
                            </a:rPr>
                            <m:t>𝟐</m:t>
                          </m:r>
                        </m:sup>
                      </m:sSup>
                    </m:oMath>
                  </m:oMathPara>
                </a14:m>
                <a:endParaRPr lang="en-GB" sz="2400" b="1" dirty="0"/>
              </a:p>
            </p:txBody>
          </p:sp>
        </mc:Choice>
        <mc:Fallback xmlns="">
          <p:sp>
            <p:nvSpPr>
              <p:cNvPr id="6" name="TextBox 5"/>
              <p:cNvSpPr txBox="1">
                <a:spLocks noRot="1" noChangeAspect="1" noMove="1" noResize="1" noEditPoints="1" noAdjustHandles="1" noChangeArrowheads="1" noChangeShapeType="1" noTextEdit="1"/>
              </p:cNvSpPr>
              <p:nvPr/>
            </p:nvSpPr>
            <p:spPr>
              <a:xfrm>
                <a:off x="611560" y="2492896"/>
                <a:ext cx="4855790" cy="3052374"/>
              </a:xfrm>
              <a:prstGeom prst="rect">
                <a:avLst/>
              </a:prstGeom>
              <a:blipFill rotWithShape="0">
                <a:blip r:embed="rId3"/>
                <a:stretch>
                  <a:fillRect l="-1004" t="-1198"/>
                </a:stretch>
              </a:blipFill>
            </p:spPr>
            <p:txBody>
              <a:bodyPr/>
              <a:lstStyle/>
              <a:p>
                <a:r>
                  <a:rPr lang="en-GB">
                    <a:noFill/>
                  </a:rPr>
                  <a:t> </a:t>
                </a:r>
              </a:p>
            </p:txBody>
          </p:sp>
        </mc:Fallback>
      </mc:AlternateContent>
      <p:sp>
        <p:nvSpPr>
          <p:cNvPr id="7" name="TextBox 6"/>
          <p:cNvSpPr txBox="1"/>
          <p:nvPr/>
        </p:nvSpPr>
        <p:spPr>
          <a:xfrm>
            <a:off x="3957464" y="2340496"/>
            <a:ext cx="4752528"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a:t>Bro Tip</a:t>
            </a:r>
            <a:r>
              <a:rPr lang="en-GB" sz="1600" dirty="0"/>
              <a:t>: I highly encourage you to write this first. It will help you when you come to the algebraic ones.</a:t>
            </a:r>
          </a:p>
        </p:txBody>
      </p:sp>
      <p:cxnSp>
        <p:nvCxnSpPr>
          <p:cNvPr id="9" name="Straight Arrow Connector 8"/>
          <p:cNvCxnSpPr>
            <a:stCxn id="7" idx="1"/>
          </p:cNvCxnSpPr>
          <p:nvPr/>
        </p:nvCxnSpPr>
        <p:spPr>
          <a:xfrm flipH="1">
            <a:off x="3059832" y="2632884"/>
            <a:ext cx="897632" cy="3640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5652120" y="4077072"/>
                <a:ext cx="3240360"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a:t>Bro Note</a:t>
                </a:r>
                <a:r>
                  <a:rPr lang="en-GB" sz="1600" dirty="0"/>
                  <a:t>: This can also be written as </a:t>
                </a:r>
                <a14:m>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𝑓</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r>
                      <a:rPr lang="en-GB" sz="1600" b="0" i="1" smtClean="0">
                        <a:latin typeface="Cambria Math" panose="02040503050406030204" pitchFamily="18" charset="0"/>
                      </a:rPr>
                      <m:t>𝑥</m:t>
                    </m:r>
                    <m:r>
                      <a:rPr lang="en-GB" sz="1600" b="0" i="1" smtClean="0">
                        <a:latin typeface="Cambria Math" panose="02040503050406030204" pitchFamily="18" charset="0"/>
                      </a:rPr>
                      <m:t>)</m:t>
                    </m:r>
                  </m:oMath>
                </a14:m>
                <a:r>
                  <a:rPr lang="en-GB" sz="1600" dirty="0"/>
                  <a:t>, but you won’t encounter this notation in GCSE/IGCSE FM.</a:t>
                </a:r>
              </a:p>
            </p:txBody>
          </p:sp>
        </mc:Choice>
        <mc:Fallback xmlns="">
          <p:sp>
            <p:nvSpPr>
              <p:cNvPr id="12" name="TextBox 11"/>
              <p:cNvSpPr txBox="1">
                <a:spLocks noRot="1" noChangeAspect="1" noMove="1" noResize="1" noEditPoints="1" noAdjustHandles="1" noChangeArrowheads="1" noChangeShapeType="1" noTextEdit="1"/>
              </p:cNvSpPr>
              <p:nvPr/>
            </p:nvSpPr>
            <p:spPr>
              <a:xfrm>
                <a:off x="5652120" y="4077072"/>
                <a:ext cx="3240360" cy="830997"/>
              </a:xfrm>
              <a:prstGeom prst="rect">
                <a:avLst/>
              </a:prstGeom>
              <a:blipFill rotWithShape="0">
                <a:blip r:embed="rId4"/>
                <a:stretch>
                  <a:fillRect l="-560" t="-714" r="-933" b="-7143"/>
                </a:stretch>
              </a:blipFill>
            </p:spPr>
            <p:txBody>
              <a:bodyPr/>
              <a:lstStyle/>
              <a:p>
                <a:r>
                  <a:rPr lang="en-GB">
                    <a:noFill/>
                  </a:rPr>
                  <a:t> </a:t>
                </a:r>
              </a:p>
            </p:txBody>
          </p:sp>
        </mc:Fallback>
      </mc:AlternateContent>
      <p:cxnSp>
        <p:nvCxnSpPr>
          <p:cNvPr id="13" name="Straight Arrow Connector 12"/>
          <p:cNvCxnSpPr>
            <a:stCxn id="12" idx="1"/>
          </p:cNvCxnSpPr>
          <p:nvPr/>
        </p:nvCxnSpPr>
        <p:spPr>
          <a:xfrm flipH="1" flipV="1">
            <a:off x="5076056" y="4182013"/>
            <a:ext cx="576064" cy="3105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Rectangle 15"/>
          <p:cNvSpPr/>
          <p:nvPr/>
        </p:nvSpPr>
        <p:spPr>
          <a:xfrm>
            <a:off x="1836607" y="3019425"/>
            <a:ext cx="3344993" cy="4953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2122357" y="3514725"/>
            <a:ext cx="3344993" cy="4095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1838325" y="3924300"/>
            <a:ext cx="3133725" cy="4095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p:cNvSpPr/>
          <p:nvPr/>
        </p:nvSpPr>
        <p:spPr>
          <a:xfrm>
            <a:off x="1836607" y="4685933"/>
            <a:ext cx="3133725" cy="8766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315061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nextCondLst>
                <p:cond evt="onClick" delay="0">
                  <p:tgtEl>
                    <p:spTgt spid="16"/>
                  </p:tgtEl>
                </p:cond>
              </p:nextCondLst>
            </p:seq>
            <p:seq concurrent="1" nextAc="seek">
              <p:cTn id="15" restart="whenNotActive" fill="hold" evtFilter="cancelBubble" nodeType="interactiveSeq">
                <p:stCondLst>
                  <p:cond evt="onClick" delay="0">
                    <p:tgtEl>
                      <p:spTgt spid="17"/>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17"/>
                                        </p:tgtEl>
                                      </p:cBhvr>
                                    </p:animEffect>
                                    <p:set>
                                      <p:cBhvr>
                                        <p:cTn id="20"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1" restart="whenNotActive" fill="hold" evtFilter="cancelBubble" nodeType="interactiveSeq">
                <p:stCondLst>
                  <p:cond evt="onClick" delay="0">
                    <p:tgtEl>
                      <p:spTgt spid="18"/>
                    </p:tgtEl>
                  </p:cond>
                </p:stCondLst>
                <p:endSync evt="end" delay="0">
                  <p:rtn val="all"/>
                </p:endSync>
                <p:childTnLst>
                  <p:par>
                    <p:cTn id="22" fill="hold">
                      <p:stCondLst>
                        <p:cond delay="0"/>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18"/>
                                        </p:tgtEl>
                                      </p:cBhvr>
                                    </p:animEffect>
                                    <p:set>
                                      <p:cBhvr>
                                        <p:cTn id="26" dur="1" fill="hold">
                                          <p:stCondLst>
                                            <p:cond delay="499"/>
                                          </p:stCondLst>
                                        </p:cTn>
                                        <p:tgtEl>
                                          <p:spTgt spid="18"/>
                                        </p:tgtEl>
                                        <p:attrNameLst>
                                          <p:attrName>style.visibility</p:attrName>
                                        </p:attrNameLst>
                                      </p:cBhvr>
                                      <p:to>
                                        <p:strVal val="hidden"/>
                                      </p:to>
                                    </p:se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childTnLst>
              </p:cTn>
              <p:nextCondLst>
                <p:cond evt="onClick" delay="0">
                  <p:tgtEl>
                    <p:spTgt spid="18"/>
                  </p:tgtEl>
                </p:cond>
              </p:nextCondLst>
            </p:seq>
            <p:seq concurrent="1" nextAc="seek">
              <p:cTn id="34" restart="whenNotActive" fill="hold" evtFilter="cancelBubble" nodeType="interactiveSeq">
                <p:stCondLst>
                  <p:cond evt="onClick" delay="0">
                    <p:tgtEl>
                      <p:spTgt spid="19"/>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grpId="0" nodeType="clickEffect">
                                  <p:stCondLst>
                                    <p:cond delay="0"/>
                                  </p:stCondLst>
                                  <p:childTnLst>
                                    <p:animEffect transition="out" filter="fade">
                                      <p:cBhvr>
                                        <p:cTn id="38" dur="500"/>
                                        <p:tgtEl>
                                          <p:spTgt spid="19"/>
                                        </p:tgtEl>
                                      </p:cBhvr>
                                    </p:animEffect>
                                    <p:set>
                                      <p:cBhvr>
                                        <p:cTn id="39"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7" grpId="0" animBg="1"/>
      <p:bldP spid="12" grpId="0" animBg="1"/>
      <p:bldP spid="16" grpId="0" animBg="1"/>
      <p:bldP spid="17" grpId="0" animBg="1"/>
      <p:bldP spid="18"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More Algebraic Examples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2627784" y="908720"/>
                <a:ext cx="3689895" cy="16870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600" b="0" i="1" smtClean="0">
                          <a:latin typeface="Cambria Math" panose="02040503050406030204" pitchFamily="18" charset="0"/>
                        </a:rPr>
                        <m:t>𝑓</m:t>
                      </m:r>
                      <m:d>
                        <m:dPr>
                          <m:ctrlPr>
                            <a:rPr lang="en-GB" sz="3600" b="0" i="1" smtClean="0">
                              <a:latin typeface="Cambria Math" panose="02040503050406030204" pitchFamily="18" charset="0"/>
                            </a:rPr>
                          </m:ctrlPr>
                        </m:dPr>
                        <m:e>
                          <m:r>
                            <a:rPr lang="en-GB" sz="3600" b="0" i="1" smtClean="0">
                              <a:latin typeface="Cambria Math" panose="02040503050406030204" pitchFamily="18" charset="0"/>
                            </a:rPr>
                            <m:t>𝑥</m:t>
                          </m:r>
                        </m:e>
                      </m:d>
                      <m:r>
                        <a:rPr lang="en-GB" sz="3600" b="0" i="1" smtClean="0">
                          <a:latin typeface="Cambria Math" panose="02040503050406030204" pitchFamily="18" charset="0"/>
                        </a:rPr>
                        <m:t>=2</m:t>
                      </m:r>
                      <m:r>
                        <a:rPr lang="en-GB" sz="3600" b="0" i="1" smtClean="0">
                          <a:latin typeface="Cambria Math" panose="02040503050406030204" pitchFamily="18" charset="0"/>
                        </a:rPr>
                        <m:t>𝑥</m:t>
                      </m:r>
                      <m:r>
                        <a:rPr lang="en-GB" sz="3600" b="0" i="1" smtClean="0">
                          <a:latin typeface="Cambria Math" panose="02040503050406030204" pitchFamily="18" charset="0"/>
                        </a:rPr>
                        <m:t>+1</m:t>
                      </m:r>
                    </m:oMath>
                    <m:oMath xmlns:m="http://schemas.openxmlformats.org/officeDocument/2006/math">
                      <m:r>
                        <a:rPr lang="en-GB" sz="3600" b="0" i="1" smtClean="0">
                          <a:latin typeface="Cambria Math" panose="02040503050406030204" pitchFamily="18" charset="0"/>
                        </a:rPr>
                        <m:t>𝑔</m:t>
                      </m:r>
                      <m:d>
                        <m:dPr>
                          <m:ctrlPr>
                            <a:rPr lang="en-GB" sz="3600" b="0" i="1" smtClean="0">
                              <a:latin typeface="Cambria Math" panose="02040503050406030204" pitchFamily="18" charset="0"/>
                            </a:rPr>
                          </m:ctrlPr>
                        </m:dPr>
                        <m:e>
                          <m:r>
                            <a:rPr lang="en-GB" sz="3600" b="0" i="1" smtClean="0">
                              <a:latin typeface="Cambria Math" panose="02040503050406030204" pitchFamily="18" charset="0"/>
                            </a:rPr>
                            <m:t>𝑥</m:t>
                          </m:r>
                        </m:e>
                      </m:d>
                      <m:r>
                        <a:rPr lang="en-GB" sz="3600" b="0" i="1" smtClean="0">
                          <a:latin typeface="Cambria Math" panose="02040503050406030204" pitchFamily="18" charset="0"/>
                        </a:rPr>
                        <m:t>=</m:t>
                      </m:r>
                      <m:f>
                        <m:fPr>
                          <m:ctrlPr>
                            <a:rPr lang="en-GB" sz="3600" b="0" i="1" smtClean="0">
                              <a:latin typeface="Cambria Math" panose="02040503050406030204" pitchFamily="18" charset="0"/>
                            </a:rPr>
                          </m:ctrlPr>
                        </m:fPr>
                        <m:num>
                          <m:r>
                            <a:rPr lang="en-GB" sz="3600" b="0" i="1" smtClean="0">
                              <a:latin typeface="Cambria Math" panose="02040503050406030204" pitchFamily="18" charset="0"/>
                            </a:rPr>
                            <m:t>1</m:t>
                          </m:r>
                        </m:num>
                        <m:den>
                          <m:r>
                            <a:rPr lang="en-GB" sz="3600" b="0" i="1" smtClean="0">
                              <a:latin typeface="Cambria Math" panose="02040503050406030204" pitchFamily="18" charset="0"/>
                            </a:rPr>
                            <m:t>𝑥</m:t>
                          </m:r>
                        </m:den>
                      </m:f>
                    </m:oMath>
                  </m:oMathPara>
                </a14:m>
                <a:endParaRPr lang="en-GB" sz="3600" dirty="0"/>
              </a:p>
            </p:txBody>
          </p:sp>
        </mc:Choice>
        <mc:Fallback xmlns="">
          <p:sp>
            <p:nvSpPr>
              <p:cNvPr id="5" name="TextBox 4"/>
              <p:cNvSpPr txBox="1">
                <a:spLocks noRot="1" noChangeAspect="1" noMove="1" noResize="1" noEditPoints="1" noAdjustHandles="1" noChangeArrowheads="1" noChangeShapeType="1" noTextEdit="1"/>
              </p:cNvSpPr>
              <p:nvPr/>
            </p:nvSpPr>
            <p:spPr>
              <a:xfrm>
                <a:off x="2627784" y="908720"/>
                <a:ext cx="3689895" cy="1687065"/>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611560" y="2492896"/>
                <a:ext cx="7560840" cy="4231095"/>
              </a:xfrm>
              <a:prstGeom prst="rect">
                <a:avLst/>
              </a:prstGeom>
              <a:noFill/>
            </p:spPr>
            <p:txBody>
              <a:bodyPr wrap="square" rtlCol="0">
                <a:spAutoFit/>
              </a:bodyPr>
              <a:lstStyle/>
              <a:p>
                <a:r>
                  <a:rPr lang="en-GB" dirty="0"/>
                  <a:t>Determine:</a:t>
                </a:r>
              </a:p>
              <a:p>
                <a:endParaRPr lang="en-GB" sz="300" dirty="0"/>
              </a:p>
              <a:p>
                <a:pPr/>
                <a14:m>
                  <m:oMathPara xmlns:m="http://schemas.openxmlformats.org/officeDocument/2006/math">
                    <m:oMathParaPr>
                      <m:jc m:val="left"/>
                    </m:oMathParaPr>
                    <m:oMath xmlns:m="http://schemas.openxmlformats.org/officeDocument/2006/math">
                      <m:r>
                        <a:rPr lang="en-GB" sz="2400" b="0" i="1" smtClean="0">
                          <a:latin typeface="Cambria Math" panose="02040503050406030204" pitchFamily="18" charset="0"/>
                        </a:rPr>
                        <m:t>𝑓𝑔</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e>
                      </m:d>
                      <m:r>
                        <a:rPr lang="en-GB" sz="2400" b="0" i="1" smtClean="0">
                          <a:latin typeface="Cambria Math" panose="02040503050406030204" pitchFamily="18" charset="0"/>
                        </a:rPr>
                        <m:t>=</m:t>
                      </m:r>
                      <m:r>
                        <a:rPr lang="en-GB" sz="2400" b="1" i="1" smtClean="0">
                          <a:latin typeface="Cambria Math" panose="02040503050406030204" pitchFamily="18" charset="0"/>
                        </a:rPr>
                        <m:t>𝒇</m:t>
                      </m:r>
                      <m:d>
                        <m:dPr>
                          <m:ctrlPr>
                            <a:rPr lang="en-GB" sz="2400" b="1" i="1" smtClean="0">
                              <a:latin typeface="Cambria Math" panose="02040503050406030204" pitchFamily="18" charset="0"/>
                            </a:rPr>
                          </m:ctrlPr>
                        </m:dPr>
                        <m:e>
                          <m:r>
                            <a:rPr lang="en-GB" sz="2400" b="1" i="1" smtClean="0">
                              <a:latin typeface="Cambria Math" panose="02040503050406030204" pitchFamily="18" charset="0"/>
                            </a:rPr>
                            <m:t>𝒈</m:t>
                          </m:r>
                          <m:d>
                            <m:dPr>
                              <m:ctrlPr>
                                <a:rPr lang="en-GB" sz="2400" b="1" i="1" smtClean="0">
                                  <a:latin typeface="Cambria Math" panose="02040503050406030204" pitchFamily="18" charset="0"/>
                                </a:rPr>
                              </m:ctrlPr>
                            </m:dPr>
                            <m:e>
                              <m:r>
                                <a:rPr lang="en-GB" sz="2400" b="1" i="1" smtClean="0">
                                  <a:latin typeface="Cambria Math" panose="02040503050406030204" pitchFamily="18" charset="0"/>
                                </a:rPr>
                                <m:t>𝒙</m:t>
                              </m:r>
                            </m:e>
                          </m:d>
                        </m:e>
                      </m:d>
                      <m:r>
                        <a:rPr lang="en-GB" sz="2400" b="1" i="1" smtClean="0">
                          <a:latin typeface="Cambria Math" panose="02040503050406030204" pitchFamily="18" charset="0"/>
                        </a:rPr>
                        <m:t>=</m:t>
                      </m:r>
                      <m:r>
                        <a:rPr lang="en-GB" sz="2400" b="1" i="1" smtClean="0">
                          <a:latin typeface="Cambria Math" panose="02040503050406030204" pitchFamily="18" charset="0"/>
                        </a:rPr>
                        <m:t>𝒇</m:t>
                      </m:r>
                      <m:d>
                        <m:dPr>
                          <m:ctrlPr>
                            <a:rPr lang="en-GB" sz="2400" b="1" i="1" smtClean="0">
                              <a:latin typeface="Cambria Math" panose="02040503050406030204" pitchFamily="18" charset="0"/>
                            </a:rPr>
                          </m:ctrlPr>
                        </m:dPr>
                        <m:e>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𝟏</m:t>
                              </m:r>
                            </m:num>
                            <m:den>
                              <m:r>
                                <a:rPr lang="en-GB" sz="2400" b="1" i="1" smtClean="0">
                                  <a:latin typeface="Cambria Math" panose="02040503050406030204" pitchFamily="18" charset="0"/>
                                </a:rPr>
                                <m:t>𝒙</m:t>
                              </m:r>
                            </m:den>
                          </m:f>
                        </m:e>
                      </m:d>
                    </m:oMath>
                    <m:oMath xmlns:m="http://schemas.openxmlformats.org/officeDocument/2006/math">
                      <m:r>
                        <a:rPr lang="en-GB" sz="2400" b="1" i="1" smtClean="0">
                          <a:latin typeface="Cambria Math" panose="02040503050406030204" pitchFamily="18" charset="0"/>
                        </a:rPr>
                        <m:t>             =</m:t>
                      </m:r>
                      <m:r>
                        <a:rPr lang="en-GB" sz="2400" b="1" i="1" smtClean="0">
                          <a:latin typeface="Cambria Math" panose="02040503050406030204" pitchFamily="18" charset="0"/>
                        </a:rPr>
                        <m:t>𝟐</m:t>
                      </m:r>
                      <m:d>
                        <m:dPr>
                          <m:ctrlPr>
                            <a:rPr lang="en-GB" sz="2400" b="1" i="1" smtClean="0">
                              <a:latin typeface="Cambria Math" panose="02040503050406030204" pitchFamily="18" charset="0"/>
                            </a:rPr>
                          </m:ctrlPr>
                        </m:dPr>
                        <m:e>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𝟏</m:t>
                              </m:r>
                            </m:num>
                            <m:den>
                              <m:r>
                                <a:rPr lang="en-GB" sz="2400" b="1" i="1" smtClean="0">
                                  <a:latin typeface="Cambria Math" panose="02040503050406030204" pitchFamily="18" charset="0"/>
                                </a:rPr>
                                <m:t>𝒙</m:t>
                              </m:r>
                            </m:den>
                          </m:f>
                        </m:e>
                      </m:d>
                      <m:r>
                        <a:rPr lang="en-GB" sz="2400" b="1" i="1" smtClean="0">
                          <a:latin typeface="Cambria Math" panose="02040503050406030204" pitchFamily="18" charset="0"/>
                        </a:rPr>
                        <m:t>+</m:t>
                      </m:r>
                      <m:r>
                        <a:rPr lang="en-GB" sz="2400" b="1" i="1" smtClean="0">
                          <a:latin typeface="Cambria Math" panose="02040503050406030204" pitchFamily="18" charset="0"/>
                        </a:rPr>
                        <m:t>𝟏</m:t>
                      </m:r>
                      <m:r>
                        <a:rPr lang="en-GB" sz="2400" b="1"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𝟐</m:t>
                          </m:r>
                        </m:num>
                        <m:den>
                          <m:r>
                            <a:rPr lang="en-GB" sz="2400" b="1" i="1" smtClean="0">
                              <a:latin typeface="Cambria Math" panose="02040503050406030204" pitchFamily="18" charset="0"/>
                            </a:rPr>
                            <m:t>𝒙</m:t>
                          </m:r>
                        </m:den>
                      </m:f>
                      <m:r>
                        <a:rPr lang="en-GB" sz="2400" b="1" i="1" smtClean="0">
                          <a:latin typeface="Cambria Math" panose="02040503050406030204" pitchFamily="18" charset="0"/>
                        </a:rPr>
                        <m:t>+</m:t>
                      </m:r>
                      <m:r>
                        <a:rPr lang="en-GB" sz="2400" b="1" i="1" smtClean="0">
                          <a:latin typeface="Cambria Math" panose="02040503050406030204" pitchFamily="18" charset="0"/>
                        </a:rPr>
                        <m:t>𝟏</m:t>
                      </m:r>
                    </m:oMath>
                  </m:oMathPara>
                </a14:m>
                <a:endParaRPr lang="en-GB" sz="2400" b="1" dirty="0"/>
              </a:p>
              <a:p>
                <a:pPr/>
                <a14:m>
                  <m:oMathPara xmlns:m="http://schemas.openxmlformats.org/officeDocument/2006/math">
                    <m:oMathParaPr>
                      <m:jc m:val="left"/>
                    </m:oMathParaPr>
                    <m:oMath xmlns:m="http://schemas.openxmlformats.org/officeDocument/2006/math">
                      <m:r>
                        <a:rPr lang="en-GB" sz="2400" b="0" i="1" smtClean="0">
                          <a:latin typeface="Cambria Math" panose="02040503050406030204" pitchFamily="18" charset="0"/>
                        </a:rPr>
                        <m:t>𝑔𝑓</m:t>
                      </m:r>
                      <m:d>
                        <m:dPr>
                          <m:ctrlPr>
                            <a:rPr lang="en-GB" sz="2400" i="1" smtClean="0">
                              <a:latin typeface="Cambria Math" panose="02040503050406030204" pitchFamily="18" charset="0"/>
                            </a:rPr>
                          </m:ctrlPr>
                        </m:dPr>
                        <m:e>
                          <m:r>
                            <a:rPr lang="en-GB" sz="2400" b="0" i="1" smtClean="0">
                              <a:latin typeface="Cambria Math" panose="02040503050406030204" pitchFamily="18" charset="0"/>
                            </a:rPr>
                            <m:t>𝑥</m:t>
                          </m:r>
                        </m:e>
                      </m:d>
                      <m:r>
                        <a:rPr lang="en-GB" sz="2400" b="0" i="1" smtClean="0">
                          <a:latin typeface="Cambria Math" panose="02040503050406030204" pitchFamily="18" charset="0"/>
                        </a:rPr>
                        <m:t>=</m:t>
                      </m:r>
                      <m:r>
                        <a:rPr lang="en-GB" sz="2400" b="1" i="1" smtClean="0">
                          <a:latin typeface="Cambria Math" panose="02040503050406030204" pitchFamily="18" charset="0"/>
                        </a:rPr>
                        <m:t>𝒈</m:t>
                      </m:r>
                      <m:d>
                        <m:dPr>
                          <m:ctrlPr>
                            <a:rPr lang="en-GB" sz="2400" b="1" i="1" smtClean="0">
                              <a:latin typeface="Cambria Math" panose="02040503050406030204" pitchFamily="18" charset="0"/>
                            </a:rPr>
                          </m:ctrlPr>
                        </m:dPr>
                        <m:e>
                          <m:r>
                            <a:rPr lang="en-GB" sz="2400" b="1" i="1" smtClean="0">
                              <a:latin typeface="Cambria Math" panose="02040503050406030204" pitchFamily="18" charset="0"/>
                            </a:rPr>
                            <m:t>𝟐</m:t>
                          </m:r>
                          <m:r>
                            <a:rPr lang="en-GB" sz="2400" b="1" i="1" smtClean="0">
                              <a:latin typeface="Cambria Math" panose="02040503050406030204" pitchFamily="18" charset="0"/>
                            </a:rPr>
                            <m:t>𝒙</m:t>
                          </m:r>
                          <m:r>
                            <a:rPr lang="en-GB" sz="2400" b="1" i="1" smtClean="0">
                              <a:latin typeface="Cambria Math" panose="02040503050406030204" pitchFamily="18" charset="0"/>
                            </a:rPr>
                            <m:t>+</m:t>
                          </m:r>
                          <m:r>
                            <a:rPr lang="en-GB" sz="2400" b="1" i="1" smtClean="0">
                              <a:latin typeface="Cambria Math" panose="02040503050406030204" pitchFamily="18" charset="0"/>
                            </a:rPr>
                            <m:t>𝟏</m:t>
                          </m:r>
                        </m:e>
                      </m:d>
                      <m:r>
                        <a:rPr lang="en-GB" sz="2400" b="1"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𝟏</m:t>
                          </m:r>
                        </m:num>
                        <m:den>
                          <m:r>
                            <a:rPr lang="en-GB" sz="2400" b="1" i="1" smtClean="0">
                              <a:latin typeface="Cambria Math" panose="02040503050406030204" pitchFamily="18" charset="0"/>
                            </a:rPr>
                            <m:t>𝟐</m:t>
                          </m:r>
                          <m:r>
                            <a:rPr lang="en-GB" sz="2400" b="1" i="1" smtClean="0">
                              <a:latin typeface="Cambria Math" panose="02040503050406030204" pitchFamily="18" charset="0"/>
                            </a:rPr>
                            <m:t>𝒙</m:t>
                          </m:r>
                          <m:r>
                            <a:rPr lang="en-GB" sz="2400" b="1" i="1" smtClean="0">
                              <a:latin typeface="Cambria Math" panose="02040503050406030204" pitchFamily="18" charset="0"/>
                            </a:rPr>
                            <m:t>+</m:t>
                          </m:r>
                          <m:r>
                            <a:rPr lang="en-GB" sz="2400" b="1" i="1" smtClean="0">
                              <a:latin typeface="Cambria Math" panose="02040503050406030204" pitchFamily="18" charset="0"/>
                            </a:rPr>
                            <m:t>𝟏</m:t>
                          </m:r>
                        </m:den>
                      </m:f>
                    </m:oMath>
                  </m:oMathPara>
                </a14:m>
                <a:endParaRPr lang="en-GB" sz="2400" b="1" dirty="0"/>
              </a:p>
              <a:p>
                <a:pPr/>
                <a14:m>
                  <m:oMathPara xmlns:m="http://schemas.openxmlformats.org/officeDocument/2006/math">
                    <m:oMathParaPr>
                      <m:jc m:val="left"/>
                    </m:oMathParaPr>
                    <m:oMath xmlns:m="http://schemas.openxmlformats.org/officeDocument/2006/math">
                      <m:r>
                        <a:rPr lang="en-GB" sz="2400" b="0" i="1" smtClean="0">
                          <a:latin typeface="Cambria Math" panose="02040503050406030204" pitchFamily="18" charset="0"/>
                        </a:rPr>
                        <m:t>𝑓𝑓</m:t>
                      </m:r>
                      <m:d>
                        <m:dPr>
                          <m:ctrlPr>
                            <a:rPr lang="en-GB" sz="2400" i="1" smtClean="0">
                              <a:latin typeface="Cambria Math" panose="02040503050406030204" pitchFamily="18" charset="0"/>
                            </a:rPr>
                          </m:ctrlPr>
                        </m:dPr>
                        <m:e>
                          <m:r>
                            <a:rPr lang="en-GB" sz="2400" b="0" i="1" smtClean="0">
                              <a:latin typeface="Cambria Math" panose="02040503050406030204" pitchFamily="18" charset="0"/>
                            </a:rPr>
                            <m:t>𝑥</m:t>
                          </m:r>
                        </m:e>
                      </m:d>
                      <m:r>
                        <a:rPr lang="en-GB" sz="2400" b="1" i="1" smtClean="0">
                          <a:latin typeface="Cambria Math" panose="02040503050406030204" pitchFamily="18" charset="0"/>
                        </a:rPr>
                        <m:t>=</m:t>
                      </m:r>
                      <m:r>
                        <a:rPr lang="en-GB" sz="2400" b="1" i="1" smtClean="0">
                          <a:latin typeface="Cambria Math" panose="02040503050406030204" pitchFamily="18" charset="0"/>
                        </a:rPr>
                        <m:t>𝒇</m:t>
                      </m:r>
                      <m:d>
                        <m:dPr>
                          <m:ctrlPr>
                            <a:rPr lang="en-GB" sz="2400" b="1" i="1" smtClean="0">
                              <a:latin typeface="Cambria Math" panose="02040503050406030204" pitchFamily="18" charset="0"/>
                            </a:rPr>
                          </m:ctrlPr>
                        </m:dPr>
                        <m:e>
                          <m:r>
                            <a:rPr lang="en-GB" sz="2400" b="1" i="1" smtClean="0">
                              <a:latin typeface="Cambria Math" panose="02040503050406030204" pitchFamily="18" charset="0"/>
                            </a:rPr>
                            <m:t>𝟐</m:t>
                          </m:r>
                          <m:r>
                            <a:rPr lang="en-GB" sz="2400" b="1" i="1" smtClean="0">
                              <a:latin typeface="Cambria Math" panose="02040503050406030204" pitchFamily="18" charset="0"/>
                            </a:rPr>
                            <m:t>𝒙</m:t>
                          </m:r>
                          <m:r>
                            <a:rPr lang="en-GB" sz="2400" b="1" i="1" smtClean="0">
                              <a:latin typeface="Cambria Math" panose="02040503050406030204" pitchFamily="18" charset="0"/>
                            </a:rPr>
                            <m:t>+</m:t>
                          </m:r>
                          <m:r>
                            <a:rPr lang="en-GB" sz="2400" b="1" i="1" smtClean="0">
                              <a:latin typeface="Cambria Math" panose="02040503050406030204" pitchFamily="18" charset="0"/>
                            </a:rPr>
                            <m:t>𝟏</m:t>
                          </m:r>
                        </m:e>
                      </m:d>
                      <m:r>
                        <a:rPr lang="en-GB" sz="2400" b="1" i="1" smtClean="0">
                          <a:latin typeface="Cambria Math" panose="02040503050406030204" pitchFamily="18" charset="0"/>
                        </a:rPr>
                        <m:t>=</m:t>
                      </m:r>
                      <m:r>
                        <a:rPr lang="en-GB" sz="2400" b="1" i="1" smtClean="0">
                          <a:latin typeface="Cambria Math" panose="02040503050406030204" pitchFamily="18" charset="0"/>
                        </a:rPr>
                        <m:t>𝟐</m:t>
                      </m:r>
                      <m:d>
                        <m:dPr>
                          <m:ctrlPr>
                            <a:rPr lang="en-GB" sz="2400" b="1" i="1" smtClean="0">
                              <a:latin typeface="Cambria Math" panose="02040503050406030204" pitchFamily="18" charset="0"/>
                            </a:rPr>
                          </m:ctrlPr>
                        </m:dPr>
                        <m:e>
                          <m:r>
                            <a:rPr lang="en-GB" sz="2400" b="1" i="1" smtClean="0">
                              <a:latin typeface="Cambria Math" panose="02040503050406030204" pitchFamily="18" charset="0"/>
                            </a:rPr>
                            <m:t>𝟐</m:t>
                          </m:r>
                          <m:r>
                            <a:rPr lang="en-GB" sz="2400" b="1" i="1" smtClean="0">
                              <a:latin typeface="Cambria Math" panose="02040503050406030204" pitchFamily="18" charset="0"/>
                            </a:rPr>
                            <m:t>𝒙</m:t>
                          </m:r>
                          <m:r>
                            <a:rPr lang="en-GB" sz="2400" b="1" i="1" smtClean="0">
                              <a:latin typeface="Cambria Math" panose="02040503050406030204" pitchFamily="18" charset="0"/>
                            </a:rPr>
                            <m:t>+</m:t>
                          </m:r>
                          <m:r>
                            <a:rPr lang="en-GB" sz="2400" b="1" i="1" smtClean="0">
                              <a:latin typeface="Cambria Math" panose="02040503050406030204" pitchFamily="18" charset="0"/>
                            </a:rPr>
                            <m:t>𝟏</m:t>
                          </m:r>
                        </m:e>
                      </m:d>
                      <m:r>
                        <a:rPr lang="en-GB" sz="2400" b="1" i="1" smtClean="0">
                          <a:latin typeface="Cambria Math" panose="02040503050406030204" pitchFamily="18" charset="0"/>
                        </a:rPr>
                        <m:t>+</m:t>
                      </m:r>
                      <m:r>
                        <a:rPr lang="en-GB" sz="2400" b="1" i="1" smtClean="0">
                          <a:latin typeface="Cambria Math" panose="02040503050406030204" pitchFamily="18" charset="0"/>
                        </a:rPr>
                        <m:t>𝟏</m:t>
                      </m:r>
                      <m:r>
                        <a:rPr lang="en-GB" sz="2400" b="1" i="1" smtClean="0">
                          <a:latin typeface="Cambria Math" panose="02040503050406030204" pitchFamily="18" charset="0"/>
                        </a:rPr>
                        <m:t>=</m:t>
                      </m:r>
                      <m:r>
                        <a:rPr lang="en-GB" sz="2400" b="1" i="1" smtClean="0">
                          <a:latin typeface="Cambria Math" panose="02040503050406030204" pitchFamily="18" charset="0"/>
                        </a:rPr>
                        <m:t>𝟒</m:t>
                      </m:r>
                      <m:r>
                        <a:rPr lang="en-GB" sz="2400" b="1" i="1" smtClean="0">
                          <a:latin typeface="Cambria Math" panose="02040503050406030204" pitchFamily="18" charset="0"/>
                        </a:rPr>
                        <m:t>𝒙</m:t>
                      </m:r>
                      <m:r>
                        <a:rPr lang="en-GB" sz="2400" b="1" i="1" smtClean="0">
                          <a:latin typeface="Cambria Math" panose="02040503050406030204" pitchFamily="18" charset="0"/>
                        </a:rPr>
                        <m:t>+</m:t>
                      </m:r>
                      <m:r>
                        <a:rPr lang="en-GB" sz="2400" b="1" i="1" smtClean="0">
                          <a:latin typeface="Cambria Math" panose="02040503050406030204" pitchFamily="18" charset="0"/>
                        </a:rPr>
                        <m:t>𝟑</m:t>
                      </m:r>
                    </m:oMath>
                    <m:oMath xmlns:m="http://schemas.openxmlformats.org/officeDocument/2006/math">
                      <m:r>
                        <a:rPr lang="en-GB" sz="2400" b="0" i="1" smtClean="0">
                          <a:latin typeface="Cambria Math" panose="02040503050406030204" pitchFamily="18" charset="0"/>
                        </a:rPr>
                        <m:t>𝑔𝑔</m:t>
                      </m:r>
                      <m:d>
                        <m:dPr>
                          <m:ctrlPr>
                            <a:rPr lang="en-GB" sz="2400" i="1" smtClean="0">
                              <a:latin typeface="Cambria Math" panose="02040503050406030204" pitchFamily="18" charset="0"/>
                            </a:rPr>
                          </m:ctrlPr>
                        </m:dPr>
                        <m:e>
                          <m:r>
                            <a:rPr lang="en-GB" sz="2400" b="0" i="1" smtClean="0">
                              <a:latin typeface="Cambria Math" panose="02040503050406030204" pitchFamily="18" charset="0"/>
                            </a:rPr>
                            <m:t>𝑥</m:t>
                          </m:r>
                        </m:e>
                      </m:d>
                      <m:r>
                        <a:rPr lang="en-GB" sz="2400" b="0" i="1" smtClean="0">
                          <a:latin typeface="Cambria Math" panose="02040503050406030204" pitchFamily="18" charset="0"/>
                        </a:rPr>
                        <m:t>=</m:t>
                      </m:r>
                      <m:r>
                        <a:rPr lang="en-GB" sz="2400" b="1" i="1" smtClean="0">
                          <a:latin typeface="Cambria Math" panose="02040503050406030204" pitchFamily="18" charset="0"/>
                        </a:rPr>
                        <m:t>𝒈</m:t>
                      </m:r>
                      <m:d>
                        <m:dPr>
                          <m:ctrlPr>
                            <a:rPr lang="en-GB" sz="2400" b="1" i="1" smtClean="0">
                              <a:latin typeface="Cambria Math" panose="02040503050406030204" pitchFamily="18" charset="0"/>
                            </a:rPr>
                          </m:ctrlPr>
                        </m:dPr>
                        <m:e>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𝟏</m:t>
                              </m:r>
                            </m:num>
                            <m:den>
                              <m:r>
                                <a:rPr lang="en-GB" sz="2400" b="1" i="1" smtClean="0">
                                  <a:latin typeface="Cambria Math" panose="02040503050406030204" pitchFamily="18" charset="0"/>
                                </a:rPr>
                                <m:t>𝒙</m:t>
                              </m:r>
                            </m:den>
                          </m:f>
                        </m:e>
                      </m:d>
                      <m:r>
                        <a:rPr lang="en-GB" sz="2400" b="1"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𝟏</m:t>
                          </m:r>
                        </m:num>
                        <m:den>
                          <m:d>
                            <m:dPr>
                              <m:ctrlPr>
                                <a:rPr lang="en-GB" sz="2400" b="1" i="1" smtClean="0">
                                  <a:latin typeface="Cambria Math" panose="02040503050406030204" pitchFamily="18" charset="0"/>
                                </a:rPr>
                              </m:ctrlPr>
                            </m:dPr>
                            <m:e>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𝟏</m:t>
                                  </m:r>
                                </m:num>
                                <m:den>
                                  <m:r>
                                    <a:rPr lang="en-GB" sz="2400" b="1" i="1" smtClean="0">
                                      <a:latin typeface="Cambria Math" panose="02040503050406030204" pitchFamily="18" charset="0"/>
                                    </a:rPr>
                                    <m:t>𝒙</m:t>
                                  </m:r>
                                </m:den>
                              </m:f>
                            </m:e>
                          </m:d>
                        </m:den>
                      </m:f>
                      <m:r>
                        <a:rPr lang="en-GB" sz="2400" b="1" i="1" smtClean="0">
                          <a:latin typeface="Cambria Math" panose="02040503050406030204" pitchFamily="18" charset="0"/>
                        </a:rPr>
                        <m:t>=</m:t>
                      </m:r>
                      <m:r>
                        <a:rPr lang="en-GB" sz="2400" b="1" i="1" smtClean="0">
                          <a:latin typeface="Cambria Math" panose="02040503050406030204" pitchFamily="18" charset="0"/>
                        </a:rPr>
                        <m:t>𝒙</m:t>
                      </m:r>
                    </m:oMath>
                  </m:oMathPara>
                </a14:m>
                <a:endParaRPr lang="en-GB" sz="2400" b="1" dirty="0"/>
              </a:p>
            </p:txBody>
          </p:sp>
        </mc:Choice>
        <mc:Fallback xmlns="">
          <p:sp>
            <p:nvSpPr>
              <p:cNvPr id="6" name="TextBox 5"/>
              <p:cNvSpPr txBox="1">
                <a:spLocks noRot="1" noChangeAspect="1" noMove="1" noResize="1" noEditPoints="1" noAdjustHandles="1" noChangeArrowheads="1" noChangeShapeType="1" noTextEdit="1"/>
              </p:cNvSpPr>
              <p:nvPr/>
            </p:nvSpPr>
            <p:spPr>
              <a:xfrm>
                <a:off x="611560" y="2492896"/>
                <a:ext cx="7560840" cy="4231095"/>
              </a:xfrm>
              <a:prstGeom prst="rect">
                <a:avLst/>
              </a:prstGeom>
              <a:blipFill rotWithShape="0">
                <a:blip r:embed="rId3"/>
                <a:stretch>
                  <a:fillRect l="-645" t="-865"/>
                </a:stretch>
              </a:blipFill>
            </p:spPr>
            <p:txBody>
              <a:bodyPr/>
              <a:lstStyle/>
              <a:p>
                <a:r>
                  <a:rPr lang="en-GB">
                    <a:noFill/>
                  </a:rPr>
                  <a:t> </a:t>
                </a:r>
              </a:p>
            </p:txBody>
          </p:sp>
        </mc:Fallback>
      </mc:AlternateContent>
      <p:sp>
        <p:nvSpPr>
          <p:cNvPr id="7" name="Rectangle 6"/>
          <p:cNvSpPr/>
          <p:nvPr/>
        </p:nvSpPr>
        <p:spPr>
          <a:xfrm>
            <a:off x="1827082" y="2819399"/>
            <a:ext cx="2487743" cy="8858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 name="Rectangle 7"/>
          <p:cNvSpPr/>
          <p:nvPr/>
        </p:nvSpPr>
        <p:spPr>
          <a:xfrm>
            <a:off x="1827082" y="3695024"/>
            <a:ext cx="2554418" cy="81982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1865182" y="4514512"/>
            <a:ext cx="2802068" cy="6956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1865181" y="5205243"/>
            <a:ext cx="5040443" cy="3764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1865182" y="5588210"/>
            <a:ext cx="2449644" cy="10697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6962367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6" restart="whenNotActive" fill="hold" evtFilter="cancelBubble" nodeType="interactiveSeq">
                <p:stCondLst>
                  <p:cond evt="onClick" delay="0">
                    <p:tgtEl>
                      <p:spTgt spid="11"/>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7" grpId="0" animBg="1"/>
      <p:bldP spid="8" grpId="0" animBg="1"/>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714CB21-18A3-41C1-8C98-8DE389B33C51}"/>
              </a:ext>
            </a:extLst>
          </p:cNvPr>
          <p:cNvSpPr/>
          <p:nvPr/>
        </p:nvSpPr>
        <p:spPr>
          <a:xfrm>
            <a:off x="12919" y="0"/>
            <a:ext cx="9142856"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058741C1-22D1-4D32-BD74-1D551192F37D}"/>
              </a:ext>
            </a:extLst>
          </p:cNvPr>
          <p:cNvSpPr/>
          <p:nvPr/>
        </p:nvSpPr>
        <p:spPr>
          <a:xfrm>
            <a:off x="0" y="0"/>
            <a:ext cx="9155775" cy="1422050"/>
          </a:xfrm>
          <a:prstGeom prst="rect">
            <a:avLst/>
          </a:prstGeom>
          <a:solidFill>
            <a:schemeClr val="tx1">
              <a:alpha val="76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23148" y="217786"/>
            <a:ext cx="3816424" cy="954107"/>
          </a:xfrm>
          <a:prstGeom prst="rect">
            <a:avLst/>
          </a:prstGeom>
          <a:noFill/>
          <a:ln>
            <a:noFill/>
          </a:ln>
        </p:spPr>
        <p:txBody>
          <a:bodyPr wrap="square" rtlCol="0">
            <a:spAutoFit/>
          </a:bodyPr>
          <a:lstStyle/>
          <a:p>
            <a:r>
              <a:rPr lang="en-GB" sz="2400" b="1" dirty="0">
                <a:solidFill>
                  <a:schemeClr val="bg1"/>
                </a:solidFill>
              </a:rPr>
              <a:t>www.drfrostmaths.com</a:t>
            </a:r>
          </a:p>
          <a:p>
            <a:r>
              <a:rPr lang="en-GB" sz="1600" dirty="0">
                <a:solidFill>
                  <a:schemeClr val="bg1"/>
                </a:solidFill>
              </a:rPr>
              <a:t>Everything is </a:t>
            </a:r>
            <a:r>
              <a:rPr lang="en-GB" sz="1600" b="1" dirty="0">
                <a:solidFill>
                  <a:schemeClr val="bg1"/>
                </a:solidFill>
              </a:rPr>
              <a:t>completely free</a:t>
            </a:r>
            <a:r>
              <a:rPr lang="en-GB" sz="1600" dirty="0">
                <a:solidFill>
                  <a:schemeClr val="bg1"/>
                </a:solidFill>
              </a:rPr>
              <a:t>.</a:t>
            </a:r>
          </a:p>
          <a:p>
            <a:r>
              <a:rPr lang="en-GB" sz="1600" dirty="0">
                <a:solidFill>
                  <a:schemeClr val="bg1"/>
                </a:solidFill>
              </a:rPr>
              <a:t>Why not register?</a:t>
            </a:r>
          </a:p>
        </p:txBody>
      </p:sp>
      <p:pic>
        <p:nvPicPr>
          <p:cNvPr id="2" name="Picture 1">
            <a:extLst>
              <a:ext uri="{FF2B5EF4-FFF2-40B4-BE49-F238E27FC236}">
                <a16:creationId xmlns:a16="http://schemas.microsoft.com/office/drawing/2014/main" id="{0B6719D9-C52A-40F5-8E8A-C5418B569F61}"/>
              </a:ext>
            </a:extLst>
          </p:cNvPr>
          <p:cNvPicPr>
            <a:picLocks noChangeAspect="1"/>
          </p:cNvPicPr>
          <p:nvPr/>
        </p:nvPicPr>
        <p:blipFill>
          <a:blip r:embed="rId2"/>
          <a:stretch>
            <a:fillRect/>
          </a:stretch>
        </p:blipFill>
        <p:spPr>
          <a:xfrm>
            <a:off x="552499" y="1806461"/>
            <a:ext cx="5829955" cy="3383987"/>
          </a:xfrm>
          <a:prstGeom prst="rect">
            <a:avLst/>
          </a:prstGeom>
        </p:spPr>
      </p:pic>
      <p:pic>
        <p:nvPicPr>
          <p:cNvPr id="5" name="Picture 4">
            <a:extLst>
              <a:ext uri="{FF2B5EF4-FFF2-40B4-BE49-F238E27FC236}">
                <a16:creationId xmlns:a16="http://schemas.microsoft.com/office/drawing/2014/main" id="{24318D00-FABF-4754-8685-0247F6106EC4}"/>
              </a:ext>
            </a:extLst>
          </p:cNvPr>
          <p:cNvPicPr>
            <a:picLocks noChangeAspect="1"/>
          </p:cNvPicPr>
          <p:nvPr/>
        </p:nvPicPr>
        <p:blipFill>
          <a:blip r:embed="rId3"/>
          <a:stretch>
            <a:fillRect/>
          </a:stretch>
        </p:blipFill>
        <p:spPr>
          <a:xfrm>
            <a:off x="6124575" y="2827488"/>
            <a:ext cx="2458051" cy="1528359"/>
          </a:xfrm>
          <a:prstGeom prst="rect">
            <a:avLst/>
          </a:prstGeom>
        </p:spPr>
      </p:pic>
      <p:pic>
        <p:nvPicPr>
          <p:cNvPr id="6" name="Picture 5">
            <a:extLst>
              <a:ext uri="{FF2B5EF4-FFF2-40B4-BE49-F238E27FC236}">
                <a16:creationId xmlns:a16="http://schemas.microsoft.com/office/drawing/2014/main" id="{A3F790D7-2484-4BF2-B8CB-B653B6FDC8E6}"/>
              </a:ext>
            </a:extLst>
          </p:cNvPr>
          <p:cNvPicPr>
            <a:picLocks noChangeAspect="1"/>
          </p:cNvPicPr>
          <p:nvPr/>
        </p:nvPicPr>
        <p:blipFill>
          <a:blip r:embed="rId4"/>
          <a:stretch>
            <a:fillRect/>
          </a:stretch>
        </p:blipFill>
        <p:spPr>
          <a:xfrm>
            <a:off x="1602129" y="4873621"/>
            <a:ext cx="2946634" cy="1817923"/>
          </a:xfrm>
          <a:prstGeom prst="rect">
            <a:avLst/>
          </a:prstGeom>
        </p:spPr>
      </p:pic>
      <p:sp>
        <p:nvSpPr>
          <p:cNvPr id="4" name="TextBox 3">
            <a:extLst>
              <a:ext uri="{FF2B5EF4-FFF2-40B4-BE49-F238E27FC236}">
                <a16:creationId xmlns:a16="http://schemas.microsoft.com/office/drawing/2014/main" id="{427AEBDF-0ABA-43C2-BCF9-1A0DD8627790}"/>
              </a:ext>
            </a:extLst>
          </p:cNvPr>
          <p:cNvSpPr txBox="1"/>
          <p:nvPr/>
        </p:nvSpPr>
        <p:spPr>
          <a:xfrm>
            <a:off x="743444" y="623933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Teaching videos with topic tests to check understanding.</a:t>
            </a:r>
          </a:p>
        </p:txBody>
      </p:sp>
      <p:pic>
        <p:nvPicPr>
          <p:cNvPr id="15" name="Picture 14">
            <a:extLst>
              <a:ext uri="{FF2B5EF4-FFF2-40B4-BE49-F238E27FC236}">
                <a16:creationId xmlns:a16="http://schemas.microsoft.com/office/drawing/2014/main" id="{48B6F143-DB25-45D0-9FDA-389A63E035B3}"/>
              </a:ext>
            </a:extLst>
          </p:cNvPr>
          <p:cNvPicPr>
            <a:picLocks noChangeAspect="1"/>
          </p:cNvPicPr>
          <p:nvPr/>
        </p:nvPicPr>
        <p:blipFill>
          <a:blip r:embed="rId5"/>
          <a:stretch>
            <a:fillRect/>
          </a:stretch>
        </p:blipFill>
        <p:spPr>
          <a:xfrm>
            <a:off x="5759357" y="4772829"/>
            <a:ext cx="2127343" cy="1443815"/>
          </a:xfrm>
          <a:prstGeom prst="rect">
            <a:avLst/>
          </a:prstGeom>
          <a:effectLst>
            <a:outerShdw blurRad="63500" sx="102000" sy="102000" algn="ctr" rotWithShape="0">
              <a:prstClr val="black">
                <a:alpha val="40000"/>
              </a:prstClr>
            </a:outerShdw>
          </a:effectLst>
        </p:spPr>
      </p:pic>
      <p:sp>
        <p:nvSpPr>
          <p:cNvPr id="9" name="TextBox 8"/>
          <p:cNvSpPr txBox="1"/>
          <p:nvPr/>
        </p:nvSpPr>
        <p:spPr>
          <a:xfrm>
            <a:off x="4191000" y="288231"/>
            <a:ext cx="4686300" cy="830997"/>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Register now to interactively practise questions on this topic, including past paper questions and extension questions (including UKMT).</a:t>
            </a:r>
          </a:p>
          <a:p>
            <a:r>
              <a:rPr lang="en-GB" sz="1200" dirty="0"/>
              <a:t>Teachers: you can create student accounts (or students can register themselves), to set work, monitor progress and even create worksheets.</a:t>
            </a:r>
          </a:p>
        </p:txBody>
      </p:sp>
      <p:sp>
        <p:nvSpPr>
          <p:cNvPr id="12" name="TextBox 11">
            <a:extLst>
              <a:ext uri="{FF2B5EF4-FFF2-40B4-BE49-F238E27FC236}">
                <a16:creationId xmlns:a16="http://schemas.microsoft.com/office/drawing/2014/main" id="{5FC0DF13-8218-4DFF-AC94-2ABA505101F5}"/>
              </a:ext>
            </a:extLst>
          </p:cNvPr>
          <p:cNvSpPr txBox="1"/>
          <p:nvPr/>
        </p:nvSpPr>
        <p:spPr>
          <a:xfrm>
            <a:off x="7155904" y="6066600"/>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Questions organised by topic, difficulty and past paper.</a:t>
            </a:r>
          </a:p>
        </p:txBody>
      </p:sp>
      <p:sp>
        <p:nvSpPr>
          <p:cNvPr id="16" name="TextBox 15">
            <a:extLst>
              <a:ext uri="{FF2B5EF4-FFF2-40B4-BE49-F238E27FC236}">
                <a16:creationId xmlns:a16="http://schemas.microsoft.com/office/drawing/2014/main" id="{56D5D0BA-13D4-476F-BDD0-C9E26216F30E}"/>
              </a:ext>
            </a:extLst>
          </p:cNvPr>
          <p:cNvSpPr txBox="1"/>
          <p:nvPr/>
        </p:nvSpPr>
        <p:spPr>
          <a:xfrm>
            <a:off x="7639050" y="3953334"/>
            <a:ext cx="1419225" cy="553998"/>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Dashboard with points, trophies, notifications and student progress.</a:t>
            </a:r>
          </a:p>
        </p:txBody>
      </p:sp>
      <p:pic>
        <p:nvPicPr>
          <p:cNvPr id="1028" name="Picture 4" descr="Image result for ocr">
            <a:extLst>
              <a:ext uri="{FF2B5EF4-FFF2-40B4-BE49-F238E27FC236}">
                <a16:creationId xmlns:a16="http://schemas.microsoft.com/office/drawing/2014/main" id="{FAB8D00B-6123-425F-9992-C49EDB512181}"/>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137247" y="1970180"/>
            <a:ext cx="682729" cy="2777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541D39E7-8923-484F-914A-F735BCCFF805}"/>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9524" b="94048" l="6356" r="97458">
                        <a14:foregroundMark x1="17373" y1="50000" x2="19068" y2="59524"/>
                        <a14:foregroundMark x1="8051" y1="61905" x2="6356" y2="76190"/>
                        <a14:foregroundMark x1="86441" y1="55952" x2="91102" y2="55952"/>
                        <a14:foregroundMark x1="94068" y1="53571" x2="96186" y2="41667"/>
                        <a14:foregroundMark x1="97034" y1="41667" x2="97458" y2="20238"/>
                        <a14:foregroundMark x1="96186" y1="9524" x2="79237" y2="36905"/>
                        <a14:foregroundMark x1="69915" y1="83333" x2="62712" y2="35714"/>
                        <a14:foregroundMark x1="44492" y1="88095" x2="45763" y2="94048"/>
                      </a14:backgroundRemoval>
                    </a14:imgEffect>
                    <a14:imgEffect>
                      <a14:saturation sat="0"/>
                    </a14:imgEffect>
                  </a14:imgLayer>
                </a14:imgProps>
              </a:ext>
            </a:extLst>
          </a:blip>
          <a:stretch>
            <a:fillRect/>
          </a:stretch>
        </p:blipFill>
        <p:spPr>
          <a:xfrm>
            <a:off x="6860710" y="2309414"/>
            <a:ext cx="808401" cy="287736"/>
          </a:xfrm>
          <a:prstGeom prst="rect">
            <a:avLst/>
          </a:prstGeom>
        </p:spPr>
      </p:pic>
      <p:pic>
        <p:nvPicPr>
          <p:cNvPr id="19" name="Picture 18">
            <a:extLst>
              <a:ext uri="{FF2B5EF4-FFF2-40B4-BE49-F238E27FC236}">
                <a16:creationId xmlns:a16="http://schemas.microsoft.com/office/drawing/2014/main" id="{C1F8849A-C314-440F-BFBC-F885AF1FCB60}"/>
              </a:ext>
            </a:extLst>
          </p:cNvPr>
          <p:cNvPicPr>
            <a:picLocks noChangeAspect="1"/>
          </p:cNvPicPr>
          <p:nvPr/>
        </p:nvPicPr>
        <p:blipFill>
          <a:blip r:embed="rId10">
            <a:extLst>
              <a:ext uri="{BEBA8EAE-BF5A-486C-A8C5-ECC9F3942E4B}">
                <a14:imgProps xmlns:a14="http://schemas.microsoft.com/office/drawing/2010/main">
                  <a14:imgLayer r:embed="rId11">
                    <a14:imgEffect>
                      <a14:saturation sat="0"/>
                    </a14:imgEffect>
                  </a14:imgLayer>
                </a14:imgProps>
              </a:ext>
            </a:extLst>
          </a:blip>
          <a:stretch>
            <a:fillRect/>
          </a:stretch>
        </p:blipFill>
        <p:spPr>
          <a:xfrm>
            <a:off x="8108726" y="2328005"/>
            <a:ext cx="471556" cy="432260"/>
          </a:xfrm>
          <a:prstGeom prst="rect">
            <a:avLst/>
          </a:prstGeom>
        </p:spPr>
      </p:pic>
      <p:pic>
        <p:nvPicPr>
          <p:cNvPr id="20" name="Picture 19">
            <a:extLst>
              <a:ext uri="{FF2B5EF4-FFF2-40B4-BE49-F238E27FC236}">
                <a16:creationId xmlns:a16="http://schemas.microsoft.com/office/drawing/2014/main" id="{5D3902F9-D3E5-4D6E-AC01-218BC9FD7465}"/>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7463" b="88060" l="2649" r="96358">
                        <a14:foregroundMark x1="11921" y1="50746" x2="8940" y2="34328"/>
                        <a14:foregroundMark x1="5298" y1="56716" x2="3642" y2="56716"/>
                        <a14:foregroundMark x1="23841" y1="68657" x2="23179" y2="41791"/>
                        <a14:foregroundMark x1="27483" y1="58209" x2="34437" y2="58209"/>
                        <a14:foregroundMark x1="40728" y1="73134" x2="44371" y2="49254"/>
                        <a14:foregroundMark x1="54967" y1="37313" x2="54967" y2="37313"/>
                        <a14:foregroundMark x1="61258" y1="59701" x2="61258" y2="59701"/>
                        <a14:foregroundMark x1="73510" y1="59701" x2="73510" y2="59701"/>
                        <a14:foregroundMark x1="83444" y1="80597" x2="83444" y2="80597"/>
                        <a14:foregroundMark x1="89735" y1="80597" x2="89735" y2="80597"/>
                        <a14:foregroundMark x1="94371" y1="82090" x2="94371" y2="82090"/>
                        <a14:foregroundMark x1="96358" y1="59701" x2="96358" y2="59701"/>
                        <a14:foregroundMark x1="95695" y1="26866" x2="95695" y2="26866"/>
                        <a14:foregroundMark x1="87417" y1="23881" x2="87417" y2="23881"/>
                        <a14:foregroundMark x1="88742" y1="58209" x2="88742" y2="58209"/>
                        <a14:foregroundMark x1="82781" y1="55224" x2="82781" y2="55224"/>
                        <a14:foregroundMark x1="82119" y1="20896" x2="82119" y2="20896"/>
                      </a14:backgroundRemoval>
                    </a14:imgEffect>
                  </a14:imgLayer>
                </a14:imgProps>
              </a:ext>
            </a:extLst>
          </a:blip>
          <a:stretch>
            <a:fillRect/>
          </a:stretch>
        </p:blipFill>
        <p:spPr>
          <a:xfrm>
            <a:off x="6838323" y="1974048"/>
            <a:ext cx="1061077" cy="235405"/>
          </a:xfrm>
          <a:prstGeom prst="rect">
            <a:avLst/>
          </a:prstGeom>
        </p:spPr>
      </p:pic>
      <p:sp>
        <p:nvSpPr>
          <p:cNvPr id="21" name="TextBox 20">
            <a:extLst>
              <a:ext uri="{FF2B5EF4-FFF2-40B4-BE49-F238E27FC236}">
                <a16:creationId xmlns:a16="http://schemas.microsoft.com/office/drawing/2014/main" id="{5EF2AC65-A3C9-4F2E-AA66-BAB10D3B590C}"/>
              </a:ext>
            </a:extLst>
          </p:cNvPr>
          <p:cNvSpPr txBox="1"/>
          <p:nvPr/>
        </p:nvSpPr>
        <p:spPr>
          <a:xfrm>
            <a:off x="6790698" y="1653183"/>
            <a:ext cx="1478093" cy="261610"/>
          </a:xfrm>
          <a:prstGeom prst="rect">
            <a:avLst/>
          </a:prstGeom>
          <a:noFill/>
        </p:spPr>
        <p:txBody>
          <a:bodyPr wrap="square" rtlCol="0">
            <a:spAutoFit/>
          </a:bodyPr>
          <a:lstStyle/>
          <a:p>
            <a:r>
              <a:rPr lang="en-GB" sz="1050" dirty="0"/>
              <a:t>With questions by:</a:t>
            </a:r>
          </a:p>
        </p:txBody>
      </p:sp>
      <p:cxnSp>
        <p:nvCxnSpPr>
          <p:cNvPr id="22" name="Straight Connector 21">
            <a:extLst>
              <a:ext uri="{FF2B5EF4-FFF2-40B4-BE49-F238E27FC236}">
                <a16:creationId xmlns:a16="http://schemas.microsoft.com/office/drawing/2014/main" id="{0436529C-3AB4-47D0-84AE-8CCA7A93F56D}"/>
              </a:ext>
            </a:extLst>
          </p:cNvPr>
          <p:cNvCxnSpPr>
            <a:cxnSpLocks/>
          </p:cNvCxnSpPr>
          <p:nvPr/>
        </p:nvCxnSpPr>
        <p:spPr>
          <a:xfrm flipV="1">
            <a:off x="0" y="1416050"/>
            <a:ext cx="9156700" cy="3176"/>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0500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7" name="Picture 6"/>
          <p:cNvPicPr>
            <a:picLocks noChangeAspect="1"/>
          </p:cNvPicPr>
          <p:nvPr/>
        </p:nvPicPr>
        <p:blipFill>
          <a:blip r:embed="rId2"/>
          <a:stretch>
            <a:fillRect/>
          </a:stretch>
        </p:blipFill>
        <p:spPr>
          <a:xfrm>
            <a:off x="4355976" y="1187640"/>
            <a:ext cx="4196158" cy="4032448"/>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8" name="TextBox 7"/>
              <p:cNvSpPr txBox="1"/>
              <p:nvPr/>
            </p:nvSpPr>
            <p:spPr>
              <a:xfrm>
                <a:off x="4355976" y="5445224"/>
                <a:ext cx="3456384" cy="95898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𝒇𝒈</m:t>
                      </m:r>
                      <m:d>
                        <m:dPr>
                          <m:ctrlPr>
                            <a:rPr lang="en-GB" b="1" i="1" smtClean="0">
                              <a:latin typeface="Cambria Math" panose="02040503050406030204" pitchFamily="18" charset="0"/>
                            </a:rPr>
                          </m:ctrlPr>
                        </m:dPr>
                        <m:e>
                          <m:r>
                            <a:rPr lang="en-GB" b="1" i="1" smtClean="0">
                              <a:latin typeface="Cambria Math" panose="02040503050406030204" pitchFamily="18" charset="0"/>
                            </a:rPr>
                            <m:t>−</m:t>
                          </m:r>
                          <m:r>
                            <a:rPr lang="en-GB" b="1" i="1" smtClean="0">
                              <a:latin typeface="Cambria Math" panose="02040503050406030204" pitchFamily="18" charset="0"/>
                            </a:rPr>
                            <m:t>𝟑</m:t>
                          </m:r>
                        </m:e>
                      </m:d>
                      <m:r>
                        <a:rPr lang="en-GB" b="1" i="1" smtClean="0">
                          <a:latin typeface="Cambria Math" panose="02040503050406030204" pitchFamily="18" charset="0"/>
                        </a:rPr>
                        <m:t>=</m:t>
                      </m:r>
                      <m:r>
                        <a:rPr lang="en-GB" b="1" i="1" smtClean="0">
                          <a:latin typeface="Cambria Math" panose="02040503050406030204" pitchFamily="18" charset="0"/>
                        </a:rPr>
                        <m:t>𝒇</m:t>
                      </m:r>
                      <m:d>
                        <m:dPr>
                          <m:ctrlPr>
                            <a:rPr lang="en-GB" b="1" i="1" smtClean="0">
                              <a:latin typeface="Cambria Math" panose="02040503050406030204" pitchFamily="18" charset="0"/>
                            </a:rPr>
                          </m:ctrlPr>
                        </m:dPr>
                        <m:e>
                          <m:r>
                            <a:rPr lang="en-GB" b="1" i="1" smtClean="0">
                              <a:latin typeface="Cambria Math" panose="02040503050406030204" pitchFamily="18" charset="0"/>
                            </a:rPr>
                            <m:t>𝒈</m:t>
                          </m:r>
                          <m:d>
                            <m:dPr>
                              <m:ctrlPr>
                                <a:rPr lang="en-GB" b="1" i="1" smtClean="0">
                                  <a:latin typeface="Cambria Math" panose="02040503050406030204" pitchFamily="18" charset="0"/>
                                </a:rPr>
                              </m:ctrlPr>
                            </m:dPr>
                            <m:e>
                              <m:r>
                                <a:rPr lang="en-GB" b="1" i="1" smtClean="0">
                                  <a:latin typeface="Cambria Math" panose="02040503050406030204" pitchFamily="18" charset="0"/>
                                </a:rPr>
                                <m:t>−</m:t>
                              </m:r>
                              <m:r>
                                <a:rPr lang="en-GB" b="1" i="1" smtClean="0">
                                  <a:latin typeface="Cambria Math" panose="02040503050406030204" pitchFamily="18" charset="0"/>
                                </a:rPr>
                                <m:t>𝟑</m:t>
                              </m:r>
                            </m:e>
                          </m:d>
                        </m:e>
                      </m:d>
                    </m:oMath>
                    <m:oMath xmlns:m="http://schemas.openxmlformats.org/officeDocument/2006/math">
                      <m:r>
                        <a:rPr lang="en-GB" b="1" i="1" smtClean="0">
                          <a:latin typeface="Cambria Math" panose="02040503050406030204" pitchFamily="18" charset="0"/>
                        </a:rPr>
                        <m:t>          =</m:t>
                      </m:r>
                      <m:r>
                        <a:rPr lang="en-GB" b="1" i="1" smtClean="0">
                          <a:latin typeface="Cambria Math" panose="02040503050406030204" pitchFamily="18" charset="0"/>
                        </a:rPr>
                        <m:t>𝒇</m:t>
                      </m:r>
                      <m:d>
                        <m:dPr>
                          <m:ctrlPr>
                            <a:rPr lang="en-GB" b="1" i="1" smtClean="0">
                              <a:latin typeface="Cambria Math" panose="02040503050406030204" pitchFamily="18" charset="0"/>
                            </a:rPr>
                          </m:ctrlPr>
                        </m:dPr>
                        <m:e>
                          <m:r>
                            <a:rPr lang="en-GB" b="1" i="1" smtClean="0">
                              <a:latin typeface="Cambria Math" panose="02040503050406030204" pitchFamily="18" charset="0"/>
                            </a:rPr>
                            <m:t>−</m:t>
                          </m:r>
                          <m:r>
                            <a:rPr lang="en-GB" b="1" i="1" smtClean="0">
                              <a:latin typeface="Cambria Math" panose="02040503050406030204" pitchFamily="18" charset="0"/>
                            </a:rPr>
                            <m:t>𝟏</m:t>
                          </m:r>
                        </m:e>
                      </m:d>
                    </m:oMath>
                    <m:oMath xmlns:m="http://schemas.openxmlformats.org/officeDocument/2006/math">
                      <m:r>
                        <a:rPr lang="en-GB" b="1" i="1" smtClean="0">
                          <a:latin typeface="Cambria Math" panose="02040503050406030204" pitchFamily="18" charset="0"/>
                        </a:rPr>
                        <m:t>          =</m:t>
                      </m:r>
                      <m:r>
                        <a:rPr lang="en-GB" b="1" i="1" smtClean="0">
                          <a:latin typeface="Cambria Math" panose="02040503050406030204" pitchFamily="18" charset="0"/>
                        </a:rPr>
                        <m:t>𝟗</m:t>
                      </m:r>
                    </m:oMath>
                  </m:oMathPara>
                </a14:m>
                <a:endParaRPr lang="en-GB" b="1" dirty="0"/>
              </a:p>
            </p:txBody>
          </p:sp>
        </mc:Choice>
        <mc:Fallback xmlns="">
          <p:sp>
            <p:nvSpPr>
              <p:cNvPr id="8" name="TextBox 7"/>
              <p:cNvSpPr txBox="1">
                <a:spLocks noRot="1" noChangeAspect="1" noMove="1" noResize="1" noEditPoints="1" noAdjustHandles="1" noChangeArrowheads="1" noChangeShapeType="1" noTextEdit="1"/>
              </p:cNvSpPr>
              <p:nvPr/>
            </p:nvSpPr>
            <p:spPr>
              <a:xfrm>
                <a:off x="4355976" y="5445224"/>
                <a:ext cx="3456384" cy="958980"/>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90093" y="810567"/>
                <a:ext cx="3600400" cy="1287532"/>
              </a:xfrm>
              <a:prstGeom prst="rect">
                <a:avLst/>
              </a:prstGeom>
              <a:noFill/>
            </p:spPr>
            <p:txBody>
              <a:bodyPr wrap="square" rtlCol="0">
                <a:spAutoFit/>
              </a:bodyPr>
              <a:lstStyle/>
              <a:p>
                <a:r>
                  <a:rPr lang="en-GB" dirty="0"/>
                  <a:t>If </a:t>
                </a:r>
                <a14:m>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𝑥</m:t>
                        </m:r>
                        <m:r>
                          <a:rPr lang="en-GB" b="0" i="1" smtClean="0">
                            <a:latin typeface="Cambria Math" panose="02040503050406030204" pitchFamily="18" charset="0"/>
                          </a:rPr>
                          <m:t>+1</m:t>
                        </m:r>
                      </m:den>
                    </m:f>
                  </m:oMath>
                </a14:m>
                <a:r>
                  <a:rPr lang="en-GB" dirty="0"/>
                  <a:t> and </a:t>
                </a:r>
                <a14:m>
                  <m:oMath xmlns:m="http://schemas.openxmlformats.org/officeDocument/2006/math">
                    <m:r>
                      <a:rPr lang="en-GB" b="0" i="1" smtClean="0">
                        <a:latin typeface="Cambria Math" panose="02040503050406030204" pitchFamily="18" charset="0"/>
                      </a:rPr>
                      <m:t>𝑔</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−1</m:t>
                    </m:r>
                  </m:oMath>
                </a14:m>
                <a:r>
                  <a:rPr lang="en-GB" dirty="0"/>
                  <a:t>, determine </a:t>
                </a:r>
                <a14:m>
                  <m:oMath xmlns:m="http://schemas.openxmlformats.org/officeDocument/2006/math">
                    <m:r>
                      <a:rPr lang="en-GB" b="0" i="1" smtClean="0">
                        <a:latin typeface="Cambria Math" panose="02040503050406030204" pitchFamily="18" charset="0"/>
                      </a:rPr>
                      <m:t>𝑓𝑔</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oMath>
                </a14:m>
                <a:r>
                  <a:rPr lang="en-GB" dirty="0"/>
                  <a:t>.</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𝒇</m:t>
                      </m:r>
                      <m:d>
                        <m:dPr>
                          <m:ctrlPr>
                            <a:rPr lang="en-GB" b="1" i="1" smtClean="0">
                              <a:latin typeface="Cambria Math" panose="02040503050406030204" pitchFamily="18" charset="0"/>
                            </a:rPr>
                          </m:ctrlPr>
                        </m:dPr>
                        <m:e>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𝟐</m:t>
                              </m:r>
                            </m:sup>
                          </m:sSup>
                          <m:r>
                            <a:rPr lang="en-GB" b="1" i="1" smtClean="0">
                              <a:latin typeface="Cambria Math" panose="02040503050406030204" pitchFamily="18" charset="0"/>
                            </a:rPr>
                            <m:t>−</m:t>
                          </m:r>
                          <m:r>
                            <a:rPr lang="en-GB" b="1" i="1" smtClean="0">
                              <a:latin typeface="Cambria Math" panose="02040503050406030204" pitchFamily="18" charset="0"/>
                            </a:rPr>
                            <m:t>𝟏</m:t>
                          </m:r>
                        </m:e>
                      </m:d>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𝟐</m:t>
                          </m:r>
                        </m:num>
                        <m:den>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𝟐</m:t>
                              </m:r>
                            </m:sup>
                          </m:sSup>
                          <m:r>
                            <a:rPr lang="en-GB" b="1"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𝟏</m:t>
                          </m:r>
                        </m:den>
                      </m:f>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𝟐</m:t>
                          </m:r>
                        </m:num>
                        <m:den>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𝟐</m:t>
                              </m:r>
                            </m:sup>
                          </m:sSup>
                        </m:den>
                      </m:f>
                    </m:oMath>
                  </m:oMathPara>
                </a14:m>
                <a:endParaRPr lang="en-GB" b="1" dirty="0"/>
              </a:p>
            </p:txBody>
          </p:sp>
        </mc:Choice>
        <mc:Fallback xmlns="">
          <p:sp>
            <p:nvSpPr>
              <p:cNvPr id="5" name="TextBox 4"/>
              <p:cNvSpPr txBox="1">
                <a:spLocks noRot="1" noChangeAspect="1" noMove="1" noResize="1" noEditPoints="1" noAdjustHandles="1" noChangeArrowheads="1" noChangeShapeType="1" noTextEdit="1"/>
              </p:cNvSpPr>
              <p:nvPr/>
            </p:nvSpPr>
            <p:spPr>
              <a:xfrm>
                <a:off x="590093" y="810567"/>
                <a:ext cx="3600400" cy="1287532"/>
              </a:xfrm>
              <a:prstGeom prst="rect">
                <a:avLst/>
              </a:prstGeom>
              <a:blipFill rotWithShape="0">
                <a:blip r:embed="rId4"/>
                <a:stretch>
                  <a:fillRect l="-1525"/>
                </a:stretch>
              </a:blipFill>
            </p:spPr>
            <p:txBody>
              <a:bodyPr/>
              <a:lstStyle/>
              <a:p>
                <a:r>
                  <a:rPr lang="en-GB">
                    <a:noFill/>
                  </a:rPr>
                  <a:t> </a:t>
                </a:r>
              </a:p>
            </p:txBody>
          </p:sp>
        </mc:Fallback>
      </mc:AlternateContent>
      <p:sp>
        <p:nvSpPr>
          <p:cNvPr id="9" name="Rectangle 8"/>
          <p:cNvSpPr/>
          <p:nvPr/>
        </p:nvSpPr>
        <p:spPr>
          <a:xfrm>
            <a:off x="225874" y="887457"/>
            <a:ext cx="285008"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10" name="Rectangle 9"/>
          <p:cNvSpPr/>
          <p:nvPr/>
        </p:nvSpPr>
        <p:spPr>
          <a:xfrm>
            <a:off x="4070968" y="908606"/>
            <a:ext cx="285008"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
        <p:nvSpPr>
          <p:cNvPr id="11" name="Rectangle 10"/>
          <p:cNvSpPr/>
          <p:nvPr/>
        </p:nvSpPr>
        <p:spPr>
          <a:xfrm>
            <a:off x="187529" y="2636912"/>
            <a:ext cx="285008"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3</a:t>
            </a:r>
          </a:p>
        </p:txBody>
      </p:sp>
      <mc:AlternateContent xmlns:mc="http://schemas.openxmlformats.org/markup-compatibility/2006" xmlns:a14="http://schemas.microsoft.com/office/drawing/2010/main">
        <mc:Choice Requires="a14">
          <p:sp>
            <p:nvSpPr>
              <p:cNvPr id="6" name="TextBox 5"/>
              <p:cNvSpPr txBox="1"/>
              <p:nvPr/>
            </p:nvSpPr>
            <p:spPr>
              <a:xfrm>
                <a:off x="590093" y="2636912"/>
                <a:ext cx="3480875" cy="3139321"/>
              </a:xfrm>
              <a:prstGeom prst="rect">
                <a:avLst/>
              </a:prstGeom>
              <a:noFill/>
            </p:spPr>
            <p:txBody>
              <a:bodyPr wrap="square" rtlCol="0">
                <a:spAutoFit/>
              </a:bodyPr>
              <a:lstStyle/>
              <a:p>
                <a:r>
                  <a:rPr lang="en-GB" dirty="0"/>
                  <a:t>A function </a:t>
                </a:r>
                <a14:m>
                  <m:oMath xmlns:m="http://schemas.openxmlformats.org/officeDocument/2006/math">
                    <m:r>
                      <a:rPr lang="en-GB" b="0" i="1" smtClean="0">
                        <a:latin typeface="Cambria Math" panose="02040503050406030204" pitchFamily="18" charset="0"/>
                      </a:rPr>
                      <m:t>𝑓</m:t>
                    </m:r>
                  </m:oMath>
                </a14:m>
                <a:r>
                  <a:rPr lang="en-GB" dirty="0"/>
                  <a:t> is such that</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=3</m:t>
                      </m:r>
                      <m:r>
                        <a:rPr lang="en-GB" b="0" i="1" smtClean="0">
                          <a:latin typeface="Cambria Math" panose="02040503050406030204" pitchFamily="18" charset="0"/>
                        </a:rPr>
                        <m:t>𝑥</m:t>
                      </m:r>
                      <m:r>
                        <a:rPr lang="en-GB" b="0" i="1" smtClean="0">
                          <a:latin typeface="Cambria Math" panose="02040503050406030204" pitchFamily="18" charset="0"/>
                        </a:rPr>
                        <m:t>+1</m:t>
                      </m:r>
                    </m:oMath>
                  </m:oMathPara>
                </a14:m>
                <a:endParaRPr lang="en-GB" dirty="0"/>
              </a:p>
              <a:p>
                <a:r>
                  <a:rPr lang="en-GB" dirty="0"/>
                  <a:t>The function </a:t>
                </a:r>
                <a14:m>
                  <m:oMath xmlns:m="http://schemas.openxmlformats.org/officeDocument/2006/math">
                    <m:r>
                      <a:rPr lang="en-GB" b="0" i="1" smtClean="0">
                        <a:latin typeface="Cambria Math" panose="02040503050406030204" pitchFamily="18" charset="0"/>
                      </a:rPr>
                      <m:t>𝑔</m:t>
                    </m:r>
                  </m:oMath>
                </a14:m>
                <a:r>
                  <a:rPr lang="en-GB" dirty="0"/>
                  <a:t> is such that</a:t>
                </a:r>
              </a:p>
              <a:p>
                <a14:m>
                  <m:oMath xmlns:m="http://schemas.openxmlformats.org/officeDocument/2006/math">
                    <m:r>
                      <a:rPr lang="en-GB" b="0" i="1" smtClean="0">
                        <a:latin typeface="Cambria Math" panose="02040503050406030204" pitchFamily="18" charset="0"/>
                      </a:rPr>
                      <m:t>𝑔</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r>
                      <a:rPr lang="en-GB" b="0" i="1" smtClean="0">
                        <a:latin typeface="Cambria Math" panose="02040503050406030204" pitchFamily="18" charset="0"/>
                      </a:rPr>
                      <m:t>𝑘</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oMath>
                </a14:m>
                <a:r>
                  <a:rPr lang="en-GB" dirty="0"/>
                  <a:t> where </a:t>
                </a:r>
                <a14:m>
                  <m:oMath xmlns:m="http://schemas.openxmlformats.org/officeDocument/2006/math">
                    <m:r>
                      <a:rPr lang="en-GB" b="0" i="1" smtClean="0">
                        <a:latin typeface="Cambria Math" panose="02040503050406030204" pitchFamily="18" charset="0"/>
                      </a:rPr>
                      <m:t>𝑘</m:t>
                    </m:r>
                  </m:oMath>
                </a14:m>
                <a:r>
                  <a:rPr lang="en-GB" dirty="0"/>
                  <a:t> is a constant.</a:t>
                </a:r>
              </a:p>
              <a:p>
                <a:endParaRPr lang="en-GB" dirty="0"/>
              </a:p>
              <a:p>
                <a:r>
                  <a:rPr lang="en-GB" dirty="0"/>
                  <a:t>Given that </a:t>
                </a:r>
                <a14:m>
                  <m:oMath xmlns:m="http://schemas.openxmlformats.org/officeDocument/2006/math">
                    <m:r>
                      <a:rPr lang="en-GB" b="0" i="1" smtClean="0">
                        <a:latin typeface="Cambria Math" panose="02040503050406030204" pitchFamily="18" charset="0"/>
                      </a:rPr>
                      <m:t>𝑓𝑔</m:t>
                    </m:r>
                    <m:d>
                      <m:dPr>
                        <m:ctrlPr>
                          <a:rPr lang="en-GB" b="0" i="1" smtClean="0">
                            <a:latin typeface="Cambria Math" panose="02040503050406030204" pitchFamily="18" charset="0"/>
                          </a:rPr>
                        </m:ctrlPr>
                      </m:dPr>
                      <m:e>
                        <m:r>
                          <a:rPr lang="en-GB" b="0" i="1" smtClean="0">
                            <a:latin typeface="Cambria Math" panose="02040503050406030204" pitchFamily="18" charset="0"/>
                          </a:rPr>
                          <m:t>3</m:t>
                        </m:r>
                      </m:e>
                    </m:d>
                    <m:r>
                      <a:rPr lang="en-GB" b="0" i="1" smtClean="0">
                        <a:latin typeface="Cambria Math" panose="02040503050406030204" pitchFamily="18" charset="0"/>
                      </a:rPr>
                      <m:t>=55</m:t>
                    </m:r>
                  </m:oMath>
                </a14:m>
                <a:r>
                  <a:rPr lang="en-GB" dirty="0"/>
                  <a:t>, determine the value of </a:t>
                </a:r>
                <a14:m>
                  <m:oMath xmlns:m="http://schemas.openxmlformats.org/officeDocument/2006/math">
                    <m:r>
                      <a:rPr lang="en-GB" b="0" i="1" smtClean="0">
                        <a:latin typeface="Cambria Math" panose="02040503050406030204" pitchFamily="18" charset="0"/>
                      </a:rPr>
                      <m:t>𝑘</m:t>
                    </m:r>
                  </m:oMath>
                </a14:m>
                <a:r>
                  <a:rPr lang="en-GB" dirty="0"/>
                  <a:t>.</a:t>
                </a:r>
              </a:p>
              <a:p>
                <a:endParaRPr lang="en-GB" dirty="0"/>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𝒇𝒈</m:t>
                      </m:r>
                      <m:d>
                        <m:dPr>
                          <m:ctrlPr>
                            <a:rPr lang="en-GB" b="1" i="1" smtClean="0">
                              <a:latin typeface="Cambria Math" panose="02040503050406030204" pitchFamily="18" charset="0"/>
                            </a:rPr>
                          </m:ctrlPr>
                        </m:dPr>
                        <m:e>
                          <m:r>
                            <a:rPr lang="en-GB" b="1" i="1" smtClean="0">
                              <a:latin typeface="Cambria Math" panose="02040503050406030204" pitchFamily="18" charset="0"/>
                            </a:rPr>
                            <m:t>𝟑</m:t>
                          </m:r>
                        </m:e>
                      </m:d>
                      <m:r>
                        <a:rPr lang="en-GB" b="1" i="1" smtClean="0">
                          <a:latin typeface="Cambria Math" panose="02040503050406030204" pitchFamily="18" charset="0"/>
                        </a:rPr>
                        <m:t>=</m:t>
                      </m:r>
                      <m:r>
                        <a:rPr lang="en-GB" b="1" i="1" smtClean="0">
                          <a:latin typeface="Cambria Math" panose="02040503050406030204" pitchFamily="18" charset="0"/>
                        </a:rPr>
                        <m:t>𝒇</m:t>
                      </m:r>
                      <m:d>
                        <m:dPr>
                          <m:ctrlPr>
                            <a:rPr lang="en-GB" b="1" i="1" smtClean="0">
                              <a:latin typeface="Cambria Math" panose="02040503050406030204" pitchFamily="18" charset="0"/>
                            </a:rPr>
                          </m:ctrlPr>
                        </m:dPr>
                        <m:e>
                          <m:r>
                            <a:rPr lang="en-GB" b="1" i="1" smtClean="0">
                              <a:latin typeface="Cambria Math" panose="02040503050406030204" pitchFamily="18" charset="0"/>
                            </a:rPr>
                            <m:t>𝟗</m:t>
                          </m:r>
                          <m:r>
                            <a:rPr lang="en-GB" b="1" i="1" smtClean="0">
                              <a:latin typeface="Cambria Math" panose="02040503050406030204" pitchFamily="18" charset="0"/>
                            </a:rPr>
                            <m:t>𝒌</m:t>
                          </m:r>
                        </m:e>
                      </m:d>
                      <m:r>
                        <a:rPr lang="en-GB" b="1" i="1" smtClean="0">
                          <a:latin typeface="Cambria Math" panose="02040503050406030204" pitchFamily="18" charset="0"/>
                        </a:rPr>
                        <m:t>=</m:t>
                      </m:r>
                      <m:r>
                        <a:rPr lang="en-GB" b="1" i="1" smtClean="0">
                          <a:latin typeface="Cambria Math" panose="02040503050406030204" pitchFamily="18" charset="0"/>
                        </a:rPr>
                        <m:t>𝟑</m:t>
                      </m:r>
                      <m:d>
                        <m:dPr>
                          <m:ctrlPr>
                            <a:rPr lang="en-GB" b="1" i="1" smtClean="0">
                              <a:latin typeface="Cambria Math" panose="02040503050406030204" pitchFamily="18" charset="0"/>
                            </a:rPr>
                          </m:ctrlPr>
                        </m:dPr>
                        <m:e>
                          <m:r>
                            <a:rPr lang="en-GB" b="1" i="1" smtClean="0">
                              <a:latin typeface="Cambria Math" panose="02040503050406030204" pitchFamily="18" charset="0"/>
                            </a:rPr>
                            <m:t>𝟗</m:t>
                          </m:r>
                          <m:r>
                            <a:rPr lang="en-GB" b="1" i="1" smtClean="0">
                              <a:latin typeface="Cambria Math" panose="02040503050406030204" pitchFamily="18" charset="0"/>
                            </a:rPr>
                            <m:t>𝒌</m:t>
                          </m:r>
                        </m:e>
                      </m:d>
                      <m:r>
                        <a:rPr lang="en-GB" b="1" i="1" smtClean="0">
                          <a:latin typeface="Cambria Math" panose="02040503050406030204" pitchFamily="18" charset="0"/>
                        </a:rPr>
                        <m:t>+</m:t>
                      </m:r>
                      <m:r>
                        <a:rPr lang="en-GB" b="1" i="1" smtClean="0">
                          <a:latin typeface="Cambria Math" panose="02040503050406030204" pitchFamily="18" charset="0"/>
                        </a:rPr>
                        <m:t>𝟏</m:t>
                      </m:r>
                    </m:oMath>
                    <m:oMath xmlns:m="http://schemas.openxmlformats.org/officeDocument/2006/math">
                      <m:r>
                        <a:rPr lang="en-GB" b="1" i="1" smtClean="0">
                          <a:latin typeface="Cambria Math" panose="02040503050406030204" pitchFamily="18" charset="0"/>
                        </a:rPr>
                        <m:t>     =</m:t>
                      </m:r>
                      <m:r>
                        <a:rPr lang="en-GB" b="1" i="1" smtClean="0">
                          <a:latin typeface="Cambria Math" panose="02040503050406030204" pitchFamily="18" charset="0"/>
                        </a:rPr>
                        <m:t>𝟐𝟕</m:t>
                      </m:r>
                      <m:r>
                        <a:rPr lang="en-GB" b="1" i="1" smtClean="0">
                          <a:latin typeface="Cambria Math" panose="02040503050406030204" pitchFamily="18" charset="0"/>
                        </a:rPr>
                        <m:t>𝒌</m:t>
                      </m:r>
                      <m:r>
                        <a:rPr lang="en-GB" b="1"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𝟓𝟓</m:t>
                      </m:r>
                    </m:oMath>
                  </m:oMathPara>
                </a14:m>
                <a:endParaRPr lang="en-GB" b="1" dirty="0"/>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𝒌</m:t>
                      </m:r>
                      <m:r>
                        <a:rPr lang="en-GB" b="1" i="1" smtClean="0">
                          <a:latin typeface="Cambria Math" panose="02040503050406030204" pitchFamily="18" charset="0"/>
                        </a:rPr>
                        <m:t>=</m:t>
                      </m:r>
                      <m:r>
                        <a:rPr lang="en-GB" b="1" i="1" smtClean="0">
                          <a:latin typeface="Cambria Math" panose="02040503050406030204" pitchFamily="18" charset="0"/>
                        </a:rPr>
                        <m:t>𝟐</m:t>
                      </m:r>
                    </m:oMath>
                  </m:oMathPara>
                </a14:m>
                <a:endParaRPr lang="en-GB" b="1" dirty="0"/>
              </a:p>
            </p:txBody>
          </p:sp>
        </mc:Choice>
        <mc:Fallback xmlns="">
          <p:sp>
            <p:nvSpPr>
              <p:cNvPr id="6" name="TextBox 5"/>
              <p:cNvSpPr txBox="1">
                <a:spLocks noRot="1" noChangeAspect="1" noMove="1" noResize="1" noEditPoints="1" noAdjustHandles="1" noChangeArrowheads="1" noChangeShapeType="1" noTextEdit="1"/>
              </p:cNvSpPr>
              <p:nvPr/>
            </p:nvSpPr>
            <p:spPr>
              <a:xfrm>
                <a:off x="590093" y="2636912"/>
                <a:ext cx="3480875" cy="3139321"/>
              </a:xfrm>
              <a:prstGeom prst="rect">
                <a:avLst/>
              </a:prstGeom>
              <a:blipFill rotWithShape="0">
                <a:blip r:embed="rId5"/>
                <a:stretch>
                  <a:fillRect l="-1576" t="-1165" r="-1226"/>
                </a:stretch>
              </a:blipFill>
            </p:spPr>
            <p:txBody>
              <a:bodyPr/>
              <a:lstStyle/>
              <a:p>
                <a:r>
                  <a:rPr lang="en-GB">
                    <a:noFill/>
                  </a:rPr>
                  <a:t> </a:t>
                </a:r>
              </a:p>
            </p:txBody>
          </p:sp>
        </mc:Fallback>
      </mc:AlternateContent>
      <p:sp>
        <p:nvSpPr>
          <p:cNvPr id="12" name="Rectangle 11"/>
          <p:cNvSpPr/>
          <p:nvPr/>
        </p:nvSpPr>
        <p:spPr>
          <a:xfrm>
            <a:off x="858091" y="1550158"/>
            <a:ext cx="3065837" cy="5479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797611" y="4868595"/>
            <a:ext cx="3065837" cy="90763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4746523" y="5445457"/>
            <a:ext cx="3065837" cy="9926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4829878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2" grpId="0" animBg="1"/>
      <p:bldP spid="13"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3</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95536" y="683527"/>
                <a:ext cx="3888432" cy="6548139"/>
              </a:xfrm>
              <a:prstGeom prst="rect">
                <a:avLst/>
              </a:prstGeom>
              <a:noFill/>
            </p:spPr>
            <p:txBody>
              <a:bodyPr wrap="square" rtlCol="0">
                <a:spAutoFit/>
              </a:bodyPr>
              <a:lstStyle/>
              <a:p>
                <a:r>
                  <a:rPr lang="en-GB" sz="1600" dirty="0"/>
                  <a:t>If </a:t>
                </a:r>
                <a14:m>
                  <m:oMath xmlns:m="http://schemas.openxmlformats.org/officeDocument/2006/math">
                    <m:r>
                      <a:rPr lang="en-GB" sz="1600" b="0" i="1" smtClean="0">
                        <a:latin typeface="Cambria Math" panose="02040503050406030204" pitchFamily="18" charset="0"/>
                      </a:rPr>
                      <m:t>𝑓</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e>
                    </m:d>
                    <m:r>
                      <a:rPr lang="en-GB" sz="1600" b="0" i="1" smtClean="0">
                        <a:latin typeface="Cambria Math" panose="02040503050406030204" pitchFamily="18" charset="0"/>
                      </a:rPr>
                      <m:t>=3</m:t>
                    </m:r>
                    <m:r>
                      <a:rPr lang="en-GB" sz="1600" b="0" i="1" smtClean="0">
                        <a:latin typeface="Cambria Math" panose="02040503050406030204" pitchFamily="18" charset="0"/>
                      </a:rPr>
                      <m:t>𝑥</m:t>
                    </m:r>
                  </m:oMath>
                </a14:m>
                <a:r>
                  <a:rPr lang="en-GB" sz="1600" dirty="0"/>
                  <a:t> and </a:t>
                </a:r>
                <a14:m>
                  <m:oMath xmlns:m="http://schemas.openxmlformats.org/officeDocument/2006/math">
                    <m:r>
                      <a:rPr lang="en-GB" sz="1600" b="0" i="1" smtClean="0">
                        <a:latin typeface="Cambria Math" panose="02040503050406030204" pitchFamily="18" charset="0"/>
                      </a:rPr>
                      <m:t>𝑔</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e>
                    </m:d>
                    <m:r>
                      <a:rPr lang="en-GB" sz="1600" b="0" i="1" smtClean="0">
                        <a:latin typeface="Cambria Math" panose="02040503050406030204" pitchFamily="18" charset="0"/>
                      </a:rPr>
                      <m:t>=</m:t>
                    </m:r>
                    <m:r>
                      <a:rPr lang="en-GB" sz="1600" b="0" i="1" smtClean="0">
                        <a:latin typeface="Cambria Math" panose="02040503050406030204" pitchFamily="18" charset="0"/>
                      </a:rPr>
                      <m:t>𝑥</m:t>
                    </m:r>
                    <m:r>
                      <a:rPr lang="en-GB" sz="1600" b="0" i="1" smtClean="0">
                        <a:latin typeface="Cambria Math" panose="02040503050406030204" pitchFamily="18" charset="0"/>
                      </a:rPr>
                      <m:t>+1</m:t>
                    </m:r>
                  </m:oMath>
                </a14:m>
                <a:r>
                  <a:rPr lang="en-GB" sz="1600" dirty="0"/>
                  <a:t>, determine:</a:t>
                </a:r>
              </a:p>
              <a:p>
                <a14:m>
                  <m:oMath xmlns:m="http://schemas.openxmlformats.org/officeDocument/2006/math">
                    <m:r>
                      <a:rPr lang="en-GB" sz="1600" b="0" i="1" smtClean="0">
                        <a:latin typeface="Cambria Math" panose="02040503050406030204" pitchFamily="18" charset="0"/>
                      </a:rPr>
                      <m:t>𝑓𝑔</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2</m:t>
                        </m:r>
                      </m:e>
                    </m:d>
                    <m:r>
                      <a:rPr lang="en-GB" sz="1600" b="0" i="1" smtClean="0">
                        <a:latin typeface="Cambria Math" panose="02040503050406030204" pitchFamily="18" charset="0"/>
                      </a:rPr>
                      <m:t>=</m:t>
                    </m:r>
                    <m:r>
                      <a:rPr lang="en-GB" sz="1600" b="1" i="1" smtClean="0">
                        <a:latin typeface="Cambria Math" panose="02040503050406030204" pitchFamily="18" charset="0"/>
                      </a:rPr>
                      <m:t>𝟗</m:t>
                    </m:r>
                  </m:oMath>
                </a14:m>
                <a:r>
                  <a:rPr lang="en-GB" sz="1600" b="0" dirty="0"/>
                  <a:t>                      </a:t>
                </a:r>
                <a14:m>
                  <m:oMath xmlns:m="http://schemas.openxmlformats.org/officeDocument/2006/math">
                    <m:r>
                      <a:rPr lang="en-GB" sz="1600" b="0" i="1" smtClean="0">
                        <a:latin typeface="Cambria Math" panose="02040503050406030204" pitchFamily="18" charset="0"/>
                      </a:rPr>
                      <m:t>𝑔𝑓</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4</m:t>
                        </m:r>
                      </m:e>
                    </m:d>
                    <m:r>
                      <a:rPr lang="en-GB" sz="1600" b="0" i="1" smtClean="0">
                        <a:latin typeface="Cambria Math" panose="02040503050406030204" pitchFamily="18" charset="0"/>
                      </a:rPr>
                      <m:t>=</m:t>
                    </m:r>
                    <m:r>
                      <a:rPr lang="en-GB" sz="1600" b="1" i="1" smtClean="0">
                        <a:latin typeface="Cambria Math" panose="02040503050406030204" pitchFamily="18" charset="0"/>
                      </a:rPr>
                      <m:t>𝟏𝟑</m:t>
                    </m:r>
                  </m:oMath>
                </a14:m>
                <a:r>
                  <a:rPr lang="en-GB" sz="1600" b="1" dirty="0"/>
                  <a:t> </a:t>
                </a:r>
                <a:r>
                  <a:rPr lang="en-GB" sz="1600" b="0" dirty="0"/>
                  <a:t/>
                </a:r>
                <a:br>
                  <a:rPr lang="en-GB" sz="1600" b="0" dirty="0"/>
                </a:br>
                <a14:m>
                  <m:oMath xmlns:m="http://schemas.openxmlformats.org/officeDocument/2006/math">
                    <m:r>
                      <a:rPr lang="en-GB" sz="1600" b="0" i="1" smtClean="0">
                        <a:latin typeface="Cambria Math" panose="02040503050406030204" pitchFamily="18" charset="0"/>
                      </a:rPr>
                      <m:t>𝑓𝑔</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e>
                    </m:d>
                    <m:r>
                      <a:rPr lang="en-GB" sz="1600" b="0" i="1" smtClean="0">
                        <a:latin typeface="Cambria Math" panose="02040503050406030204" pitchFamily="18" charset="0"/>
                      </a:rPr>
                      <m:t>=</m:t>
                    </m:r>
                    <m:r>
                      <a:rPr lang="en-GB" sz="1600" b="1" i="1" smtClean="0">
                        <a:latin typeface="Cambria Math" panose="02040503050406030204" pitchFamily="18" charset="0"/>
                      </a:rPr>
                      <m:t>𝟑</m:t>
                    </m:r>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𝟑</m:t>
                    </m:r>
                  </m:oMath>
                </a14:m>
                <a:r>
                  <a:rPr lang="en-GB" sz="1600" b="1" dirty="0"/>
                  <a:t>         </a:t>
                </a:r>
                <a14:m>
                  <m:oMath xmlns:m="http://schemas.openxmlformats.org/officeDocument/2006/math">
                    <m:r>
                      <a:rPr lang="en-GB" sz="1600" b="1" i="0" smtClean="0">
                        <a:latin typeface="Cambria Math" panose="02040503050406030204" pitchFamily="18" charset="0"/>
                      </a:rPr>
                      <m:t>   </m:t>
                    </m:r>
                    <m:r>
                      <a:rPr lang="en-GB" sz="1600" b="0" i="1" smtClean="0">
                        <a:latin typeface="Cambria Math" panose="02040503050406030204" pitchFamily="18" charset="0"/>
                      </a:rPr>
                      <m:t>𝑔𝑓</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e>
                    </m:d>
                    <m:r>
                      <a:rPr lang="en-GB" sz="1600" b="0" i="1" smtClean="0">
                        <a:latin typeface="Cambria Math" panose="02040503050406030204" pitchFamily="18" charset="0"/>
                      </a:rPr>
                      <m:t>=</m:t>
                    </m:r>
                    <m:r>
                      <a:rPr lang="en-GB" sz="1600" b="1" i="1" smtClean="0">
                        <a:latin typeface="Cambria Math" panose="02040503050406030204" pitchFamily="18" charset="0"/>
                      </a:rPr>
                      <m:t>𝟑</m:t>
                    </m:r>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𝟏</m:t>
                    </m:r>
                  </m:oMath>
                </a14:m>
                <a:r>
                  <a:rPr lang="en-GB" sz="1600" b="1" dirty="0"/>
                  <a:t> </a:t>
                </a:r>
                <a:r>
                  <a:rPr lang="en-GB" sz="1600" b="0" dirty="0"/>
                  <a:t/>
                </a:r>
                <a:br>
                  <a:rPr lang="en-GB" sz="1600" b="0" dirty="0"/>
                </a:br>
                <a14:m>
                  <m:oMath xmlns:m="http://schemas.openxmlformats.org/officeDocument/2006/math">
                    <m:r>
                      <a:rPr lang="en-GB" sz="1600" b="0" i="1" smtClean="0">
                        <a:latin typeface="Cambria Math" panose="02040503050406030204" pitchFamily="18" charset="0"/>
                      </a:rPr>
                      <m:t>𝑔𝑔</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e>
                    </m:d>
                    <m:r>
                      <a:rPr lang="en-GB" sz="1600" b="0" i="1" smtClean="0">
                        <a:latin typeface="Cambria Math" panose="02040503050406030204" pitchFamily="18" charset="0"/>
                      </a:rPr>
                      <m:t>=</m:t>
                    </m:r>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𝟐</m:t>
                    </m:r>
                  </m:oMath>
                </a14:m>
                <a:r>
                  <a:rPr lang="en-GB" sz="1600" b="1" dirty="0"/>
                  <a:t> </a:t>
                </a:r>
              </a:p>
              <a:p>
                <a:endParaRPr lang="en-GB" sz="1600" b="1" dirty="0"/>
              </a:p>
              <a:p>
                <a:r>
                  <a:rPr lang="en-GB" sz="1600" dirty="0"/>
                  <a:t>If </a:t>
                </a:r>
                <a14:m>
                  <m:oMath xmlns:m="http://schemas.openxmlformats.org/officeDocument/2006/math">
                    <m:r>
                      <a:rPr lang="en-GB" sz="1600" b="0" i="1" smtClean="0">
                        <a:latin typeface="Cambria Math" panose="02040503050406030204" pitchFamily="18" charset="0"/>
                      </a:rPr>
                      <m:t>𝑓</m:t>
                    </m:r>
                    <m:d>
                      <m:dPr>
                        <m:ctrlPr>
                          <a:rPr lang="en-GB" sz="1600" i="1" smtClean="0">
                            <a:latin typeface="Cambria Math" panose="02040503050406030204" pitchFamily="18" charset="0"/>
                          </a:rPr>
                        </m:ctrlPr>
                      </m:dPr>
                      <m:e>
                        <m:r>
                          <a:rPr lang="en-GB" sz="1600" b="0" i="1" smtClean="0">
                            <a:latin typeface="Cambria Math" panose="02040503050406030204" pitchFamily="18" charset="0"/>
                          </a:rPr>
                          <m:t>𝑥</m:t>
                        </m:r>
                      </m:e>
                    </m:d>
                    <m:r>
                      <a:rPr lang="en-GB" sz="1600" b="0" i="1" smtClean="0">
                        <a:latin typeface="Cambria Math" panose="02040503050406030204" pitchFamily="18" charset="0"/>
                      </a:rPr>
                      <m:t>=2</m:t>
                    </m:r>
                    <m:r>
                      <a:rPr lang="en-GB" sz="1600" b="0" i="1" smtClean="0">
                        <a:latin typeface="Cambria Math" panose="02040503050406030204" pitchFamily="18" charset="0"/>
                      </a:rPr>
                      <m:t>𝑥</m:t>
                    </m:r>
                    <m:r>
                      <a:rPr lang="en-GB" sz="1600" b="0" i="1" smtClean="0">
                        <a:latin typeface="Cambria Math" panose="02040503050406030204" pitchFamily="18" charset="0"/>
                      </a:rPr>
                      <m:t>+1</m:t>
                    </m:r>
                  </m:oMath>
                </a14:m>
                <a:r>
                  <a:rPr lang="en-GB" sz="1600" dirty="0"/>
                  <a:t> and </a:t>
                </a:r>
                <a14:m>
                  <m:oMath xmlns:m="http://schemas.openxmlformats.org/officeDocument/2006/math">
                    <m:r>
                      <a:rPr lang="en-GB" sz="1600" b="0" i="1" smtClean="0">
                        <a:latin typeface="Cambria Math" panose="02040503050406030204" pitchFamily="18" charset="0"/>
                      </a:rPr>
                      <m:t>𝑔</m:t>
                    </m:r>
                    <m:d>
                      <m:dPr>
                        <m:ctrlPr>
                          <a:rPr lang="en-GB" sz="1600" i="1" smtClean="0">
                            <a:latin typeface="Cambria Math" panose="02040503050406030204" pitchFamily="18" charset="0"/>
                          </a:rPr>
                        </m:ctrlPr>
                      </m:dPr>
                      <m:e>
                        <m:r>
                          <a:rPr lang="en-GB" sz="1600" b="0" i="1" smtClean="0">
                            <a:latin typeface="Cambria Math" panose="02040503050406030204" pitchFamily="18" charset="0"/>
                          </a:rPr>
                          <m:t>𝑥</m:t>
                        </m:r>
                      </m:e>
                    </m:d>
                    <m:r>
                      <a:rPr lang="en-GB" sz="1600" b="0" i="1" smtClean="0">
                        <a:latin typeface="Cambria Math" panose="02040503050406030204" pitchFamily="18" charset="0"/>
                      </a:rPr>
                      <m:t>=3</m:t>
                    </m:r>
                    <m:r>
                      <a:rPr lang="en-GB" sz="1600" b="0" i="1" smtClean="0">
                        <a:latin typeface="Cambria Math" panose="02040503050406030204" pitchFamily="18" charset="0"/>
                      </a:rPr>
                      <m:t>𝑥</m:t>
                    </m:r>
                    <m:r>
                      <a:rPr lang="en-GB" sz="1600" b="0" i="1" smtClean="0">
                        <a:latin typeface="Cambria Math" panose="02040503050406030204" pitchFamily="18" charset="0"/>
                      </a:rPr>
                      <m:t>+1</m:t>
                    </m:r>
                  </m:oMath>
                </a14:m>
                <a:r>
                  <a:rPr lang="en-GB" sz="1600" dirty="0"/>
                  <a:t> determine:</a:t>
                </a:r>
              </a:p>
              <a:p>
                <a14:m>
                  <m:oMath xmlns:m="http://schemas.openxmlformats.org/officeDocument/2006/math">
                    <m:r>
                      <a:rPr lang="en-GB" sz="1600" b="0" i="1" smtClean="0">
                        <a:latin typeface="Cambria Math" panose="02040503050406030204" pitchFamily="18" charset="0"/>
                      </a:rPr>
                      <m:t>𝑓𝑔</m:t>
                    </m:r>
                    <m:d>
                      <m:dPr>
                        <m:ctrlPr>
                          <a:rPr lang="en-GB" sz="1600" i="1" smtClean="0">
                            <a:latin typeface="Cambria Math" panose="02040503050406030204" pitchFamily="18" charset="0"/>
                          </a:rPr>
                        </m:ctrlPr>
                      </m:dPr>
                      <m:e>
                        <m:r>
                          <a:rPr lang="en-GB" sz="1600" b="0" i="1" smtClean="0">
                            <a:latin typeface="Cambria Math" panose="02040503050406030204" pitchFamily="18" charset="0"/>
                          </a:rPr>
                          <m:t>𝑥</m:t>
                        </m:r>
                      </m:e>
                    </m:d>
                    <m:r>
                      <a:rPr lang="en-GB" sz="1600" b="0" i="1" smtClean="0">
                        <a:latin typeface="Cambria Math" panose="02040503050406030204" pitchFamily="18" charset="0"/>
                      </a:rPr>
                      <m:t>=</m:t>
                    </m:r>
                    <m:r>
                      <a:rPr lang="en-GB" sz="1600" b="1" i="1" smtClean="0">
                        <a:latin typeface="Cambria Math" panose="02040503050406030204" pitchFamily="18" charset="0"/>
                      </a:rPr>
                      <m:t>𝟔</m:t>
                    </m:r>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𝟑</m:t>
                    </m:r>
                  </m:oMath>
                </a14:m>
                <a:r>
                  <a:rPr lang="en-GB" sz="1600" b="1" dirty="0"/>
                  <a:t>           </a:t>
                </a:r>
                <a14:m>
                  <m:oMath xmlns:m="http://schemas.openxmlformats.org/officeDocument/2006/math">
                    <m:r>
                      <a:rPr lang="en-GB" sz="1600" b="0" i="1" smtClean="0">
                        <a:latin typeface="Cambria Math" panose="02040503050406030204" pitchFamily="18" charset="0"/>
                      </a:rPr>
                      <m:t>𝑔𝑓</m:t>
                    </m:r>
                    <m:d>
                      <m:dPr>
                        <m:ctrlPr>
                          <a:rPr lang="en-GB" sz="1600" i="1" smtClean="0">
                            <a:latin typeface="Cambria Math" panose="02040503050406030204" pitchFamily="18" charset="0"/>
                          </a:rPr>
                        </m:ctrlPr>
                      </m:dPr>
                      <m:e>
                        <m:r>
                          <a:rPr lang="en-GB" sz="1600" b="0" i="1" smtClean="0">
                            <a:latin typeface="Cambria Math" panose="02040503050406030204" pitchFamily="18" charset="0"/>
                          </a:rPr>
                          <m:t>𝑥</m:t>
                        </m:r>
                      </m:e>
                    </m:d>
                    <m:r>
                      <a:rPr lang="en-GB" sz="1600" b="1" i="1" smtClean="0">
                        <a:latin typeface="Cambria Math" panose="02040503050406030204" pitchFamily="18" charset="0"/>
                      </a:rPr>
                      <m:t>=</m:t>
                    </m:r>
                    <m:r>
                      <a:rPr lang="en-GB" sz="1600" b="1" i="1" smtClean="0">
                        <a:latin typeface="Cambria Math" panose="02040503050406030204" pitchFamily="18" charset="0"/>
                      </a:rPr>
                      <m:t>𝟔</m:t>
                    </m:r>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𝟒</m:t>
                    </m:r>
                  </m:oMath>
                </a14:m>
                <a:r>
                  <a:rPr lang="en-GB" sz="1600" b="1" dirty="0"/>
                  <a:t> </a:t>
                </a:r>
                <a:br>
                  <a:rPr lang="en-GB" sz="1600" b="1" dirty="0"/>
                </a:br>
                <a14:m>
                  <m:oMath xmlns:m="http://schemas.openxmlformats.org/officeDocument/2006/math">
                    <m:r>
                      <a:rPr lang="en-GB" sz="1600" b="0" i="1" smtClean="0">
                        <a:latin typeface="Cambria Math" panose="02040503050406030204" pitchFamily="18" charset="0"/>
                      </a:rPr>
                      <m:t>𝑓𝑓</m:t>
                    </m:r>
                    <m:d>
                      <m:dPr>
                        <m:ctrlPr>
                          <a:rPr lang="en-GB" sz="1600" i="1" smtClean="0">
                            <a:latin typeface="Cambria Math" panose="02040503050406030204" pitchFamily="18" charset="0"/>
                          </a:rPr>
                        </m:ctrlPr>
                      </m:dPr>
                      <m:e>
                        <m:r>
                          <a:rPr lang="en-GB" sz="1600" b="0" i="1" smtClean="0">
                            <a:latin typeface="Cambria Math" panose="02040503050406030204" pitchFamily="18" charset="0"/>
                          </a:rPr>
                          <m:t>𝑥</m:t>
                        </m:r>
                      </m:e>
                    </m:d>
                    <m:r>
                      <a:rPr lang="en-GB" sz="1600" b="1" i="1" smtClean="0">
                        <a:latin typeface="Cambria Math" panose="02040503050406030204" pitchFamily="18" charset="0"/>
                      </a:rPr>
                      <m:t>=</m:t>
                    </m:r>
                    <m:r>
                      <a:rPr lang="en-GB" sz="1600" b="1" i="1" smtClean="0">
                        <a:latin typeface="Cambria Math" panose="02040503050406030204" pitchFamily="18" charset="0"/>
                      </a:rPr>
                      <m:t>𝟒</m:t>
                    </m:r>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𝟑</m:t>
                    </m:r>
                  </m:oMath>
                </a14:m>
                <a:r>
                  <a:rPr lang="en-GB" sz="1600" b="1" dirty="0"/>
                  <a:t> </a:t>
                </a:r>
              </a:p>
              <a:p>
                <a:endParaRPr lang="en-GB" sz="1600" b="1" dirty="0"/>
              </a:p>
              <a:p>
                <a:r>
                  <a:rPr lang="en-GB" sz="1600" dirty="0"/>
                  <a:t>If </a:t>
                </a:r>
                <a14:m>
                  <m:oMath xmlns:m="http://schemas.openxmlformats.org/officeDocument/2006/math">
                    <m:r>
                      <a:rPr lang="en-GB" sz="1600" b="0" i="1" smtClean="0">
                        <a:latin typeface="Cambria Math" panose="02040503050406030204" pitchFamily="18" charset="0"/>
                      </a:rPr>
                      <m:t>𝑓</m:t>
                    </m:r>
                    <m:d>
                      <m:dPr>
                        <m:ctrlPr>
                          <a:rPr lang="en-GB" sz="1600" i="1" smtClean="0">
                            <a:latin typeface="Cambria Math" panose="02040503050406030204" pitchFamily="18" charset="0"/>
                          </a:rPr>
                        </m:ctrlPr>
                      </m:dPr>
                      <m:e>
                        <m:r>
                          <a:rPr lang="en-GB" sz="1600" b="0" i="1" smtClean="0">
                            <a:latin typeface="Cambria Math" panose="02040503050406030204" pitchFamily="18" charset="0"/>
                          </a:rPr>
                          <m:t>𝑥</m:t>
                        </m:r>
                      </m:e>
                    </m:d>
                    <m:r>
                      <a:rPr lang="en-GB" sz="1600" b="0" i="1" smtClean="0">
                        <a:latin typeface="Cambria Math" panose="02040503050406030204" pitchFamily="18" charset="0"/>
                      </a:rPr>
                      <m:t>=</m:t>
                    </m:r>
                    <m:sSup>
                      <m:sSupPr>
                        <m:ctrlPr>
                          <a:rPr lang="en-GB" sz="160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−2</m:t>
                    </m:r>
                    <m:r>
                      <a:rPr lang="en-GB" sz="1600" b="0" i="1" smtClean="0">
                        <a:latin typeface="Cambria Math" panose="02040503050406030204" pitchFamily="18" charset="0"/>
                      </a:rPr>
                      <m:t>𝑥</m:t>
                    </m:r>
                  </m:oMath>
                </a14:m>
                <a:r>
                  <a:rPr lang="en-GB" sz="1600" dirty="0"/>
                  <a:t> and </a:t>
                </a:r>
                <a14:m>
                  <m:oMath xmlns:m="http://schemas.openxmlformats.org/officeDocument/2006/math">
                    <m:r>
                      <a:rPr lang="en-GB" sz="1600" b="0" i="1" smtClean="0">
                        <a:latin typeface="Cambria Math" panose="02040503050406030204" pitchFamily="18" charset="0"/>
                      </a:rPr>
                      <m:t>𝑔</m:t>
                    </m:r>
                    <m:d>
                      <m:dPr>
                        <m:ctrlPr>
                          <a:rPr lang="en-GB" sz="1600" i="1" smtClean="0">
                            <a:latin typeface="Cambria Math" panose="02040503050406030204" pitchFamily="18" charset="0"/>
                          </a:rPr>
                        </m:ctrlPr>
                      </m:dPr>
                      <m:e>
                        <m:r>
                          <a:rPr lang="en-GB" sz="1600" b="0" i="1" smtClean="0">
                            <a:latin typeface="Cambria Math" panose="02040503050406030204" pitchFamily="18" charset="0"/>
                          </a:rPr>
                          <m:t>𝑥</m:t>
                        </m:r>
                      </m:e>
                    </m:d>
                    <m:r>
                      <a:rPr lang="en-GB" sz="1600" b="0" i="1" smtClean="0">
                        <a:latin typeface="Cambria Math" panose="02040503050406030204" pitchFamily="18" charset="0"/>
                      </a:rPr>
                      <m:t>=</m:t>
                    </m:r>
                    <m:r>
                      <a:rPr lang="en-GB" sz="1600" b="0" i="1" smtClean="0">
                        <a:latin typeface="Cambria Math" panose="02040503050406030204" pitchFamily="18" charset="0"/>
                      </a:rPr>
                      <m:t>𝑥</m:t>
                    </m:r>
                    <m:r>
                      <a:rPr lang="en-GB" sz="1600" b="0" i="1" smtClean="0">
                        <a:latin typeface="Cambria Math" panose="02040503050406030204" pitchFamily="18" charset="0"/>
                      </a:rPr>
                      <m:t>+1</m:t>
                    </m:r>
                  </m:oMath>
                </a14:m>
                <a:r>
                  <a:rPr lang="en-GB" sz="1600" dirty="0"/>
                  <a:t>, find </a:t>
                </a:r>
                <a14:m>
                  <m:oMath xmlns:m="http://schemas.openxmlformats.org/officeDocument/2006/math">
                    <m:r>
                      <a:rPr lang="en-GB" sz="1600" b="0" i="1" smtClean="0">
                        <a:latin typeface="Cambria Math" panose="02040503050406030204" pitchFamily="18" charset="0"/>
                      </a:rPr>
                      <m:t>𝑓𝑔</m:t>
                    </m:r>
                    <m:r>
                      <a:rPr lang="en-GB" sz="1600" b="0" i="1" smtClean="0">
                        <a:latin typeface="Cambria Math" panose="02040503050406030204" pitchFamily="18" charset="0"/>
                      </a:rPr>
                      <m:t>(</m:t>
                    </m:r>
                    <m:r>
                      <a:rPr lang="en-GB" sz="1600" b="0" i="1" smtClean="0">
                        <a:latin typeface="Cambria Math" panose="02040503050406030204" pitchFamily="18" charset="0"/>
                      </a:rPr>
                      <m:t>𝑥</m:t>
                    </m:r>
                    <m:r>
                      <a:rPr lang="en-GB" sz="1600" b="0" i="1" smtClean="0">
                        <a:latin typeface="Cambria Math" panose="02040503050406030204" pitchFamily="18" charset="0"/>
                      </a:rPr>
                      <m:t>)</m:t>
                    </m:r>
                  </m:oMath>
                </a14:m>
                <a:r>
                  <a:rPr lang="en-GB" sz="1600" dirty="0"/>
                  <a:t>, simplifying your expression.</a:t>
                </a:r>
              </a:p>
              <a:p>
                <a:pP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𝒇</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𝟏</m:t>
                          </m:r>
                        </m:e>
                      </m:d>
                      <m:r>
                        <a:rPr lang="en-GB" sz="1600" b="1" i="1" smtClean="0">
                          <a:latin typeface="Cambria Math" panose="02040503050406030204" pitchFamily="18" charset="0"/>
                        </a:rPr>
                        <m:t>=</m:t>
                      </m:r>
                      <m:sSup>
                        <m:sSupPr>
                          <m:ctrlPr>
                            <a:rPr lang="en-GB" sz="1600" b="1" i="1" smtClean="0">
                              <a:latin typeface="Cambria Math" panose="02040503050406030204" pitchFamily="18" charset="0"/>
                            </a:rPr>
                          </m:ctrlPr>
                        </m:sSupPr>
                        <m:e>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𝟏</m:t>
                              </m:r>
                            </m:e>
                          </m:d>
                        </m:e>
                        <m:sup>
                          <m:r>
                            <a:rPr lang="en-GB" sz="1600" b="1" i="1" smtClean="0">
                              <a:latin typeface="Cambria Math" panose="02040503050406030204" pitchFamily="18" charset="0"/>
                            </a:rPr>
                            <m:t>𝟐</m:t>
                          </m:r>
                        </m:sup>
                      </m:sSup>
                      <m:r>
                        <a:rPr lang="en-GB" sz="1600" b="1" i="1" smtClean="0">
                          <a:latin typeface="Cambria Math" panose="02040503050406030204" pitchFamily="18" charset="0"/>
                        </a:rPr>
                        <m:t>−</m:t>
                      </m:r>
                      <m:r>
                        <a:rPr lang="en-GB" sz="1600" b="1" i="1" smtClean="0">
                          <a:latin typeface="Cambria Math" panose="02040503050406030204" pitchFamily="18" charset="0"/>
                        </a:rPr>
                        <m:t>𝟐</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𝟏</m:t>
                          </m:r>
                        </m:e>
                      </m:d>
                    </m:oMath>
                    <m:oMath xmlns:m="http://schemas.openxmlformats.org/officeDocument/2006/math">
                      <m:r>
                        <a:rPr lang="en-GB" sz="1600" b="1" i="1" smtClean="0">
                          <a:latin typeface="Cambria Math" panose="02040503050406030204" pitchFamily="18" charset="0"/>
                        </a:rPr>
                        <m:t>=</m:t>
                      </m:r>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𝒙</m:t>
                          </m:r>
                        </m:e>
                        <m:sup>
                          <m:r>
                            <a:rPr lang="en-GB" sz="1600" b="1" i="1" smtClean="0">
                              <a:latin typeface="Cambria Math" panose="02040503050406030204" pitchFamily="18" charset="0"/>
                            </a:rPr>
                            <m:t>𝟐</m:t>
                          </m:r>
                        </m:sup>
                      </m:sSup>
                      <m:r>
                        <a:rPr lang="en-GB" sz="1600" b="1" i="1" smtClean="0">
                          <a:latin typeface="Cambria Math" panose="02040503050406030204" pitchFamily="18" charset="0"/>
                        </a:rPr>
                        <m:t>+</m:t>
                      </m:r>
                      <m:r>
                        <a:rPr lang="en-GB" sz="1600" b="1" i="1" smtClean="0">
                          <a:latin typeface="Cambria Math" panose="02040503050406030204" pitchFamily="18" charset="0"/>
                        </a:rPr>
                        <m:t>𝟐</m:t>
                      </m:r>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𝟏</m:t>
                      </m:r>
                      <m:r>
                        <a:rPr lang="en-GB" sz="1600" b="1" i="1" smtClean="0">
                          <a:latin typeface="Cambria Math" panose="02040503050406030204" pitchFamily="18" charset="0"/>
                        </a:rPr>
                        <m:t>−</m:t>
                      </m:r>
                      <m:r>
                        <a:rPr lang="en-GB" sz="1600" b="1" i="1" smtClean="0">
                          <a:latin typeface="Cambria Math" panose="02040503050406030204" pitchFamily="18" charset="0"/>
                        </a:rPr>
                        <m:t>𝟐</m:t>
                      </m:r>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𝟐</m:t>
                      </m:r>
                    </m:oMath>
                    <m:oMath xmlns:m="http://schemas.openxmlformats.org/officeDocument/2006/math">
                      <m:r>
                        <a:rPr lang="en-GB" sz="1600" b="1" i="1" smtClean="0">
                          <a:latin typeface="Cambria Math" panose="02040503050406030204" pitchFamily="18" charset="0"/>
                        </a:rPr>
                        <m:t>=</m:t>
                      </m:r>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𝒙</m:t>
                          </m:r>
                        </m:e>
                        <m:sup>
                          <m:r>
                            <a:rPr lang="en-GB" sz="1600" b="1" i="1" smtClean="0">
                              <a:latin typeface="Cambria Math" panose="02040503050406030204" pitchFamily="18" charset="0"/>
                            </a:rPr>
                            <m:t>𝟐</m:t>
                          </m:r>
                        </m:sup>
                      </m:sSup>
                      <m:r>
                        <a:rPr lang="en-GB" sz="1600" b="1" i="1" smtClean="0">
                          <a:latin typeface="Cambria Math" panose="02040503050406030204" pitchFamily="18" charset="0"/>
                        </a:rPr>
                        <m:t>−</m:t>
                      </m:r>
                      <m:r>
                        <a:rPr lang="en-GB" sz="1600" b="1" i="1" smtClean="0">
                          <a:latin typeface="Cambria Math" panose="02040503050406030204" pitchFamily="18" charset="0"/>
                        </a:rPr>
                        <m:t>𝟏</m:t>
                      </m:r>
                    </m:oMath>
                  </m:oMathPara>
                </a14:m>
                <a:endParaRPr lang="en-GB" sz="1600" b="1" dirty="0"/>
              </a:p>
              <a:p>
                <a:endParaRPr lang="en-GB" sz="1600" b="1" dirty="0"/>
              </a:p>
              <a:p>
                <a:r>
                  <a:rPr lang="en-GB" sz="1600" dirty="0"/>
                  <a:t>If </a:t>
                </a:r>
                <a14:m>
                  <m:oMath xmlns:m="http://schemas.openxmlformats.org/officeDocument/2006/math">
                    <m:r>
                      <a:rPr lang="en-GB" sz="1600" i="1">
                        <a:latin typeface="Cambria Math" panose="02040503050406030204" pitchFamily="18" charset="0"/>
                      </a:rPr>
                      <m:t>𝑓</m:t>
                    </m:r>
                    <m:d>
                      <m:dPr>
                        <m:ctrlPr>
                          <a:rPr lang="en-GB" sz="1600" i="1">
                            <a:latin typeface="Cambria Math" panose="02040503050406030204" pitchFamily="18" charset="0"/>
                          </a:rPr>
                        </m:ctrlPr>
                      </m:dPr>
                      <m:e>
                        <m:r>
                          <a:rPr lang="en-GB" sz="1600" i="1">
                            <a:latin typeface="Cambria Math" panose="02040503050406030204" pitchFamily="18" charset="0"/>
                          </a:rPr>
                          <m:t>𝑥</m:t>
                        </m:r>
                      </m:e>
                    </m:d>
                    <m:r>
                      <a:rPr lang="en-GB" sz="1600" i="1">
                        <a:latin typeface="Cambria Math" panose="02040503050406030204" pitchFamily="18" charset="0"/>
                      </a:rPr>
                      <m:t>=</m:t>
                    </m:r>
                    <m:r>
                      <a:rPr lang="en-GB" sz="1600" i="1">
                        <a:latin typeface="Cambria Math" panose="02040503050406030204" pitchFamily="18" charset="0"/>
                      </a:rPr>
                      <m:t>𝑥</m:t>
                    </m:r>
                    <m:r>
                      <a:rPr lang="en-GB" sz="1600" i="1">
                        <a:latin typeface="Cambria Math" panose="02040503050406030204" pitchFamily="18" charset="0"/>
                      </a:rPr>
                      <m:t>+</m:t>
                    </m:r>
                    <m:r>
                      <a:rPr lang="en-GB" sz="1600" i="1">
                        <a:latin typeface="Cambria Math" panose="02040503050406030204" pitchFamily="18" charset="0"/>
                      </a:rPr>
                      <m:t>𝑘</m:t>
                    </m:r>
                  </m:oMath>
                </a14:m>
                <a:r>
                  <a:rPr lang="en-GB" sz="1600" dirty="0"/>
                  <a:t> and </a:t>
                </a:r>
                <a14:m>
                  <m:oMath xmlns:m="http://schemas.openxmlformats.org/officeDocument/2006/math">
                    <m:r>
                      <a:rPr lang="en-GB" sz="1600" i="1">
                        <a:latin typeface="Cambria Math" panose="02040503050406030204" pitchFamily="18" charset="0"/>
                      </a:rPr>
                      <m:t>𝑔</m:t>
                    </m:r>
                    <m:d>
                      <m:dPr>
                        <m:ctrlPr>
                          <a:rPr lang="en-GB" sz="1600" i="1">
                            <a:latin typeface="Cambria Math" panose="02040503050406030204" pitchFamily="18" charset="0"/>
                          </a:rPr>
                        </m:ctrlPr>
                      </m:dPr>
                      <m:e>
                        <m:r>
                          <a:rPr lang="en-GB" sz="1600" i="1">
                            <a:latin typeface="Cambria Math" panose="02040503050406030204" pitchFamily="18" charset="0"/>
                          </a:rPr>
                          <m:t>𝑥</m:t>
                        </m:r>
                      </m:e>
                    </m:d>
                    <m:r>
                      <a:rPr lang="en-GB" sz="1600" i="1">
                        <a:latin typeface="Cambria Math" panose="02040503050406030204" pitchFamily="18" charset="0"/>
                      </a:rPr>
                      <m:t>=</m:t>
                    </m:r>
                    <m:sSup>
                      <m:sSupPr>
                        <m:ctrlPr>
                          <a:rPr lang="en-GB" sz="1600" i="1">
                            <a:latin typeface="Cambria Math" panose="02040503050406030204" pitchFamily="18" charset="0"/>
                          </a:rPr>
                        </m:ctrlPr>
                      </m:sSupPr>
                      <m:e>
                        <m:r>
                          <a:rPr lang="en-GB" sz="1600" i="1">
                            <a:latin typeface="Cambria Math" panose="02040503050406030204" pitchFamily="18" charset="0"/>
                          </a:rPr>
                          <m:t>𝑥</m:t>
                        </m:r>
                      </m:e>
                      <m:sup>
                        <m:r>
                          <a:rPr lang="en-GB" sz="1600" i="1">
                            <a:latin typeface="Cambria Math" panose="02040503050406030204" pitchFamily="18" charset="0"/>
                          </a:rPr>
                          <m:t>2</m:t>
                        </m:r>
                      </m:sup>
                    </m:sSup>
                  </m:oMath>
                </a14:m>
                <a:r>
                  <a:rPr lang="en-GB" sz="1600" dirty="0"/>
                  <a:t> and </a:t>
                </a:r>
                <a14:m>
                  <m:oMath xmlns:m="http://schemas.openxmlformats.org/officeDocument/2006/math">
                    <m:r>
                      <a:rPr lang="en-GB" sz="1600" i="1">
                        <a:latin typeface="Cambria Math" panose="02040503050406030204" pitchFamily="18" charset="0"/>
                      </a:rPr>
                      <m:t>𝑔𝑓</m:t>
                    </m:r>
                    <m:d>
                      <m:dPr>
                        <m:ctrlPr>
                          <a:rPr lang="en-GB" sz="1600" i="1">
                            <a:latin typeface="Cambria Math" panose="02040503050406030204" pitchFamily="18" charset="0"/>
                          </a:rPr>
                        </m:ctrlPr>
                      </m:dPr>
                      <m:e>
                        <m:r>
                          <a:rPr lang="en-GB" sz="1600" i="1">
                            <a:latin typeface="Cambria Math" panose="02040503050406030204" pitchFamily="18" charset="0"/>
                          </a:rPr>
                          <m:t>3</m:t>
                        </m:r>
                      </m:e>
                    </m:d>
                    <m:r>
                      <a:rPr lang="en-GB" sz="1600" i="1">
                        <a:latin typeface="Cambria Math" panose="02040503050406030204" pitchFamily="18" charset="0"/>
                      </a:rPr>
                      <m:t>=16</m:t>
                    </m:r>
                  </m:oMath>
                </a14:m>
                <a:r>
                  <a:rPr lang="en-GB" sz="1600" dirty="0"/>
                  <a:t>, find the possible values of </a:t>
                </a:r>
                <a14:m>
                  <m:oMath xmlns:m="http://schemas.openxmlformats.org/officeDocument/2006/math">
                    <m:r>
                      <a:rPr lang="en-GB" sz="1600" i="1">
                        <a:latin typeface="Cambria Math" panose="02040503050406030204" pitchFamily="18" charset="0"/>
                      </a:rPr>
                      <m:t>𝑘</m:t>
                    </m:r>
                  </m:oMath>
                </a14:m>
                <a:r>
                  <a:rPr lang="en-GB" sz="1600" dirty="0"/>
                  <a:t>.</a:t>
                </a:r>
              </a:p>
              <a:p>
                <a:pPr/>
                <a14:m>
                  <m:oMathPara xmlns:m="http://schemas.openxmlformats.org/officeDocument/2006/math">
                    <m:oMathParaPr>
                      <m:jc m:val="centerGroup"/>
                    </m:oMathParaPr>
                    <m:oMath xmlns:m="http://schemas.openxmlformats.org/officeDocument/2006/math">
                      <m:r>
                        <a:rPr lang="en-GB" sz="1600" b="1" i="1">
                          <a:latin typeface="Cambria Math" panose="02040503050406030204" pitchFamily="18" charset="0"/>
                        </a:rPr>
                        <m:t>𝒈𝒇</m:t>
                      </m:r>
                      <m:d>
                        <m:dPr>
                          <m:ctrlPr>
                            <a:rPr lang="en-GB" sz="1600" b="1" i="1">
                              <a:latin typeface="Cambria Math" panose="02040503050406030204" pitchFamily="18" charset="0"/>
                            </a:rPr>
                          </m:ctrlPr>
                        </m:dPr>
                        <m:e>
                          <m:r>
                            <a:rPr lang="en-GB" sz="1600" b="1" i="1">
                              <a:latin typeface="Cambria Math" panose="02040503050406030204" pitchFamily="18" charset="0"/>
                            </a:rPr>
                            <m:t>𝟑</m:t>
                          </m:r>
                        </m:e>
                      </m:d>
                      <m:r>
                        <a:rPr lang="en-GB" sz="1600" b="1" i="1">
                          <a:latin typeface="Cambria Math" panose="02040503050406030204" pitchFamily="18" charset="0"/>
                        </a:rPr>
                        <m:t>=</m:t>
                      </m:r>
                      <m:r>
                        <a:rPr lang="en-GB" sz="1600" b="1" i="1">
                          <a:latin typeface="Cambria Math" panose="02040503050406030204" pitchFamily="18" charset="0"/>
                        </a:rPr>
                        <m:t>𝒈</m:t>
                      </m:r>
                      <m:d>
                        <m:dPr>
                          <m:ctrlPr>
                            <a:rPr lang="en-GB" sz="1600" b="1" i="1">
                              <a:latin typeface="Cambria Math" panose="02040503050406030204" pitchFamily="18" charset="0"/>
                            </a:rPr>
                          </m:ctrlPr>
                        </m:dPr>
                        <m:e>
                          <m:r>
                            <a:rPr lang="en-GB" sz="1600" b="1" i="1">
                              <a:latin typeface="Cambria Math" panose="02040503050406030204" pitchFamily="18" charset="0"/>
                            </a:rPr>
                            <m:t>𝟑</m:t>
                          </m:r>
                          <m:r>
                            <a:rPr lang="en-GB" sz="1600" b="1" i="1">
                              <a:latin typeface="Cambria Math" panose="02040503050406030204" pitchFamily="18" charset="0"/>
                            </a:rPr>
                            <m:t>+</m:t>
                          </m:r>
                          <m:r>
                            <a:rPr lang="en-GB" sz="1600" b="1" i="1">
                              <a:latin typeface="Cambria Math" panose="02040503050406030204" pitchFamily="18" charset="0"/>
                            </a:rPr>
                            <m:t>𝒌</m:t>
                          </m:r>
                        </m:e>
                      </m:d>
                      <m:r>
                        <a:rPr lang="en-GB" sz="1600" b="1" i="1">
                          <a:latin typeface="Cambria Math" panose="02040503050406030204" pitchFamily="18" charset="0"/>
                        </a:rPr>
                        <m:t>=</m:t>
                      </m:r>
                      <m:sSup>
                        <m:sSupPr>
                          <m:ctrlPr>
                            <a:rPr lang="en-GB" sz="1600" b="1" i="1">
                              <a:latin typeface="Cambria Math" panose="02040503050406030204" pitchFamily="18" charset="0"/>
                            </a:rPr>
                          </m:ctrlPr>
                        </m:sSupPr>
                        <m:e>
                          <m:d>
                            <m:dPr>
                              <m:ctrlPr>
                                <a:rPr lang="en-GB" sz="1600" b="1" i="1">
                                  <a:latin typeface="Cambria Math" panose="02040503050406030204" pitchFamily="18" charset="0"/>
                                </a:rPr>
                              </m:ctrlPr>
                            </m:dPr>
                            <m:e>
                              <m:r>
                                <a:rPr lang="en-GB" sz="1600" b="1" i="1">
                                  <a:latin typeface="Cambria Math" panose="02040503050406030204" pitchFamily="18" charset="0"/>
                                </a:rPr>
                                <m:t>𝟑</m:t>
                              </m:r>
                              <m:r>
                                <a:rPr lang="en-GB" sz="1600" b="1" i="1">
                                  <a:latin typeface="Cambria Math" panose="02040503050406030204" pitchFamily="18" charset="0"/>
                                </a:rPr>
                                <m:t>+</m:t>
                              </m:r>
                              <m:r>
                                <a:rPr lang="en-GB" sz="1600" b="1" i="1">
                                  <a:latin typeface="Cambria Math" panose="02040503050406030204" pitchFamily="18" charset="0"/>
                                </a:rPr>
                                <m:t>𝒌</m:t>
                              </m:r>
                            </m:e>
                          </m:d>
                        </m:e>
                        <m:sup>
                          <m:r>
                            <a:rPr lang="en-GB" sz="1600" b="1" i="1">
                              <a:latin typeface="Cambria Math" panose="02040503050406030204" pitchFamily="18" charset="0"/>
                            </a:rPr>
                            <m:t>𝟐</m:t>
                          </m:r>
                        </m:sup>
                      </m:sSup>
                      <m:r>
                        <a:rPr lang="en-GB" sz="1600" b="1" i="1">
                          <a:latin typeface="Cambria Math" panose="02040503050406030204" pitchFamily="18" charset="0"/>
                        </a:rPr>
                        <m:t>=</m:t>
                      </m:r>
                      <m:r>
                        <a:rPr lang="en-GB" sz="1600" b="1" i="1">
                          <a:latin typeface="Cambria Math" panose="02040503050406030204" pitchFamily="18" charset="0"/>
                        </a:rPr>
                        <m:t>𝟏𝟔</m:t>
                      </m:r>
                    </m:oMath>
                    <m:oMath xmlns:m="http://schemas.openxmlformats.org/officeDocument/2006/math">
                      <m:r>
                        <a:rPr lang="en-GB" sz="1600" b="1" i="1">
                          <a:latin typeface="Cambria Math" panose="02040503050406030204" pitchFamily="18" charset="0"/>
                        </a:rPr>
                        <m:t>𝒌</m:t>
                      </m:r>
                      <m:r>
                        <a:rPr lang="en-GB" sz="1600" b="1" i="1">
                          <a:latin typeface="Cambria Math" panose="02040503050406030204" pitchFamily="18" charset="0"/>
                        </a:rPr>
                        <m:t>=</m:t>
                      </m:r>
                      <m:r>
                        <a:rPr lang="en-GB" sz="1600" b="1" i="1">
                          <a:latin typeface="Cambria Math" panose="02040503050406030204" pitchFamily="18" charset="0"/>
                        </a:rPr>
                        <m:t>𝟏</m:t>
                      </m:r>
                      <m:r>
                        <a:rPr lang="en-GB" sz="1600" b="1" i="1">
                          <a:latin typeface="Cambria Math" panose="02040503050406030204" pitchFamily="18" charset="0"/>
                        </a:rPr>
                        <m:t>,−</m:t>
                      </m:r>
                      <m:r>
                        <a:rPr lang="en-GB" sz="1600" b="1" i="1">
                          <a:latin typeface="Cambria Math" panose="02040503050406030204" pitchFamily="18" charset="0"/>
                        </a:rPr>
                        <m:t>𝟕</m:t>
                      </m:r>
                    </m:oMath>
                  </m:oMathPara>
                </a14:m>
                <a:endParaRPr lang="en-GB" sz="1600" b="1" dirty="0"/>
              </a:p>
              <a:p>
                <a:endParaRPr lang="en-GB" sz="1600" b="1" dirty="0"/>
              </a:p>
              <a:p>
                <a:r>
                  <a:rPr lang="en-GB" sz="1600" dirty="0"/>
                  <a:t>If </a:t>
                </a:r>
                <a14:m>
                  <m:oMath xmlns:m="http://schemas.openxmlformats.org/officeDocument/2006/math">
                    <m:r>
                      <a:rPr lang="en-GB" sz="1600" i="1">
                        <a:latin typeface="Cambria Math" panose="02040503050406030204" pitchFamily="18" charset="0"/>
                      </a:rPr>
                      <m:t>𝑓</m:t>
                    </m:r>
                    <m:d>
                      <m:dPr>
                        <m:ctrlPr>
                          <a:rPr lang="en-GB" sz="1600" i="1">
                            <a:latin typeface="Cambria Math" panose="02040503050406030204" pitchFamily="18" charset="0"/>
                          </a:rPr>
                        </m:ctrlPr>
                      </m:dPr>
                      <m:e>
                        <m:r>
                          <a:rPr lang="en-GB" sz="1600" i="1">
                            <a:latin typeface="Cambria Math" panose="02040503050406030204" pitchFamily="18" charset="0"/>
                          </a:rPr>
                          <m:t>𝑥</m:t>
                        </m:r>
                      </m:e>
                    </m:d>
                    <m:r>
                      <a:rPr lang="en-GB" sz="1600" i="1">
                        <a:latin typeface="Cambria Math" panose="02040503050406030204" pitchFamily="18" charset="0"/>
                      </a:rPr>
                      <m:t>=2(</m:t>
                    </m:r>
                    <m:r>
                      <a:rPr lang="en-GB" sz="1600" i="1">
                        <a:latin typeface="Cambria Math" panose="02040503050406030204" pitchFamily="18" charset="0"/>
                      </a:rPr>
                      <m:t>𝑥</m:t>
                    </m:r>
                    <m:r>
                      <a:rPr lang="en-GB" sz="1600" i="1">
                        <a:latin typeface="Cambria Math" panose="02040503050406030204" pitchFamily="18" charset="0"/>
                      </a:rPr>
                      <m:t>+</m:t>
                    </m:r>
                    <m:r>
                      <a:rPr lang="en-GB" sz="1600" i="1">
                        <a:latin typeface="Cambria Math" panose="02040503050406030204" pitchFamily="18" charset="0"/>
                      </a:rPr>
                      <m:t>𝑘</m:t>
                    </m:r>
                    <m:r>
                      <a:rPr lang="en-GB" sz="1600" i="1">
                        <a:latin typeface="Cambria Math" panose="02040503050406030204" pitchFamily="18" charset="0"/>
                      </a:rPr>
                      <m:t>)</m:t>
                    </m:r>
                  </m:oMath>
                </a14:m>
                <a:r>
                  <a:rPr lang="en-GB" sz="1600" dirty="0"/>
                  <a:t> and </a:t>
                </a:r>
                <a14:m>
                  <m:oMath xmlns:m="http://schemas.openxmlformats.org/officeDocument/2006/math">
                    <m:r>
                      <a:rPr lang="en-GB" sz="1600" i="1">
                        <a:latin typeface="Cambria Math" panose="02040503050406030204" pitchFamily="18" charset="0"/>
                      </a:rPr>
                      <m:t>𝑔</m:t>
                    </m:r>
                    <m:d>
                      <m:dPr>
                        <m:ctrlPr>
                          <a:rPr lang="en-GB" sz="1600" i="1">
                            <a:latin typeface="Cambria Math" panose="02040503050406030204" pitchFamily="18" charset="0"/>
                          </a:rPr>
                        </m:ctrlPr>
                      </m:dPr>
                      <m:e>
                        <m:r>
                          <a:rPr lang="en-GB" sz="1600" i="1">
                            <a:latin typeface="Cambria Math" panose="02040503050406030204" pitchFamily="18" charset="0"/>
                          </a:rPr>
                          <m:t>𝑥</m:t>
                        </m:r>
                      </m:e>
                    </m:d>
                    <m:r>
                      <a:rPr lang="en-GB" sz="1600" i="1">
                        <a:latin typeface="Cambria Math" panose="02040503050406030204" pitchFamily="18" charset="0"/>
                      </a:rPr>
                      <m:t>=</m:t>
                    </m:r>
                    <m:sSup>
                      <m:sSupPr>
                        <m:ctrlPr>
                          <a:rPr lang="en-GB" sz="1600" i="1">
                            <a:latin typeface="Cambria Math" panose="02040503050406030204" pitchFamily="18" charset="0"/>
                          </a:rPr>
                        </m:ctrlPr>
                      </m:sSupPr>
                      <m:e>
                        <m:r>
                          <a:rPr lang="en-GB" sz="1600" i="1">
                            <a:latin typeface="Cambria Math" panose="02040503050406030204" pitchFamily="18" charset="0"/>
                          </a:rPr>
                          <m:t>𝑥</m:t>
                        </m:r>
                      </m:e>
                      <m:sup>
                        <m:r>
                          <a:rPr lang="en-GB" sz="1600" i="1">
                            <a:latin typeface="Cambria Math" panose="02040503050406030204" pitchFamily="18" charset="0"/>
                          </a:rPr>
                          <m:t>2</m:t>
                        </m:r>
                      </m:sup>
                    </m:sSup>
                    <m:r>
                      <a:rPr lang="en-GB" sz="1600" i="1">
                        <a:latin typeface="Cambria Math" panose="02040503050406030204" pitchFamily="18" charset="0"/>
                      </a:rPr>
                      <m:t>−</m:t>
                    </m:r>
                    <m:r>
                      <a:rPr lang="en-GB" sz="1600" i="1">
                        <a:latin typeface="Cambria Math" panose="02040503050406030204" pitchFamily="18" charset="0"/>
                      </a:rPr>
                      <m:t>𝑥</m:t>
                    </m:r>
                  </m:oMath>
                </a14:m>
                <a:r>
                  <a:rPr lang="en-GB" sz="1600" dirty="0"/>
                  <a:t> and </a:t>
                </a:r>
                <a14:m>
                  <m:oMath xmlns:m="http://schemas.openxmlformats.org/officeDocument/2006/math">
                    <m:r>
                      <a:rPr lang="en-GB" sz="1600" i="1">
                        <a:latin typeface="Cambria Math" panose="02040503050406030204" pitchFamily="18" charset="0"/>
                      </a:rPr>
                      <m:t>𝑓𝑔</m:t>
                    </m:r>
                    <m:d>
                      <m:dPr>
                        <m:ctrlPr>
                          <a:rPr lang="en-GB" sz="1600" i="1">
                            <a:latin typeface="Cambria Math" panose="02040503050406030204" pitchFamily="18" charset="0"/>
                          </a:rPr>
                        </m:ctrlPr>
                      </m:dPr>
                      <m:e>
                        <m:r>
                          <a:rPr lang="en-GB" sz="1600">
                            <a:latin typeface="Cambria Math" panose="02040503050406030204" pitchFamily="18" charset="0"/>
                          </a:rPr>
                          <m:t>3</m:t>
                        </m:r>
                      </m:e>
                    </m:d>
                    <m:r>
                      <a:rPr lang="en-GB" sz="1600">
                        <a:latin typeface="Cambria Math" panose="02040503050406030204" pitchFamily="18" charset="0"/>
                      </a:rPr>
                      <m:t>=30</m:t>
                    </m:r>
                  </m:oMath>
                </a14:m>
                <a:r>
                  <a:rPr lang="en-GB" sz="1600" dirty="0"/>
                  <a:t>, find </a:t>
                </a:r>
                <a14:m>
                  <m:oMath xmlns:m="http://schemas.openxmlformats.org/officeDocument/2006/math">
                    <m:r>
                      <a:rPr lang="en-GB" sz="1600" i="1">
                        <a:latin typeface="Cambria Math" panose="02040503050406030204" pitchFamily="18" charset="0"/>
                      </a:rPr>
                      <m:t>𝑘</m:t>
                    </m:r>
                  </m:oMath>
                </a14:m>
                <a:r>
                  <a:rPr lang="en-GB" sz="1600" dirty="0"/>
                  <a:t>.</a:t>
                </a:r>
              </a:p>
              <a:p>
                <a:pPr/>
                <a14:m>
                  <m:oMathPara xmlns:m="http://schemas.openxmlformats.org/officeDocument/2006/math">
                    <m:oMathParaPr>
                      <m:jc m:val="centerGroup"/>
                    </m:oMathParaPr>
                    <m:oMath xmlns:m="http://schemas.openxmlformats.org/officeDocument/2006/math">
                      <m:r>
                        <a:rPr lang="en-GB" sz="1600" b="1" i="1">
                          <a:latin typeface="Cambria Math" panose="02040503050406030204" pitchFamily="18" charset="0"/>
                        </a:rPr>
                        <m:t>𝒇</m:t>
                      </m:r>
                      <m:d>
                        <m:dPr>
                          <m:ctrlPr>
                            <a:rPr lang="en-GB" sz="1600" b="1" i="1">
                              <a:latin typeface="Cambria Math" panose="02040503050406030204" pitchFamily="18" charset="0"/>
                            </a:rPr>
                          </m:ctrlPr>
                        </m:dPr>
                        <m:e>
                          <m:r>
                            <a:rPr lang="en-GB" sz="1600" b="1" i="1">
                              <a:latin typeface="Cambria Math" panose="02040503050406030204" pitchFamily="18" charset="0"/>
                            </a:rPr>
                            <m:t>𝒈</m:t>
                          </m:r>
                          <m:d>
                            <m:dPr>
                              <m:ctrlPr>
                                <a:rPr lang="en-GB" sz="1600" b="1" i="1">
                                  <a:latin typeface="Cambria Math" panose="02040503050406030204" pitchFamily="18" charset="0"/>
                                </a:rPr>
                              </m:ctrlPr>
                            </m:dPr>
                            <m:e>
                              <m:r>
                                <a:rPr lang="en-GB" sz="1600" b="1" i="1">
                                  <a:latin typeface="Cambria Math" panose="02040503050406030204" pitchFamily="18" charset="0"/>
                                </a:rPr>
                                <m:t>𝟑</m:t>
                              </m:r>
                            </m:e>
                          </m:d>
                        </m:e>
                      </m:d>
                      <m:r>
                        <a:rPr lang="en-GB" sz="1600" b="1" i="1">
                          <a:latin typeface="Cambria Math" panose="02040503050406030204" pitchFamily="18" charset="0"/>
                        </a:rPr>
                        <m:t>=</m:t>
                      </m:r>
                      <m:r>
                        <a:rPr lang="en-GB" sz="1600" b="1" i="1">
                          <a:latin typeface="Cambria Math" panose="02040503050406030204" pitchFamily="18" charset="0"/>
                        </a:rPr>
                        <m:t>𝒇</m:t>
                      </m:r>
                      <m:d>
                        <m:dPr>
                          <m:ctrlPr>
                            <a:rPr lang="en-GB" sz="1600" b="1" i="1">
                              <a:latin typeface="Cambria Math" panose="02040503050406030204" pitchFamily="18" charset="0"/>
                            </a:rPr>
                          </m:ctrlPr>
                        </m:dPr>
                        <m:e>
                          <m:r>
                            <a:rPr lang="en-GB" sz="1600" b="1" i="1">
                              <a:latin typeface="Cambria Math" panose="02040503050406030204" pitchFamily="18" charset="0"/>
                            </a:rPr>
                            <m:t>𝟔</m:t>
                          </m:r>
                        </m:e>
                      </m:d>
                      <m:r>
                        <a:rPr lang="en-GB" sz="1600" b="1" i="1">
                          <a:latin typeface="Cambria Math" panose="02040503050406030204" pitchFamily="18" charset="0"/>
                        </a:rPr>
                        <m:t>=</m:t>
                      </m:r>
                      <m:r>
                        <a:rPr lang="en-GB" sz="1600" b="1" i="1">
                          <a:latin typeface="Cambria Math" panose="02040503050406030204" pitchFamily="18" charset="0"/>
                        </a:rPr>
                        <m:t>𝟐</m:t>
                      </m:r>
                      <m:d>
                        <m:dPr>
                          <m:ctrlPr>
                            <a:rPr lang="en-GB" sz="1600" b="1" i="1">
                              <a:latin typeface="Cambria Math" panose="02040503050406030204" pitchFamily="18" charset="0"/>
                            </a:rPr>
                          </m:ctrlPr>
                        </m:dPr>
                        <m:e>
                          <m:r>
                            <a:rPr lang="en-GB" sz="1600" b="1" i="1">
                              <a:latin typeface="Cambria Math" panose="02040503050406030204" pitchFamily="18" charset="0"/>
                            </a:rPr>
                            <m:t>𝟔</m:t>
                          </m:r>
                          <m:r>
                            <a:rPr lang="en-GB" sz="1600" b="1" i="1">
                              <a:latin typeface="Cambria Math" panose="02040503050406030204" pitchFamily="18" charset="0"/>
                            </a:rPr>
                            <m:t>+</m:t>
                          </m:r>
                          <m:r>
                            <a:rPr lang="en-GB" sz="1600" b="1" i="1">
                              <a:latin typeface="Cambria Math" panose="02040503050406030204" pitchFamily="18" charset="0"/>
                            </a:rPr>
                            <m:t>𝒌</m:t>
                          </m:r>
                        </m:e>
                      </m:d>
                      <m:r>
                        <a:rPr lang="en-GB" sz="1600" b="1" i="1">
                          <a:latin typeface="Cambria Math" panose="02040503050406030204" pitchFamily="18" charset="0"/>
                        </a:rPr>
                        <m:t>=</m:t>
                      </m:r>
                      <m:r>
                        <a:rPr lang="en-GB" sz="1600" b="1" i="1">
                          <a:latin typeface="Cambria Math" panose="02040503050406030204" pitchFamily="18" charset="0"/>
                        </a:rPr>
                        <m:t>𝟑𝟎</m:t>
                      </m:r>
                    </m:oMath>
                    <m:oMath xmlns:m="http://schemas.openxmlformats.org/officeDocument/2006/math">
                      <m:r>
                        <a:rPr lang="en-GB" sz="1600" b="1" i="1">
                          <a:latin typeface="Cambria Math" panose="02040503050406030204" pitchFamily="18" charset="0"/>
                        </a:rPr>
                        <m:t>𝒌</m:t>
                      </m:r>
                      <m:r>
                        <a:rPr lang="en-GB" sz="1600" b="1" i="1">
                          <a:latin typeface="Cambria Math" panose="02040503050406030204" pitchFamily="18" charset="0"/>
                        </a:rPr>
                        <m:t>=</m:t>
                      </m:r>
                      <m:r>
                        <a:rPr lang="en-GB" sz="1600" b="1" i="1">
                          <a:latin typeface="Cambria Math" panose="02040503050406030204" pitchFamily="18" charset="0"/>
                        </a:rPr>
                        <m:t>𝟗</m:t>
                      </m:r>
                    </m:oMath>
                  </m:oMathPara>
                </a14:m>
                <a:endParaRPr lang="en-GB" sz="1600" b="1" dirty="0"/>
              </a:p>
            </p:txBody>
          </p:sp>
        </mc:Choice>
        <mc:Fallback xmlns="">
          <p:sp>
            <p:nvSpPr>
              <p:cNvPr id="5" name="TextBox 4"/>
              <p:cNvSpPr txBox="1">
                <a:spLocks noRot="1" noChangeAspect="1" noMove="1" noResize="1" noEditPoints="1" noAdjustHandles="1" noChangeArrowheads="1" noChangeShapeType="1" noTextEdit="1"/>
              </p:cNvSpPr>
              <p:nvPr/>
            </p:nvSpPr>
            <p:spPr>
              <a:xfrm>
                <a:off x="395536" y="683527"/>
                <a:ext cx="3888432" cy="6548139"/>
              </a:xfrm>
              <a:prstGeom prst="rect">
                <a:avLst/>
              </a:prstGeom>
              <a:blipFill rotWithShape="0">
                <a:blip r:embed="rId2"/>
                <a:stretch>
                  <a:fillRect l="-940" t="-27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637988" y="676456"/>
                <a:ext cx="4433602" cy="5525936"/>
              </a:xfrm>
              <a:prstGeom prst="rect">
                <a:avLst/>
              </a:prstGeom>
              <a:noFill/>
            </p:spPr>
            <p:txBody>
              <a:bodyPr wrap="square" rtlCol="0">
                <a:spAutoFit/>
              </a:bodyPr>
              <a:lstStyle/>
              <a:p>
                <a:r>
                  <a:rPr lang="en-GB" sz="1600" dirty="0"/>
                  <a:t>Let </a:t>
                </a:r>
                <a14:m>
                  <m:oMath xmlns:m="http://schemas.openxmlformats.org/officeDocument/2006/math">
                    <m:r>
                      <a:rPr lang="en-GB" sz="1600" b="0" i="1" smtClean="0">
                        <a:latin typeface="Cambria Math" panose="02040503050406030204" pitchFamily="18" charset="0"/>
                      </a:rPr>
                      <m:t>𝑓</m:t>
                    </m:r>
                    <m:d>
                      <m:dPr>
                        <m:ctrlPr>
                          <a:rPr lang="en-GB" sz="1600" i="1" smtClean="0">
                            <a:latin typeface="Cambria Math" panose="02040503050406030204" pitchFamily="18" charset="0"/>
                          </a:rPr>
                        </m:ctrlPr>
                      </m:dPr>
                      <m:e>
                        <m:r>
                          <a:rPr lang="en-GB" sz="1600" b="0" i="1" smtClean="0">
                            <a:latin typeface="Cambria Math" panose="02040503050406030204" pitchFamily="18" charset="0"/>
                          </a:rPr>
                          <m:t>𝑥</m:t>
                        </m:r>
                      </m:e>
                    </m:d>
                    <m:r>
                      <a:rPr lang="en-GB" sz="1600" b="0" i="1" smtClean="0">
                        <a:latin typeface="Cambria Math" panose="02040503050406030204" pitchFamily="18" charset="0"/>
                      </a:rPr>
                      <m:t>=</m:t>
                    </m:r>
                    <m:r>
                      <a:rPr lang="en-GB" sz="1600" b="0" i="1" smtClean="0">
                        <a:latin typeface="Cambria Math" panose="02040503050406030204" pitchFamily="18" charset="0"/>
                      </a:rPr>
                      <m:t>𝑥</m:t>
                    </m:r>
                    <m:r>
                      <a:rPr lang="en-GB" sz="1600" b="0" i="1" smtClean="0">
                        <a:latin typeface="Cambria Math" panose="02040503050406030204" pitchFamily="18" charset="0"/>
                      </a:rPr>
                      <m:t>+1</m:t>
                    </m:r>
                  </m:oMath>
                </a14:m>
                <a:r>
                  <a:rPr lang="en-GB" sz="1600" dirty="0"/>
                  <a:t> and </a:t>
                </a:r>
                <a14:m>
                  <m:oMath xmlns:m="http://schemas.openxmlformats.org/officeDocument/2006/math">
                    <m:r>
                      <a:rPr lang="en-GB" sz="1600" b="0" i="1" smtClean="0">
                        <a:latin typeface="Cambria Math" panose="02040503050406030204" pitchFamily="18" charset="0"/>
                      </a:rPr>
                      <m:t>𝑔</m:t>
                    </m:r>
                    <m:d>
                      <m:dPr>
                        <m:ctrlPr>
                          <a:rPr lang="en-GB" sz="1600" i="1" smtClean="0">
                            <a:latin typeface="Cambria Math" panose="02040503050406030204" pitchFamily="18" charset="0"/>
                          </a:rPr>
                        </m:ctrlPr>
                      </m:dPr>
                      <m:e>
                        <m:r>
                          <a:rPr lang="en-GB" sz="1600" b="0" i="1" smtClean="0">
                            <a:latin typeface="Cambria Math" panose="02040503050406030204" pitchFamily="18" charset="0"/>
                          </a:rPr>
                          <m:t>𝑥</m:t>
                        </m:r>
                      </m:e>
                    </m:d>
                    <m:r>
                      <a:rPr lang="en-GB" sz="1600" b="0" i="1" smtClean="0">
                        <a:latin typeface="Cambria Math" panose="02040503050406030204" pitchFamily="18" charset="0"/>
                      </a:rPr>
                      <m:t>=</m:t>
                    </m:r>
                    <m:sSup>
                      <m:sSupPr>
                        <m:ctrlPr>
                          <a:rPr lang="en-GB" sz="160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+1</m:t>
                    </m:r>
                  </m:oMath>
                </a14:m>
                <a:r>
                  <a:rPr lang="en-GB" sz="1600" dirty="0"/>
                  <a:t>.</a:t>
                </a:r>
              </a:p>
              <a:p>
                <a:r>
                  <a:rPr lang="en-GB" sz="1600" dirty="0"/>
                  <a:t>If </a:t>
                </a:r>
                <a14:m>
                  <m:oMath xmlns:m="http://schemas.openxmlformats.org/officeDocument/2006/math">
                    <m:r>
                      <a:rPr lang="en-GB" sz="1600" b="0" i="1" smtClean="0">
                        <a:latin typeface="Cambria Math" panose="02040503050406030204" pitchFamily="18" charset="0"/>
                      </a:rPr>
                      <m:t>𝑔𝑓</m:t>
                    </m:r>
                    <m:d>
                      <m:dPr>
                        <m:ctrlPr>
                          <a:rPr lang="en-GB" sz="1600" i="1" smtClean="0">
                            <a:latin typeface="Cambria Math" panose="02040503050406030204" pitchFamily="18" charset="0"/>
                          </a:rPr>
                        </m:ctrlPr>
                      </m:dPr>
                      <m:e>
                        <m:r>
                          <a:rPr lang="en-GB" sz="1600" b="0" i="1" smtClean="0">
                            <a:latin typeface="Cambria Math" panose="02040503050406030204" pitchFamily="18" charset="0"/>
                          </a:rPr>
                          <m:t>𝑥</m:t>
                        </m:r>
                      </m:e>
                    </m:d>
                    <m:r>
                      <a:rPr lang="en-GB" sz="1600" b="0" i="1" smtClean="0">
                        <a:latin typeface="Cambria Math" panose="02040503050406030204" pitchFamily="18" charset="0"/>
                      </a:rPr>
                      <m:t>=17</m:t>
                    </m:r>
                  </m:oMath>
                </a14:m>
                <a:r>
                  <a:rPr lang="en-GB" sz="1600" dirty="0"/>
                  <a:t>, determine the possible values of </a:t>
                </a:r>
                <a14:m>
                  <m:oMath xmlns:m="http://schemas.openxmlformats.org/officeDocument/2006/math">
                    <m:r>
                      <a:rPr lang="en-GB" sz="1600" b="0" i="1" smtClean="0">
                        <a:latin typeface="Cambria Math" panose="02040503050406030204" pitchFamily="18" charset="0"/>
                      </a:rPr>
                      <m:t>𝑥</m:t>
                    </m:r>
                  </m:oMath>
                </a14:m>
                <a:r>
                  <a:rPr lang="en-GB" sz="1600" dirty="0"/>
                  <a:t>.</a:t>
                </a:r>
              </a:p>
              <a:p>
                <a:pP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𝒈𝒇</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𝒙</m:t>
                          </m:r>
                        </m:e>
                      </m:d>
                      <m:r>
                        <a:rPr lang="en-GB" sz="1600" b="1" i="1" smtClean="0">
                          <a:latin typeface="Cambria Math" panose="02040503050406030204" pitchFamily="18" charset="0"/>
                        </a:rPr>
                        <m:t>=</m:t>
                      </m:r>
                      <m:sSup>
                        <m:sSupPr>
                          <m:ctrlPr>
                            <a:rPr lang="en-GB" sz="1600" b="1" i="1" smtClean="0">
                              <a:latin typeface="Cambria Math" panose="02040503050406030204" pitchFamily="18" charset="0"/>
                            </a:rPr>
                          </m:ctrlPr>
                        </m:sSupPr>
                        <m:e>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𝟏</m:t>
                              </m:r>
                            </m:e>
                          </m:d>
                        </m:e>
                        <m:sup>
                          <m:r>
                            <a:rPr lang="en-GB" sz="1600" b="1" i="1" smtClean="0">
                              <a:latin typeface="Cambria Math" panose="02040503050406030204" pitchFamily="18" charset="0"/>
                            </a:rPr>
                            <m:t>𝟐</m:t>
                          </m:r>
                        </m:sup>
                      </m:sSup>
                      <m:r>
                        <a:rPr lang="en-GB" sz="1600" b="1" i="1" smtClean="0">
                          <a:latin typeface="Cambria Math" panose="02040503050406030204" pitchFamily="18" charset="0"/>
                        </a:rPr>
                        <m:t>+</m:t>
                      </m:r>
                      <m:r>
                        <a:rPr lang="en-GB" sz="1600" b="1" i="1" smtClean="0">
                          <a:latin typeface="Cambria Math" panose="02040503050406030204" pitchFamily="18" charset="0"/>
                        </a:rPr>
                        <m:t>𝟏</m:t>
                      </m:r>
                      <m:r>
                        <a:rPr lang="en-GB" sz="1600" b="1" i="1" smtClean="0">
                          <a:latin typeface="Cambria Math" panose="02040503050406030204" pitchFamily="18" charset="0"/>
                        </a:rPr>
                        <m:t>=</m:t>
                      </m:r>
                      <m:r>
                        <a:rPr lang="en-GB" sz="1600" b="1" i="1" smtClean="0">
                          <a:latin typeface="Cambria Math" panose="02040503050406030204" pitchFamily="18" charset="0"/>
                        </a:rPr>
                        <m:t>𝟏𝟕</m:t>
                      </m:r>
                    </m:oMath>
                    <m:oMath xmlns:m="http://schemas.openxmlformats.org/officeDocument/2006/math">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𝒙</m:t>
                          </m:r>
                        </m:e>
                        <m:sup>
                          <m:r>
                            <a:rPr lang="en-GB" sz="1600" b="1" i="1" smtClean="0">
                              <a:latin typeface="Cambria Math" panose="02040503050406030204" pitchFamily="18" charset="0"/>
                            </a:rPr>
                            <m:t>𝟐</m:t>
                          </m:r>
                        </m:sup>
                      </m:sSup>
                      <m:r>
                        <a:rPr lang="en-GB" sz="1600" b="1" i="1" smtClean="0">
                          <a:latin typeface="Cambria Math" panose="02040503050406030204" pitchFamily="18" charset="0"/>
                        </a:rPr>
                        <m:t>+</m:t>
                      </m:r>
                      <m:r>
                        <a:rPr lang="en-GB" sz="1600" b="1" i="1" smtClean="0">
                          <a:latin typeface="Cambria Math" panose="02040503050406030204" pitchFamily="18" charset="0"/>
                        </a:rPr>
                        <m:t>𝟐</m:t>
                      </m:r>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𝟐</m:t>
                      </m:r>
                      <m:r>
                        <a:rPr lang="en-GB" sz="1600" b="1" i="1" smtClean="0">
                          <a:latin typeface="Cambria Math" panose="02040503050406030204" pitchFamily="18" charset="0"/>
                        </a:rPr>
                        <m:t>=</m:t>
                      </m:r>
                      <m:r>
                        <a:rPr lang="en-GB" sz="1600" b="1" i="1" smtClean="0">
                          <a:latin typeface="Cambria Math" panose="02040503050406030204" pitchFamily="18" charset="0"/>
                        </a:rPr>
                        <m:t>𝟏𝟕</m:t>
                      </m:r>
                    </m:oMath>
                    <m:oMath xmlns:m="http://schemas.openxmlformats.org/officeDocument/2006/math">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𝒙</m:t>
                          </m:r>
                        </m:e>
                        <m:sup>
                          <m:r>
                            <a:rPr lang="en-GB" sz="1600" b="1" i="1" smtClean="0">
                              <a:latin typeface="Cambria Math" panose="02040503050406030204" pitchFamily="18" charset="0"/>
                            </a:rPr>
                            <m:t>𝟐</m:t>
                          </m:r>
                        </m:sup>
                      </m:sSup>
                      <m:r>
                        <a:rPr lang="en-GB" sz="1600" b="1" i="1" smtClean="0">
                          <a:latin typeface="Cambria Math" panose="02040503050406030204" pitchFamily="18" charset="0"/>
                        </a:rPr>
                        <m:t>+</m:t>
                      </m:r>
                      <m:r>
                        <a:rPr lang="en-GB" sz="1600" b="1" i="1" smtClean="0">
                          <a:latin typeface="Cambria Math" panose="02040503050406030204" pitchFamily="18" charset="0"/>
                        </a:rPr>
                        <m:t>𝟐</m:t>
                      </m:r>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𝟏𝟓</m:t>
                      </m:r>
                      <m:r>
                        <a:rPr lang="en-GB" sz="1600" b="1" i="1" smtClean="0">
                          <a:latin typeface="Cambria Math" panose="02040503050406030204" pitchFamily="18" charset="0"/>
                        </a:rPr>
                        <m:t>=</m:t>
                      </m:r>
                      <m:r>
                        <a:rPr lang="en-GB" sz="1600" b="1" i="1" smtClean="0">
                          <a:latin typeface="Cambria Math" panose="02040503050406030204" pitchFamily="18" charset="0"/>
                        </a:rPr>
                        <m:t>𝟎</m:t>
                      </m:r>
                    </m:oMath>
                    <m:oMath xmlns:m="http://schemas.openxmlformats.org/officeDocument/2006/math">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𝟓</m:t>
                          </m:r>
                        </m:e>
                      </m:d>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𝟑</m:t>
                          </m:r>
                        </m:e>
                      </m:d>
                      <m:r>
                        <a:rPr lang="en-GB" sz="1600" b="1" i="1" smtClean="0">
                          <a:latin typeface="Cambria Math" panose="02040503050406030204" pitchFamily="18" charset="0"/>
                        </a:rPr>
                        <m:t>=</m:t>
                      </m:r>
                      <m:r>
                        <a:rPr lang="en-GB" sz="1600" b="1" i="1" smtClean="0">
                          <a:latin typeface="Cambria Math" panose="02040503050406030204" pitchFamily="18" charset="0"/>
                        </a:rPr>
                        <m:t>𝟎</m:t>
                      </m:r>
                    </m:oMath>
                    <m:oMath xmlns:m="http://schemas.openxmlformats.org/officeDocument/2006/math">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𝟓</m:t>
                      </m:r>
                      <m:r>
                        <a:rPr lang="en-GB" sz="1600" b="1" i="1" smtClean="0">
                          <a:latin typeface="Cambria Math" panose="02040503050406030204" pitchFamily="18" charset="0"/>
                        </a:rPr>
                        <m:t> </m:t>
                      </m:r>
                      <m:r>
                        <a:rPr lang="en-GB" sz="1600" b="1" i="1" smtClean="0">
                          <a:latin typeface="Cambria Math" panose="02040503050406030204" pitchFamily="18" charset="0"/>
                        </a:rPr>
                        <m:t>𝒐𝒓</m:t>
                      </m:r>
                      <m:r>
                        <a:rPr lang="en-GB" sz="1600" b="1" i="1" smtClean="0">
                          <a:latin typeface="Cambria Math" panose="02040503050406030204" pitchFamily="18" charset="0"/>
                        </a:rPr>
                        <m:t> </m:t>
                      </m:r>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𝟑</m:t>
                      </m:r>
                    </m:oMath>
                  </m:oMathPara>
                </a14:m>
                <a:endParaRPr lang="en-GB" sz="1600" b="1" dirty="0"/>
              </a:p>
              <a:p>
                <a:endParaRPr lang="en-GB" sz="1600" b="1" dirty="0"/>
              </a:p>
              <a:p>
                <a:r>
                  <a:rPr lang="en-GB" sz="1600" dirty="0"/>
                  <a:t>Let </a:t>
                </a:r>
                <a14:m>
                  <m:oMath xmlns:m="http://schemas.openxmlformats.org/officeDocument/2006/math">
                    <m:r>
                      <a:rPr lang="en-GB" sz="1600" b="0" i="1" smtClean="0">
                        <a:latin typeface="Cambria Math" panose="02040503050406030204" pitchFamily="18" charset="0"/>
                      </a:rPr>
                      <m:t>𝑓</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e>
                    </m:d>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+3</m:t>
                    </m:r>
                    <m:r>
                      <a:rPr lang="en-GB" sz="1600" b="0" i="1" smtClean="0">
                        <a:latin typeface="Cambria Math" panose="02040503050406030204" pitchFamily="18" charset="0"/>
                      </a:rPr>
                      <m:t>𝑥</m:t>
                    </m:r>
                  </m:oMath>
                </a14:m>
                <a:r>
                  <a:rPr lang="en-GB" sz="1600" dirty="0"/>
                  <a:t> and </a:t>
                </a:r>
                <a14:m>
                  <m:oMath xmlns:m="http://schemas.openxmlformats.org/officeDocument/2006/math">
                    <m:r>
                      <a:rPr lang="en-GB" sz="1600" b="0" i="1" smtClean="0">
                        <a:latin typeface="Cambria Math" panose="02040503050406030204" pitchFamily="18" charset="0"/>
                      </a:rPr>
                      <m:t>𝑔</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e>
                    </m:d>
                    <m:r>
                      <a:rPr lang="en-GB" sz="1600" b="0" i="1" smtClean="0">
                        <a:latin typeface="Cambria Math" panose="02040503050406030204" pitchFamily="18" charset="0"/>
                      </a:rPr>
                      <m:t>=</m:t>
                    </m:r>
                    <m:r>
                      <a:rPr lang="en-GB" sz="1600" b="0" i="1" smtClean="0">
                        <a:latin typeface="Cambria Math" panose="02040503050406030204" pitchFamily="18" charset="0"/>
                      </a:rPr>
                      <m:t>𝑥</m:t>
                    </m:r>
                    <m:r>
                      <a:rPr lang="en-GB" sz="1600" b="0" i="1" smtClean="0">
                        <a:latin typeface="Cambria Math" panose="02040503050406030204" pitchFamily="18" charset="0"/>
                      </a:rPr>
                      <m:t>−2</m:t>
                    </m:r>
                  </m:oMath>
                </a14:m>
                <a:r>
                  <a:rPr lang="en-GB" sz="1600" dirty="0"/>
                  <a:t>.</a:t>
                </a:r>
              </a:p>
              <a:p>
                <a:r>
                  <a:rPr lang="en-GB" sz="1600" dirty="0"/>
                  <a:t>If </a:t>
                </a:r>
                <a14:m>
                  <m:oMath xmlns:m="http://schemas.openxmlformats.org/officeDocument/2006/math">
                    <m:r>
                      <a:rPr lang="en-GB" sz="1600" b="0" i="1" smtClean="0">
                        <a:latin typeface="Cambria Math" panose="02040503050406030204" pitchFamily="18" charset="0"/>
                      </a:rPr>
                      <m:t>𝑓𝑔</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e>
                    </m:d>
                    <m:r>
                      <a:rPr lang="en-GB" sz="1600" b="0" i="1" smtClean="0">
                        <a:latin typeface="Cambria Math" panose="02040503050406030204" pitchFamily="18" charset="0"/>
                      </a:rPr>
                      <m:t>=0</m:t>
                    </m:r>
                  </m:oMath>
                </a14:m>
                <a:r>
                  <a:rPr lang="en-GB" sz="1600" dirty="0"/>
                  <a:t>, determine the possible values of </a:t>
                </a:r>
                <a14:m>
                  <m:oMath xmlns:m="http://schemas.openxmlformats.org/officeDocument/2006/math">
                    <m:r>
                      <a:rPr lang="en-GB" sz="1600" b="0" i="1" smtClean="0">
                        <a:latin typeface="Cambria Math" panose="02040503050406030204" pitchFamily="18" charset="0"/>
                      </a:rPr>
                      <m:t>𝑥</m:t>
                    </m:r>
                  </m:oMath>
                </a14:m>
                <a:r>
                  <a:rPr lang="en-GB" sz="1600" dirty="0"/>
                  <a:t>.</a:t>
                </a:r>
              </a:p>
              <a:p>
                <a:pP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𝟏</m:t>
                      </m:r>
                      <m:r>
                        <a:rPr lang="en-GB" sz="1600" b="1" i="1" smtClean="0">
                          <a:latin typeface="Cambria Math" panose="02040503050406030204" pitchFamily="18" charset="0"/>
                        </a:rPr>
                        <m:t> </m:t>
                      </m:r>
                      <m:r>
                        <a:rPr lang="en-GB" sz="1600" b="1" i="1" smtClean="0">
                          <a:latin typeface="Cambria Math" panose="02040503050406030204" pitchFamily="18" charset="0"/>
                        </a:rPr>
                        <m:t>𝒐𝒓</m:t>
                      </m:r>
                      <m:r>
                        <a:rPr lang="en-GB" sz="1600" b="1" i="1" smtClean="0">
                          <a:latin typeface="Cambria Math" panose="02040503050406030204" pitchFamily="18" charset="0"/>
                        </a:rPr>
                        <m:t> </m:t>
                      </m:r>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𝟐</m:t>
                      </m:r>
                    </m:oMath>
                  </m:oMathPara>
                </a14:m>
                <a:endParaRPr lang="en-GB" sz="1600" b="1" dirty="0"/>
              </a:p>
              <a:p>
                <a:endParaRPr lang="en-GB" sz="1600" dirty="0"/>
              </a:p>
              <a:p>
                <a:r>
                  <a:rPr lang="en-GB" sz="1600" dirty="0"/>
                  <a:t>[Based on MAT question]</a:t>
                </a:r>
              </a:p>
              <a:p>
                <a14:m>
                  <m:oMath xmlns:m="http://schemas.openxmlformats.org/officeDocument/2006/math">
                    <m:r>
                      <a:rPr lang="en-GB" sz="1600" b="0" i="1" smtClean="0">
                        <a:latin typeface="Cambria Math" panose="02040503050406030204" pitchFamily="18" charset="0"/>
                      </a:rPr>
                      <m:t>𝑓</m:t>
                    </m:r>
                    <m:d>
                      <m:dPr>
                        <m:ctrlPr>
                          <a:rPr lang="en-GB" sz="1600" i="1" smtClean="0">
                            <a:latin typeface="Cambria Math" panose="02040503050406030204" pitchFamily="18" charset="0"/>
                          </a:rPr>
                        </m:ctrlPr>
                      </m:dPr>
                      <m:e>
                        <m:r>
                          <a:rPr lang="en-GB" sz="1600" b="0" i="1" smtClean="0">
                            <a:latin typeface="Cambria Math" panose="02040503050406030204" pitchFamily="18" charset="0"/>
                          </a:rPr>
                          <m:t>𝑥</m:t>
                        </m:r>
                      </m:e>
                    </m:d>
                    <m:r>
                      <a:rPr lang="en-GB" sz="1600" b="0" i="1" smtClean="0">
                        <a:latin typeface="Cambria Math" panose="02040503050406030204" pitchFamily="18" charset="0"/>
                      </a:rPr>
                      <m:t>=</m:t>
                    </m:r>
                    <m:r>
                      <a:rPr lang="en-GB" sz="1600" b="0" i="1" smtClean="0">
                        <a:latin typeface="Cambria Math" panose="02040503050406030204" pitchFamily="18" charset="0"/>
                      </a:rPr>
                      <m:t>𝑥</m:t>
                    </m:r>
                    <m:r>
                      <a:rPr lang="en-GB" sz="1600" b="0" i="1" smtClean="0">
                        <a:latin typeface="Cambria Math" panose="02040503050406030204" pitchFamily="18" charset="0"/>
                      </a:rPr>
                      <m:t>+1</m:t>
                    </m:r>
                  </m:oMath>
                </a14:m>
                <a:r>
                  <a:rPr lang="en-GB" sz="1600" dirty="0"/>
                  <a:t> and </a:t>
                </a:r>
                <a14:m>
                  <m:oMath xmlns:m="http://schemas.openxmlformats.org/officeDocument/2006/math">
                    <m:r>
                      <a:rPr lang="en-GB" sz="1600" b="0" i="1" smtClean="0">
                        <a:latin typeface="Cambria Math" panose="02040503050406030204" pitchFamily="18" charset="0"/>
                      </a:rPr>
                      <m:t>𝑔</m:t>
                    </m:r>
                    <m:d>
                      <m:dPr>
                        <m:ctrlPr>
                          <a:rPr lang="en-GB" sz="1600" i="1" smtClean="0">
                            <a:latin typeface="Cambria Math" panose="02040503050406030204" pitchFamily="18" charset="0"/>
                          </a:rPr>
                        </m:ctrlPr>
                      </m:dPr>
                      <m:e>
                        <m:r>
                          <a:rPr lang="en-GB" sz="1600" b="0" i="1" smtClean="0">
                            <a:latin typeface="Cambria Math" panose="02040503050406030204" pitchFamily="18" charset="0"/>
                          </a:rPr>
                          <m:t>𝑥</m:t>
                        </m:r>
                      </m:e>
                    </m:d>
                    <m:r>
                      <a:rPr lang="en-GB" sz="1600" b="0" i="1" smtClean="0">
                        <a:latin typeface="Cambria Math" panose="02040503050406030204" pitchFamily="18" charset="0"/>
                      </a:rPr>
                      <m:t>=2</m:t>
                    </m:r>
                    <m:r>
                      <a:rPr lang="en-GB" sz="1600" b="0" i="1" smtClean="0">
                        <a:latin typeface="Cambria Math" panose="02040503050406030204" pitchFamily="18" charset="0"/>
                      </a:rPr>
                      <m:t>𝑥</m:t>
                    </m:r>
                  </m:oMath>
                </a14:m>
                <a:endParaRPr lang="en-GB" sz="1600" dirty="0"/>
              </a:p>
              <a:p>
                <a:r>
                  <a:rPr lang="en-GB" sz="1600" dirty="0"/>
                  <a:t>Let </a:t>
                </a:r>
                <a14:m>
                  <m:oMath xmlns:m="http://schemas.openxmlformats.org/officeDocument/2006/math">
                    <m:sSup>
                      <m:sSupPr>
                        <m:ctrlPr>
                          <a:rPr lang="en-GB" sz="1600" i="1" smtClean="0">
                            <a:latin typeface="Cambria Math" panose="02040503050406030204" pitchFamily="18" charset="0"/>
                          </a:rPr>
                        </m:ctrlPr>
                      </m:sSupPr>
                      <m:e>
                        <m:r>
                          <a:rPr lang="en-GB" sz="1600" b="0" i="1" smtClean="0">
                            <a:latin typeface="Cambria Math" panose="02040503050406030204" pitchFamily="18" charset="0"/>
                          </a:rPr>
                          <m:t>𝑓</m:t>
                        </m:r>
                      </m:e>
                      <m:sup>
                        <m:r>
                          <a:rPr lang="en-GB" sz="1600" b="0" i="1" smtClean="0">
                            <a:latin typeface="Cambria Math" panose="02040503050406030204" pitchFamily="18" charset="0"/>
                          </a:rPr>
                          <m:t>𝑛</m:t>
                        </m:r>
                      </m:sup>
                    </m:sSup>
                    <m:r>
                      <a:rPr lang="en-GB" sz="1600" b="0" i="1" smtClean="0">
                        <a:latin typeface="Cambria Math" panose="02040503050406030204" pitchFamily="18" charset="0"/>
                      </a:rPr>
                      <m:t>(</m:t>
                    </m:r>
                    <m:r>
                      <a:rPr lang="en-GB" sz="1600" b="0" i="1" smtClean="0">
                        <a:latin typeface="Cambria Math" panose="02040503050406030204" pitchFamily="18" charset="0"/>
                      </a:rPr>
                      <m:t>𝑥</m:t>
                    </m:r>
                    <m:r>
                      <a:rPr lang="en-GB" sz="1600" b="0" i="1" smtClean="0">
                        <a:latin typeface="Cambria Math" panose="02040503050406030204" pitchFamily="18" charset="0"/>
                      </a:rPr>
                      <m:t>)</m:t>
                    </m:r>
                  </m:oMath>
                </a14:m>
                <a:r>
                  <a:rPr lang="en-GB" sz="1600" dirty="0"/>
                  <a:t> means that you apply the function </a:t>
                </a:r>
                <a14:m>
                  <m:oMath xmlns:m="http://schemas.openxmlformats.org/officeDocument/2006/math">
                    <m:r>
                      <a:rPr lang="en-GB" sz="1600" b="0" i="1" smtClean="0">
                        <a:latin typeface="Cambria Math" panose="02040503050406030204" pitchFamily="18" charset="0"/>
                      </a:rPr>
                      <m:t>𝑓</m:t>
                    </m:r>
                  </m:oMath>
                </a14:m>
                <a:r>
                  <a:rPr lang="en-GB" sz="1600" dirty="0"/>
                  <a:t> </a:t>
                </a:r>
                <a14:m>
                  <m:oMath xmlns:m="http://schemas.openxmlformats.org/officeDocument/2006/math">
                    <m:r>
                      <a:rPr lang="en-GB" sz="1600" b="0" i="1" dirty="0" smtClean="0">
                        <a:latin typeface="Cambria Math" panose="02040503050406030204" pitchFamily="18" charset="0"/>
                      </a:rPr>
                      <m:t>𝑛</m:t>
                    </m:r>
                  </m:oMath>
                </a14:m>
                <a:r>
                  <a:rPr lang="en-GB" sz="1600" dirty="0"/>
                  <a:t> times.</a:t>
                </a:r>
              </a:p>
              <a:p>
                <a:r>
                  <a:rPr lang="en-GB" sz="1600" dirty="0"/>
                  <a:t>a) Find </a:t>
                </a:r>
                <a14:m>
                  <m:oMath xmlns:m="http://schemas.openxmlformats.org/officeDocument/2006/math">
                    <m:sSup>
                      <m:sSupPr>
                        <m:ctrlPr>
                          <a:rPr lang="en-GB" sz="1600" i="1" smtClean="0">
                            <a:latin typeface="Cambria Math" panose="02040503050406030204" pitchFamily="18" charset="0"/>
                          </a:rPr>
                        </m:ctrlPr>
                      </m:sSupPr>
                      <m:e>
                        <m:r>
                          <a:rPr lang="en-GB" sz="1600" b="0" i="1" smtClean="0">
                            <a:latin typeface="Cambria Math" panose="02040503050406030204" pitchFamily="18" charset="0"/>
                          </a:rPr>
                          <m:t>𝑓</m:t>
                        </m:r>
                      </m:e>
                      <m:sup>
                        <m:r>
                          <a:rPr lang="en-GB" sz="1600" b="0" i="1" smtClean="0">
                            <a:latin typeface="Cambria Math" panose="02040503050406030204" pitchFamily="18" charset="0"/>
                          </a:rPr>
                          <m:t>𝑛</m:t>
                        </m:r>
                      </m:sup>
                    </m:sSup>
                    <m:r>
                      <a:rPr lang="en-GB" sz="1600" b="0" i="1" smtClean="0">
                        <a:latin typeface="Cambria Math" panose="02040503050406030204" pitchFamily="18" charset="0"/>
                      </a:rPr>
                      <m:t>(</m:t>
                    </m:r>
                    <m:r>
                      <a:rPr lang="en-GB" sz="1600" b="0" i="1" smtClean="0">
                        <a:latin typeface="Cambria Math" panose="02040503050406030204" pitchFamily="18" charset="0"/>
                      </a:rPr>
                      <m:t>𝑥</m:t>
                    </m:r>
                    <m:r>
                      <a:rPr lang="en-GB" sz="1600" b="0" i="1" smtClean="0">
                        <a:latin typeface="Cambria Math" panose="02040503050406030204" pitchFamily="18" charset="0"/>
                      </a:rPr>
                      <m:t>)</m:t>
                    </m:r>
                  </m:oMath>
                </a14:m>
                <a:r>
                  <a:rPr lang="en-GB" sz="1600" dirty="0"/>
                  <a:t> in terms of </a:t>
                </a:r>
                <a14:m>
                  <m:oMath xmlns:m="http://schemas.openxmlformats.org/officeDocument/2006/math">
                    <m:r>
                      <a:rPr lang="en-GB" sz="1600" b="0" i="1" smtClean="0">
                        <a:latin typeface="Cambria Math" panose="02040503050406030204" pitchFamily="18" charset="0"/>
                      </a:rPr>
                      <m:t>𝑥</m:t>
                    </m:r>
                  </m:oMath>
                </a14:m>
                <a:r>
                  <a:rPr lang="en-GB" sz="1600" dirty="0"/>
                  <a:t> and </a:t>
                </a:r>
                <a14:m>
                  <m:oMath xmlns:m="http://schemas.openxmlformats.org/officeDocument/2006/math">
                    <m:r>
                      <a:rPr lang="en-GB" sz="1600" b="0" i="1" smtClean="0">
                        <a:latin typeface="Cambria Math" panose="02040503050406030204" pitchFamily="18" charset="0"/>
                      </a:rPr>
                      <m:t>𝑛</m:t>
                    </m:r>
                  </m:oMath>
                </a14:m>
                <a:r>
                  <a:rPr lang="en-GB" sz="1600" dirty="0"/>
                  <a:t>.</a:t>
                </a:r>
              </a:p>
              <a:p>
                <a:r>
                  <a:rPr lang="en-GB" sz="1600" dirty="0"/>
                  <a:t>     </a:t>
                </a:r>
                <a14:m>
                  <m:oMath xmlns:m="http://schemas.openxmlformats.org/officeDocument/2006/math">
                    <m:r>
                      <a:rPr lang="en-GB" sz="1600" b="1" i="1" smtClean="0">
                        <a:latin typeface="Cambria Math" panose="02040503050406030204" pitchFamily="18" charset="0"/>
                      </a:rPr>
                      <m:t>=</m:t>
                    </m:r>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𝒏</m:t>
                    </m:r>
                  </m:oMath>
                </a14:m>
                <a:endParaRPr lang="en-GB" sz="1600" b="1" dirty="0"/>
              </a:p>
              <a:p>
                <a:r>
                  <a:rPr lang="en-GB" sz="1600" dirty="0"/>
                  <a:t>b) Note that </a:t>
                </a:r>
                <a14:m>
                  <m:oMath xmlns:m="http://schemas.openxmlformats.org/officeDocument/2006/math">
                    <m:r>
                      <a:rPr lang="en-GB" sz="1600" b="0" i="1" smtClean="0">
                        <a:latin typeface="Cambria Math" panose="02040503050406030204" pitchFamily="18" charset="0"/>
                      </a:rPr>
                      <m:t>𝑔</m:t>
                    </m:r>
                    <m:sSup>
                      <m:sSupPr>
                        <m:ctrlPr>
                          <a:rPr lang="en-GB" sz="1600" i="1" smtClean="0">
                            <a:latin typeface="Cambria Math" panose="02040503050406030204" pitchFamily="18" charset="0"/>
                          </a:rPr>
                        </m:ctrlPr>
                      </m:sSupPr>
                      <m:e>
                        <m:r>
                          <a:rPr lang="en-GB" sz="1600" b="0" i="1" smtClean="0">
                            <a:latin typeface="Cambria Math" panose="02040503050406030204" pitchFamily="18" charset="0"/>
                          </a:rPr>
                          <m:t>𝑓</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𝑔</m:t>
                    </m:r>
                    <m:d>
                      <m:dPr>
                        <m:ctrlPr>
                          <a:rPr lang="en-GB" sz="1600" i="1" smtClean="0">
                            <a:latin typeface="Cambria Math" panose="02040503050406030204" pitchFamily="18" charset="0"/>
                          </a:rPr>
                        </m:ctrlPr>
                      </m:dPr>
                      <m:e>
                        <m:r>
                          <a:rPr lang="en-GB" sz="1600" b="0" i="1" smtClean="0">
                            <a:latin typeface="Cambria Math" panose="02040503050406030204" pitchFamily="18" charset="0"/>
                          </a:rPr>
                          <m:t>𝑥</m:t>
                        </m:r>
                      </m:e>
                    </m:d>
                    <m:r>
                      <a:rPr lang="en-GB" sz="1600" b="0" i="1" smtClean="0">
                        <a:latin typeface="Cambria Math" panose="02040503050406030204" pitchFamily="18" charset="0"/>
                      </a:rPr>
                      <m:t>=4</m:t>
                    </m:r>
                    <m:r>
                      <a:rPr lang="en-GB" sz="1600" b="0" i="1" smtClean="0">
                        <a:latin typeface="Cambria Math" panose="02040503050406030204" pitchFamily="18" charset="0"/>
                      </a:rPr>
                      <m:t>𝑥</m:t>
                    </m:r>
                    <m:r>
                      <a:rPr lang="en-GB" sz="1600" b="0" i="1" smtClean="0">
                        <a:latin typeface="Cambria Math" panose="02040503050406030204" pitchFamily="18" charset="0"/>
                      </a:rPr>
                      <m:t>+4</m:t>
                    </m:r>
                  </m:oMath>
                </a14:m>
                <a:r>
                  <a:rPr lang="en-GB" sz="1600" dirty="0"/>
                  <a:t>. Find all other ways of combining </a:t>
                </a:r>
                <a14:m>
                  <m:oMath xmlns:m="http://schemas.openxmlformats.org/officeDocument/2006/math">
                    <m:r>
                      <a:rPr lang="en-GB" sz="1600" b="0" i="1" smtClean="0">
                        <a:latin typeface="Cambria Math" panose="02040503050406030204" pitchFamily="18" charset="0"/>
                      </a:rPr>
                      <m:t>𝑓</m:t>
                    </m:r>
                  </m:oMath>
                </a14:m>
                <a:r>
                  <a:rPr lang="en-GB" sz="1600" dirty="0"/>
                  <a:t> and </a:t>
                </a:r>
                <a14:m>
                  <m:oMath xmlns:m="http://schemas.openxmlformats.org/officeDocument/2006/math">
                    <m:r>
                      <a:rPr lang="en-GB" sz="1600" b="0" i="1" smtClean="0">
                        <a:latin typeface="Cambria Math" panose="02040503050406030204" pitchFamily="18" charset="0"/>
                      </a:rPr>
                      <m:t>𝑔</m:t>
                    </m:r>
                  </m:oMath>
                </a14:m>
                <a:r>
                  <a:rPr lang="en-GB" sz="1600" dirty="0"/>
                  <a:t> that result in the function </a:t>
                </a:r>
                <a14:m>
                  <m:oMath xmlns:m="http://schemas.openxmlformats.org/officeDocument/2006/math">
                    <m:r>
                      <a:rPr lang="en-GB" sz="1600" b="0" i="1" smtClean="0">
                        <a:latin typeface="Cambria Math" panose="02040503050406030204" pitchFamily="18" charset="0"/>
                      </a:rPr>
                      <m:t>4</m:t>
                    </m:r>
                    <m:r>
                      <a:rPr lang="en-GB" sz="1600" b="0" i="1" smtClean="0">
                        <a:latin typeface="Cambria Math" panose="02040503050406030204" pitchFamily="18" charset="0"/>
                      </a:rPr>
                      <m:t>𝑥</m:t>
                    </m:r>
                    <m:r>
                      <a:rPr lang="en-GB" sz="1600" b="0" i="1" smtClean="0">
                        <a:latin typeface="Cambria Math" panose="02040503050406030204" pitchFamily="18" charset="0"/>
                      </a:rPr>
                      <m:t>+4</m:t>
                    </m:r>
                  </m:oMath>
                </a14:m>
                <a:r>
                  <a:rPr lang="en-GB" sz="1600" dirty="0"/>
                  <a:t>.</a:t>
                </a:r>
              </a:p>
              <a:p>
                <a:pPr/>
                <a14:m>
                  <m:oMathPara xmlns:m="http://schemas.openxmlformats.org/officeDocument/2006/math">
                    <m:oMathParaPr>
                      <m:jc m:val="centerGroup"/>
                    </m:oMathParaPr>
                    <m:oMath xmlns:m="http://schemas.openxmlformats.org/officeDocument/2006/math">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𝒈</m:t>
                          </m:r>
                        </m:e>
                        <m:sup>
                          <m:r>
                            <a:rPr lang="en-GB" sz="1600" b="1" i="1" smtClean="0">
                              <a:latin typeface="Cambria Math" panose="02040503050406030204" pitchFamily="18" charset="0"/>
                            </a:rPr>
                            <m:t>𝟐</m:t>
                          </m:r>
                        </m:sup>
                      </m:sSup>
                      <m:r>
                        <a:rPr lang="en-GB" sz="1600" b="1" i="1" smtClean="0">
                          <a:latin typeface="Cambria Math" panose="02040503050406030204" pitchFamily="18" charset="0"/>
                        </a:rPr>
                        <m:t>𝒇</m:t>
                      </m:r>
                      <m:r>
                        <a:rPr lang="en-GB" sz="1600" b="1" i="1" smtClean="0">
                          <a:latin typeface="Cambria Math" panose="02040503050406030204" pitchFamily="18" charset="0"/>
                        </a:rPr>
                        <m:t>,  </m:t>
                      </m:r>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𝒇</m:t>
                          </m:r>
                        </m:e>
                        <m:sup>
                          <m:r>
                            <a:rPr lang="en-GB" sz="1600" b="1" i="1" smtClean="0">
                              <a:latin typeface="Cambria Math" panose="02040503050406030204" pitchFamily="18" charset="0"/>
                            </a:rPr>
                            <m:t>𝟐</m:t>
                          </m:r>
                        </m:sup>
                      </m:sSup>
                      <m:r>
                        <a:rPr lang="en-GB" sz="1600" b="1" i="1" smtClean="0">
                          <a:latin typeface="Cambria Math" panose="02040503050406030204" pitchFamily="18" charset="0"/>
                        </a:rPr>
                        <m:t>𝒈𝒇𝒈</m:t>
                      </m:r>
                      <m:r>
                        <a:rPr lang="en-GB" sz="1600" b="1" i="1" smtClean="0">
                          <a:latin typeface="Cambria Math" panose="02040503050406030204" pitchFamily="18" charset="0"/>
                        </a:rPr>
                        <m:t>,    </m:t>
                      </m:r>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𝒇</m:t>
                          </m:r>
                        </m:e>
                        <m:sup>
                          <m:r>
                            <a:rPr lang="en-GB" sz="1600" b="1" i="1" smtClean="0">
                              <a:latin typeface="Cambria Math" panose="02040503050406030204" pitchFamily="18" charset="0"/>
                            </a:rPr>
                            <m:t>𝟒</m:t>
                          </m:r>
                        </m:sup>
                      </m:sSup>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𝒈</m:t>
                          </m:r>
                        </m:e>
                        <m:sup>
                          <m:r>
                            <a:rPr lang="en-GB" sz="1600" b="1" i="1" smtClean="0">
                              <a:latin typeface="Cambria Math" panose="02040503050406030204" pitchFamily="18" charset="0"/>
                            </a:rPr>
                            <m:t>𝟐</m:t>
                          </m:r>
                        </m:sup>
                      </m:sSup>
                    </m:oMath>
                  </m:oMathPara>
                </a14:m>
                <a:endParaRPr lang="en-GB" sz="1600" b="1" dirty="0"/>
              </a:p>
            </p:txBody>
          </p:sp>
        </mc:Choice>
        <mc:Fallback xmlns="">
          <p:sp>
            <p:nvSpPr>
              <p:cNvPr id="6" name="TextBox 5"/>
              <p:cNvSpPr txBox="1">
                <a:spLocks noRot="1" noChangeAspect="1" noMove="1" noResize="1" noEditPoints="1" noAdjustHandles="1" noChangeArrowheads="1" noChangeShapeType="1" noTextEdit="1"/>
              </p:cNvSpPr>
              <p:nvPr/>
            </p:nvSpPr>
            <p:spPr>
              <a:xfrm>
                <a:off x="4637988" y="676456"/>
                <a:ext cx="4433602" cy="5525936"/>
              </a:xfrm>
              <a:prstGeom prst="rect">
                <a:avLst/>
              </a:prstGeom>
              <a:blipFill rotWithShape="0">
                <a:blip r:embed="rId3"/>
                <a:stretch>
                  <a:fillRect l="-825" t="-331"/>
                </a:stretch>
              </a:blipFill>
            </p:spPr>
            <p:txBody>
              <a:bodyPr/>
              <a:lstStyle/>
              <a:p>
                <a:r>
                  <a:rPr lang="en-GB">
                    <a:noFill/>
                  </a:rPr>
                  <a:t> </a:t>
                </a:r>
              </a:p>
            </p:txBody>
          </p:sp>
        </mc:Fallback>
      </mc:AlternateContent>
      <p:sp>
        <p:nvSpPr>
          <p:cNvPr id="7" name="Rectangle 6"/>
          <p:cNvSpPr/>
          <p:nvPr/>
        </p:nvSpPr>
        <p:spPr>
          <a:xfrm>
            <a:off x="92524" y="687432"/>
            <a:ext cx="285008"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8" name="Rectangle 7"/>
          <p:cNvSpPr/>
          <p:nvPr/>
        </p:nvSpPr>
        <p:spPr>
          <a:xfrm>
            <a:off x="92524" y="1916832"/>
            <a:ext cx="285008"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
        <p:nvSpPr>
          <p:cNvPr id="9" name="Rectangle 8"/>
          <p:cNvSpPr/>
          <p:nvPr/>
        </p:nvSpPr>
        <p:spPr>
          <a:xfrm>
            <a:off x="92524" y="3146232"/>
            <a:ext cx="285008"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3</a:t>
            </a:r>
          </a:p>
        </p:txBody>
      </p:sp>
      <p:sp>
        <p:nvSpPr>
          <p:cNvPr id="10" name="Rectangle 9"/>
          <p:cNvSpPr/>
          <p:nvPr/>
        </p:nvSpPr>
        <p:spPr>
          <a:xfrm>
            <a:off x="110528" y="4653136"/>
            <a:ext cx="285008"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4</a:t>
            </a:r>
          </a:p>
        </p:txBody>
      </p:sp>
      <p:sp>
        <p:nvSpPr>
          <p:cNvPr id="11" name="Rectangle 10"/>
          <p:cNvSpPr/>
          <p:nvPr/>
        </p:nvSpPr>
        <p:spPr>
          <a:xfrm>
            <a:off x="110528" y="5850651"/>
            <a:ext cx="285008"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5</a:t>
            </a:r>
          </a:p>
        </p:txBody>
      </p:sp>
      <p:sp>
        <p:nvSpPr>
          <p:cNvPr id="12" name="Rectangle 11"/>
          <p:cNvSpPr/>
          <p:nvPr/>
        </p:nvSpPr>
        <p:spPr>
          <a:xfrm>
            <a:off x="4352980" y="704715"/>
            <a:ext cx="285008"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6</a:t>
            </a:r>
          </a:p>
        </p:txBody>
      </p:sp>
      <p:sp>
        <p:nvSpPr>
          <p:cNvPr id="13" name="Rectangle 12"/>
          <p:cNvSpPr/>
          <p:nvPr/>
        </p:nvSpPr>
        <p:spPr>
          <a:xfrm>
            <a:off x="4324348" y="2760519"/>
            <a:ext cx="285008"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7</a:t>
            </a:r>
          </a:p>
        </p:txBody>
      </p:sp>
      <p:sp>
        <p:nvSpPr>
          <p:cNvPr id="14" name="Rectangle 13"/>
          <p:cNvSpPr/>
          <p:nvPr/>
        </p:nvSpPr>
        <p:spPr>
          <a:xfrm>
            <a:off x="4324348" y="3669564"/>
            <a:ext cx="285008"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latin typeface="Wingdings" panose="05000000000000000000" pitchFamily="2" charset="2"/>
              </a:rPr>
              <a:t>N</a:t>
            </a:r>
          </a:p>
        </p:txBody>
      </p:sp>
      <p:sp>
        <p:nvSpPr>
          <p:cNvPr id="15" name="Rectangle 14"/>
          <p:cNvSpPr/>
          <p:nvPr/>
        </p:nvSpPr>
        <p:spPr>
          <a:xfrm>
            <a:off x="1268283" y="952499"/>
            <a:ext cx="700218" cy="2413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TextBox 15"/>
          <p:cNvSpPr txBox="1"/>
          <p:nvPr/>
        </p:nvSpPr>
        <p:spPr>
          <a:xfrm>
            <a:off x="5916271" y="103621"/>
            <a:ext cx="3168352" cy="369332"/>
          </a:xfrm>
          <a:prstGeom prst="rect">
            <a:avLst/>
          </a:prstGeom>
          <a:noFill/>
        </p:spPr>
        <p:txBody>
          <a:bodyPr wrap="square" rtlCol="0">
            <a:spAutoFit/>
          </a:bodyPr>
          <a:lstStyle/>
          <a:p>
            <a:pPr algn="r"/>
            <a:r>
              <a:rPr lang="en-GB" dirty="0">
                <a:solidFill>
                  <a:schemeClr val="bg1"/>
                </a:solidFill>
              </a:rPr>
              <a:t>(exercises on provided sheet)</a:t>
            </a:r>
          </a:p>
        </p:txBody>
      </p:sp>
      <p:sp>
        <p:nvSpPr>
          <p:cNvPr id="17" name="Rectangle 16"/>
          <p:cNvSpPr/>
          <p:nvPr/>
        </p:nvSpPr>
        <p:spPr>
          <a:xfrm>
            <a:off x="3161303" y="965414"/>
            <a:ext cx="700218" cy="2413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1268625" y="1210255"/>
            <a:ext cx="700218" cy="2413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p:cNvSpPr/>
          <p:nvPr/>
        </p:nvSpPr>
        <p:spPr>
          <a:xfrm>
            <a:off x="3161303" y="1210255"/>
            <a:ext cx="700218" cy="2413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p:cNvSpPr/>
          <p:nvPr/>
        </p:nvSpPr>
        <p:spPr>
          <a:xfrm>
            <a:off x="1261005" y="1462772"/>
            <a:ext cx="700218" cy="2413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1" name="Rectangle 20"/>
          <p:cNvSpPr/>
          <p:nvPr/>
        </p:nvSpPr>
        <p:spPr>
          <a:xfrm>
            <a:off x="1268282" y="2404190"/>
            <a:ext cx="735777" cy="2704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2" name="Rectangle 21"/>
          <p:cNvSpPr/>
          <p:nvPr/>
        </p:nvSpPr>
        <p:spPr>
          <a:xfrm>
            <a:off x="3161303" y="2404190"/>
            <a:ext cx="735777" cy="2704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3" name="Rectangle 22"/>
          <p:cNvSpPr/>
          <p:nvPr/>
        </p:nvSpPr>
        <p:spPr>
          <a:xfrm>
            <a:off x="1265081" y="2674620"/>
            <a:ext cx="735777" cy="2704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4" name="Rectangle 23"/>
          <p:cNvSpPr/>
          <p:nvPr/>
        </p:nvSpPr>
        <p:spPr>
          <a:xfrm>
            <a:off x="893116" y="3678364"/>
            <a:ext cx="2894024" cy="72599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5" name="Rectangle 24"/>
          <p:cNvSpPr/>
          <p:nvPr/>
        </p:nvSpPr>
        <p:spPr>
          <a:xfrm>
            <a:off x="749556" y="5174619"/>
            <a:ext cx="3174744" cy="5784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6" name="Rectangle 25"/>
          <p:cNvSpPr/>
          <p:nvPr/>
        </p:nvSpPr>
        <p:spPr>
          <a:xfrm>
            <a:off x="749556" y="6362700"/>
            <a:ext cx="3174744" cy="4937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7" name="Rectangle 26"/>
          <p:cNvSpPr/>
          <p:nvPr/>
        </p:nvSpPr>
        <p:spPr>
          <a:xfrm>
            <a:off x="5488384" y="1215913"/>
            <a:ext cx="2677716" cy="128598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8" name="Rectangle 27"/>
          <p:cNvSpPr/>
          <p:nvPr/>
        </p:nvSpPr>
        <p:spPr>
          <a:xfrm>
            <a:off x="5810655" y="3170587"/>
            <a:ext cx="1898245" cy="36001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9" name="Rectangle 28"/>
          <p:cNvSpPr/>
          <p:nvPr/>
        </p:nvSpPr>
        <p:spPr>
          <a:xfrm>
            <a:off x="5602202" y="5842378"/>
            <a:ext cx="2563898" cy="49492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4256806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4" restart="whenNotActive" fill="hold" evtFilter="cancelBubble" nodeType="interactiveSeq">
                <p:stCondLst>
                  <p:cond evt="onClick" delay="0">
                    <p:tgtEl>
                      <p:spTgt spid="1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9"/>
                                        </p:tgtEl>
                                      </p:cBhvr>
                                    </p:animEffect>
                                    <p:set>
                                      <p:cBhvr>
                                        <p:cTn id="2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26" restart="whenNotActive" fill="hold" evtFilter="cancelBubble" nodeType="interactiveSeq">
                <p:stCondLst>
                  <p:cond evt="onClick" delay="0">
                    <p:tgtEl>
                      <p:spTgt spid="20"/>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0"/>
                                        </p:tgtEl>
                                      </p:cBhvr>
                                    </p:animEffect>
                                    <p:set>
                                      <p:cBhvr>
                                        <p:cTn id="31"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32" restart="whenNotActive" fill="hold" evtFilter="cancelBubble" nodeType="interactiveSeq">
                <p:stCondLst>
                  <p:cond evt="onClick" delay="0">
                    <p:tgtEl>
                      <p:spTgt spid="21"/>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1"/>
                                        </p:tgtEl>
                                      </p:cBhvr>
                                    </p:animEffect>
                                    <p:set>
                                      <p:cBhvr>
                                        <p:cTn id="3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38" restart="whenNotActive" fill="hold" evtFilter="cancelBubble" nodeType="interactiveSeq">
                <p:stCondLst>
                  <p:cond evt="onClick" delay="0">
                    <p:tgtEl>
                      <p:spTgt spid="22"/>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22"/>
                                        </p:tgtEl>
                                      </p:cBhvr>
                                    </p:animEffect>
                                    <p:set>
                                      <p:cBhvr>
                                        <p:cTn id="43"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44" restart="whenNotActive" fill="hold" evtFilter="cancelBubble" nodeType="interactiveSeq">
                <p:stCondLst>
                  <p:cond evt="onClick" delay="0">
                    <p:tgtEl>
                      <p:spTgt spid="23"/>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23"/>
                                        </p:tgtEl>
                                      </p:cBhvr>
                                    </p:animEffect>
                                    <p:set>
                                      <p:cBhvr>
                                        <p:cTn id="49"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50" restart="whenNotActive" fill="hold" evtFilter="cancelBubble" nodeType="interactiveSeq">
                <p:stCondLst>
                  <p:cond evt="onClick" delay="0">
                    <p:tgtEl>
                      <p:spTgt spid="24"/>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24"/>
                                        </p:tgtEl>
                                      </p:cBhvr>
                                    </p:animEffect>
                                    <p:set>
                                      <p:cBhvr>
                                        <p:cTn id="55"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56" restart="whenNotActive" fill="hold" evtFilter="cancelBubble" nodeType="interactiveSeq">
                <p:stCondLst>
                  <p:cond evt="onClick" delay="0">
                    <p:tgtEl>
                      <p:spTgt spid="25"/>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25"/>
                                        </p:tgtEl>
                                      </p:cBhvr>
                                    </p:animEffect>
                                    <p:set>
                                      <p:cBhvr>
                                        <p:cTn id="61"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26"/>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26"/>
                                        </p:tgtEl>
                                      </p:cBhvr>
                                    </p:animEffect>
                                    <p:set>
                                      <p:cBhvr>
                                        <p:cTn id="6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68" restart="whenNotActive" fill="hold" evtFilter="cancelBubble" nodeType="interactiveSeq">
                <p:stCondLst>
                  <p:cond evt="onClick" delay="0">
                    <p:tgtEl>
                      <p:spTgt spid="27"/>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27"/>
                                        </p:tgtEl>
                                      </p:cBhvr>
                                    </p:animEffect>
                                    <p:set>
                                      <p:cBhvr>
                                        <p:cTn id="73"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74" restart="whenNotActive" fill="hold" evtFilter="cancelBubble" nodeType="interactiveSeq">
                <p:stCondLst>
                  <p:cond evt="onClick" delay="0">
                    <p:tgtEl>
                      <p:spTgt spid="28"/>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grpId="0" nodeType="clickEffect">
                                  <p:stCondLst>
                                    <p:cond delay="0"/>
                                  </p:stCondLst>
                                  <p:childTnLst>
                                    <p:animEffect transition="out" filter="fade">
                                      <p:cBhvr>
                                        <p:cTn id="78" dur="500"/>
                                        <p:tgtEl>
                                          <p:spTgt spid="28"/>
                                        </p:tgtEl>
                                      </p:cBhvr>
                                    </p:animEffect>
                                    <p:set>
                                      <p:cBhvr>
                                        <p:cTn id="79"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80" restart="whenNotActive" fill="hold" evtFilter="cancelBubble" nodeType="interactiveSeq">
                <p:stCondLst>
                  <p:cond evt="onClick" delay="0">
                    <p:tgtEl>
                      <p:spTgt spid="29"/>
                    </p:tgtEl>
                  </p:cond>
                </p:stCondLst>
                <p:endSync evt="end" delay="0">
                  <p:rtn val="all"/>
                </p:endSync>
                <p:childTnLst>
                  <p:par>
                    <p:cTn id="81" fill="hold">
                      <p:stCondLst>
                        <p:cond delay="0"/>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29"/>
                                        </p:tgtEl>
                                      </p:cBhvr>
                                    </p:animEffect>
                                    <p:set>
                                      <p:cBhvr>
                                        <p:cTn id="85"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15"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1475656" y="2204864"/>
            <a:ext cx="3816424" cy="2246769"/>
          </a:xfrm>
          <a:prstGeom prst="rect">
            <a:avLst/>
          </a:prstGeom>
          <a:noFill/>
        </p:spPr>
        <p:txBody>
          <a:bodyPr wrap="square" rtlCol="0">
            <a:spAutoFit/>
          </a:bodyPr>
          <a:lstStyle/>
          <a:p>
            <a:pPr algn="ctr"/>
            <a:r>
              <a:rPr lang="en-GB" sz="2800" dirty="0"/>
              <a:t>This be ye end of GCSE functions content.</a:t>
            </a:r>
          </a:p>
          <a:p>
            <a:pPr algn="ctr"/>
            <a:r>
              <a:rPr lang="en-GB" sz="2800" dirty="0"/>
              <a:t>Beyond this point there be IGCSE Further Maths.</a:t>
            </a:r>
          </a:p>
          <a:p>
            <a:pPr algn="ctr"/>
            <a:r>
              <a:rPr lang="en-GB" sz="2800" b="1" dirty="0"/>
              <a:t>Yarr.</a:t>
            </a:r>
          </a:p>
        </p:txBody>
      </p:sp>
      <p:pic>
        <p:nvPicPr>
          <p:cNvPr id="6" name="Picture 5"/>
          <p:cNvPicPr>
            <a:picLocks noChangeAspect="1"/>
          </p:cNvPicPr>
          <p:nvPr/>
        </p:nvPicPr>
        <p:blipFill>
          <a:blip r:embed="rId2"/>
          <a:stretch>
            <a:fillRect/>
          </a:stretch>
        </p:blipFill>
        <p:spPr>
          <a:xfrm>
            <a:off x="5940152" y="1785774"/>
            <a:ext cx="2400300" cy="2809875"/>
          </a:xfrm>
          <a:prstGeom prst="rect">
            <a:avLst/>
          </a:prstGeom>
        </p:spPr>
      </p:pic>
    </p:spTree>
    <p:extLst>
      <p:ext uri="{BB962C8B-B14F-4D97-AF65-F5344CB8AC3E}">
        <p14:creationId xmlns:p14="http://schemas.microsoft.com/office/powerpoint/2010/main" val="1691129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srcRect/>
          <a:stretch>
            <a:fillRect/>
          </a:stretch>
        </p:blipFill>
        <p:spPr bwMode="auto">
          <a:xfrm>
            <a:off x="1313400" y="1375901"/>
            <a:ext cx="4606912" cy="1333190"/>
          </a:xfrm>
          <a:prstGeom prst="rect">
            <a:avLst/>
          </a:prstGeom>
          <a:ln>
            <a:noFill/>
          </a:ln>
          <a:effectLst>
            <a:outerShdw blurRad="292100" dist="139700" dir="2700000" algn="tl" rotWithShape="0">
              <a:srgbClr val="333333">
                <a:alpha val="65000"/>
              </a:srgbClr>
            </a:outerShdw>
          </a:effectLst>
        </p:spPr>
      </p:pic>
      <p:cxnSp>
        <p:nvCxnSpPr>
          <p:cNvPr id="4" name="Straight Arrow Connector 3"/>
          <p:cNvCxnSpPr/>
          <p:nvPr/>
        </p:nvCxnSpPr>
        <p:spPr>
          <a:xfrm>
            <a:off x="1672640" y="5759549"/>
            <a:ext cx="5688632" cy="0"/>
          </a:xfrm>
          <a:prstGeom prst="straightConnector1">
            <a:avLst/>
          </a:prstGeom>
          <a:ln>
            <a:tailEnd type="arrow"/>
          </a:ln>
        </p:spPr>
        <p:style>
          <a:lnRef idx="2">
            <a:schemeClr val="dk1">
              <a:shade val="50000"/>
            </a:schemeClr>
          </a:lnRef>
          <a:fillRef idx="1">
            <a:schemeClr val="dk1"/>
          </a:fillRef>
          <a:effectRef idx="0">
            <a:schemeClr val="dk1"/>
          </a:effectRef>
          <a:fontRef idx="minor">
            <a:schemeClr val="lt1"/>
          </a:fontRef>
        </p:style>
      </p:cxnSp>
      <p:cxnSp>
        <p:nvCxnSpPr>
          <p:cNvPr id="5" name="Straight Arrow Connector 4"/>
          <p:cNvCxnSpPr/>
          <p:nvPr/>
        </p:nvCxnSpPr>
        <p:spPr>
          <a:xfrm flipV="1">
            <a:off x="4552960" y="3095253"/>
            <a:ext cx="0" cy="3744416"/>
          </a:xfrm>
          <a:prstGeom prst="straightConnector1">
            <a:avLst/>
          </a:prstGeom>
          <a:ln>
            <a:tailEnd type="arrow"/>
          </a:ln>
        </p:spPr>
        <p:style>
          <a:lnRef idx="2">
            <a:schemeClr val="dk1">
              <a:shade val="50000"/>
            </a:schemeClr>
          </a:lnRef>
          <a:fillRef idx="1">
            <a:schemeClr val="dk1"/>
          </a:fillRef>
          <a:effectRef idx="0">
            <a:schemeClr val="dk1"/>
          </a:effectRef>
          <a:fontRef idx="minor">
            <a:schemeClr val="lt1"/>
          </a:fontRef>
        </p:style>
      </p:cxnSp>
      <p:sp>
        <p:nvSpPr>
          <p:cNvPr id="8" name="Freeform 7"/>
          <p:cNvSpPr/>
          <p:nvPr/>
        </p:nvSpPr>
        <p:spPr>
          <a:xfrm>
            <a:off x="3770000" y="3291587"/>
            <a:ext cx="2415540" cy="3385438"/>
          </a:xfrm>
          <a:custGeom>
            <a:avLst/>
            <a:gdLst>
              <a:gd name="connsiteX0" fmla="*/ 0 w 2415540"/>
              <a:gd name="connsiteY0" fmla="*/ 3380740 h 3380740"/>
              <a:gd name="connsiteX1" fmla="*/ 472440 w 2415540"/>
              <a:gd name="connsiteY1" fmla="*/ 2062480 h 3380740"/>
              <a:gd name="connsiteX2" fmla="*/ 967740 w 2415540"/>
              <a:gd name="connsiteY2" fmla="*/ 820420 h 3380740"/>
              <a:gd name="connsiteX3" fmla="*/ 1341120 w 2415540"/>
              <a:gd name="connsiteY3" fmla="*/ 157480 h 3380740"/>
              <a:gd name="connsiteX4" fmla="*/ 1531620 w 2415540"/>
              <a:gd name="connsiteY4" fmla="*/ 43180 h 3380740"/>
              <a:gd name="connsiteX5" fmla="*/ 1676400 w 2415540"/>
              <a:gd name="connsiteY5" fmla="*/ 104140 h 3380740"/>
              <a:gd name="connsiteX6" fmla="*/ 1988820 w 2415540"/>
              <a:gd name="connsiteY6" fmla="*/ 668020 h 3380740"/>
              <a:gd name="connsiteX7" fmla="*/ 2209800 w 2415540"/>
              <a:gd name="connsiteY7" fmla="*/ 1894840 h 3380740"/>
              <a:gd name="connsiteX8" fmla="*/ 2415540 w 2415540"/>
              <a:gd name="connsiteY8" fmla="*/ 3251200 h 3380740"/>
              <a:gd name="connsiteX0" fmla="*/ 0 w 2415540"/>
              <a:gd name="connsiteY0" fmla="*/ 3385438 h 3385438"/>
              <a:gd name="connsiteX1" fmla="*/ 472440 w 2415540"/>
              <a:gd name="connsiteY1" fmla="*/ 2067178 h 3385438"/>
              <a:gd name="connsiteX2" fmla="*/ 967740 w 2415540"/>
              <a:gd name="connsiteY2" fmla="*/ 825118 h 3385438"/>
              <a:gd name="connsiteX3" fmla="*/ 1341120 w 2415540"/>
              <a:gd name="connsiteY3" fmla="*/ 162178 h 3385438"/>
              <a:gd name="connsiteX4" fmla="*/ 1503040 w 2415540"/>
              <a:gd name="connsiteY4" fmla="*/ 19690 h 3385438"/>
              <a:gd name="connsiteX5" fmla="*/ 1676400 w 2415540"/>
              <a:gd name="connsiteY5" fmla="*/ 108838 h 3385438"/>
              <a:gd name="connsiteX6" fmla="*/ 1988820 w 2415540"/>
              <a:gd name="connsiteY6" fmla="*/ 672718 h 3385438"/>
              <a:gd name="connsiteX7" fmla="*/ 2209800 w 2415540"/>
              <a:gd name="connsiteY7" fmla="*/ 1899538 h 3385438"/>
              <a:gd name="connsiteX8" fmla="*/ 2415540 w 2415540"/>
              <a:gd name="connsiteY8" fmla="*/ 3255898 h 3385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5540" h="3385438">
                <a:moveTo>
                  <a:pt x="0" y="3385438"/>
                </a:moveTo>
                <a:cubicBezTo>
                  <a:pt x="155575" y="2939668"/>
                  <a:pt x="311150" y="2493898"/>
                  <a:pt x="472440" y="2067178"/>
                </a:cubicBezTo>
                <a:cubicBezTo>
                  <a:pt x="633730" y="1640458"/>
                  <a:pt x="822960" y="1142618"/>
                  <a:pt x="967740" y="825118"/>
                </a:cubicBezTo>
                <a:cubicBezTo>
                  <a:pt x="1112520" y="507618"/>
                  <a:pt x="1251903" y="296416"/>
                  <a:pt x="1341120" y="162178"/>
                </a:cubicBezTo>
                <a:cubicBezTo>
                  <a:pt x="1430337" y="27940"/>
                  <a:pt x="1447160" y="28580"/>
                  <a:pt x="1503040" y="19690"/>
                </a:cubicBezTo>
                <a:cubicBezTo>
                  <a:pt x="1558920" y="10800"/>
                  <a:pt x="1595437" y="0"/>
                  <a:pt x="1676400" y="108838"/>
                </a:cubicBezTo>
                <a:cubicBezTo>
                  <a:pt x="1757363" y="217676"/>
                  <a:pt x="1899920" y="374268"/>
                  <a:pt x="1988820" y="672718"/>
                </a:cubicBezTo>
                <a:cubicBezTo>
                  <a:pt x="2077720" y="971168"/>
                  <a:pt x="2138680" y="1469008"/>
                  <a:pt x="2209800" y="1899538"/>
                </a:cubicBezTo>
                <a:cubicBezTo>
                  <a:pt x="2280920" y="2330068"/>
                  <a:pt x="2348230" y="2792983"/>
                  <a:pt x="2415540" y="3255898"/>
                </a:cubicBezTo>
              </a:path>
            </a:pathLst>
          </a:custGeom>
          <a:ln w="3175">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TextBox 8"/>
          <p:cNvSpPr txBox="1"/>
          <p:nvPr/>
        </p:nvSpPr>
        <p:spPr>
          <a:xfrm>
            <a:off x="3616856" y="5759549"/>
            <a:ext cx="792088" cy="369332"/>
          </a:xfrm>
          <a:prstGeom prst="rect">
            <a:avLst/>
          </a:prstGeom>
          <a:noFill/>
        </p:spPr>
        <p:txBody>
          <a:bodyPr wrap="square" rtlCol="0">
            <a:spAutoFit/>
          </a:bodyPr>
          <a:lstStyle/>
          <a:p>
            <a:r>
              <a:rPr lang="en-GB" dirty="0"/>
              <a:t>(-1, 0)</a:t>
            </a:r>
          </a:p>
        </p:txBody>
      </p:sp>
      <p:sp>
        <p:nvSpPr>
          <p:cNvPr id="10" name="TextBox 9"/>
          <p:cNvSpPr txBox="1"/>
          <p:nvPr/>
        </p:nvSpPr>
        <p:spPr>
          <a:xfrm>
            <a:off x="5057016" y="2951237"/>
            <a:ext cx="792088" cy="369332"/>
          </a:xfrm>
          <a:prstGeom prst="rect">
            <a:avLst/>
          </a:prstGeom>
          <a:noFill/>
        </p:spPr>
        <p:txBody>
          <a:bodyPr wrap="square" rtlCol="0">
            <a:spAutoFit/>
          </a:bodyPr>
          <a:lstStyle/>
          <a:p>
            <a:r>
              <a:rPr lang="en-GB" dirty="0"/>
              <a:t>(2, 9)</a:t>
            </a:r>
          </a:p>
        </p:txBody>
      </p:sp>
      <p:sp>
        <p:nvSpPr>
          <p:cNvPr id="11" name="TextBox 10"/>
          <p:cNvSpPr txBox="1"/>
          <p:nvPr/>
        </p:nvSpPr>
        <p:spPr>
          <a:xfrm>
            <a:off x="6065128" y="5831557"/>
            <a:ext cx="792088" cy="369332"/>
          </a:xfrm>
          <a:prstGeom prst="rect">
            <a:avLst/>
          </a:prstGeom>
          <a:noFill/>
        </p:spPr>
        <p:txBody>
          <a:bodyPr wrap="square" rtlCol="0">
            <a:spAutoFit/>
          </a:bodyPr>
          <a:lstStyle/>
          <a:p>
            <a:r>
              <a:rPr lang="en-GB" dirty="0"/>
              <a:t>(5, 0)</a:t>
            </a:r>
          </a:p>
        </p:txBody>
      </p:sp>
      <p:sp>
        <p:nvSpPr>
          <p:cNvPr id="12" name="TextBox 11"/>
          <p:cNvSpPr txBox="1"/>
          <p:nvPr/>
        </p:nvSpPr>
        <p:spPr>
          <a:xfrm>
            <a:off x="3976896" y="4175373"/>
            <a:ext cx="792088" cy="369332"/>
          </a:xfrm>
          <a:prstGeom prst="rect">
            <a:avLst/>
          </a:prstGeom>
          <a:noFill/>
        </p:spPr>
        <p:txBody>
          <a:bodyPr wrap="square" rtlCol="0">
            <a:spAutoFit/>
          </a:bodyPr>
          <a:lstStyle/>
          <a:p>
            <a:r>
              <a:rPr lang="en-GB" dirty="0"/>
              <a:t>(0, 5)</a:t>
            </a:r>
          </a:p>
        </p:txBody>
      </p:sp>
      <p:grpSp>
        <p:nvGrpSpPr>
          <p:cNvPr id="23" name="Group 22"/>
          <p:cNvGrpSpPr/>
          <p:nvPr/>
        </p:nvGrpSpPr>
        <p:grpSpPr>
          <a:xfrm>
            <a:off x="1816656" y="4463405"/>
            <a:ext cx="2808312" cy="144016"/>
            <a:chOff x="1826176" y="4299198"/>
            <a:chExt cx="2808312" cy="144016"/>
          </a:xfrm>
        </p:grpSpPr>
        <p:sp>
          <p:nvSpPr>
            <p:cNvPr id="13" name="Oval 12"/>
            <p:cNvSpPr/>
            <p:nvPr/>
          </p:nvSpPr>
          <p:spPr>
            <a:xfrm>
              <a:off x="4490472" y="4299198"/>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15" name="Straight Connector 14"/>
            <p:cNvCxnSpPr>
              <a:stCxn id="13" idx="2"/>
            </p:cNvCxnSpPr>
            <p:nvPr/>
          </p:nvCxnSpPr>
          <p:spPr>
            <a:xfrm flipH="1">
              <a:off x="1826176" y="4371206"/>
              <a:ext cx="2664296" cy="0"/>
            </a:xfrm>
            <a:prstGeom prst="line">
              <a:avLst/>
            </a:prstGeom>
            <a:ln w="76200"/>
          </p:spPr>
          <p:style>
            <a:lnRef idx="3">
              <a:schemeClr val="dk1"/>
            </a:lnRef>
            <a:fillRef idx="0">
              <a:schemeClr val="dk1"/>
            </a:fillRef>
            <a:effectRef idx="2">
              <a:schemeClr val="dk1"/>
            </a:effectRef>
            <a:fontRef idx="minor">
              <a:schemeClr val="tx1"/>
            </a:fontRef>
          </p:style>
        </p:cxnSp>
      </p:grpSp>
      <p:cxnSp>
        <p:nvCxnSpPr>
          <p:cNvPr id="17" name="Straight Connector 16"/>
          <p:cNvCxnSpPr/>
          <p:nvPr/>
        </p:nvCxnSpPr>
        <p:spPr>
          <a:xfrm flipH="1">
            <a:off x="6137136" y="5759549"/>
            <a:ext cx="1008112" cy="0"/>
          </a:xfrm>
          <a:prstGeom prst="line">
            <a:avLst/>
          </a:prstGeom>
          <a:ln w="76200"/>
        </p:spPr>
        <p:style>
          <a:lnRef idx="3">
            <a:schemeClr val="dk1"/>
          </a:lnRef>
          <a:fillRef idx="0">
            <a:schemeClr val="dk1"/>
          </a:fillRef>
          <a:effectRef idx="2">
            <a:schemeClr val="dk1"/>
          </a:effectRef>
          <a:fontRef idx="minor">
            <a:schemeClr val="tx1"/>
          </a:fontRef>
        </p:style>
      </p:cxnSp>
      <p:grpSp>
        <p:nvGrpSpPr>
          <p:cNvPr id="25" name="Group 24"/>
          <p:cNvGrpSpPr/>
          <p:nvPr/>
        </p:nvGrpSpPr>
        <p:grpSpPr>
          <a:xfrm>
            <a:off x="4562480" y="3305175"/>
            <a:ext cx="1574656" cy="2526382"/>
            <a:chOff x="4572000" y="3140968"/>
            <a:chExt cx="1574656" cy="2526382"/>
          </a:xfrm>
        </p:grpSpPr>
        <p:sp>
          <p:nvSpPr>
            <p:cNvPr id="16" name="Oval 15"/>
            <p:cNvSpPr/>
            <p:nvPr/>
          </p:nvSpPr>
          <p:spPr>
            <a:xfrm>
              <a:off x="6002640" y="5523334"/>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9" name="Freeform 18"/>
            <p:cNvSpPr/>
            <p:nvPr/>
          </p:nvSpPr>
          <p:spPr>
            <a:xfrm>
              <a:off x="4572000" y="3140968"/>
              <a:ext cx="1502648" cy="2454374"/>
            </a:xfrm>
            <a:custGeom>
              <a:avLst/>
              <a:gdLst>
                <a:gd name="connsiteX0" fmla="*/ 0 w 1623060"/>
                <a:gd name="connsiteY0" fmla="*/ 1223010 h 3227070"/>
                <a:gd name="connsiteX1" fmla="*/ 129540 w 1623060"/>
                <a:gd name="connsiteY1" fmla="*/ 925830 h 3227070"/>
                <a:gd name="connsiteX2" fmla="*/ 365760 w 1623060"/>
                <a:gd name="connsiteY2" fmla="*/ 445770 h 3227070"/>
                <a:gd name="connsiteX3" fmla="*/ 579120 w 1623060"/>
                <a:gd name="connsiteY3" fmla="*/ 102870 h 3227070"/>
                <a:gd name="connsiteX4" fmla="*/ 693420 w 1623060"/>
                <a:gd name="connsiteY4" fmla="*/ 19050 h 3227070"/>
                <a:gd name="connsiteX5" fmla="*/ 800100 w 1623060"/>
                <a:gd name="connsiteY5" fmla="*/ 19050 h 3227070"/>
                <a:gd name="connsiteX6" fmla="*/ 922020 w 1623060"/>
                <a:gd name="connsiteY6" fmla="*/ 133350 h 3227070"/>
                <a:gd name="connsiteX7" fmla="*/ 1082040 w 1623060"/>
                <a:gd name="connsiteY7" fmla="*/ 384810 h 3227070"/>
                <a:gd name="connsiteX8" fmla="*/ 1219200 w 1623060"/>
                <a:gd name="connsiteY8" fmla="*/ 697230 h 3227070"/>
                <a:gd name="connsiteX9" fmla="*/ 1310640 w 1623060"/>
                <a:gd name="connsiteY9" fmla="*/ 1261110 h 3227070"/>
                <a:gd name="connsiteX10" fmla="*/ 1455420 w 1623060"/>
                <a:gd name="connsiteY10" fmla="*/ 2114550 h 3227070"/>
                <a:gd name="connsiteX11" fmla="*/ 1623060 w 1623060"/>
                <a:gd name="connsiteY11" fmla="*/ 3227070 h 3227070"/>
                <a:gd name="connsiteX0" fmla="*/ 0 w 1455420"/>
                <a:gd name="connsiteY0" fmla="*/ 1223010 h 2114550"/>
                <a:gd name="connsiteX1" fmla="*/ 129540 w 1455420"/>
                <a:gd name="connsiteY1" fmla="*/ 925830 h 2114550"/>
                <a:gd name="connsiteX2" fmla="*/ 365760 w 1455420"/>
                <a:gd name="connsiteY2" fmla="*/ 445770 h 2114550"/>
                <a:gd name="connsiteX3" fmla="*/ 579120 w 1455420"/>
                <a:gd name="connsiteY3" fmla="*/ 102870 h 2114550"/>
                <a:gd name="connsiteX4" fmla="*/ 693420 w 1455420"/>
                <a:gd name="connsiteY4" fmla="*/ 19050 h 2114550"/>
                <a:gd name="connsiteX5" fmla="*/ 800100 w 1455420"/>
                <a:gd name="connsiteY5" fmla="*/ 19050 h 2114550"/>
                <a:gd name="connsiteX6" fmla="*/ 922020 w 1455420"/>
                <a:gd name="connsiteY6" fmla="*/ 133350 h 2114550"/>
                <a:gd name="connsiteX7" fmla="*/ 1082040 w 1455420"/>
                <a:gd name="connsiteY7" fmla="*/ 384810 h 2114550"/>
                <a:gd name="connsiteX8" fmla="*/ 1219200 w 1455420"/>
                <a:gd name="connsiteY8" fmla="*/ 697230 h 2114550"/>
                <a:gd name="connsiteX9" fmla="*/ 1310640 w 1455420"/>
                <a:gd name="connsiteY9" fmla="*/ 1261110 h 2114550"/>
                <a:gd name="connsiteX10" fmla="*/ 1455420 w 1455420"/>
                <a:gd name="connsiteY10" fmla="*/ 2114550 h 2114550"/>
                <a:gd name="connsiteX0" fmla="*/ 0 w 1502648"/>
                <a:gd name="connsiteY0" fmla="*/ 1223010 h 2454374"/>
                <a:gd name="connsiteX1" fmla="*/ 129540 w 1502648"/>
                <a:gd name="connsiteY1" fmla="*/ 925830 h 2454374"/>
                <a:gd name="connsiteX2" fmla="*/ 365760 w 1502648"/>
                <a:gd name="connsiteY2" fmla="*/ 445770 h 2454374"/>
                <a:gd name="connsiteX3" fmla="*/ 579120 w 1502648"/>
                <a:gd name="connsiteY3" fmla="*/ 102870 h 2454374"/>
                <a:gd name="connsiteX4" fmla="*/ 693420 w 1502648"/>
                <a:gd name="connsiteY4" fmla="*/ 19050 h 2454374"/>
                <a:gd name="connsiteX5" fmla="*/ 800100 w 1502648"/>
                <a:gd name="connsiteY5" fmla="*/ 19050 h 2454374"/>
                <a:gd name="connsiteX6" fmla="*/ 922020 w 1502648"/>
                <a:gd name="connsiteY6" fmla="*/ 133350 h 2454374"/>
                <a:gd name="connsiteX7" fmla="*/ 1082040 w 1502648"/>
                <a:gd name="connsiteY7" fmla="*/ 384810 h 2454374"/>
                <a:gd name="connsiteX8" fmla="*/ 1219200 w 1502648"/>
                <a:gd name="connsiteY8" fmla="*/ 697230 h 2454374"/>
                <a:gd name="connsiteX9" fmla="*/ 1310640 w 1502648"/>
                <a:gd name="connsiteY9" fmla="*/ 1261110 h 2454374"/>
                <a:gd name="connsiteX10" fmla="*/ 1502648 w 1502648"/>
                <a:gd name="connsiteY10" fmla="*/ 2454374 h 245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02648" h="2454374">
                  <a:moveTo>
                    <a:pt x="0" y="1223010"/>
                  </a:moveTo>
                  <a:cubicBezTo>
                    <a:pt x="34290" y="1139190"/>
                    <a:pt x="68580" y="1055370"/>
                    <a:pt x="129540" y="925830"/>
                  </a:cubicBezTo>
                  <a:cubicBezTo>
                    <a:pt x="190500" y="796290"/>
                    <a:pt x="290830" y="582930"/>
                    <a:pt x="365760" y="445770"/>
                  </a:cubicBezTo>
                  <a:cubicBezTo>
                    <a:pt x="440690" y="308610"/>
                    <a:pt x="524510" y="173990"/>
                    <a:pt x="579120" y="102870"/>
                  </a:cubicBezTo>
                  <a:cubicBezTo>
                    <a:pt x="633730" y="31750"/>
                    <a:pt x="656590" y="33020"/>
                    <a:pt x="693420" y="19050"/>
                  </a:cubicBezTo>
                  <a:cubicBezTo>
                    <a:pt x="730250" y="5080"/>
                    <a:pt x="762000" y="0"/>
                    <a:pt x="800100" y="19050"/>
                  </a:cubicBezTo>
                  <a:cubicBezTo>
                    <a:pt x="838200" y="38100"/>
                    <a:pt x="875030" y="72390"/>
                    <a:pt x="922020" y="133350"/>
                  </a:cubicBezTo>
                  <a:cubicBezTo>
                    <a:pt x="969010" y="194310"/>
                    <a:pt x="1032510" y="290830"/>
                    <a:pt x="1082040" y="384810"/>
                  </a:cubicBezTo>
                  <a:cubicBezTo>
                    <a:pt x="1131570" y="478790"/>
                    <a:pt x="1181100" y="551180"/>
                    <a:pt x="1219200" y="697230"/>
                  </a:cubicBezTo>
                  <a:cubicBezTo>
                    <a:pt x="1257300" y="843280"/>
                    <a:pt x="1263399" y="968253"/>
                    <a:pt x="1310640" y="1261110"/>
                  </a:cubicBezTo>
                  <a:cubicBezTo>
                    <a:pt x="1357881" y="1553967"/>
                    <a:pt x="1450578" y="2126714"/>
                    <a:pt x="1502648" y="2454374"/>
                  </a:cubicBezTo>
                </a:path>
              </a:pathLst>
            </a:custGeom>
            <a:ln w="76200"/>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grpSp>
      <p:sp>
        <p:nvSpPr>
          <p:cNvPr id="20" name="Rectangle 19"/>
          <p:cNvSpPr/>
          <p:nvPr/>
        </p:nvSpPr>
        <p:spPr>
          <a:xfrm>
            <a:off x="6264188" y="1575315"/>
            <a:ext cx="1080120" cy="288032"/>
          </a:xfrm>
          <a:prstGeom prst="rect">
            <a:avLst/>
          </a:prstGeom>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Sketch &gt;</a:t>
            </a:r>
          </a:p>
        </p:txBody>
      </p:sp>
      <p:sp>
        <p:nvSpPr>
          <p:cNvPr id="21" name="Rectangle 20"/>
          <p:cNvSpPr/>
          <p:nvPr/>
        </p:nvSpPr>
        <p:spPr>
          <a:xfrm>
            <a:off x="6264188" y="1935355"/>
            <a:ext cx="1080120" cy="288032"/>
          </a:xfrm>
          <a:prstGeom prst="rect">
            <a:avLst/>
          </a:prstGeom>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Sketch &gt;</a:t>
            </a:r>
          </a:p>
        </p:txBody>
      </p:sp>
      <p:sp>
        <p:nvSpPr>
          <p:cNvPr id="22" name="Rectangle 21"/>
          <p:cNvSpPr/>
          <p:nvPr/>
        </p:nvSpPr>
        <p:spPr>
          <a:xfrm>
            <a:off x="6264188" y="2367403"/>
            <a:ext cx="1080120" cy="288032"/>
          </a:xfrm>
          <a:prstGeom prst="rect">
            <a:avLst/>
          </a:prstGeom>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Sketch &gt;</a:t>
            </a:r>
          </a:p>
        </p:txBody>
      </p:sp>
      <p:grpSp>
        <p:nvGrpSpPr>
          <p:cNvPr id="24" name="Group 57"/>
          <p:cNvGrpSpPr/>
          <p:nvPr/>
        </p:nvGrpSpPr>
        <p:grpSpPr>
          <a:xfrm>
            <a:off x="1144" y="0"/>
            <a:ext cx="9143074" cy="599127"/>
            <a:chOff x="0" y="13335"/>
            <a:chExt cx="9144218" cy="599127"/>
          </a:xfrm>
        </p:grpSpPr>
        <p:sp>
          <p:nvSpPr>
            <p:cNvPr id="26" name="TextBox 25"/>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a:t>
              </a:r>
              <a:r>
                <a:rPr lang="en-GB" sz="3200" b="1" dirty="0"/>
                <a:t>#4 :: </a:t>
              </a:r>
              <a:r>
                <a:rPr lang="en-GB" sz="3200" dirty="0"/>
                <a:t>Piecewise Functions</a:t>
              </a:r>
            </a:p>
          </p:txBody>
        </p:sp>
        <p:cxnSp>
          <p:nvCxnSpPr>
            <p:cNvPr id="27" name="Straight Connector 26"/>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3" name="TextBox 2"/>
              <p:cNvSpPr txBox="1"/>
              <p:nvPr/>
            </p:nvSpPr>
            <p:spPr>
              <a:xfrm>
                <a:off x="1242874" y="729570"/>
                <a:ext cx="7488832" cy="646331"/>
              </a:xfrm>
              <a:prstGeom prst="rect">
                <a:avLst/>
              </a:prstGeom>
              <a:noFill/>
            </p:spPr>
            <p:txBody>
              <a:bodyPr wrap="square" rtlCol="0">
                <a:spAutoFit/>
              </a:bodyPr>
              <a:lstStyle/>
              <a:p>
                <a:r>
                  <a:rPr lang="en-GB" dirty="0"/>
                  <a:t>Sometimes functions are defined in ‘pieces’, with a different function for different ranges of </a:t>
                </a:r>
                <a14:m>
                  <m:oMath xmlns:m="http://schemas.openxmlformats.org/officeDocument/2006/math">
                    <m:r>
                      <a:rPr lang="en-GB" b="0" i="1" smtClean="0">
                        <a:latin typeface="Cambria Math"/>
                      </a:rPr>
                      <m:t>𝑥</m:t>
                    </m:r>
                  </m:oMath>
                </a14:m>
                <a:r>
                  <a:rPr lang="en-GB" dirty="0"/>
                  <a:t> values.</a:t>
                </a:r>
              </a:p>
            </p:txBody>
          </p:sp>
        </mc:Choice>
        <mc:Fallback xmlns="">
          <p:sp>
            <p:nvSpPr>
              <p:cNvPr id="3" name="TextBox 2"/>
              <p:cNvSpPr txBox="1">
                <a:spLocks noRot="1" noChangeAspect="1" noMove="1" noResize="1" noEditPoints="1" noAdjustHandles="1" noChangeArrowheads="1" noChangeShapeType="1" noTextEdit="1"/>
              </p:cNvSpPr>
              <p:nvPr/>
            </p:nvSpPr>
            <p:spPr>
              <a:xfrm>
                <a:off x="1242874" y="729570"/>
                <a:ext cx="7488832" cy="646331"/>
              </a:xfrm>
              <a:prstGeom prst="rect">
                <a:avLst/>
              </a:prstGeom>
              <a:blipFill rotWithShape="1">
                <a:blip r:embed="rId3"/>
                <a:stretch>
                  <a:fillRect l="-733" t="-4717" b="-14151"/>
                </a:stretch>
              </a:blipFill>
            </p:spPr>
            <p:txBody>
              <a:bodyPr/>
              <a:lstStyle/>
              <a:p>
                <a:r>
                  <a:rPr lang="en-GB">
                    <a:noFill/>
                  </a:rPr>
                  <a:t> </a:t>
                </a:r>
              </a:p>
            </p:txBody>
          </p:sp>
        </mc:Fallback>
      </mc:AlternateContent>
    </p:spTree>
    <p:extLst>
      <p:ext uri="{BB962C8B-B14F-4D97-AF65-F5344CB8AC3E}">
        <p14:creationId xmlns:p14="http://schemas.microsoft.com/office/powerpoint/2010/main" val="27814792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childTnLst>
                    </p:cTn>
                  </p:par>
                </p:childTnLst>
              </p:cTn>
              <p:nextCondLst>
                <p:cond evt="onClick" delay="0">
                  <p:tgtEl>
                    <p:spTgt spid="20"/>
                  </p:tgtEl>
                </p:cond>
              </p:nextCondLst>
            </p:seq>
            <p:seq concurrent="1" nextAc="seek">
              <p:cTn id="8" restart="whenNotActive" fill="hold" evtFilter="cancelBubble" nodeType="interactiveSeq">
                <p:stCondLst>
                  <p:cond evt="onClick" delay="0">
                    <p:tgtEl>
                      <p:spTgt spid="21"/>
                    </p:tgtEl>
                  </p:cond>
                </p:stCondLst>
                <p:endSync evt="end" delay="0">
                  <p:rtn val="all"/>
                </p:endSync>
                <p:childTnLst>
                  <p:par>
                    <p:cTn id="9" fill="hold">
                      <p:stCondLst>
                        <p:cond delay="0"/>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left)">
                                      <p:cBhvr>
                                        <p:cTn id="13" dur="1000"/>
                                        <p:tgtEl>
                                          <p:spTgt spid="25"/>
                                        </p:tgtEl>
                                      </p:cBhvr>
                                    </p:animEffect>
                                  </p:childTnLst>
                                </p:cTn>
                              </p:par>
                            </p:childTnLst>
                          </p:cTn>
                        </p:par>
                      </p:childTnLst>
                    </p:cTn>
                  </p:par>
                </p:childTnLst>
              </p:cTn>
              <p:nextCondLst>
                <p:cond evt="onClick" delay="0">
                  <p:tgtEl>
                    <p:spTgt spid="21"/>
                  </p:tgtEl>
                </p:cond>
              </p:nextCondLst>
            </p:seq>
            <p:seq concurrent="1" nextAc="seek">
              <p:cTn id="14" restart="whenNotActive" fill="hold" evtFilter="cancelBubble" nodeType="interactiveSeq">
                <p:stCondLst>
                  <p:cond evt="onClick" delay="0">
                    <p:tgtEl>
                      <p:spTgt spid="22"/>
                    </p:tgtEl>
                  </p:cond>
                </p:stCondLst>
                <p:endSync evt="end" delay="0">
                  <p:rtn val="all"/>
                </p:endSync>
                <p:childTnLst>
                  <p:par>
                    <p:cTn id="15" fill="hold">
                      <p:stCondLst>
                        <p:cond delay="0"/>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1000"/>
                                        <p:tgtEl>
                                          <p:spTgt spid="17"/>
                                        </p:tgtEl>
                                      </p:cBhvr>
                                    </p:animEffect>
                                  </p:childTnLst>
                                </p:cTn>
                              </p:par>
                            </p:childTnLst>
                          </p:cTn>
                        </p:par>
                      </p:childTnLst>
                    </p:cTn>
                  </p:par>
                </p:childTnLst>
              </p:cTn>
              <p:nextCondLst>
                <p:cond evt="onClick" delay="0">
                  <p:tgtEl>
                    <p:spTgt spid="22"/>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p:cNvCxnSpPr/>
          <p:nvPr/>
        </p:nvCxnSpPr>
        <p:spPr>
          <a:xfrm>
            <a:off x="1682160" y="5595342"/>
            <a:ext cx="5688632" cy="0"/>
          </a:xfrm>
          <a:prstGeom prst="straightConnector1">
            <a:avLst/>
          </a:prstGeom>
          <a:ln>
            <a:tailEnd type="arrow"/>
          </a:ln>
        </p:spPr>
        <p:style>
          <a:lnRef idx="2">
            <a:schemeClr val="dk1">
              <a:shade val="50000"/>
            </a:schemeClr>
          </a:lnRef>
          <a:fillRef idx="1">
            <a:schemeClr val="dk1"/>
          </a:fillRef>
          <a:effectRef idx="0">
            <a:schemeClr val="dk1"/>
          </a:effectRef>
          <a:fontRef idx="minor">
            <a:schemeClr val="lt1"/>
          </a:fontRef>
        </p:style>
      </p:cxnSp>
      <p:cxnSp>
        <p:nvCxnSpPr>
          <p:cNvPr id="5" name="Straight Arrow Connector 4"/>
          <p:cNvCxnSpPr/>
          <p:nvPr/>
        </p:nvCxnSpPr>
        <p:spPr>
          <a:xfrm flipV="1">
            <a:off x="2267744" y="2715599"/>
            <a:ext cx="0" cy="3744416"/>
          </a:xfrm>
          <a:prstGeom prst="straightConnector1">
            <a:avLst/>
          </a:prstGeom>
          <a:ln>
            <a:tailEnd type="arrow"/>
          </a:ln>
        </p:spPr>
        <p:style>
          <a:lnRef idx="2">
            <a:schemeClr val="dk1">
              <a:shade val="50000"/>
            </a:schemeClr>
          </a:lnRef>
          <a:fillRef idx="1">
            <a:schemeClr val="dk1"/>
          </a:fillRef>
          <a:effectRef idx="0">
            <a:schemeClr val="dk1"/>
          </a:effectRef>
          <a:fontRef idx="minor">
            <a:schemeClr val="lt1"/>
          </a:fontRef>
        </p:style>
      </p:cxnSp>
      <p:sp>
        <p:nvSpPr>
          <p:cNvPr id="20" name="Rectangle 19"/>
          <p:cNvSpPr/>
          <p:nvPr/>
        </p:nvSpPr>
        <p:spPr>
          <a:xfrm>
            <a:off x="5114528" y="913160"/>
            <a:ext cx="792088" cy="288032"/>
          </a:xfrm>
          <a:prstGeom prst="rect">
            <a:avLst/>
          </a:prstGeom>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Sketch</a:t>
            </a:r>
          </a:p>
        </p:txBody>
      </p:sp>
      <p:sp>
        <p:nvSpPr>
          <p:cNvPr id="21" name="Rectangle 20"/>
          <p:cNvSpPr/>
          <p:nvPr/>
        </p:nvSpPr>
        <p:spPr>
          <a:xfrm>
            <a:off x="5127228" y="1336700"/>
            <a:ext cx="792088" cy="288032"/>
          </a:xfrm>
          <a:prstGeom prst="rect">
            <a:avLst/>
          </a:prstGeom>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Sketch</a:t>
            </a:r>
          </a:p>
        </p:txBody>
      </p:sp>
      <p:sp>
        <p:nvSpPr>
          <p:cNvPr id="22" name="Rectangle 21"/>
          <p:cNvSpPr/>
          <p:nvPr/>
        </p:nvSpPr>
        <p:spPr>
          <a:xfrm>
            <a:off x="5139928" y="1756048"/>
            <a:ext cx="792088" cy="288032"/>
          </a:xfrm>
          <a:prstGeom prst="rect">
            <a:avLst/>
          </a:prstGeom>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Sketch</a:t>
            </a:r>
          </a:p>
        </p:txBody>
      </p:sp>
      <p:grpSp>
        <p:nvGrpSpPr>
          <p:cNvPr id="18" name="Group 57"/>
          <p:cNvGrpSpPr/>
          <p:nvPr/>
        </p:nvGrpSpPr>
        <p:grpSpPr>
          <a:xfrm>
            <a:off x="1144" y="0"/>
            <a:ext cx="9143074" cy="599127"/>
            <a:chOff x="0" y="13335"/>
            <a:chExt cx="9144218" cy="599127"/>
          </a:xfrm>
        </p:grpSpPr>
        <p:sp>
          <p:nvSpPr>
            <p:cNvPr id="23" name="TextBox 2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Test Your Understanding</a:t>
              </a:r>
            </a:p>
          </p:txBody>
        </p:sp>
        <p:cxnSp>
          <p:nvCxnSpPr>
            <p:cNvPr id="24" name="Straight Connector 2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2" name="TextBox 1"/>
              <p:cNvSpPr txBox="1"/>
              <p:nvPr/>
            </p:nvSpPr>
            <p:spPr>
              <a:xfrm>
                <a:off x="611560" y="736898"/>
                <a:ext cx="4332688" cy="146796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𝑓</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𝑥</m:t>
                          </m:r>
                        </m:e>
                      </m:d>
                      <m:r>
                        <a:rPr lang="en-GB" sz="2800" b="0" i="1" smtClean="0">
                          <a:latin typeface="Cambria Math" panose="02040503050406030204" pitchFamily="18" charset="0"/>
                        </a:rPr>
                        <m:t>=</m:t>
                      </m:r>
                      <m:d>
                        <m:dPr>
                          <m:begChr m:val="{"/>
                          <m:endChr m:val=""/>
                          <m:ctrlPr>
                            <a:rPr lang="en-GB" sz="2800" b="0" i="1" smtClean="0">
                              <a:latin typeface="Cambria Math" panose="02040503050406030204" pitchFamily="18" charset="0"/>
                            </a:rPr>
                          </m:ctrlPr>
                        </m:dPr>
                        <m:e>
                          <m:m>
                            <m:mPr>
                              <m:plcHide m:val="on"/>
                              <m:mcs>
                                <m:mc>
                                  <m:mcPr>
                                    <m:count m:val="2"/>
                                    <m:mcJc m:val="center"/>
                                  </m:mcPr>
                                </m:mc>
                              </m:mcs>
                              <m:ctrlPr>
                                <a:rPr lang="en-GB" sz="2800" i="1">
                                  <a:latin typeface="Cambria Math" panose="02040503050406030204" pitchFamily="18" charset="0"/>
                                </a:rPr>
                              </m:ctrlPr>
                            </m:mPr>
                            <m:mr>
                              <m:e>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𝑥</m:t>
                                    </m:r>
                                  </m:e>
                                  <m:sup>
                                    <m:r>
                                      <a:rPr lang="en-GB" sz="2800" b="0" i="1" smtClean="0">
                                        <a:latin typeface="Cambria Math" panose="02040503050406030204" pitchFamily="18" charset="0"/>
                                      </a:rPr>
                                      <m:t>2</m:t>
                                    </m:r>
                                  </m:sup>
                                </m:sSup>
                              </m:e>
                              <m:e>
                                <m:r>
                                  <a:rPr lang="en-GB" sz="2800" i="1">
                                    <a:latin typeface="Cambria Math" panose="02040503050406030204" pitchFamily="18" charset="0"/>
                                  </a:rPr>
                                  <m:t>0≤</m:t>
                                </m:r>
                                <m:r>
                                  <a:rPr lang="en-GB" sz="2800" i="1">
                                    <a:latin typeface="Cambria Math" panose="02040503050406030204" pitchFamily="18" charset="0"/>
                                  </a:rPr>
                                  <m:t>𝑥</m:t>
                                </m:r>
                                <m:r>
                                  <a:rPr lang="en-GB" sz="2800" i="1">
                                    <a:latin typeface="Cambria Math" panose="02040503050406030204" pitchFamily="18" charset="0"/>
                                  </a:rPr>
                                  <m:t>&lt;1</m:t>
                                </m:r>
                              </m:e>
                            </m:mr>
                            <m:mr>
                              <m:e>
                                <m:r>
                                  <a:rPr lang="en-GB" sz="2800" i="1">
                                    <a:latin typeface="Cambria Math" panose="02040503050406030204" pitchFamily="18" charset="0"/>
                                  </a:rPr>
                                  <m:t>1</m:t>
                                </m:r>
                              </m:e>
                              <m:e>
                                <m:r>
                                  <a:rPr lang="en-GB" sz="2800" i="1">
                                    <a:latin typeface="Cambria Math" panose="02040503050406030204" pitchFamily="18" charset="0"/>
                                  </a:rPr>
                                  <m:t>1≤</m:t>
                                </m:r>
                                <m:r>
                                  <a:rPr lang="en-GB" sz="2800" i="1">
                                    <a:latin typeface="Cambria Math" panose="02040503050406030204" pitchFamily="18" charset="0"/>
                                  </a:rPr>
                                  <m:t>𝑥</m:t>
                                </m:r>
                                <m:r>
                                  <a:rPr lang="en-GB" sz="2800" i="1">
                                    <a:latin typeface="Cambria Math" panose="02040503050406030204" pitchFamily="18" charset="0"/>
                                  </a:rPr>
                                  <m:t>&lt;2</m:t>
                                </m:r>
                              </m:e>
                            </m:mr>
                            <m:mr>
                              <m:e>
                                <m:r>
                                  <a:rPr lang="en-GB" sz="2800" i="1">
                                    <a:latin typeface="Cambria Math" panose="02040503050406030204" pitchFamily="18" charset="0"/>
                                  </a:rPr>
                                  <m:t>3−</m:t>
                                </m:r>
                                <m:r>
                                  <a:rPr lang="en-GB" sz="2800" i="1">
                                    <a:latin typeface="Cambria Math" panose="02040503050406030204" pitchFamily="18" charset="0"/>
                                  </a:rPr>
                                  <m:t>𝑥</m:t>
                                </m:r>
                              </m:e>
                              <m:e>
                                <m:r>
                                  <a:rPr lang="en-GB" sz="2800" i="1">
                                    <a:latin typeface="Cambria Math" panose="02040503050406030204" pitchFamily="18" charset="0"/>
                                  </a:rPr>
                                  <m:t>2≤</m:t>
                                </m:r>
                                <m:r>
                                  <a:rPr lang="en-GB" sz="2800" i="1">
                                    <a:latin typeface="Cambria Math" panose="02040503050406030204" pitchFamily="18" charset="0"/>
                                  </a:rPr>
                                  <m:t>𝑥</m:t>
                                </m:r>
                                <m:r>
                                  <a:rPr lang="en-GB" sz="2800" i="1">
                                    <a:latin typeface="Cambria Math" panose="02040503050406030204" pitchFamily="18" charset="0"/>
                                  </a:rPr>
                                  <m:t>&lt;3</m:t>
                                </m:r>
                              </m:e>
                            </m:mr>
                          </m:m>
                        </m:e>
                      </m:d>
                    </m:oMath>
                  </m:oMathPara>
                </a14:m>
                <a:endParaRPr lang="en-GB" sz="2800" dirty="0"/>
              </a:p>
            </p:txBody>
          </p:sp>
        </mc:Choice>
        <mc:Fallback xmlns="">
          <p:sp>
            <p:nvSpPr>
              <p:cNvPr id="2" name="TextBox 1"/>
              <p:cNvSpPr txBox="1">
                <a:spLocks noRot="1" noChangeAspect="1" noMove="1" noResize="1" noEditPoints="1" noAdjustHandles="1" noChangeArrowheads="1" noChangeShapeType="1" noTextEdit="1"/>
              </p:cNvSpPr>
              <p:nvPr/>
            </p:nvSpPr>
            <p:spPr>
              <a:xfrm>
                <a:off x="611560" y="736898"/>
                <a:ext cx="4332688" cy="1467966"/>
              </a:xfrm>
              <a:prstGeom prst="rect">
                <a:avLst/>
              </a:prstGeom>
              <a:blipFill rotWithShape="0">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grpSp>
        <p:nvGrpSpPr>
          <p:cNvPr id="11" name="Group 10"/>
          <p:cNvGrpSpPr/>
          <p:nvPr/>
        </p:nvGrpSpPr>
        <p:grpSpPr>
          <a:xfrm>
            <a:off x="2280062" y="3624519"/>
            <a:ext cx="1483034" cy="1968759"/>
            <a:chOff x="2280062" y="3624519"/>
            <a:chExt cx="1483034" cy="1968759"/>
          </a:xfrm>
        </p:grpSpPr>
        <p:sp>
          <p:nvSpPr>
            <p:cNvPr id="9" name="TextBox 8"/>
            <p:cNvSpPr txBox="1"/>
            <p:nvPr/>
          </p:nvSpPr>
          <p:spPr>
            <a:xfrm>
              <a:off x="2971008" y="3624519"/>
              <a:ext cx="792088" cy="369332"/>
            </a:xfrm>
            <a:prstGeom prst="rect">
              <a:avLst/>
            </a:prstGeom>
            <a:noFill/>
          </p:spPr>
          <p:txBody>
            <a:bodyPr wrap="square" rtlCol="0">
              <a:spAutoFit/>
            </a:bodyPr>
            <a:lstStyle/>
            <a:p>
              <a:r>
                <a:rPr lang="en-GB" dirty="0"/>
                <a:t>(1, 1)</a:t>
              </a:r>
            </a:p>
          </p:txBody>
        </p:sp>
        <p:sp>
          <p:nvSpPr>
            <p:cNvPr id="8" name="Freeform 7"/>
            <p:cNvSpPr/>
            <p:nvPr/>
          </p:nvSpPr>
          <p:spPr>
            <a:xfrm>
              <a:off x="2280062" y="3989605"/>
              <a:ext cx="1355834" cy="1603673"/>
            </a:xfrm>
            <a:custGeom>
              <a:avLst/>
              <a:gdLst>
                <a:gd name="connsiteX0" fmla="*/ 0 w 1104406"/>
                <a:gd name="connsiteY0" fmla="*/ 1045029 h 1045029"/>
                <a:gd name="connsiteX1" fmla="*/ 427512 w 1104406"/>
                <a:gd name="connsiteY1" fmla="*/ 973777 h 1045029"/>
                <a:gd name="connsiteX2" fmla="*/ 771896 w 1104406"/>
                <a:gd name="connsiteY2" fmla="*/ 795647 h 1045029"/>
                <a:gd name="connsiteX3" fmla="*/ 973777 w 1104406"/>
                <a:gd name="connsiteY3" fmla="*/ 534390 h 1045029"/>
                <a:gd name="connsiteX4" fmla="*/ 1080655 w 1104406"/>
                <a:gd name="connsiteY4" fmla="*/ 213756 h 1045029"/>
                <a:gd name="connsiteX5" fmla="*/ 1104406 w 1104406"/>
                <a:gd name="connsiteY5" fmla="*/ 0 h 104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4406" h="1045029">
                  <a:moveTo>
                    <a:pt x="0" y="1045029"/>
                  </a:moveTo>
                  <a:cubicBezTo>
                    <a:pt x="149431" y="1030185"/>
                    <a:pt x="298863" y="1015341"/>
                    <a:pt x="427512" y="973777"/>
                  </a:cubicBezTo>
                  <a:cubicBezTo>
                    <a:pt x="556161" y="932213"/>
                    <a:pt x="680852" y="868878"/>
                    <a:pt x="771896" y="795647"/>
                  </a:cubicBezTo>
                  <a:cubicBezTo>
                    <a:pt x="862940" y="722416"/>
                    <a:pt x="922317" y="631372"/>
                    <a:pt x="973777" y="534390"/>
                  </a:cubicBezTo>
                  <a:cubicBezTo>
                    <a:pt x="1025237" y="437408"/>
                    <a:pt x="1058884" y="302821"/>
                    <a:pt x="1080655" y="213756"/>
                  </a:cubicBezTo>
                  <a:cubicBezTo>
                    <a:pt x="1102426" y="124691"/>
                    <a:pt x="1103416" y="62345"/>
                    <a:pt x="1104406" y="0"/>
                  </a:cubicBezTo>
                </a:path>
              </a:pathLst>
            </a:custGeom>
            <a:ln w="76200"/>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10" name="Oval 9"/>
            <p:cNvSpPr/>
            <p:nvPr/>
          </p:nvSpPr>
          <p:spPr>
            <a:xfrm>
              <a:off x="3551257" y="3896674"/>
              <a:ext cx="177595" cy="16468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32" name="Group 31"/>
          <p:cNvGrpSpPr/>
          <p:nvPr/>
        </p:nvGrpSpPr>
        <p:grpSpPr>
          <a:xfrm>
            <a:off x="3663806" y="3549244"/>
            <a:ext cx="1872166" cy="510137"/>
            <a:chOff x="3663806" y="3549244"/>
            <a:chExt cx="1872166" cy="510137"/>
          </a:xfrm>
        </p:grpSpPr>
        <p:cxnSp>
          <p:nvCxnSpPr>
            <p:cNvPr id="25" name="Straight Connector 24"/>
            <p:cNvCxnSpPr/>
            <p:nvPr/>
          </p:nvCxnSpPr>
          <p:spPr>
            <a:xfrm flipV="1">
              <a:off x="3663806" y="3966358"/>
              <a:ext cx="1169451" cy="1568"/>
            </a:xfrm>
            <a:prstGeom prst="line">
              <a:avLst/>
            </a:prstGeom>
            <a:ln w="76200"/>
          </p:spPr>
          <p:style>
            <a:lnRef idx="3">
              <a:schemeClr val="dk1"/>
            </a:lnRef>
            <a:fillRef idx="0">
              <a:schemeClr val="dk1"/>
            </a:fillRef>
            <a:effectRef idx="2">
              <a:schemeClr val="dk1"/>
            </a:effectRef>
            <a:fontRef idx="minor">
              <a:schemeClr val="tx1"/>
            </a:fontRef>
          </p:style>
        </p:cxnSp>
        <p:sp>
          <p:nvSpPr>
            <p:cNvPr id="28" name="Oval 27"/>
            <p:cNvSpPr/>
            <p:nvPr/>
          </p:nvSpPr>
          <p:spPr>
            <a:xfrm>
              <a:off x="4760560" y="3894694"/>
              <a:ext cx="177595" cy="16468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9" name="TextBox 28"/>
            <p:cNvSpPr txBox="1"/>
            <p:nvPr/>
          </p:nvSpPr>
          <p:spPr>
            <a:xfrm>
              <a:off x="4743884" y="3549244"/>
              <a:ext cx="792088" cy="369332"/>
            </a:xfrm>
            <a:prstGeom prst="rect">
              <a:avLst/>
            </a:prstGeom>
            <a:noFill/>
          </p:spPr>
          <p:txBody>
            <a:bodyPr wrap="square" rtlCol="0">
              <a:spAutoFit/>
            </a:bodyPr>
            <a:lstStyle/>
            <a:p>
              <a:r>
                <a:rPr lang="en-GB" dirty="0"/>
                <a:t>(2, 1)</a:t>
              </a:r>
            </a:p>
          </p:txBody>
        </p:sp>
      </p:grpSp>
      <p:grpSp>
        <p:nvGrpSpPr>
          <p:cNvPr id="35" name="Group 34"/>
          <p:cNvGrpSpPr/>
          <p:nvPr/>
        </p:nvGrpSpPr>
        <p:grpSpPr>
          <a:xfrm>
            <a:off x="4880758" y="3978234"/>
            <a:ext cx="2461439" cy="1709262"/>
            <a:chOff x="4880758" y="3978234"/>
            <a:chExt cx="2461439" cy="1709262"/>
          </a:xfrm>
        </p:grpSpPr>
        <p:cxnSp>
          <p:nvCxnSpPr>
            <p:cNvPr id="30" name="Straight Connector 29"/>
            <p:cNvCxnSpPr/>
            <p:nvPr/>
          </p:nvCxnSpPr>
          <p:spPr>
            <a:xfrm>
              <a:off x="4880758" y="3978234"/>
              <a:ext cx="1686297" cy="1626919"/>
            </a:xfrm>
            <a:prstGeom prst="line">
              <a:avLst/>
            </a:prstGeom>
            <a:ln w="76200"/>
          </p:spPr>
          <p:style>
            <a:lnRef idx="3">
              <a:schemeClr val="dk1"/>
            </a:lnRef>
            <a:fillRef idx="0">
              <a:schemeClr val="dk1"/>
            </a:fillRef>
            <a:effectRef idx="2">
              <a:schemeClr val="dk1"/>
            </a:effectRef>
            <a:fontRef idx="minor">
              <a:schemeClr val="tx1"/>
            </a:fontRef>
          </p:style>
        </p:cxnSp>
        <p:sp>
          <p:nvSpPr>
            <p:cNvPr id="33" name="TextBox 32"/>
            <p:cNvSpPr txBox="1"/>
            <p:nvPr/>
          </p:nvSpPr>
          <p:spPr>
            <a:xfrm>
              <a:off x="6550109" y="5196181"/>
              <a:ext cx="792088" cy="369332"/>
            </a:xfrm>
            <a:prstGeom prst="rect">
              <a:avLst/>
            </a:prstGeom>
            <a:noFill/>
          </p:spPr>
          <p:txBody>
            <a:bodyPr wrap="square" rtlCol="0">
              <a:spAutoFit/>
            </a:bodyPr>
            <a:lstStyle/>
            <a:p>
              <a:r>
                <a:rPr lang="en-GB" dirty="0"/>
                <a:t>(3, 0)</a:t>
              </a:r>
            </a:p>
          </p:txBody>
        </p:sp>
        <p:sp>
          <p:nvSpPr>
            <p:cNvPr id="34" name="Oval 33"/>
            <p:cNvSpPr/>
            <p:nvPr/>
          </p:nvSpPr>
          <p:spPr>
            <a:xfrm>
              <a:off x="6461311" y="5522809"/>
              <a:ext cx="177595" cy="16468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sp>
        <p:nvSpPr>
          <p:cNvPr id="36" name="TextBox 35"/>
          <p:cNvSpPr txBox="1"/>
          <p:nvPr/>
        </p:nvSpPr>
        <p:spPr>
          <a:xfrm>
            <a:off x="7092280" y="1999467"/>
            <a:ext cx="1766307" cy="1200329"/>
          </a:xfrm>
          <a:prstGeom prst="rect">
            <a:avLst/>
          </a:prstGeom>
          <a:noFill/>
        </p:spPr>
        <p:txBody>
          <a:bodyPr wrap="square" rtlCol="0">
            <a:spAutoFit/>
          </a:bodyPr>
          <a:lstStyle/>
          <a:p>
            <a:r>
              <a:rPr lang="en-GB" dirty="0"/>
              <a:t>This example was used on the specification itself!</a:t>
            </a:r>
          </a:p>
        </p:txBody>
      </p:sp>
    </p:spTree>
    <p:extLst>
      <p:ext uri="{BB962C8B-B14F-4D97-AF65-F5344CB8AC3E}">
        <p14:creationId xmlns:p14="http://schemas.microsoft.com/office/powerpoint/2010/main" val="39566365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nextCondLst>
                <p:cond evt="onClick" delay="0">
                  <p:tgtEl>
                    <p:spTgt spid="20"/>
                  </p:tgtEl>
                </p:cond>
              </p:nextCondLst>
            </p:seq>
            <p:seq concurrent="1" nextAc="seek">
              <p:cTn id="8" restart="whenNotActive" fill="hold" evtFilter="cancelBubble" nodeType="interactiveSeq">
                <p:stCondLst>
                  <p:cond evt="onClick" delay="0">
                    <p:tgtEl>
                      <p:spTgt spid="21"/>
                    </p:tgtEl>
                  </p:cond>
                </p:stCondLst>
                <p:endSync evt="end" delay="0">
                  <p:rtn val="all"/>
                </p:endSync>
                <p:childTnLst>
                  <p:par>
                    <p:cTn id="9" fill="hold">
                      <p:stCondLst>
                        <p:cond delay="0"/>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wipe(left)">
                                      <p:cBhvr>
                                        <p:cTn id="13" dur="500"/>
                                        <p:tgtEl>
                                          <p:spTgt spid="32"/>
                                        </p:tgtEl>
                                      </p:cBhvr>
                                    </p:animEffect>
                                  </p:childTnLst>
                                </p:cTn>
                              </p:par>
                            </p:childTnLst>
                          </p:cTn>
                        </p:par>
                      </p:childTnLst>
                    </p:cTn>
                  </p:par>
                </p:childTnLst>
              </p:cTn>
              <p:nextCondLst>
                <p:cond evt="onClick" delay="0">
                  <p:tgtEl>
                    <p:spTgt spid="21"/>
                  </p:tgtEl>
                </p:cond>
              </p:nextCondLst>
            </p:seq>
            <p:seq concurrent="1" nextAc="seek">
              <p:cTn id="14" restart="whenNotActive" fill="hold" evtFilter="cancelBubble" nodeType="interactiveSeq">
                <p:stCondLst>
                  <p:cond evt="onClick" delay="0">
                    <p:tgtEl>
                      <p:spTgt spid="22"/>
                    </p:tgtEl>
                  </p:cond>
                </p:stCondLst>
                <p:endSync evt="end" delay="0">
                  <p:rtn val="all"/>
                </p:endSync>
                <p:childTnLst>
                  <p:par>
                    <p:cTn id="15" fill="hold">
                      <p:stCondLst>
                        <p:cond delay="0"/>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left)">
                                      <p:cBhvr>
                                        <p:cTn id="19" dur="500"/>
                                        <p:tgtEl>
                                          <p:spTgt spid="35"/>
                                        </p:tgtEl>
                                      </p:cBhvr>
                                    </p:animEffect>
                                  </p:childTnLst>
                                </p:cTn>
                              </p:par>
                            </p:childTnLst>
                          </p:cTn>
                        </p:par>
                      </p:childTnLst>
                    </p:cTn>
                  </p:par>
                </p:childTnLst>
              </p:cTn>
              <p:nextCondLst>
                <p:cond evt="onClick" delay="0">
                  <p:tgtEl>
                    <p:spTgt spid="22"/>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3717032"/>
            <a:ext cx="2880320" cy="3051805"/>
          </a:xfrm>
          <a:prstGeom prst="rect">
            <a:avLst/>
          </a:prstGeom>
          <a:noFill/>
          <a:ln>
            <a:noFill/>
          </a:ln>
        </p:spPr>
      </p:pic>
      <p:grpSp>
        <p:nvGrpSpPr>
          <p:cNvPr id="2" name="Group 57"/>
          <p:cNvGrpSpPr/>
          <p:nvPr/>
        </p:nvGrpSpPr>
        <p:grpSpPr>
          <a:xfrm>
            <a:off x="1144" y="0"/>
            <a:ext cx="9143074" cy="599127"/>
            <a:chOff x="0" y="13335"/>
            <a:chExt cx="9144218" cy="599127"/>
          </a:xfrm>
        </p:grpSpPr>
        <p:sp>
          <p:nvSpPr>
            <p:cNvPr id="3" name="TextBox 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Exercise 4</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6033643" y="69131"/>
            <a:ext cx="3024336" cy="369332"/>
          </a:xfrm>
          <a:prstGeom prst="rect">
            <a:avLst/>
          </a:prstGeom>
          <a:noFill/>
        </p:spPr>
        <p:txBody>
          <a:bodyPr wrap="square" rtlCol="0">
            <a:spAutoFit/>
          </a:bodyPr>
          <a:lstStyle/>
          <a:p>
            <a:pPr algn="r"/>
            <a:r>
              <a:rPr lang="en-GB" dirty="0">
                <a:solidFill>
                  <a:schemeClr val="bg1"/>
                </a:solidFill>
              </a:rPr>
              <a:t>(Exercises on provided sheet)</a:t>
            </a:r>
          </a:p>
        </p:txBody>
      </p:sp>
      <mc:AlternateContent xmlns:mc="http://schemas.openxmlformats.org/markup-compatibility/2006" xmlns:a14="http://schemas.microsoft.com/office/drawing/2010/main">
        <mc:Choice Requires="a14">
          <p:sp>
            <p:nvSpPr>
              <p:cNvPr id="6" name="Rectangle 5"/>
              <p:cNvSpPr/>
              <p:nvPr/>
            </p:nvSpPr>
            <p:spPr>
              <a:xfrm>
                <a:off x="467544" y="908720"/>
                <a:ext cx="4572000" cy="3023328"/>
              </a:xfrm>
              <a:prstGeom prst="rect">
                <a:avLst/>
              </a:prstGeom>
            </p:spPr>
            <p:txBody>
              <a:bodyPr>
                <a:spAutoFit/>
              </a:bodyPr>
              <a:lstStyle/>
              <a:p>
                <a:pPr lvl="0">
                  <a:lnSpc>
                    <a:spcPct val="107000"/>
                  </a:lnSpc>
                  <a:spcAft>
                    <a:spcPts val="800"/>
                  </a:spcAft>
                </a:pPr>
                <a:r>
                  <a:rPr lang="en-GB" sz="1600" dirty="0">
                    <a:latin typeface="Calibri" panose="020F0502020204030204" pitchFamily="34" charset="0"/>
                    <a:ea typeface="Calibri" panose="020F0502020204030204" pitchFamily="34" charset="0"/>
                    <a:cs typeface="Times New Roman" panose="02020603050405020304" pitchFamily="18" charset="0"/>
                  </a:rPr>
                  <a:t>[Jan 2013 Paper 2] A function </a:t>
                </a:r>
                <a14:m>
                  <m:oMath xmlns:m="http://schemas.openxmlformats.org/officeDocument/2006/math">
                    <m:r>
                      <a:rPr lang="en-GB" sz="1600" i="1">
                        <a:effectLst/>
                        <a:latin typeface="Cambria Math" panose="02040503050406030204" pitchFamily="18" charset="0"/>
                        <a:ea typeface="Calibri" panose="020F0502020204030204" pitchFamily="34" charset="0"/>
                        <a:cs typeface="Times New Roman" panose="02020603050405020304" pitchFamily="18" charset="0"/>
                      </a:rPr>
                      <m:t>𝑓</m:t>
                    </m:r>
                    <m:r>
                      <a:rPr lang="en-GB" sz="1600" i="1">
                        <a:effectLst/>
                        <a:latin typeface="Cambria Math" panose="02040503050406030204" pitchFamily="18" charset="0"/>
                        <a:ea typeface="Calibri" panose="020F0502020204030204" pitchFamily="34" charset="0"/>
                        <a:cs typeface="Times New Roman" panose="02020603050405020304" pitchFamily="18" charset="0"/>
                      </a:rPr>
                      <m:t>(</m:t>
                    </m:r>
                    <m:r>
                      <a:rPr lang="en-GB" sz="1600" i="1">
                        <a:effectLst/>
                        <a:latin typeface="Cambria Math" panose="02040503050406030204" pitchFamily="18" charset="0"/>
                        <a:ea typeface="Calibri" panose="020F0502020204030204" pitchFamily="34" charset="0"/>
                        <a:cs typeface="Times New Roman" panose="02020603050405020304" pitchFamily="18" charset="0"/>
                      </a:rPr>
                      <m:t>𝑥</m:t>
                    </m:r>
                    <m:r>
                      <a:rPr lang="en-GB" sz="16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GB" sz="1600" dirty="0">
                    <a:effectLst/>
                    <a:latin typeface="Calibri" panose="020F0502020204030204" pitchFamily="34" charset="0"/>
                    <a:ea typeface="Times New Roman" panose="02020603050405020304" pitchFamily="18" charset="0"/>
                    <a:cs typeface="Times New Roman" panose="02020603050405020304" pitchFamily="18" charset="0"/>
                  </a:rPr>
                  <a:t> is defined as: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en-GB" sz="1600" i="1">
                          <a:effectLst/>
                          <a:latin typeface="Cambria Math" panose="02040503050406030204" pitchFamily="18" charset="0"/>
                          <a:ea typeface="Calibri" panose="020F0502020204030204" pitchFamily="34" charset="0"/>
                          <a:cs typeface="Times New Roman" panose="02020603050405020304" pitchFamily="18" charset="0"/>
                        </a:rPr>
                        <m:t>𝑓</m:t>
                      </m:r>
                      <m:d>
                        <m:dPr>
                          <m:ctrlPr>
                            <a:rPr lang="en-GB" sz="1600" i="1">
                              <a:effectLst/>
                              <a:latin typeface="Cambria Math" panose="02040503050406030204" pitchFamily="18" charset="0"/>
                              <a:ea typeface="Calibri" panose="020F0502020204030204" pitchFamily="34" charset="0"/>
                              <a:cs typeface="Times New Roman" panose="02020603050405020304" pitchFamily="18" charset="0"/>
                            </a:rPr>
                          </m:ctrlPr>
                        </m:dPr>
                        <m:e>
                          <m:r>
                            <a:rPr lang="en-GB" sz="1600" i="1">
                              <a:effectLst/>
                              <a:latin typeface="Cambria Math" panose="02040503050406030204" pitchFamily="18" charset="0"/>
                              <a:ea typeface="Calibri" panose="020F0502020204030204" pitchFamily="34" charset="0"/>
                              <a:cs typeface="Times New Roman" panose="02020603050405020304" pitchFamily="18" charset="0"/>
                            </a:rPr>
                            <m:t>𝑥</m:t>
                          </m:r>
                        </m:e>
                      </m:d>
                      <m:r>
                        <a:rPr lang="en-GB" sz="16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GB" sz="1600" i="1">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2"/>
                                    <m:mcJc m:val="center"/>
                                  </m:mcPr>
                                </m:mc>
                              </m:mcs>
                              <m:ctrlPr>
                                <a:rPr lang="en-GB" sz="16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GB" sz="1600" i="1">
                                    <a:effectLst/>
                                    <a:latin typeface="Cambria Math" panose="02040503050406030204" pitchFamily="18" charset="0"/>
                                    <a:ea typeface="Calibri" panose="020F0502020204030204" pitchFamily="34" charset="0"/>
                                    <a:cs typeface="Times New Roman" panose="02020603050405020304" pitchFamily="18" charset="0"/>
                                  </a:rPr>
                                  <m:t>4</m:t>
                                </m:r>
                              </m:e>
                              <m:e>
                                <m:r>
                                  <a:rPr lang="en-GB" sz="1600" i="1">
                                    <a:effectLst/>
                                    <a:latin typeface="Cambria Math" panose="02040503050406030204" pitchFamily="18" charset="0"/>
                                    <a:ea typeface="Calibri" panose="020F0502020204030204" pitchFamily="34" charset="0"/>
                                    <a:cs typeface="Times New Roman" panose="02020603050405020304" pitchFamily="18" charset="0"/>
                                  </a:rPr>
                                  <m:t>𝑥</m:t>
                                </m:r>
                                <m:r>
                                  <a:rPr lang="en-GB" sz="1600" i="1">
                                    <a:effectLst/>
                                    <a:latin typeface="Cambria Math" panose="02040503050406030204" pitchFamily="18" charset="0"/>
                                    <a:ea typeface="Calibri" panose="020F0502020204030204" pitchFamily="34" charset="0"/>
                                    <a:cs typeface="Times New Roman" panose="02020603050405020304" pitchFamily="18" charset="0"/>
                                  </a:rPr>
                                  <m:t>&lt;−2</m:t>
                                </m:r>
                              </m:e>
                            </m:mr>
                            <m:mr>
                              <m:e>
                                <m:sSup>
                                  <m:sSupPr>
                                    <m:ctrlPr>
                                      <a:rPr lang="en-GB" sz="1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GB" sz="16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GB" sz="1600" i="1">
                                        <a:effectLst/>
                                        <a:latin typeface="Cambria Math" panose="02040503050406030204" pitchFamily="18" charset="0"/>
                                        <a:ea typeface="Calibri" panose="020F0502020204030204" pitchFamily="34" charset="0"/>
                                        <a:cs typeface="Times New Roman" panose="02020603050405020304" pitchFamily="18" charset="0"/>
                                      </a:rPr>
                                      <m:t>2</m:t>
                                    </m:r>
                                  </m:sup>
                                </m:sSup>
                              </m:e>
                              <m:e>
                                <m:r>
                                  <a:rPr lang="en-GB" sz="1600" i="1">
                                    <a:effectLst/>
                                    <a:latin typeface="Cambria Math" panose="02040503050406030204" pitchFamily="18" charset="0"/>
                                    <a:ea typeface="Calibri" panose="020F0502020204030204" pitchFamily="34" charset="0"/>
                                    <a:cs typeface="Times New Roman" panose="02020603050405020304" pitchFamily="18" charset="0"/>
                                  </a:rPr>
                                  <m:t>−2≤</m:t>
                                </m:r>
                                <m:r>
                                  <a:rPr lang="en-GB" sz="1600" i="1">
                                    <a:effectLst/>
                                    <a:latin typeface="Cambria Math" panose="02040503050406030204" pitchFamily="18" charset="0"/>
                                    <a:ea typeface="Calibri" panose="020F0502020204030204" pitchFamily="34" charset="0"/>
                                    <a:cs typeface="Times New Roman" panose="02020603050405020304" pitchFamily="18" charset="0"/>
                                  </a:rPr>
                                  <m:t>𝑥</m:t>
                                </m:r>
                                <m:r>
                                  <a:rPr lang="en-GB" sz="1600" i="1">
                                    <a:effectLst/>
                                    <a:latin typeface="Cambria Math" panose="02040503050406030204" pitchFamily="18" charset="0"/>
                                    <a:ea typeface="Calibri" panose="020F0502020204030204" pitchFamily="34" charset="0"/>
                                    <a:cs typeface="Times New Roman" panose="02020603050405020304" pitchFamily="18" charset="0"/>
                                  </a:rPr>
                                  <m:t>≤2</m:t>
                                </m:r>
                              </m:e>
                            </m:mr>
                            <m:mr>
                              <m:e>
                                <m:r>
                                  <a:rPr lang="en-GB" sz="1600" i="1">
                                    <a:effectLst/>
                                    <a:latin typeface="Cambria Math" panose="02040503050406030204" pitchFamily="18" charset="0"/>
                                    <a:ea typeface="Calibri" panose="020F0502020204030204" pitchFamily="34" charset="0"/>
                                    <a:cs typeface="Times New Roman" panose="02020603050405020304" pitchFamily="18" charset="0"/>
                                  </a:rPr>
                                  <m:t>12−4</m:t>
                                </m:r>
                                <m:r>
                                  <a:rPr lang="en-GB" sz="1600" i="1">
                                    <a:effectLst/>
                                    <a:latin typeface="Cambria Math" panose="02040503050406030204" pitchFamily="18" charset="0"/>
                                    <a:ea typeface="Calibri" panose="020F0502020204030204" pitchFamily="34" charset="0"/>
                                    <a:cs typeface="Times New Roman" panose="02020603050405020304" pitchFamily="18" charset="0"/>
                                  </a:rPr>
                                  <m:t>𝑥</m:t>
                                </m:r>
                              </m:e>
                              <m:e>
                                <m:r>
                                  <a:rPr lang="en-GB" sz="1600" i="1">
                                    <a:effectLst/>
                                    <a:latin typeface="Cambria Math" panose="02040503050406030204" pitchFamily="18" charset="0"/>
                                    <a:ea typeface="Calibri" panose="020F0502020204030204" pitchFamily="34" charset="0"/>
                                    <a:cs typeface="Times New Roman" panose="02020603050405020304" pitchFamily="18" charset="0"/>
                                  </a:rPr>
                                  <m:t>𝑥</m:t>
                                </m:r>
                                <m:r>
                                  <a:rPr lang="en-GB" sz="1600" i="1">
                                    <a:effectLst/>
                                    <a:latin typeface="Cambria Math" panose="02040503050406030204" pitchFamily="18" charset="0"/>
                                    <a:ea typeface="Calibri" panose="020F0502020204030204" pitchFamily="34" charset="0"/>
                                    <a:cs typeface="Times New Roman" panose="02020603050405020304" pitchFamily="18" charset="0"/>
                                  </a:rPr>
                                  <m:t>&gt;2</m:t>
                                </m:r>
                              </m:e>
                            </m:mr>
                          </m:m>
                        </m:e>
                      </m:d>
                    </m:oMath>
                  </m:oMathPara>
                </a14:m>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LcParenBoth"/>
                </a:pPr>
                <a:r>
                  <a:rPr lang="en-GB" sz="1600" dirty="0">
                    <a:effectLst/>
                    <a:latin typeface="Calibri" panose="020F0502020204030204" pitchFamily="34" charset="0"/>
                    <a:ea typeface="Times New Roman" panose="02020603050405020304" pitchFamily="18" charset="0"/>
                    <a:cs typeface="Times New Roman" panose="02020603050405020304" pitchFamily="18" charset="0"/>
                  </a:rPr>
                  <a:t>Draw the graph of </a:t>
                </a:r>
                <a14:m>
                  <m:oMath xmlns:m="http://schemas.openxmlformats.org/officeDocument/2006/math">
                    <m:r>
                      <a:rPr lang="en-GB" sz="1600" i="1">
                        <a:effectLst/>
                        <a:latin typeface="Cambria Math" panose="02040503050406030204" pitchFamily="18" charset="0"/>
                        <a:ea typeface="Times New Roman" panose="02020603050405020304" pitchFamily="18" charset="0"/>
                        <a:cs typeface="Times New Roman" panose="02020603050405020304" pitchFamily="18" charset="0"/>
                      </a:rPr>
                      <m:t>𝑦</m:t>
                    </m:r>
                    <m:r>
                      <a:rPr lang="en-GB" sz="1600"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1600" i="1">
                        <a:effectLst/>
                        <a:latin typeface="Cambria Math" panose="02040503050406030204" pitchFamily="18" charset="0"/>
                        <a:ea typeface="Times New Roman" panose="02020603050405020304" pitchFamily="18" charset="0"/>
                        <a:cs typeface="Times New Roman" panose="02020603050405020304" pitchFamily="18" charset="0"/>
                      </a:rPr>
                      <m:t>𝑓</m:t>
                    </m:r>
                    <m:r>
                      <a:rPr lang="en-GB" sz="1600"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16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GB" sz="16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GB" sz="1600" dirty="0">
                    <a:effectLst/>
                    <a:latin typeface="Calibri" panose="020F0502020204030204" pitchFamily="34" charset="0"/>
                    <a:ea typeface="Times New Roman" panose="02020603050405020304" pitchFamily="18" charset="0"/>
                    <a:cs typeface="Times New Roman" panose="02020603050405020304" pitchFamily="18" charset="0"/>
                  </a:rPr>
                  <a:t> for </a:t>
                </a:r>
                <a:r>
                  <a:rPr lang="en-GB" sz="1600" i="1" dirty="0">
                    <a:effectLst/>
                    <a:latin typeface="Cambria Math" panose="02040503050406030204" pitchFamily="18" charset="0"/>
                    <a:ea typeface="Times New Roman" panose="02020603050405020304" pitchFamily="18" charset="0"/>
                    <a:cs typeface="Times New Roman" panose="02020603050405020304" pitchFamily="18" charset="0"/>
                  </a:rPr>
                  <a:t/>
                </a:r>
                <a:br>
                  <a:rPr lang="en-GB" sz="1600" i="1" dirty="0">
                    <a:effectLst/>
                    <a:latin typeface="Cambria Math" panose="02040503050406030204" pitchFamily="18" charset="0"/>
                    <a:ea typeface="Times New Roman" panose="02020603050405020304" pitchFamily="18" charset="0"/>
                    <a:cs typeface="Times New Roman" panose="02020603050405020304" pitchFamily="18" charset="0"/>
                  </a:rPr>
                </a:br>
                <a14:m>
                  <m:oMath xmlns:m="http://schemas.openxmlformats.org/officeDocument/2006/math">
                    <m:r>
                      <a:rPr lang="en-GB" sz="1600" i="1">
                        <a:effectLst/>
                        <a:latin typeface="Cambria Math" panose="02040503050406030204" pitchFamily="18" charset="0"/>
                        <a:ea typeface="Times New Roman" panose="02020603050405020304" pitchFamily="18" charset="0"/>
                        <a:cs typeface="Times New Roman" panose="02020603050405020304" pitchFamily="18" charset="0"/>
                      </a:rPr>
                      <m:t>−4≤</m:t>
                    </m:r>
                    <m:r>
                      <a:rPr lang="en-GB" sz="16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GB" sz="1600" i="1">
                        <a:effectLst/>
                        <a:latin typeface="Cambria Math" panose="02040503050406030204" pitchFamily="18" charset="0"/>
                        <a:ea typeface="Times New Roman" panose="02020603050405020304" pitchFamily="18" charset="0"/>
                        <a:cs typeface="Times New Roman" panose="02020603050405020304" pitchFamily="18" charset="0"/>
                      </a:rPr>
                      <m:t>≤4</m:t>
                    </m:r>
                  </m:oMath>
                </a14:m>
                <a:r>
                  <a:rPr lang="en-GB" sz="1600" dirty="0"/>
                  <a:t> </a:t>
                </a:r>
              </a:p>
              <a:p>
                <a:pPr marL="342900" lvl="0" indent="-342900">
                  <a:lnSpc>
                    <a:spcPct val="107000"/>
                  </a:lnSpc>
                  <a:spcAft>
                    <a:spcPts val="800"/>
                  </a:spcAft>
                  <a:buFont typeface="+mj-lt"/>
                  <a:buAutoNum type="alphaLcParenBoth"/>
                </a:pPr>
                <a:r>
                  <a:rPr lang="en-GB" sz="1600" dirty="0"/>
                  <a:t>Use your graph to write down </a:t>
                </a:r>
                <a:r>
                  <a:rPr lang="en-GB" sz="1600" b="1" dirty="0"/>
                  <a:t>how many</a:t>
                </a:r>
                <a:r>
                  <a:rPr lang="en-GB" sz="1600" dirty="0"/>
                  <a:t> solutions there are to </a:t>
                </a:r>
                <a14:m>
                  <m:oMath xmlns:m="http://schemas.openxmlformats.org/officeDocument/2006/math">
                    <m:r>
                      <a:rPr lang="en-GB" sz="1600" i="1">
                        <a:latin typeface="Cambria Math"/>
                      </a:rPr>
                      <m:t>𝑓</m:t>
                    </m:r>
                    <m:d>
                      <m:dPr>
                        <m:ctrlPr>
                          <a:rPr lang="en-GB" sz="1600" i="1">
                            <a:latin typeface="Cambria Math" panose="02040503050406030204" pitchFamily="18" charset="0"/>
                          </a:rPr>
                        </m:ctrlPr>
                      </m:dPr>
                      <m:e>
                        <m:r>
                          <a:rPr lang="en-GB" sz="1600" i="1">
                            <a:latin typeface="Cambria Math"/>
                          </a:rPr>
                          <m:t>𝑥</m:t>
                        </m:r>
                      </m:e>
                    </m:d>
                    <m:r>
                      <a:rPr lang="en-GB" sz="1600" i="1">
                        <a:latin typeface="Cambria Math"/>
                      </a:rPr>
                      <m:t>=3</m:t>
                    </m:r>
                  </m:oMath>
                </a14:m>
                <a:r>
                  <a:rPr lang="en-GB" sz="1600" dirty="0"/>
                  <a:t>        </a:t>
                </a:r>
                <a:r>
                  <a:rPr lang="en-GB" sz="1600" b="1" dirty="0"/>
                  <a:t>3 sols</a:t>
                </a:r>
              </a:p>
              <a:p>
                <a:pPr marL="342900" lvl="0" indent="-342900">
                  <a:lnSpc>
                    <a:spcPct val="107000"/>
                  </a:lnSpc>
                  <a:spcAft>
                    <a:spcPts val="800"/>
                  </a:spcAft>
                  <a:buFont typeface="+mj-lt"/>
                  <a:buAutoNum type="alphaLcParenBoth"/>
                </a:pPr>
                <a:r>
                  <a:rPr lang="en-GB" sz="1600" dirty="0"/>
                  <a:t>Solve </a:t>
                </a:r>
                <a14:m>
                  <m:oMath xmlns:m="http://schemas.openxmlformats.org/officeDocument/2006/math">
                    <m:r>
                      <a:rPr lang="en-GB" sz="1600" i="1">
                        <a:latin typeface="Cambria Math"/>
                      </a:rPr>
                      <m:t>𝑓</m:t>
                    </m:r>
                    <m:d>
                      <m:dPr>
                        <m:ctrlPr>
                          <a:rPr lang="en-GB" sz="1600" i="1">
                            <a:latin typeface="Cambria Math" panose="02040503050406030204" pitchFamily="18" charset="0"/>
                          </a:rPr>
                        </m:ctrlPr>
                      </m:dPr>
                      <m:e>
                        <m:r>
                          <a:rPr lang="en-GB" sz="1600" i="1">
                            <a:latin typeface="Cambria Math"/>
                          </a:rPr>
                          <m:t>𝑥</m:t>
                        </m:r>
                      </m:e>
                    </m:d>
                    <m:r>
                      <a:rPr lang="en-GB" sz="1600" i="1">
                        <a:latin typeface="Cambria Math"/>
                      </a:rPr>
                      <m:t>=−10</m:t>
                    </m:r>
                  </m:oMath>
                </a14:m>
                <a:r>
                  <a:rPr lang="en-GB" sz="1600" dirty="0">
                    <a:effectLst/>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r>
                      <a:rPr lang="en-GB" sz="1200" b="1" i="1" dirty="0" smtClean="0">
                        <a:effectLst/>
                        <a:latin typeface="Cambria Math" panose="02040503050406030204" pitchFamily="18" charset="0"/>
                        <a:ea typeface="Calibri" panose="020F0502020204030204" pitchFamily="34" charset="0"/>
                        <a:cs typeface="Times New Roman" panose="02020603050405020304" pitchFamily="18" charset="0"/>
                      </a:rPr>
                      <m:t>𝟏𝟐</m:t>
                    </m:r>
                    <m:r>
                      <a:rPr lang="en-GB" sz="1200" b="1"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en-GB" sz="1200" b="1" i="1" dirty="0" smtClean="0">
                        <a:effectLst/>
                        <a:latin typeface="Cambria Math" panose="02040503050406030204" pitchFamily="18" charset="0"/>
                        <a:ea typeface="Calibri" panose="020F0502020204030204" pitchFamily="34" charset="0"/>
                        <a:cs typeface="Times New Roman" panose="02020603050405020304" pitchFamily="18" charset="0"/>
                      </a:rPr>
                      <m:t>𝟒</m:t>
                    </m:r>
                    <m:r>
                      <a:rPr lang="en-GB" sz="1200" b="1" i="1" dirty="0" smtClean="0">
                        <a:effectLst/>
                        <a:latin typeface="Cambria Math" panose="02040503050406030204" pitchFamily="18" charset="0"/>
                        <a:ea typeface="Calibri" panose="020F0502020204030204" pitchFamily="34" charset="0"/>
                        <a:cs typeface="Times New Roman" panose="02020603050405020304" pitchFamily="18" charset="0"/>
                      </a:rPr>
                      <m:t>𝒙</m:t>
                    </m:r>
                    <m:r>
                      <a:rPr lang="en-GB" sz="1200" b="1"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en-GB" sz="1200" b="1" i="1" dirty="0" smtClean="0">
                        <a:effectLst/>
                        <a:latin typeface="Cambria Math" panose="02040503050406030204" pitchFamily="18" charset="0"/>
                        <a:ea typeface="Calibri" panose="020F0502020204030204" pitchFamily="34" charset="0"/>
                        <a:cs typeface="Times New Roman" panose="02020603050405020304" pitchFamily="18" charset="0"/>
                      </a:rPr>
                      <m:t>𝟏𝟎</m:t>
                    </m:r>
                    <m:r>
                      <a:rPr lang="en-GB" sz="1200" b="1" i="1" dirty="0" smtClean="0">
                        <a:effectLst/>
                        <a:latin typeface="Cambria Math" panose="02040503050406030204" pitchFamily="18" charset="0"/>
                        <a:ea typeface="Calibri" panose="020F0502020204030204" pitchFamily="34" charset="0"/>
                        <a:cs typeface="Times New Roman" panose="02020603050405020304" pitchFamily="18" charset="0"/>
                      </a:rPr>
                      <m:t> →</m:t>
                    </m:r>
                    <m:r>
                      <a:rPr lang="en-GB" sz="1200" b="1" i="1" dirty="0" smtClean="0">
                        <a:effectLst/>
                        <a:latin typeface="Cambria Math" panose="02040503050406030204" pitchFamily="18" charset="0"/>
                        <a:ea typeface="Calibri" panose="020F0502020204030204" pitchFamily="34" charset="0"/>
                        <a:cs typeface="Times New Roman" panose="02020603050405020304" pitchFamily="18" charset="0"/>
                      </a:rPr>
                      <m:t>𝒙</m:t>
                    </m:r>
                    <m:r>
                      <a:rPr lang="en-GB" sz="1200" b="1" i="1" dirty="0"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GB" sz="1200" b="1" i="1" dirty="0"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en-GB" sz="1200" b="1" i="1" dirty="0" smtClean="0">
                            <a:effectLst/>
                            <a:latin typeface="Cambria Math" panose="02040503050406030204" pitchFamily="18" charset="0"/>
                            <a:ea typeface="Calibri" panose="020F0502020204030204" pitchFamily="34" charset="0"/>
                            <a:cs typeface="Times New Roman" panose="02020603050405020304" pitchFamily="18" charset="0"/>
                          </a:rPr>
                          <m:t>𝟏𝟏</m:t>
                        </m:r>
                      </m:num>
                      <m:den>
                        <m:r>
                          <a:rPr lang="en-GB" sz="1200" b="1" i="1" dirty="0" smtClean="0">
                            <a:effectLst/>
                            <a:latin typeface="Cambria Math" panose="02040503050406030204" pitchFamily="18" charset="0"/>
                            <a:ea typeface="Calibri" panose="020F0502020204030204" pitchFamily="34" charset="0"/>
                            <a:cs typeface="Times New Roman" panose="02020603050405020304" pitchFamily="18" charset="0"/>
                          </a:rPr>
                          <m:t>𝟐</m:t>
                        </m:r>
                      </m:den>
                    </m:f>
                  </m:oMath>
                </a14:m>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467544" y="908720"/>
                <a:ext cx="4572000" cy="3023328"/>
              </a:xfrm>
              <a:prstGeom prst="rect">
                <a:avLst/>
              </a:prstGeom>
              <a:blipFill rotWithShape="0">
                <a:blip r:embed="rId3"/>
                <a:stretch>
                  <a:fillRect l="-800" t="-40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5148064" y="874778"/>
                <a:ext cx="3780484" cy="2531719"/>
              </a:xfrm>
              <a:prstGeom prst="rect">
                <a:avLst/>
              </a:prstGeom>
            </p:spPr>
            <p:txBody>
              <a:bodyPr wrap="square">
                <a:spAutoFit/>
              </a:bodyPr>
              <a:lstStyle/>
              <a:p>
                <a:pPr lvl="0">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[June 2013 Paper 2] A function </a:t>
                </a:r>
                <a14:m>
                  <m:oMath xmlns:m="http://schemas.openxmlformats.org/officeDocument/2006/math">
                    <m:r>
                      <a:rPr lang="en-GB" i="1">
                        <a:effectLst/>
                        <a:latin typeface="Cambria Math" panose="02040503050406030204" pitchFamily="18" charset="0"/>
                        <a:ea typeface="Calibri" panose="020F0502020204030204" pitchFamily="34" charset="0"/>
                        <a:cs typeface="Times New Roman" panose="02020603050405020304" pitchFamily="18" charset="0"/>
                      </a:rPr>
                      <m:t>𝑓</m:t>
                    </m:r>
                    <m:r>
                      <a:rPr lang="en-GB" i="1">
                        <a:effectLst/>
                        <a:latin typeface="Cambria Math" panose="02040503050406030204" pitchFamily="18" charset="0"/>
                        <a:ea typeface="Calibri" panose="020F0502020204030204" pitchFamily="34" charset="0"/>
                        <a:cs typeface="Times New Roman" panose="02020603050405020304" pitchFamily="18" charset="0"/>
                      </a:rPr>
                      <m:t>(</m:t>
                    </m:r>
                    <m:r>
                      <a:rPr lang="en-GB" i="1">
                        <a:effectLst/>
                        <a:latin typeface="Cambria Math" panose="02040503050406030204" pitchFamily="18" charset="0"/>
                        <a:ea typeface="Calibri" panose="020F0502020204030204" pitchFamily="34" charset="0"/>
                        <a:cs typeface="Times New Roman" panose="02020603050405020304" pitchFamily="18" charset="0"/>
                      </a:rPr>
                      <m:t>𝑥</m:t>
                    </m:r>
                    <m:r>
                      <a:rPr lang="en-GB"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is defined as:</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en-GB" i="1">
                          <a:effectLst/>
                          <a:latin typeface="Cambria Math" panose="02040503050406030204" pitchFamily="18" charset="0"/>
                          <a:ea typeface="Calibri" panose="020F0502020204030204" pitchFamily="34" charset="0"/>
                          <a:cs typeface="Times New Roman" panose="02020603050405020304" pitchFamily="18" charset="0"/>
                        </a:rPr>
                        <m:t>𝑓</m:t>
                      </m:r>
                      <m:d>
                        <m:dPr>
                          <m:ctrlPr>
                            <a:rPr lang="en-GB" i="1">
                              <a:effectLst/>
                              <a:latin typeface="Cambria Math" panose="02040503050406030204" pitchFamily="18" charset="0"/>
                              <a:ea typeface="Calibri" panose="020F0502020204030204" pitchFamily="34" charset="0"/>
                              <a:cs typeface="Times New Roman" panose="02020603050405020304" pitchFamily="18" charset="0"/>
                            </a:rPr>
                          </m:ctrlPr>
                        </m:dPr>
                        <m:e>
                          <m:r>
                            <a:rPr lang="en-GB" i="1">
                              <a:effectLst/>
                              <a:latin typeface="Cambria Math" panose="02040503050406030204" pitchFamily="18" charset="0"/>
                              <a:ea typeface="Calibri" panose="020F0502020204030204" pitchFamily="34" charset="0"/>
                              <a:cs typeface="Times New Roman" panose="02020603050405020304" pitchFamily="18" charset="0"/>
                            </a:rPr>
                            <m:t>𝑥</m:t>
                          </m:r>
                        </m:e>
                      </m:d>
                      <m:r>
                        <a:rPr lang="en-GB"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GB" i="1">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2"/>
                                    <m:mcJc m:val="center"/>
                                  </m:mcPr>
                                </m:mc>
                              </m:mcs>
                              <m:ctrlPr>
                                <a:rPr lang="en-GB"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GB" i="1">
                                    <a:effectLst/>
                                    <a:latin typeface="Cambria Math" panose="02040503050406030204" pitchFamily="18" charset="0"/>
                                    <a:ea typeface="Calibri" panose="020F0502020204030204" pitchFamily="34" charset="0"/>
                                    <a:cs typeface="Times New Roman" panose="02020603050405020304" pitchFamily="18" charset="0"/>
                                  </a:rPr>
                                  <m:t>𝑥</m:t>
                                </m:r>
                                <m:r>
                                  <a:rPr lang="en-GB" i="1">
                                    <a:effectLst/>
                                    <a:latin typeface="Cambria Math" panose="02040503050406030204" pitchFamily="18" charset="0"/>
                                    <a:ea typeface="Calibri" panose="020F0502020204030204" pitchFamily="34" charset="0"/>
                                    <a:cs typeface="Times New Roman" panose="02020603050405020304" pitchFamily="18" charset="0"/>
                                  </a:rPr>
                                  <m:t>+3</m:t>
                                </m:r>
                              </m:e>
                              <m:e>
                                <m:r>
                                  <a:rPr lang="en-GB" i="1">
                                    <a:effectLst/>
                                    <a:latin typeface="Cambria Math" panose="02040503050406030204" pitchFamily="18" charset="0"/>
                                    <a:ea typeface="Calibri" panose="020F0502020204030204" pitchFamily="34" charset="0"/>
                                    <a:cs typeface="Times New Roman" panose="02020603050405020304" pitchFamily="18" charset="0"/>
                                  </a:rPr>
                                  <m:t>−3≤</m:t>
                                </m:r>
                                <m:r>
                                  <a:rPr lang="en-GB" i="1">
                                    <a:effectLst/>
                                    <a:latin typeface="Cambria Math" panose="02040503050406030204" pitchFamily="18" charset="0"/>
                                    <a:ea typeface="Calibri" panose="020F0502020204030204" pitchFamily="34" charset="0"/>
                                    <a:cs typeface="Times New Roman" panose="02020603050405020304" pitchFamily="18" charset="0"/>
                                  </a:rPr>
                                  <m:t>𝑥</m:t>
                                </m:r>
                                <m:r>
                                  <a:rPr lang="en-GB" i="1">
                                    <a:effectLst/>
                                    <a:latin typeface="Cambria Math" panose="02040503050406030204" pitchFamily="18" charset="0"/>
                                    <a:ea typeface="Calibri" panose="020F0502020204030204" pitchFamily="34" charset="0"/>
                                    <a:cs typeface="Times New Roman" panose="02020603050405020304" pitchFamily="18" charset="0"/>
                                  </a:rPr>
                                  <m:t>&lt;0</m:t>
                                </m:r>
                              </m:e>
                            </m:mr>
                            <m:mr>
                              <m:e>
                                <m:r>
                                  <a:rPr lang="en-GB" i="1">
                                    <a:effectLst/>
                                    <a:latin typeface="Cambria Math" panose="02040503050406030204" pitchFamily="18" charset="0"/>
                                    <a:ea typeface="Calibri" panose="020F0502020204030204" pitchFamily="34" charset="0"/>
                                    <a:cs typeface="Times New Roman" panose="02020603050405020304" pitchFamily="18" charset="0"/>
                                  </a:rPr>
                                  <m:t>3</m:t>
                                </m:r>
                              </m:e>
                              <m:e>
                                <m:r>
                                  <a:rPr lang="en-GB" i="1">
                                    <a:effectLst/>
                                    <a:latin typeface="Cambria Math" panose="02040503050406030204" pitchFamily="18" charset="0"/>
                                    <a:ea typeface="Calibri" panose="020F0502020204030204" pitchFamily="34" charset="0"/>
                                    <a:cs typeface="Times New Roman" panose="02020603050405020304" pitchFamily="18" charset="0"/>
                                  </a:rPr>
                                  <m:t>0≤</m:t>
                                </m:r>
                                <m:r>
                                  <a:rPr lang="en-GB" i="1">
                                    <a:effectLst/>
                                    <a:latin typeface="Cambria Math" panose="02040503050406030204" pitchFamily="18" charset="0"/>
                                    <a:ea typeface="Calibri" panose="020F0502020204030204" pitchFamily="34" charset="0"/>
                                    <a:cs typeface="Times New Roman" panose="02020603050405020304" pitchFamily="18" charset="0"/>
                                  </a:rPr>
                                  <m:t>𝑥</m:t>
                                </m:r>
                                <m:r>
                                  <a:rPr lang="en-GB" i="1">
                                    <a:effectLst/>
                                    <a:latin typeface="Cambria Math" panose="02040503050406030204" pitchFamily="18" charset="0"/>
                                    <a:ea typeface="Calibri" panose="020F0502020204030204" pitchFamily="34" charset="0"/>
                                    <a:cs typeface="Times New Roman" panose="02020603050405020304" pitchFamily="18" charset="0"/>
                                  </a:rPr>
                                  <m:t>&lt;1</m:t>
                                </m:r>
                              </m:e>
                            </m:mr>
                            <m:mr>
                              <m:e>
                                <m:r>
                                  <a:rPr lang="en-GB" i="1">
                                    <a:effectLst/>
                                    <a:latin typeface="Cambria Math" panose="02040503050406030204" pitchFamily="18" charset="0"/>
                                    <a:ea typeface="Calibri" panose="020F0502020204030204" pitchFamily="34" charset="0"/>
                                    <a:cs typeface="Times New Roman" panose="02020603050405020304" pitchFamily="18" charset="0"/>
                                  </a:rPr>
                                  <m:t>5−2</m:t>
                                </m:r>
                                <m:r>
                                  <a:rPr lang="en-GB" i="1">
                                    <a:effectLst/>
                                    <a:latin typeface="Cambria Math" panose="02040503050406030204" pitchFamily="18" charset="0"/>
                                    <a:ea typeface="Calibri" panose="020F0502020204030204" pitchFamily="34" charset="0"/>
                                    <a:cs typeface="Times New Roman" panose="02020603050405020304" pitchFamily="18" charset="0"/>
                                  </a:rPr>
                                  <m:t>𝑥</m:t>
                                </m:r>
                              </m:e>
                              <m:e>
                                <m:r>
                                  <a:rPr lang="en-GB" i="1">
                                    <a:effectLst/>
                                    <a:latin typeface="Cambria Math" panose="02040503050406030204" pitchFamily="18" charset="0"/>
                                    <a:ea typeface="Calibri" panose="020F0502020204030204" pitchFamily="34" charset="0"/>
                                    <a:cs typeface="Times New Roman" panose="02020603050405020304" pitchFamily="18" charset="0"/>
                                  </a:rPr>
                                  <m:t>1≤</m:t>
                                </m:r>
                                <m:r>
                                  <a:rPr lang="en-GB" i="1">
                                    <a:effectLst/>
                                    <a:latin typeface="Cambria Math" panose="02040503050406030204" pitchFamily="18" charset="0"/>
                                    <a:ea typeface="Calibri" panose="020F0502020204030204" pitchFamily="34" charset="0"/>
                                    <a:cs typeface="Times New Roman" panose="02020603050405020304" pitchFamily="18" charset="0"/>
                                  </a:rPr>
                                  <m:t>𝑥</m:t>
                                </m:r>
                                <m:r>
                                  <a:rPr lang="en-GB" i="1">
                                    <a:effectLst/>
                                    <a:latin typeface="Cambria Math" panose="02040503050406030204" pitchFamily="18" charset="0"/>
                                    <a:ea typeface="Calibri" panose="020F0502020204030204" pitchFamily="34" charset="0"/>
                                    <a:cs typeface="Times New Roman" panose="02020603050405020304" pitchFamily="18" charset="0"/>
                                  </a:rPr>
                                  <m:t>≤2</m:t>
                                </m:r>
                              </m:e>
                            </m:mr>
                          </m:m>
                        </m:e>
                      </m:d>
                    </m:oMath>
                  </m:oMathPara>
                </a14:m>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effectLst/>
                    <a:latin typeface="Calibri" panose="020F0502020204030204" pitchFamily="34" charset="0"/>
                    <a:ea typeface="Times New Roman" panose="02020603050405020304" pitchFamily="18" charset="0"/>
                    <a:cs typeface="Times New Roman" panose="02020603050405020304" pitchFamily="18" charset="0"/>
                  </a:rPr>
                  <a:t>Draw the graph of </a:t>
                </a:r>
                <a14:m>
                  <m:oMath xmlns:m="http://schemas.openxmlformats.org/officeDocument/2006/math">
                    <m:r>
                      <a:rPr lang="en-GB" i="1">
                        <a:effectLst/>
                        <a:latin typeface="Cambria Math" panose="02040503050406030204" pitchFamily="18" charset="0"/>
                        <a:ea typeface="Times New Roman" panose="02020603050405020304" pitchFamily="18" charset="0"/>
                        <a:cs typeface="Times New Roman" panose="02020603050405020304" pitchFamily="18" charset="0"/>
                      </a:rPr>
                      <m:t>𝑦</m:t>
                    </m:r>
                    <m:r>
                      <a:rPr lang="en-GB" i="1">
                        <a:effectLst/>
                        <a:latin typeface="Cambria Math" panose="02040503050406030204" pitchFamily="18" charset="0"/>
                        <a:ea typeface="Times New Roman" panose="02020603050405020304" pitchFamily="18" charset="0"/>
                        <a:cs typeface="Times New Roman" panose="02020603050405020304" pitchFamily="18" charset="0"/>
                      </a:rPr>
                      <m:t>=</m:t>
                    </m:r>
                    <m:r>
                      <a:rPr lang="en-GB" i="1">
                        <a:effectLst/>
                        <a:latin typeface="Cambria Math" panose="02040503050406030204" pitchFamily="18" charset="0"/>
                        <a:ea typeface="Times New Roman" panose="02020603050405020304" pitchFamily="18" charset="0"/>
                        <a:cs typeface="Times New Roman" panose="02020603050405020304" pitchFamily="18" charset="0"/>
                      </a:rPr>
                      <m:t>𝑓</m:t>
                    </m:r>
                    <m:r>
                      <a:rPr lang="en-GB" i="1">
                        <a:effectLst/>
                        <a:latin typeface="Cambria Math" panose="02040503050406030204" pitchFamily="18" charset="0"/>
                        <a:ea typeface="Times New Roman" panose="02020603050405020304" pitchFamily="18" charset="0"/>
                        <a:cs typeface="Times New Roman" panose="02020603050405020304" pitchFamily="18" charset="0"/>
                      </a:rPr>
                      <m:t>(</m:t>
                    </m:r>
                    <m:r>
                      <a:rPr lang="en-GB"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GB"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for </a:t>
                </a:r>
                <a:br>
                  <a:rPr lang="en-GB" dirty="0">
                    <a:effectLst/>
                    <a:latin typeface="Calibri" panose="020F0502020204030204" pitchFamily="34" charset="0"/>
                    <a:ea typeface="Times New Roman" panose="02020603050405020304" pitchFamily="18" charset="0"/>
                    <a:cs typeface="Times New Roman" panose="02020603050405020304" pitchFamily="18" charset="0"/>
                  </a:rPr>
                </a:br>
                <a14:m>
                  <m:oMathPara xmlns:m="http://schemas.openxmlformats.org/officeDocument/2006/math">
                    <m:oMathParaPr>
                      <m:jc m:val="centerGroup"/>
                    </m:oMathParaPr>
                    <m:oMath xmlns:m="http://schemas.openxmlformats.org/officeDocument/2006/math">
                      <m:r>
                        <a:rPr lang="en-GB" i="1">
                          <a:effectLst/>
                          <a:latin typeface="Cambria Math" panose="02040503050406030204" pitchFamily="18" charset="0"/>
                          <a:ea typeface="Times New Roman" panose="02020603050405020304" pitchFamily="18" charset="0"/>
                          <a:cs typeface="Times New Roman" panose="02020603050405020304" pitchFamily="18" charset="0"/>
                        </a:rPr>
                        <m:t>−3≤</m:t>
                      </m:r>
                      <m:r>
                        <a:rPr lang="en-GB"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GB" i="1">
                          <a:effectLst/>
                          <a:latin typeface="Cambria Math" panose="02040503050406030204" pitchFamily="18" charset="0"/>
                          <a:ea typeface="Times New Roman" panose="02020603050405020304" pitchFamily="18" charset="0"/>
                          <a:cs typeface="Times New Roman" panose="02020603050405020304" pitchFamily="18" charset="0"/>
                        </a:rPr>
                        <m:t>&lt;2</m:t>
                      </m:r>
                    </m:oMath>
                  </m:oMathPara>
                </a14:m>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5148064" y="874778"/>
                <a:ext cx="3780484" cy="2531719"/>
              </a:xfrm>
              <a:prstGeom prst="rect">
                <a:avLst/>
              </a:prstGeom>
              <a:blipFill rotWithShape="0">
                <a:blip r:embed="rId4"/>
                <a:stretch>
                  <a:fillRect l="-1288" t="-1205" r="-1449"/>
                </a:stretch>
              </a:blipFill>
            </p:spPr>
            <p:txBody>
              <a:bodyPr/>
              <a:lstStyle/>
              <a:p>
                <a:r>
                  <a:rPr lang="en-GB">
                    <a:noFill/>
                  </a:rPr>
                  <a:t> </a:t>
                </a:r>
              </a:p>
            </p:txBody>
          </p:sp>
        </mc:Fallback>
      </mc:AlternateContent>
      <p:pic>
        <p:nvPicPr>
          <p:cNvPr id="9" name="Picture 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970" y="3316128"/>
            <a:ext cx="4427030" cy="2705160"/>
          </a:xfrm>
          <a:prstGeom prst="rect">
            <a:avLst/>
          </a:prstGeom>
          <a:noFill/>
          <a:ln>
            <a:noFill/>
          </a:ln>
        </p:spPr>
      </p:pic>
      <p:cxnSp>
        <p:nvCxnSpPr>
          <p:cNvPr id="11" name="Straight Connector 10"/>
          <p:cNvCxnSpPr/>
          <p:nvPr/>
        </p:nvCxnSpPr>
        <p:spPr>
          <a:xfrm flipH="1" flipV="1">
            <a:off x="944880" y="4183380"/>
            <a:ext cx="777280" cy="3800"/>
          </a:xfrm>
          <a:prstGeom prst="line">
            <a:avLst/>
          </a:prstGeom>
        </p:spPr>
        <p:style>
          <a:lnRef idx="3">
            <a:schemeClr val="dk1"/>
          </a:lnRef>
          <a:fillRef idx="0">
            <a:schemeClr val="dk1"/>
          </a:fillRef>
          <a:effectRef idx="2">
            <a:schemeClr val="dk1"/>
          </a:effectRef>
          <a:fontRef idx="minor">
            <a:schemeClr val="tx1"/>
          </a:fontRef>
        </p:style>
      </p:cxnSp>
      <p:sp>
        <p:nvSpPr>
          <p:cNvPr id="14" name="Freeform 13"/>
          <p:cNvSpPr/>
          <p:nvPr/>
        </p:nvSpPr>
        <p:spPr>
          <a:xfrm>
            <a:off x="1722120" y="4183380"/>
            <a:ext cx="1059180" cy="1135398"/>
          </a:xfrm>
          <a:custGeom>
            <a:avLst/>
            <a:gdLst>
              <a:gd name="connsiteX0" fmla="*/ 0 w 1059180"/>
              <a:gd name="connsiteY0" fmla="*/ 0 h 1135398"/>
              <a:gd name="connsiteX1" fmla="*/ 266700 w 1059180"/>
              <a:gd name="connsiteY1" fmla="*/ 883920 h 1135398"/>
              <a:gd name="connsiteX2" fmla="*/ 525780 w 1059180"/>
              <a:gd name="connsiteY2" fmla="*/ 1135380 h 1135398"/>
              <a:gd name="connsiteX3" fmla="*/ 800100 w 1059180"/>
              <a:gd name="connsiteY3" fmla="*/ 876300 h 1135398"/>
              <a:gd name="connsiteX4" fmla="*/ 1059180 w 1059180"/>
              <a:gd name="connsiteY4" fmla="*/ 7620 h 1135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180" h="1135398">
                <a:moveTo>
                  <a:pt x="0" y="0"/>
                </a:moveTo>
                <a:cubicBezTo>
                  <a:pt x="89535" y="347345"/>
                  <a:pt x="179070" y="694690"/>
                  <a:pt x="266700" y="883920"/>
                </a:cubicBezTo>
                <a:cubicBezTo>
                  <a:pt x="354330" y="1073150"/>
                  <a:pt x="436880" y="1136650"/>
                  <a:pt x="525780" y="1135380"/>
                </a:cubicBezTo>
                <a:cubicBezTo>
                  <a:pt x="614680" y="1134110"/>
                  <a:pt x="711200" y="1064260"/>
                  <a:pt x="800100" y="876300"/>
                </a:cubicBezTo>
                <a:cubicBezTo>
                  <a:pt x="889000" y="688340"/>
                  <a:pt x="974090" y="347980"/>
                  <a:pt x="1059180" y="7620"/>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cxnSp>
        <p:nvCxnSpPr>
          <p:cNvPr id="15" name="Straight Connector 14"/>
          <p:cNvCxnSpPr>
            <a:endCxn id="14" idx="4"/>
          </p:cNvCxnSpPr>
          <p:nvPr/>
        </p:nvCxnSpPr>
        <p:spPr>
          <a:xfrm flipH="1" flipV="1">
            <a:off x="2781300" y="4191000"/>
            <a:ext cx="510540" cy="2232660"/>
          </a:xfrm>
          <a:prstGeom prst="line">
            <a:avLst/>
          </a:prstGeom>
        </p:spPr>
        <p:style>
          <a:lnRef idx="3">
            <a:schemeClr val="dk1"/>
          </a:lnRef>
          <a:fillRef idx="0">
            <a:schemeClr val="dk1"/>
          </a:fillRef>
          <a:effectRef idx="2">
            <a:schemeClr val="dk1"/>
          </a:effectRef>
          <a:fontRef idx="minor">
            <a:schemeClr val="tx1"/>
          </a:fontRef>
        </p:style>
      </p:cxnSp>
      <p:sp>
        <p:nvSpPr>
          <p:cNvPr id="18" name="Rectangle 17"/>
          <p:cNvSpPr/>
          <p:nvPr/>
        </p:nvSpPr>
        <p:spPr>
          <a:xfrm>
            <a:off x="703924" y="3788229"/>
            <a:ext cx="3171390" cy="294295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 ?</a:t>
            </a:r>
          </a:p>
        </p:txBody>
      </p:sp>
      <p:sp>
        <p:nvSpPr>
          <p:cNvPr id="19" name="Rectangle 18"/>
          <p:cNvSpPr/>
          <p:nvPr/>
        </p:nvSpPr>
        <p:spPr>
          <a:xfrm>
            <a:off x="3733977" y="3096368"/>
            <a:ext cx="859690" cy="3042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b ?</a:t>
            </a:r>
          </a:p>
        </p:txBody>
      </p:sp>
      <p:sp>
        <p:nvSpPr>
          <p:cNvPr id="20" name="Rectangle 19"/>
          <p:cNvSpPr/>
          <p:nvPr/>
        </p:nvSpPr>
        <p:spPr>
          <a:xfrm>
            <a:off x="2670616" y="3463235"/>
            <a:ext cx="1821259" cy="3042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c ?</a:t>
            </a:r>
          </a:p>
        </p:txBody>
      </p:sp>
      <p:sp>
        <p:nvSpPr>
          <p:cNvPr id="21" name="Rectangle 20"/>
          <p:cNvSpPr/>
          <p:nvPr/>
        </p:nvSpPr>
        <p:spPr>
          <a:xfrm>
            <a:off x="131255" y="968096"/>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22" name="Rectangle 21"/>
          <p:cNvSpPr/>
          <p:nvPr/>
        </p:nvSpPr>
        <p:spPr>
          <a:xfrm>
            <a:off x="4859238" y="938856"/>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cxnSp>
        <p:nvCxnSpPr>
          <p:cNvPr id="23" name="Straight Connector 22"/>
          <p:cNvCxnSpPr/>
          <p:nvPr/>
        </p:nvCxnSpPr>
        <p:spPr>
          <a:xfrm flipH="1">
            <a:off x="5181600" y="3816350"/>
            <a:ext cx="1987550" cy="1841500"/>
          </a:xfrm>
          <a:prstGeom prst="line">
            <a:avLst/>
          </a:prstGeom>
        </p:spPr>
        <p:style>
          <a:lnRef idx="3">
            <a:schemeClr val="dk1"/>
          </a:lnRef>
          <a:fillRef idx="0">
            <a:schemeClr val="dk1"/>
          </a:fillRef>
          <a:effectRef idx="2">
            <a:schemeClr val="dk1"/>
          </a:effectRef>
          <a:fontRef idx="minor">
            <a:schemeClr val="tx1"/>
          </a:fontRef>
        </p:style>
      </p:cxnSp>
      <p:cxnSp>
        <p:nvCxnSpPr>
          <p:cNvPr id="26" name="Straight Connector 25"/>
          <p:cNvCxnSpPr/>
          <p:nvPr/>
        </p:nvCxnSpPr>
        <p:spPr>
          <a:xfrm flipH="1">
            <a:off x="7172326" y="3819525"/>
            <a:ext cx="685799" cy="9525"/>
          </a:xfrm>
          <a:prstGeom prst="line">
            <a:avLst/>
          </a:prstGeom>
        </p:spPr>
        <p:style>
          <a:lnRef idx="3">
            <a:schemeClr val="dk1"/>
          </a:lnRef>
          <a:fillRef idx="0">
            <a:schemeClr val="dk1"/>
          </a:fillRef>
          <a:effectRef idx="2">
            <a:schemeClr val="dk1"/>
          </a:effectRef>
          <a:fontRef idx="minor">
            <a:schemeClr val="tx1"/>
          </a:fontRef>
        </p:style>
      </p:cxnSp>
      <p:cxnSp>
        <p:nvCxnSpPr>
          <p:cNvPr id="29" name="Straight Connector 28"/>
          <p:cNvCxnSpPr/>
          <p:nvPr/>
        </p:nvCxnSpPr>
        <p:spPr>
          <a:xfrm flipH="1" flipV="1">
            <a:off x="7858127" y="3829050"/>
            <a:ext cx="705302" cy="1250950"/>
          </a:xfrm>
          <a:prstGeom prst="line">
            <a:avLst/>
          </a:prstGeom>
        </p:spPr>
        <p:style>
          <a:lnRef idx="3">
            <a:schemeClr val="dk1"/>
          </a:lnRef>
          <a:fillRef idx="0">
            <a:schemeClr val="dk1"/>
          </a:fillRef>
          <a:effectRef idx="2">
            <a:schemeClr val="dk1"/>
          </a:effectRef>
          <a:fontRef idx="minor">
            <a:schemeClr val="tx1"/>
          </a:fontRef>
        </p:style>
      </p:cxnSp>
      <p:sp>
        <p:nvSpPr>
          <p:cNvPr id="32" name="Rectangle 31"/>
          <p:cNvSpPr/>
          <p:nvPr/>
        </p:nvSpPr>
        <p:spPr>
          <a:xfrm>
            <a:off x="4722176" y="3316128"/>
            <a:ext cx="4297293" cy="272654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8717792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9"/>
                                        </p:tgtEl>
                                      </p:cBhvr>
                                    </p:animEffect>
                                    <p:set>
                                      <p:cBhvr>
                                        <p:cTn id="13"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4" restart="whenNotActive" fill="hold" evtFilter="cancelBubble" nodeType="interactiveSeq">
                <p:stCondLst>
                  <p:cond evt="onClick" delay="0">
                    <p:tgtEl>
                      <p:spTgt spid="2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0"/>
                                        </p:tgtEl>
                                      </p:cBhvr>
                                    </p:animEffect>
                                    <p:set>
                                      <p:cBhvr>
                                        <p:cTn id="19"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0" restart="whenNotActive" fill="hold" evtFilter="cancelBubble" nodeType="interactiveSeq">
                <p:stCondLst>
                  <p:cond evt="onClick" delay="0">
                    <p:tgtEl>
                      <p:spTgt spid="3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32"/>
                                        </p:tgtEl>
                                      </p:cBhvr>
                                    </p:animEffect>
                                    <p:set>
                                      <p:cBhvr>
                                        <p:cTn id="25"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bldLst>
      <p:bldP spid="18" grpId="0" animBg="1"/>
      <p:bldP spid="19" grpId="0" animBg="1"/>
      <p:bldP spid="20" grpId="0" animBg="1"/>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5580112" y="2996952"/>
            <a:ext cx="3236884" cy="3020841"/>
          </a:xfrm>
          <a:prstGeom prst="rect">
            <a:avLst/>
          </a:prstGeom>
          <a:noFill/>
          <a:ln>
            <a:noFill/>
          </a:ln>
        </p:spPr>
      </p:pic>
      <p:cxnSp>
        <p:nvCxnSpPr>
          <p:cNvPr id="21" name="Straight Connector 20"/>
          <p:cNvCxnSpPr/>
          <p:nvPr/>
        </p:nvCxnSpPr>
        <p:spPr>
          <a:xfrm flipH="1">
            <a:off x="5943600" y="4267085"/>
            <a:ext cx="520700" cy="1422400"/>
          </a:xfrm>
          <a:prstGeom prst="line">
            <a:avLst/>
          </a:prstGeom>
        </p:spPr>
        <p:style>
          <a:lnRef idx="3">
            <a:schemeClr val="dk1"/>
          </a:lnRef>
          <a:fillRef idx="0">
            <a:schemeClr val="dk1"/>
          </a:fillRef>
          <a:effectRef idx="2">
            <a:schemeClr val="dk1"/>
          </a:effectRef>
          <a:fontRef idx="minor">
            <a:schemeClr val="tx1"/>
          </a:fontRef>
        </p:style>
      </p:cxnSp>
      <p:cxnSp>
        <p:nvCxnSpPr>
          <p:cNvPr id="24" name="Straight Connector 23"/>
          <p:cNvCxnSpPr/>
          <p:nvPr/>
        </p:nvCxnSpPr>
        <p:spPr>
          <a:xfrm flipH="1">
            <a:off x="6451600" y="4279785"/>
            <a:ext cx="1041400" cy="0"/>
          </a:xfrm>
          <a:prstGeom prst="line">
            <a:avLst/>
          </a:prstGeom>
        </p:spPr>
        <p:style>
          <a:lnRef idx="3">
            <a:schemeClr val="dk1"/>
          </a:lnRef>
          <a:fillRef idx="0">
            <a:schemeClr val="dk1"/>
          </a:fillRef>
          <a:effectRef idx="2">
            <a:schemeClr val="dk1"/>
          </a:effectRef>
          <a:fontRef idx="minor">
            <a:schemeClr val="tx1"/>
          </a:fontRef>
        </p:style>
      </p:cxnSp>
      <p:cxnSp>
        <p:nvCxnSpPr>
          <p:cNvPr id="27" name="Straight Connector 26"/>
          <p:cNvCxnSpPr/>
          <p:nvPr/>
        </p:nvCxnSpPr>
        <p:spPr>
          <a:xfrm flipH="1" flipV="1">
            <a:off x="7493000" y="4267085"/>
            <a:ext cx="533400" cy="1460500"/>
          </a:xfrm>
          <a:prstGeom prst="line">
            <a:avLst/>
          </a:prstGeom>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 name="Rectangle 1"/>
              <p:cNvSpPr/>
              <p:nvPr/>
            </p:nvSpPr>
            <p:spPr>
              <a:xfrm>
                <a:off x="395536" y="783905"/>
                <a:ext cx="4572000" cy="1822550"/>
              </a:xfrm>
              <a:prstGeom prst="rect">
                <a:avLst/>
              </a:prstGeom>
            </p:spPr>
            <p:txBody>
              <a:bodyPr>
                <a:spAutoFit/>
              </a:bodyPr>
              <a:lstStyle/>
              <a:p>
                <a:pPr lvl="0">
                  <a:lnSpc>
                    <a:spcPct val="107000"/>
                  </a:lnSpc>
                  <a:spcAft>
                    <a:spcPts val="800"/>
                  </a:spcAft>
                </a:pPr>
                <a:r>
                  <a:rPr lang="en-GB" dirty="0">
                    <a:latin typeface="Calibri" panose="020F0502020204030204" pitchFamily="34" charset="0"/>
                    <a:ea typeface="Times New Roman" panose="02020603050405020304" pitchFamily="18" charset="0"/>
                    <a:cs typeface="Times New Roman" panose="02020603050405020304" pitchFamily="18" charset="0"/>
                  </a:rPr>
                  <a:t>[Set 1 Paper 1] </a:t>
                </a:r>
                <a:r>
                  <a:rPr lang="en-GB" dirty="0">
                    <a:effectLst/>
                    <a:latin typeface="Calibri" panose="020F0502020204030204" pitchFamily="34" charset="0"/>
                    <a:ea typeface="Calibri" panose="020F0502020204030204" pitchFamily="34" charset="0"/>
                    <a:cs typeface="Times New Roman" panose="02020603050405020304" pitchFamily="18" charset="0"/>
                  </a:rPr>
                  <a:t>A function </a:t>
                </a:r>
                <a14:m>
                  <m:oMath xmlns:m="http://schemas.openxmlformats.org/officeDocument/2006/math">
                    <m:r>
                      <a:rPr lang="en-GB" i="1">
                        <a:effectLst/>
                        <a:latin typeface="Cambria Math" panose="02040503050406030204" pitchFamily="18" charset="0"/>
                        <a:ea typeface="Calibri" panose="020F0502020204030204" pitchFamily="34" charset="0"/>
                        <a:cs typeface="Times New Roman" panose="02020603050405020304" pitchFamily="18" charset="0"/>
                      </a:rPr>
                      <m:t>𝑓</m:t>
                    </m:r>
                    <m:r>
                      <a:rPr lang="en-GB" i="1">
                        <a:effectLst/>
                        <a:latin typeface="Cambria Math" panose="02040503050406030204" pitchFamily="18" charset="0"/>
                        <a:ea typeface="Calibri" panose="020F0502020204030204" pitchFamily="34" charset="0"/>
                        <a:cs typeface="Times New Roman" panose="02020603050405020304" pitchFamily="18" charset="0"/>
                      </a:rPr>
                      <m:t>(</m:t>
                    </m:r>
                    <m:r>
                      <a:rPr lang="en-GB" i="1">
                        <a:effectLst/>
                        <a:latin typeface="Cambria Math" panose="02040503050406030204" pitchFamily="18" charset="0"/>
                        <a:ea typeface="Calibri" panose="020F0502020204030204" pitchFamily="34" charset="0"/>
                        <a:cs typeface="Times New Roman" panose="02020603050405020304" pitchFamily="18" charset="0"/>
                      </a:rPr>
                      <m:t>𝑥</m:t>
                    </m:r>
                    <m:r>
                      <a:rPr lang="en-GB"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is defined as:</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en-GB" i="1">
                          <a:effectLst/>
                          <a:latin typeface="Cambria Math" panose="02040503050406030204" pitchFamily="18" charset="0"/>
                          <a:ea typeface="Calibri" panose="020F0502020204030204" pitchFamily="34" charset="0"/>
                          <a:cs typeface="Times New Roman" panose="02020603050405020304" pitchFamily="18" charset="0"/>
                        </a:rPr>
                        <m:t>𝑓</m:t>
                      </m:r>
                      <m:d>
                        <m:dPr>
                          <m:ctrlPr>
                            <a:rPr lang="en-GB" i="1">
                              <a:effectLst/>
                              <a:latin typeface="Cambria Math" panose="02040503050406030204" pitchFamily="18" charset="0"/>
                              <a:ea typeface="Calibri" panose="020F0502020204030204" pitchFamily="34" charset="0"/>
                              <a:cs typeface="Times New Roman" panose="02020603050405020304" pitchFamily="18" charset="0"/>
                            </a:rPr>
                          </m:ctrlPr>
                        </m:dPr>
                        <m:e>
                          <m:r>
                            <a:rPr lang="en-GB" i="1">
                              <a:effectLst/>
                              <a:latin typeface="Cambria Math" panose="02040503050406030204" pitchFamily="18" charset="0"/>
                              <a:ea typeface="Calibri" panose="020F0502020204030204" pitchFamily="34" charset="0"/>
                              <a:cs typeface="Times New Roman" panose="02020603050405020304" pitchFamily="18" charset="0"/>
                            </a:rPr>
                            <m:t>𝑥</m:t>
                          </m:r>
                        </m:e>
                      </m:d>
                      <m:r>
                        <a:rPr lang="en-GB"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GB" i="1">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2"/>
                                    <m:mcJc m:val="center"/>
                                  </m:mcPr>
                                </m:mc>
                              </m:mcs>
                              <m:ctrlPr>
                                <a:rPr lang="en-GB"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GB" i="1">
                                    <a:effectLst/>
                                    <a:latin typeface="Cambria Math" panose="02040503050406030204" pitchFamily="18" charset="0"/>
                                    <a:ea typeface="Calibri" panose="020F0502020204030204" pitchFamily="34" charset="0"/>
                                    <a:cs typeface="Times New Roman" panose="02020603050405020304" pitchFamily="18" charset="0"/>
                                  </a:rPr>
                                  <m:t>3</m:t>
                                </m:r>
                              </m:e>
                              <m:e>
                                <m:r>
                                  <a:rPr lang="en-GB" i="1">
                                    <a:effectLst/>
                                    <a:latin typeface="Cambria Math" panose="02040503050406030204" pitchFamily="18" charset="0"/>
                                    <a:ea typeface="Calibri" panose="020F0502020204030204" pitchFamily="34" charset="0"/>
                                    <a:cs typeface="Times New Roman" panose="02020603050405020304" pitchFamily="18" charset="0"/>
                                  </a:rPr>
                                  <m:t>0≤</m:t>
                                </m:r>
                                <m:r>
                                  <a:rPr lang="en-GB" i="1">
                                    <a:effectLst/>
                                    <a:latin typeface="Cambria Math" panose="02040503050406030204" pitchFamily="18" charset="0"/>
                                    <a:ea typeface="Calibri" panose="020F0502020204030204" pitchFamily="34" charset="0"/>
                                    <a:cs typeface="Times New Roman" panose="02020603050405020304" pitchFamily="18" charset="0"/>
                                  </a:rPr>
                                  <m:t>𝑥</m:t>
                                </m:r>
                                <m:r>
                                  <a:rPr lang="en-GB" i="1">
                                    <a:effectLst/>
                                    <a:latin typeface="Cambria Math" panose="02040503050406030204" pitchFamily="18" charset="0"/>
                                    <a:ea typeface="Calibri" panose="020F0502020204030204" pitchFamily="34" charset="0"/>
                                    <a:cs typeface="Times New Roman" panose="02020603050405020304" pitchFamily="18" charset="0"/>
                                  </a:rPr>
                                  <m:t>&lt;2</m:t>
                                </m:r>
                              </m:e>
                            </m:mr>
                            <m:mr>
                              <m:e>
                                <m:r>
                                  <a:rPr lang="en-GB" i="1">
                                    <a:effectLst/>
                                    <a:latin typeface="Cambria Math" panose="02040503050406030204" pitchFamily="18" charset="0"/>
                                    <a:ea typeface="Calibri" panose="020F0502020204030204" pitchFamily="34" charset="0"/>
                                    <a:cs typeface="Times New Roman" panose="02020603050405020304" pitchFamily="18" charset="0"/>
                                  </a:rPr>
                                  <m:t>𝑥</m:t>
                                </m:r>
                                <m:r>
                                  <a:rPr lang="en-GB" i="1">
                                    <a:effectLst/>
                                    <a:latin typeface="Cambria Math" panose="02040503050406030204" pitchFamily="18" charset="0"/>
                                    <a:ea typeface="Calibri" panose="020F0502020204030204" pitchFamily="34" charset="0"/>
                                    <a:cs typeface="Times New Roman" panose="02020603050405020304" pitchFamily="18" charset="0"/>
                                  </a:rPr>
                                  <m:t>+1</m:t>
                                </m:r>
                              </m:e>
                              <m:e>
                                <m:r>
                                  <a:rPr lang="en-GB" i="1">
                                    <a:effectLst/>
                                    <a:latin typeface="Cambria Math" panose="02040503050406030204" pitchFamily="18" charset="0"/>
                                    <a:ea typeface="Calibri" panose="020F0502020204030204" pitchFamily="34" charset="0"/>
                                    <a:cs typeface="Times New Roman" panose="02020603050405020304" pitchFamily="18" charset="0"/>
                                  </a:rPr>
                                  <m:t>2≤</m:t>
                                </m:r>
                                <m:r>
                                  <a:rPr lang="en-GB" i="1">
                                    <a:effectLst/>
                                    <a:latin typeface="Cambria Math" panose="02040503050406030204" pitchFamily="18" charset="0"/>
                                    <a:ea typeface="Calibri" panose="020F0502020204030204" pitchFamily="34" charset="0"/>
                                    <a:cs typeface="Times New Roman" panose="02020603050405020304" pitchFamily="18" charset="0"/>
                                  </a:rPr>
                                  <m:t>𝑥</m:t>
                                </m:r>
                                <m:r>
                                  <a:rPr lang="en-GB" i="1">
                                    <a:effectLst/>
                                    <a:latin typeface="Cambria Math" panose="02040503050406030204" pitchFamily="18" charset="0"/>
                                    <a:ea typeface="Calibri" panose="020F0502020204030204" pitchFamily="34" charset="0"/>
                                    <a:cs typeface="Times New Roman" panose="02020603050405020304" pitchFamily="18" charset="0"/>
                                  </a:rPr>
                                  <m:t>&lt;4</m:t>
                                </m:r>
                              </m:e>
                            </m:mr>
                            <m:mr>
                              <m:e>
                                <m:r>
                                  <a:rPr lang="en-GB" i="1">
                                    <a:effectLst/>
                                    <a:latin typeface="Cambria Math" panose="02040503050406030204" pitchFamily="18" charset="0"/>
                                    <a:ea typeface="Calibri" panose="020F0502020204030204" pitchFamily="34" charset="0"/>
                                    <a:cs typeface="Times New Roman" panose="02020603050405020304" pitchFamily="18" charset="0"/>
                                  </a:rPr>
                                  <m:t>9−</m:t>
                                </m:r>
                                <m:r>
                                  <a:rPr lang="en-GB" i="1">
                                    <a:effectLst/>
                                    <a:latin typeface="Cambria Math" panose="02040503050406030204" pitchFamily="18" charset="0"/>
                                    <a:ea typeface="Calibri" panose="020F0502020204030204" pitchFamily="34" charset="0"/>
                                    <a:cs typeface="Times New Roman" panose="02020603050405020304" pitchFamily="18" charset="0"/>
                                  </a:rPr>
                                  <m:t>𝑥</m:t>
                                </m:r>
                              </m:e>
                              <m:e>
                                <m:r>
                                  <a:rPr lang="en-GB" i="1">
                                    <a:effectLst/>
                                    <a:latin typeface="Cambria Math" panose="02040503050406030204" pitchFamily="18" charset="0"/>
                                    <a:ea typeface="Calibri" panose="020F0502020204030204" pitchFamily="34" charset="0"/>
                                    <a:cs typeface="Times New Roman" panose="02020603050405020304" pitchFamily="18" charset="0"/>
                                  </a:rPr>
                                  <m:t>4≤</m:t>
                                </m:r>
                                <m:r>
                                  <a:rPr lang="en-GB" i="1">
                                    <a:effectLst/>
                                    <a:latin typeface="Cambria Math" panose="02040503050406030204" pitchFamily="18" charset="0"/>
                                    <a:ea typeface="Calibri" panose="020F0502020204030204" pitchFamily="34" charset="0"/>
                                    <a:cs typeface="Times New Roman" panose="02020603050405020304" pitchFamily="18" charset="0"/>
                                  </a:rPr>
                                  <m:t>𝑥</m:t>
                                </m:r>
                                <m:r>
                                  <a:rPr lang="en-GB" i="1">
                                    <a:effectLst/>
                                    <a:latin typeface="Cambria Math" panose="02040503050406030204" pitchFamily="18" charset="0"/>
                                    <a:ea typeface="Calibri" panose="020F0502020204030204" pitchFamily="34" charset="0"/>
                                    <a:cs typeface="Times New Roman" panose="02020603050405020304" pitchFamily="18" charset="0"/>
                                  </a:rPr>
                                  <m:t>≤9</m:t>
                                </m:r>
                              </m:e>
                            </m:mr>
                          </m:m>
                        </m:e>
                      </m:d>
                    </m:oMath>
                  </m:oMathPara>
                </a14:m>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effectLst/>
                    <a:latin typeface="Calibri" panose="020F0502020204030204" pitchFamily="34" charset="0"/>
                    <a:ea typeface="Times New Roman" panose="02020603050405020304" pitchFamily="18" charset="0"/>
                    <a:cs typeface="Times New Roman" panose="02020603050405020304" pitchFamily="18" charset="0"/>
                  </a:rPr>
                  <a:t>Draw the graph of </a:t>
                </a:r>
                <a14:m>
                  <m:oMath xmlns:m="http://schemas.openxmlformats.org/officeDocument/2006/math">
                    <m:r>
                      <a:rPr lang="en-GB" i="1">
                        <a:effectLst/>
                        <a:latin typeface="Cambria Math" panose="02040503050406030204" pitchFamily="18" charset="0"/>
                        <a:ea typeface="Times New Roman" panose="02020603050405020304" pitchFamily="18" charset="0"/>
                        <a:cs typeface="Times New Roman" panose="02020603050405020304" pitchFamily="18" charset="0"/>
                      </a:rPr>
                      <m:t>𝑦</m:t>
                    </m:r>
                    <m:r>
                      <a:rPr lang="en-GB" i="1">
                        <a:effectLst/>
                        <a:latin typeface="Cambria Math" panose="02040503050406030204" pitchFamily="18" charset="0"/>
                        <a:ea typeface="Times New Roman" panose="02020603050405020304" pitchFamily="18" charset="0"/>
                        <a:cs typeface="Times New Roman" panose="02020603050405020304" pitchFamily="18" charset="0"/>
                      </a:rPr>
                      <m:t>=</m:t>
                    </m:r>
                    <m:r>
                      <a:rPr lang="en-GB" i="1">
                        <a:effectLst/>
                        <a:latin typeface="Cambria Math" panose="02040503050406030204" pitchFamily="18" charset="0"/>
                        <a:ea typeface="Times New Roman" panose="02020603050405020304" pitchFamily="18" charset="0"/>
                        <a:cs typeface="Times New Roman" panose="02020603050405020304" pitchFamily="18" charset="0"/>
                      </a:rPr>
                      <m:t>𝑓</m:t>
                    </m:r>
                    <m:r>
                      <a:rPr lang="en-GB" i="1">
                        <a:effectLst/>
                        <a:latin typeface="Cambria Math" panose="02040503050406030204" pitchFamily="18" charset="0"/>
                        <a:ea typeface="Times New Roman" panose="02020603050405020304" pitchFamily="18" charset="0"/>
                        <a:cs typeface="Times New Roman" panose="02020603050405020304" pitchFamily="18" charset="0"/>
                      </a:rPr>
                      <m:t>(</m:t>
                    </m:r>
                    <m:r>
                      <a:rPr lang="en-GB"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GB"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for </a:t>
                </a:r>
                <a14:m>
                  <m:oMath xmlns:m="http://schemas.openxmlformats.org/officeDocument/2006/math">
                    <m:r>
                      <a:rPr lang="en-GB" i="1">
                        <a:effectLst/>
                        <a:latin typeface="Cambria Math" panose="02040503050406030204" pitchFamily="18" charset="0"/>
                        <a:ea typeface="Times New Roman" panose="02020603050405020304" pitchFamily="18" charset="0"/>
                        <a:cs typeface="Times New Roman" panose="02020603050405020304" pitchFamily="18" charset="0"/>
                      </a:rPr>
                      <m:t>0≤</m:t>
                    </m:r>
                    <m:r>
                      <a:rPr lang="en-GB"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GB" i="1">
                        <a:effectLst/>
                        <a:latin typeface="Cambria Math" panose="02040503050406030204" pitchFamily="18" charset="0"/>
                        <a:ea typeface="Times New Roman" panose="02020603050405020304" pitchFamily="18" charset="0"/>
                        <a:cs typeface="Times New Roman" panose="02020603050405020304" pitchFamily="18" charset="0"/>
                      </a:rPr>
                      <m:t>≤9</m:t>
                    </m:r>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95536" y="783905"/>
                <a:ext cx="4572000" cy="1822550"/>
              </a:xfrm>
              <a:prstGeom prst="rect">
                <a:avLst/>
              </a:prstGeom>
              <a:blipFill rotWithShape="0">
                <a:blip r:embed="rId3"/>
                <a:stretch>
                  <a:fillRect l="-1200" t="-1672" b="-4348"/>
                </a:stretch>
              </a:blipFill>
            </p:spPr>
            <p:txBody>
              <a:bodyPr/>
              <a:lstStyle/>
              <a:p>
                <a:r>
                  <a:rPr lang="en-GB">
                    <a:noFill/>
                  </a:rPr>
                  <a:t> </a:t>
                </a:r>
              </a:p>
            </p:txBody>
          </p:sp>
        </mc:Fallback>
      </mc:AlternateContent>
      <p:grpSp>
        <p:nvGrpSpPr>
          <p:cNvPr id="3" name="Group 57"/>
          <p:cNvGrpSpPr/>
          <p:nvPr/>
        </p:nvGrpSpPr>
        <p:grpSpPr>
          <a:xfrm>
            <a:off x="1144" y="0"/>
            <a:ext cx="9143074" cy="599127"/>
            <a:chOff x="0" y="13335"/>
            <a:chExt cx="9144218" cy="599127"/>
          </a:xfrm>
        </p:grpSpPr>
        <p:sp>
          <p:nvSpPr>
            <p:cNvPr id="4" name="TextBox 3"/>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Exercise 4</a:t>
              </a:r>
            </a:p>
          </p:txBody>
        </p:sp>
        <p:cxnSp>
          <p:nvCxnSpPr>
            <p:cNvPr id="5" name="Straight Connector 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p:cNvSpPr txBox="1"/>
          <p:nvPr/>
        </p:nvSpPr>
        <p:spPr>
          <a:xfrm>
            <a:off x="6033643" y="69131"/>
            <a:ext cx="3024336" cy="369332"/>
          </a:xfrm>
          <a:prstGeom prst="rect">
            <a:avLst/>
          </a:prstGeom>
          <a:noFill/>
        </p:spPr>
        <p:txBody>
          <a:bodyPr wrap="square" rtlCol="0">
            <a:spAutoFit/>
          </a:bodyPr>
          <a:lstStyle/>
          <a:p>
            <a:pPr algn="r"/>
            <a:r>
              <a:rPr lang="en-GB" dirty="0">
                <a:solidFill>
                  <a:schemeClr val="bg1"/>
                </a:solidFill>
              </a:rPr>
              <a:t>(Exercises on provided sheet)</a:t>
            </a:r>
          </a:p>
        </p:txBody>
      </p:sp>
      <p:pic>
        <p:nvPicPr>
          <p:cNvPr id="7" name="Picture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063" y="2996952"/>
            <a:ext cx="4536504" cy="3240360"/>
          </a:xfrm>
          <a:prstGeom prst="rect">
            <a:avLst/>
          </a:prstGeom>
          <a:noFill/>
          <a:ln>
            <a:noFill/>
          </a:ln>
        </p:spPr>
      </p:pic>
      <mc:AlternateContent xmlns:mc="http://schemas.openxmlformats.org/markup-compatibility/2006" xmlns:a14="http://schemas.microsoft.com/office/drawing/2010/main">
        <mc:Choice Requires="a14">
          <p:sp>
            <p:nvSpPr>
              <p:cNvPr id="8" name="Rectangle 7"/>
              <p:cNvSpPr/>
              <p:nvPr/>
            </p:nvSpPr>
            <p:spPr>
              <a:xfrm>
                <a:off x="5364087" y="740159"/>
                <a:ext cx="3744059" cy="2429127"/>
              </a:xfrm>
              <a:prstGeom prst="rect">
                <a:avLst/>
              </a:prstGeom>
            </p:spPr>
            <p:txBody>
              <a:bodyPr wrap="square">
                <a:spAutoFit/>
              </a:bodyPr>
              <a:lstStyle/>
              <a:p>
                <a:pPr lvl="0">
                  <a:lnSpc>
                    <a:spcPct val="107000"/>
                  </a:lnSpc>
                  <a:spcAft>
                    <a:spcPts val="800"/>
                  </a:spcAft>
                </a:pPr>
                <a:r>
                  <a:rPr lang="en-GB" dirty="0">
                    <a:latin typeface="Calibri" panose="020F0502020204030204" pitchFamily="34" charset="0"/>
                    <a:ea typeface="Times New Roman" panose="02020603050405020304" pitchFamily="18" charset="0"/>
                    <a:cs typeface="Times New Roman" panose="02020603050405020304" pitchFamily="18" charset="0"/>
                  </a:rPr>
                  <a:t>[Specimen 1 Q4] </a:t>
                </a:r>
                <a:r>
                  <a:rPr lang="en-GB" dirty="0">
                    <a:effectLst/>
                    <a:latin typeface="Calibri" panose="020F0502020204030204" pitchFamily="34" charset="0"/>
                    <a:ea typeface="Calibri" panose="020F0502020204030204" pitchFamily="34" charset="0"/>
                    <a:cs typeface="Times New Roman" panose="02020603050405020304" pitchFamily="18" charset="0"/>
                  </a:rPr>
                  <a:t>A function </a:t>
                </a:r>
                <a14:m>
                  <m:oMath xmlns:m="http://schemas.openxmlformats.org/officeDocument/2006/math">
                    <m:r>
                      <a:rPr lang="en-GB" i="1">
                        <a:effectLst/>
                        <a:latin typeface="Cambria Math" panose="02040503050406030204" pitchFamily="18" charset="0"/>
                        <a:ea typeface="Calibri" panose="020F0502020204030204" pitchFamily="34" charset="0"/>
                        <a:cs typeface="Times New Roman" panose="02020603050405020304" pitchFamily="18" charset="0"/>
                      </a:rPr>
                      <m:t>𝑓</m:t>
                    </m:r>
                    <m:r>
                      <a:rPr lang="en-GB" i="1">
                        <a:effectLst/>
                        <a:latin typeface="Cambria Math" panose="02040503050406030204" pitchFamily="18" charset="0"/>
                        <a:ea typeface="Calibri" panose="020F0502020204030204" pitchFamily="34" charset="0"/>
                        <a:cs typeface="Times New Roman" panose="02020603050405020304" pitchFamily="18" charset="0"/>
                      </a:rPr>
                      <m:t>(</m:t>
                    </m:r>
                    <m:r>
                      <a:rPr lang="en-GB" i="1">
                        <a:effectLst/>
                        <a:latin typeface="Cambria Math" panose="02040503050406030204" pitchFamily="18" charset="0"/>
                        <a:ea typeface="Calibri" panose="020F0502020204030204" pitchFamily="34" charset="0"/>
                        <a:cs typeface="Times New Roman" panose="02020603050405020304" pitchFamily="18" charset="0"/>
                      </a:rPr>
                      <m:t>𝑥</m:t>
                    </m:r>
                    <m:r>
                      <a:rPr lang="en-GB"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is defined as:</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en-GB" i="1">
                          <a:effectLst/>
                          <a:latin typeface="Cambria Math" panose="02040503050406030204" pitchFamily="18" charset="0"/>
                          <a:ea typeface="Calibri" panose="020F0502020204030204" pitchFamily="34" charset="0"/>
                          <a:cs typeface="Times New Roman" panose="02020603050405020304" pitchFamily="18" charset="0"/>
                        </a:rPr>
                        <m:t>𝑓</m:t>
                      </m:r>
                      <m:d>
                        <m:dPr>
                          <m:ctrlPr>
                            <a:rPr lang="en-GB" i="1">
                              <a:effectLst/>
                              <a:latin typeface="Cambria Math" panose="02040503050406030204" pitchFamily="18" charset="0"/>
                              <a:ea typeface="Calibri" panose="020F0502020204030204" pitchFamily="34" charset="0"/>
                              <a:cs typeface="Times New Roman" panose="02020603050405020304" pitchFamily="18" charset="0"/>
                            </a:rPr>
                          </m:ctrlPr>
                        </m:dPr>
                        <m:e>
                          <m:r>
                            <a:rPr lang="en-GB" i="1">
                              <a:effectLst/>
                              <a:latin typeface="Cambria Math" panose="02040503050406030204" pitchFamily="18" charset="0"/>
                              <a:ea typeface="Calibri" panose="020F0502020204030204" pitchFamily="34" charset="0"/>
                              <a:cs typeface="Times New Roman" panose="02020603050405020304" pitchFamily="18" charset="0"/>
                            </a:rPr>
                            <m:t>𝑥</m:t>
                          </m:r>
                        </m:e>
                      </m:d>
                      <m:r>
                        <a:rPr lang="en-GB"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GB" i="1">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2"/>
                                    <m:mcJc m:val="center"/>
                                  </m:mcPr>
                                </m:mc>
                              </m:mcs>
                              <m:ctrlPr>
                                <a:rPr lang="en-GB"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GB" i="1">
                                    <a:effectLst/>
                                    <a:latin typeface="Cambria Math" panose="02040503050406030204" pitchFamily="18" charset="0"/>
                                    <a:ea typeface="Calibri" panose="020F0502020204030204" pitchFamily="34" charset="0"/>
                                    <a:cs typeface="Times New Roman" panose="02020603050405020304" pitchFamily="18" charset="0"/>
                                  </a:rPr>
                                  <m:t>3</m:t>
                                </m:r>
                                <m:r>
                                  <a:rPr lang="en-GB" i="1">
                                    <a:effectLst/>
                                    <a:latin typeface="Cambria Math" panose="02040503050406030204" pitchFamily="18" charset="0"/>
                                    <a:ea typeface="Calibri" panose="020F0502020204030204" pitchFamily="34" charset="0"/>
                                    <a:cs typeface="Times New Roman" panose="02020603050405020304" pitchFamily="18" charset="0"/>
                                  </a:rPr>
                                  <m:t>𝑥</m:t>
                                </m:r>
                              </m:e>
                              <m:e>
                                <m:r>
                                  <a:rPr lang="en-GB" i="1">
                                    <a:effectLst/>
                                    <a:latin typeface="Cambria Math" panose="02040503050406030204" pitchFamily="18" charset="0"/>
                                    <a:ea typeface="Calibri" panose="020F0502020204030204" pitchFamily="34" charset="0"/>
                                    <a:cs typeface="Times New Roman" panose="02020603050405020304" pitchFamily="18" charset="0"/>
                                  </a:rPr>
                                  <m:t>0≤</m:t>
                                </m:r>
                                <m:r>
                                  <a:rPr lang="en-GB" i="1">
                                    <a:effectLst/>
                                    <a:latin typeface="Cambria Math" panose="02040503050406030204" pitchFamily="18" charset="0"/>
                                    <a:ea typeface="Calibri" panose="020F0502020204030204" pitchFamily="34" charset="0"/>
                                    <a:cs typeface="Times New Roman" panose="02020603050405020304" pitchFamily="18" charset="0"/>
                                  </a:rPr>
                                  <m:t>𝑥</m:t>
                                </m:r>
                                <m:r>
                                  <a:rPr lang="en-GB" i="1">
                                    <a:effectLst/>
                                    <a:latin typeface="Cambria Math" panose="02040503050406030204" pitchFamily="18" charset="0"/>
                                    <a:ea typeface="Calibri" panose="020F0502020204030204" pitchFamily="34" charset="0"/>
                                    <a:cs typeface="Times New Roman" panose="02020603050405020304" pitchFamily="18" charset="0"/>
                                  </a:rPr>
                                  <m:t>&lt;1</m:t>
                                </m:r>
                              </m:e>
                            </m:mr>
                            <m:mr>
                              <m:e>
                                <m:r>
                                  <a:rPr lang="en-GB" i="1">
                                    <a:effectLst/>
                                    <a:latin typeface="Cambria Math" panose="02040503050406030204" pitchFamily="18" charset="0"/>
                                    <a:ea typeface="Calibri" panose="020F0502020204030204" pitchFamily="34" charset="0"/>
                                    <a:cs typeface="Times New Roman" panose="02020603050405020304" pitchFamily="18" charset="0"/>
                                  </a:rPr>
                                  <m:t>3</m:t>
                                </m:r>
                              </m:e>
                              <m:e>
                                <m:r>
                                  <a:rPr lang="en-GB" i="1">
                                    <a:effectLst/>
                                    <a:latin typeface="Cambria Math" panose="02040503050406030204" pitchFamily="18" charset="0"/>
                                    <a:ea typeface="Calibri" panose="020F0502020204030204" pitchFamily="34" charset="0"/>
                                    <a:cs typeface="Times New Roman" panose="02020603050405020304" pitchFamily="18" charset="0"/>
                                  </a:rPr>
                                  <m:t>1≤</m:t>
                                </m:r>
                                <m:r>
                                  <a:rPr lang="en-GB" i="1">
                                    <a:effectLst/>
                                    <a:latin typeface="Cambria Math" panose="02040503050406030204" pitchFamily="18" charset="0"/>
                                    <a:ea typeface="Calibri" panose="020F0502020204030204" pitchFamily="34" charset="0"/>
                                    <a:cs typeface="Times New Roman" panose="02020603050405020304" pitchFamily="18" charset="0"/>
                                  </a:rPr>
                                  <m:t>𝑥</m:t>
                                </m:r>
                                <m:r>
                                  <a:rPr lang="en-GB" i="1">
                                    <a:effectLst/>
                                    <a:latin typeface="Cambria Math" panose="02040503050406030204" pitchFamily="18" charset="0"/>
                                    <a:ea typeface="Calibri" panose="020F0502020204030204" pitchFamily="34" charset="0"/>
                                    <a:cs typeface="Times New Roman" panose="02020603050405020304" pitchFamily="18" charset="0"/>
                                  </a:rPr>
                                  <m:t>&lt;3</m:t>
                                </m:r>
                              </m:e>
                            </m:mr>
                            <m:mr>
                              <m:e>
                                <m:r>
                                  <a:rPr lang="en-GB" i="1">
                                    <a:effectLst/>
                                    <a:latin typeface="Cambria Math" panose="02040503050406030204" pitchFamily="18" charset="0"/>
                                    <a:ea typeface="Calibri" panose="020F0502020204030204" pitchFamily="34" charset="0"/>
                                    <a:cs typeface="Times New Roman" panose="02020603050405020304" pitchFamily="18" charset="0"/>
                                  </a:rPr>
                                  <m:t>12−3</m:t>
                                </m:r>
                                <m:r>
                                  <a:rPr lang="en-GB" i="1">
                                    <a:effectLst/>
                                    <a:latin typeface="Cambria Math" panose="02040503050406030204" pitchFamily="18" charset="0"/>
                                    <a:ea typeface="Calibri" panose="020F0502020204030204" pitchFamily="34" charset="0"/>
                                    <a:cs typeface="Times New Roman" panose="02020603050405020304" pitchFamily="18" charset="0"/>
                                  </a:rPr>
                                  <m:t>𝑥</m:t>
                                </m:r>
                              </m:e>
                              <m:e>
                                <m:r>
                                  <a:rPr lang="en-GB" i="1">
                                    <a:effectLst/>
                                    <a:latin typeface="Cambria Math" panose="02040503050406030204" pitchFamily="18" charset="0"/>
                                    <a:ea typeface="Calibri" panose="020F0502020204030204" pitchFamily="34" charset="0"/>
                                    <a:cs typeface="Times New Roman" panose="02020603050405020304" pitchFamily="18" charset="0"/>
                                  </a:rPr>
                                  <m:t>3≤</m:t>
                                </m:r>
                                <m:r>
                                  <a:rPr lang="en-GB" i="1">
                                    <a:effectLst/>
                                    <a:latin typeface="Cambria Math" panose="02040503050406030204" pitchFamily="18" charset="0"/>
                                    <a:ea typeface="Calibri" panose="020F0502020204030204" pitchFamily="34" charset="0"/>
                                    <a:cs typeface="Times New Roman" panose="02020603050405020304" pitchFamily="18" charset="0"/>
                                  </a:rPr>
                                  <m:t>𝑥</m:t>
                                </m:r>
                                <m:r>
                                  <a:rPr lang="en-GB" i="1">
                                    <a:effectLst/>
                                    <a:latin typeface="Cambria Math" panose="02040503050406030204" pitchFamily="18" charset="0"/>
                                    <a:ea typeface="Calibri" panose="020F0502020204030204" pitchFamily="34" charset="0"/>
                                    <a:cs typeface="Times New Roman" panose="02020603050405020304" pitchFamily="18" charset="0"/>
                                  </a:rPr>
                                  <m:t>≤4</m:t>
                                </m:r>
                              </m:e>
                            </m:mr>
                          </m:m>
                        </m:e>
                      </m:d>
                    </m:oMath>
                  </m:oMathPara>
                </a14:m>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effectLst/>
                    <a:latin typeface="Calibri" panose="020F0502020204030204" pitchFamily="34" charset="0"/>
                    <a:ea typeface="Times New Roman" panose="02020603050405020304" pitchFamily="18" charset="0"/>
                    <a:cs typeface="Times New Roman" panose="02020603050405020304" pitchFamily="18" charset="0"/>
                  </a:rPr>
                  <a:t>Calculate the area enclosed by the graph of </a:t>
                </a:r>
                <a14:m>
                  <m:oMath xmlns:m="http://schemas.openxmlformats.org/officeDocument/2006/math">
                    <m:r>
                      <a:rPr lang="en-GB" i="1">
                        <a:effectLst/>
                        <a:latin typeface="Cambria Math" panose="02040503050406030204" pitchFamily="18" charset="0"/>
                        <a:ea typeface="Times New Roman" panose="02020603050405020304" pitchFamily="18" charset="0"/>
                        <a:cs typeface="Times New Roman" panose="02020603050405020304" pitchFamily="18" charset="0"/>
                      </a:rPr>
                      <m:t>𝑦</m:t>
                    </m:r>
                    <m:r>
                      <a:rPr lang="en-GB" i="1">
                        <a:effectLst/>
                        <a:latin typeface="Cambria Math" panose="02040503050406030204" pitchFamily="18" charset="0"/>
                        <a:ea typeface="Times New Roman" panose="02020603050405020304" pitchFamily="18" charset="0"/>
                        <a:cs typeface="Times New Roman" panose="02020603050405020304" pitchFamily="18" charset="0"/>
                      </a:rPr>
                      <m:t>=</m:t>
                    </m:r>
                    <m:r>
                      <a:rPr lang="en-GB" i="1">
                        <a:effectLst/>
                        <a:latin typeface="Cambria Math" panose="02040503050406030204" pitchFamily="18" charset="0"/>
                        <a:ea typeface="Times New Roman" panose="02020603050405020304" pitchFamily="18" charset="0"/>
                        <a:cs typeface="Times New Roman" panose="02020603050405020304" pitchFamily="18" charset="0"/>
                      </a:rPr>
                      <m:t>𝑓</m:t>
                    </m:r>
                    <m:d>
                      <m:dPr>
                        <m:ctrlPr>
                          <a:rPr lang="en-GB"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GB" i="1">
                            <a:effectLst/>
                            <a:latin typeface="Cambria Math" panose="02040503050406030204" pitchFamily="18" charset="0"/>
                            <a:ea typeface="Times New Roman" panose="02020603050405020304" pitchFamily="18" charset="0"/>
                            <a:cs typeface="Times New Roman" panose="02020603050405020304" pitchFamily="18" charset="0"/>
                          </a:rPr>
                          <m:t>𝑥</m:t>
                        </m:r>
                      </m:e>
                    </m:d>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and the </a:t>
                </a:r>
                <a14:m>
                  <m:oMath xmlns:m="http://schemas.openxmlformats.org/officeDocument/2006/math">
                    <m:r>
                      <a:rPr lang="en-GB"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GB"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axis.</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5364087" y="740159"/>
                <a:ext cx="3744059" cy="2429127"/>
              </a:xfrm>
              <a:prstGeom prst="rect">
                <a:avLst/>
              </a:prstGeom>
              <a:blipFill rotWithShape="0">
                <a:blip r:embed="rId5"/>
                <a:stretch>
                  <a:fillRect l="-1466" t="-1003" b="-2506"/>
                </a:stretch>
              </a:blipFill>
            </p:spPr>
            <p:txBody>
              <a:bodyPr/>
              <a:lstStyle/>
              <a:p>
                <a:r>
                  <a:rPr lang="en-GB">
                    <a:noFill/>
                  </a:rPr>
                  <a:t> </a:t>
                </a:r>
              </a:p>
            </p:txBody>
          </p:sp>
        </mc:Fallback>
      </mc:AlternateContent>
      <p:sp>
        <p:nvSpPr>
          <p:cNvPr id="10" name="Rectangle 9"/>
          <p:cNvSpPr/>
          <p:nvPr/>
        </p:nvSpPr>
        <p:spPr>
          <a:xfrm>
            <a:off x="105855" y="841096"/>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3</a:t>
            </a:r>
          </a:p>
        </p:txBody>
      </p:sp>
      <p:sp>
        <p:nvSpPr>
          <p:cNvPr id="11" name="Rectangle 10"/>
          <p:cNvSpPr/>
          <p:nvPr/>
        </p:nvSpPr>
        <p:spPr>
          <a:xfrm>
            <a:off x="5049738" y="837256"/>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4</a:t>
            </a:r>
          </a:p>
        </p:txBody>
      </p:sp>
      <p:cxnSp>
        <p:nvCxnSpPr>
          <p:cNvPr id="12" name="Straight Connector 11"/>
          <p:cNvCxnSpPr/>
          <p:nvPr/>
        </p:nvCxnSpPr>
        <p:spPr>
          <a:xfrm flipH="1">
            <a:off x="673100" y="4648200"/>
            <a:ext cx="787400" cy="0"/>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flipH="1">
            <a:off x="1460500" y="3784600"/>
            <a:ext cx="800100" cy="863600"/>
          </a:xfrm>
          <a:prstGeom prst="line">
            <a:avLst/>
          </a:prstGeom>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a:xfrm flipH="1" flipV="1">
            <a:off x="2260601" y="3810000"/>
            <a:ext cx="1943099" cy="2108200"/>
          </a:xfrm>
          <a:prstGeom prst="line">
            <a:avLst/>
          </a:prstGeom>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30" name="TextBox 29"/>
              <p:cNvSpPr txBox="1"/>
              <p:nvPr/>
            </p:nvSpPr>
            <p:spPr>
              <a:xfrm>
                <a:off x="6033643" y="6017793"/>
                <a:ext cx="2282773" cy="369332"/>
              </a:xfrm>
              <a:prstGeom prst="rect">
                <a:avLst/>
              </a:prstGeom>
              <a:noFill/>
            </p:spPr>
            <p:txBody>
              <a:bodyPr wrap="square" rtlCol="0">
                <a:spAutoFit/>
              </a:bodyPr>
              <a:lstStyle/>
              <a:p>
                <a:r>
                  <a:rPr lang="en-GB" dirty="0"/>
                  <a:t>Area = </a:t>
                </a:r>
                <a14:m>
                  <m:oMath xmlns:m="http://schemas.openxmlformats.org/officeDocument/2006/math">
                    <m:r>
                      <a:rPr lang="en-GB" b="1" i="1" smtClean="0">
                        <a:latin typeface="Cambria Math" panose="02040503050406030204" pitchFamily="18" charset="0"/>
                      </a:rPr>
                      <m:t>𝟗</m:t>
                    </m:r>
                  </m:oMath>
                </a14:m>
                <a:endParaRPr lang="en-GB" b="1" dirty="0"/>
              </a:p>
            </p:txBody>
          </p:sp>
        </mc:Choice>
        <mc:Fallback xmlns="">
          <p:sp>
            <p:nvSpPr>
              <p:cNvPr id="30" name="TextBox 29"/>
              <p:cNvSpPr txBox="1">
                <a:spLocks noRot="1" noChangeAspect="1" noMove="1" noResize="1" noEditPoints="1" noAdjustHandles="1" noChangeArrowheads="1" noChangeShapeType="1" noTextEdit="1"/>
              </p:cNvSpPr>
              <p:nvPr/>
            </p:nvSpPr>
            <p:spPr>
              <a:xfrm>
                <a:off x="6033643" y="6017793"/>
                <a:ext cx="2282773" cy="369332"/>
              </a:xfrm>
              <a:prstGeom prst="rect">
                <a:avLst/>
              </a:prstGeom>
              <a:blipFill rotWithShape="0">
                <a:blip r:embed="rId6"/>
                <a:stretch>
                  <a:fillRect l="-2406" t="-8197" b="-24590"/>
                </a:stretch>
              </a:blipFill>
            </p:spPr>
            <p:txBody>
              <a:bodyPr/>
              <a:lstStyle/>
              <a:p>
                <a:r>
                  <a:rPr lang="en-GB">
                    <a:noFill/>
                  </a:rPr>
                  <a:t> </a:t>
                </a:r>
              </a:p>
            </p:txBody>
          </p:sp>
        </mc:Fallback>
      </mc:AlternateContent>
      <p:sp>
        <p:nvSpPr>
          <p:cNvPr id="31" name="Rectangle 30"/>
          <p:cNvSpPr/>
          <p:nvPr/>
        </p:nvSpPr>
        <p:spPr>
          <a:xfrm>
            <a:off x="373912" y="2985570"/>
            <a:ext cx="4515588" cy="32882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2" name="Rectangle 31"/>
          <p:cNvSpPr/>
          <p:nvPr/>
        </p:nvSpPr>
        <p:spPr>
          <a:xfrm>
            <a:off x="5501906" y="3095971"/>
            <a:ext cx="3462582" cy="28222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Sketch ?</a:t>
            </a:r>
          </a:p>
        </p:txBody>
      </p:sp>
      <p:sp>
        <p:nvSpPr>
          <p:cNvPr id="33" name="Rectangle 32"/>
          <p:cNvSpPr/>
          <p:nvPr/>
        </p:nvSpPr>
        <p:spPr>
          <a:xfrm>
            <a:off x="6751588" y="6070600"/>
            <a:ext cx="995412" cy="5616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17671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1"/>
                                        </p:tgtEl>
                                      </p:cBhvr>
                                    </p:animEffect>
                                    <p:set>
                                      <p:cBhvr>
                                        <p:cTn id="7"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8" restart="whenNotActive" fill="hold" evtFilter="cancelBubble" nodeType="interactiveSeq">
                <p:stCondLst>
                  <p:cond evt="onClick" delay="0">
                    <p:tgtEl>
                      <p:spTgt spid="3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2"/>
                                        </p:tgtEl>
                                      </p:cBhvr>
                                    </p:animEffect>
                                    <p:set>
                                      <p:cBhvr>
                                        <p:cTn id="13"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14" restart="whenNotActive" fill="hold" evtFilter="cancelBubble" nodeType="interactiveSeq">
                <p:stCondLst>
                  <p:cond evt="onClick" delay="0">
                    <p:tgtEl>
                      <p:spTgt spid="3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33"/>
                                        </p:tgtEl>
                                      </p:cBhvr>
                                    </p:animEffect>
                                    <p:set>
                                      <p:cBhvr>
                                        <p:cTn id="19"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bldLst>
      <p:bldP spid="31" grpId="0" animBg="1"/>
      <p:bldP spid="32" grpId="0" animBg="1"/>
      <p:bldP spid="3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7"/>
          <p:cNvGrpSpPr/>
          <p:nvPr/>
        </p:nvGrpSpPr>
        <p:grpSpPr>
          <a:xfrm>
            <a:off x="1144" y="0"/>
            <a:ext cx="9143074" cy="599127"/>
            <a:chOff x="0" y="13335"/>
            <a:chExt cx="9144218" cy="599127"/>
          </a:xfrm>
        </p:grpSpPr>
        <p:sp>
          <p:nvSpPr>
            <p:cNvPr id="3" name="TextBox 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Exercise 4</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6033643" y="69131"/>
            <a:ext cx="3024336" cy="369332"/>
          </a:xfrm>
          <a:prstGeom prst="rect">
            <a:avLst/>
          </a:prstGeom>
          <a:noFill/>
        </p:spPr>
        <p:txBody>
          <a:bodyPr wrap="square" rtlCol="0">
            <a:spAutoFit/>
          </a:bodyPr>
          <a:lstStyle/>
          <a:p>
            <a:pPr algn="r"/>
            <a:r>
              <a:rPr lang="en-GB" dirty="0">
                <a:solidFill>
                  <a:schemeClr val="bg1"/>
                </a:solidFill>
              </a:rPr>
              <a:t>(Exercises on provided sheet)</a:t>
            </a:r>
          </a:p>
        </p:txBody>
      </p:sp>
      <mc:AlternateContent xmlns:mc="http://schemas.openxmlformats.org/markup-compatibility/2006" xmlns:a14="http://schemas.microsoft.com/office/drawing/2010/main">
        <mc:Choice Requires="a14">
          <p:sp>
            <p:nvSpPr>
              <p:cNvPr id="6" name="Rectangle 5"/>
              <p:cNvSpPr/>
              <p:nvPr/>
            </p:nvSpPr>
            <p:spPr>
              <a:xfrm>
                <a:off x="611560" y="980728"/>
                <a:ext cx="4518248" cy="1836400"/>
              </a:xfrm>
              <a:prstGeom prst="rect">
                <a:avLst/>
              </a:prstGeom>
            </p:spPr>
            <p:txBody>
              <a:bodyPr wrap="square">
                <a:spAutoFit/>
              </a:bodyPr>
              <a:lstStyle/>
              <a:p>
                <a:pPr lvl="0">
                  <a:lnSpc>
                    <a:spcPct val="107000"/>
                  </a:lnSpc>
                  <a:spcAft>
                    <a:spcPts val="800"/>
                  </a:spcAft>
                </a:pPr>
                <a:r>
                  <a:rPr lang="en-GB" dirty="0">
                    <a:latin typeface="Calibri" panose="020F0502020204030204" pitchFamily="34" charset="0"/>
                    <a:ea typeface="Times New Roman" panose="02020603050405020304" pitchFamily="18" charset="0"/>
                    <a:cs typeface="Times New Roman" panose="02020603050405020304" pitchFamily="18" charset="0"/>
                  </a:rPr>
                  <a:t>[AQA Worksheet Q9] </a:t>
                </a:r>
              </a:p>
              <a:p>
                <a:pPr lvl="0">
                  <a:lnSpc>
                    <a:spcPct val="107000"/>
                  </a:lnSpc>
                  <a:spcAft>
                    <a:spcPts val="800"/>
                  </a:spcAft>
                </a:pPr>
                <a14:m>
                  <m:oMathPara xmlns:m="http://schemas.openxmlformats.org/officeDocument/2006/math">
                    <m:oMathParaPr>
                      <m:jc m:val="centerGroup"/>
                    </m:oMathParaPr>
                    <m:oMath xmlns:m="http://schemas.openxmlformats.org/officeDocument/2006/math">
                      <m:r>
                        <a:rPr lang="en-GB" i="1">
                          <a:effectLst/>
                          <a:latin typeface="Cambria Math" panose="02040503050406030204" pitchFamily="18" charset="0"/>
                          <a:ea typeface="Calibri" panose="020F0502020204030204" pitchFamily="34" charset="0"/>
                          <a:cs typeface="Times New Roman" panose="02020603050405020304" pitchFamily="18" charset="0"/>
                        </a:rPr>
                        <m:t>𝑓</m:t>
                      </m:r>
                      <m:d>
                        <m:dPr>
                          <m:ctrlPr>
                            <a:rPr lang="en-GB" i="1">
                              <a:effectLst/>
                              <a:latin typeface="Cambria Math" panose="02040503050406030204" pitchFamily="18" charset="0"/>
                              <a:ea typeface="Calibri" panose="020F0502020204030204" pitchFamily="34" charset="0"/>
                              <a:cs typeface="Times New Roman" panose="02020603050405020304" pitchFamily="18" charset="0"/>
                            </a:rPr>
                          </m:ctrlPr>
                        </m:dPr>
                        <m:e>
                          <m:r>
                            <a:rPr lang="en-GB" i="1">
                              <a:effectLst/>
                              <a:latin typeface="Cambria Math" panose="02040503050406030204" pitchFamily="18" charset="0"/>
                              <a:ea typeface="Calibri" panose="020F0502020204030204" pitchFamily="34" charset="0"/>
                              <a:cs typeface="Times New Roman" panose="02020603050405020304" pitchFamily="18" charset="0"/>
                            </a:rPr>
                            <m:t>𝑥</m:t>
                          </m:r>
                        </m:e>
                      </m:d>
                      <m:r>
                        <a:rPr lang="en-GB"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GB" i="1">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2"/>
                                    <m:mcJc m:val="center"/>
                                  </m:mcPr>
                                </m:mc>
                              </m:mcs>
                              <m:ctrlPr>
                                <a:rPr lang="en-GB"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GB"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GB" i="1">
                                        <a:effectLst/>
                                        <a:latin typeface="Cambria Math" panose="02040503050406030204" pitchFamily="18" charset="0"/>
                                        <a:ea typeface="Calibri" panose="020F0502020204030204" pitchFamily="34" charset="0"/>
                                        <a:cs typeface="Times New Roman" panose="02020603050405020304" pitchFamily="18" charset="0"/>
                                      </a:rPr>
                                    </m:ctrlPr>
                                  </m:sSupPr>
                                  <m:e>
                                    <m:r>
                                      <a:rPr lang="en-GB"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GB" i="1">
                                        <a:effectLst/>
                                        <a:latin typeface="Cambria Math" panose="02040503050406030204" pitchFamily="18" charset="0"/>
                                        <a:ea typeface="Calibri" panose="020F0502020204030204" pitchFamily="34" charset="0"/>
                                        <a:cs typeface="Times New Roman" panose="02020603050405020304" pitchFamily="18" charset="0"/>
                                      </a:rPr>
                                      <m:t>2</m:t>
                                    </m:r>
                                  </m:sup>
                                </m:sSup>
                              </m:e>
                              <m:e>
                                <m:r>
                                  <a:rPr lang="en-GB" i="1">
                                    <a:effectLst/>
                                    <a:latin typeface="Cambria Math" panose="02040503050406030204" pitchFamily="18" charset="0"/>
                                    <a:ea typeface="Calibri" panose="020F0502020204030204" pitchFamily="34" charset="0"/>
                                    <a:cs typeface="Times New Roman" panose="02020603050405020304" pitchFamily="18" charset="0"/>
                                  </a:rPr>
                                  <m:t>0≤</m:t>
                                </m:r>
                                <m:r>
                                  <a:rPr lang="en-GB" i="1">
                                    <a:effectLst/>
                                    <a:latin typeface="Cambria Math" panose="02040503050406030204" pitchFamily="18" charset="0"/>
                                    <a:ea typeface="Calibri" panose="020F0502020204030204" pitchFamily="34" charset="0"/>
                                    <a:cs typeface="Times New Roman" panose="02020603050405020304" pitchFamily="18" charset="0"/>
                                  </a:rPr>
                                  <m:t>𝑥</m:t>
                                </m:r>
                                <m:r>
                                  <a:rPr lang="en-GB" i="1">
                                    <a:effectLst/>
                                    <a:latin typeface="Cambria Math" panose="02040503050406030204" pitchFamily="18" charset="0"/>
                                    <a:ea typeface="Calibri" panose="020F0502020204030204" pitchFamily="34" charset="0"/>
                                    <a:cs typeface="Times New Roman" panose="02020603050405020304" pitchFamily="18" charset="0"/>
                                  </a:rPr>
                                  <m:t>&lt;2</m:t>
                                </m:r>
                              </m:e>
                            </m:mr>
                            <m:mr>
                              <m:e>
                                <m:r>
                                  <a:rPr lang="en-GB" i="1">
                                    <a:effectLst/>
                                    <a:latin typeface="Cambria Math" panose="02040503050406030204" pitchFamily="18" charset="0"/>
                                    <a:ea typeface="Calibri" panose="020F0502020204030204" pitchFamily="34" charset="0"/>
                                    <a:cs typeface="Times New Roman" panose="02020603050405020304" pitchFamily="18" charset="0"/>
                                  </a:rPr>
                                  <m:t>−4</m:t>
                                </m:r>
                              </m:e>
                              <m:e>
                                <m:r>
                                  <a:rPr lang="en-GB" i="1">
                                    <a:effectLst/>
                                    <a:latin typeface="Cambria Math" panose="02040503050406030204" pitchFamily="18" charset="0"/>
                                    <a:ea typeface="Calibri" panose="020F0502020204030204" pitchFamily="34" charset="0"/>
                                    <a:cs typeface="Times New Roman" panose="02020603050405020304" pitchFamily="18" charset="0"/>
                                  </a:rPr>
                                  <m:t>2≤</m:t>
                                </m:r>
                                <m:r>
                                  <a:rPr lang="en-GB" i="1">
                                    <a:effectLst/>
                                    <a:latin typeface="Cambria Math" panose="02040503050406030204" pitchFamily="18" charset="0"/>
                                    <a:ea typeface="Calibri" panose="020F0502020204030204" pitchFamily="34" charset="0"/>
                                    <a:cs typeface="Times New Roman" panose="02020603050405020304" pitchFamily="18" charset="0"/>
                                  </a:rPr>
                                  <m:t>𝑥</m:t>
                                </m:r>
                                <m:r>
                                  <a:rPr lang="en-GB" i="1">
                                    <a:effectLst/>
                                    <a:latin typeface="Cambria Math" panose="02040503050406030204" pitchFamily="18" charset="0"/>
                                    <a:ea typeface="Calibri" panose="020F0502020204030204" pitchFamily="34" charset="0"/>
                                    <a:cs typeface="Times New Roman" panose="02020603050405020304" pitchFamily="18" charset="0"/>
                                  </a:rPr>
                                  <m:t>&lt;3</m:t>
                                </m:r>
                              </m:e>
                            </m:mr>
                            <m:mr>
                              <m:e>
                                <m:r>
                                  <a:rPr lang="en-GB" i="1">
                                    <a:effectLst/>
                                    <a:latin typeface="Cambria Math" panose="02040503050406030204" pitchFamily="18" charset="0"/>
                                    <a:ea typeface="Calibri" panose="020F0502020204030204" pitchFamily="34" charset="0"/>
                                    <a:cs typeface="Times New Roman" panose="02020603050405020304" pitchFamily="18" charset="0"/>
                                  </a:rPr>
                                  <m:t>2</m:t>
                                </m:r>
                                <m:r>
                                  <a:rPr lang="en-GB" i="1">
                                    <a:effectLst/>
                                    <a:latin typeface="Cambria Math" panose="02040503050406030204" pitchFamily="18" charset="0"/>
                                    <a:ea typeface="Calibri" panose="020F0502020204030204" pitchFamily="34" charset="0"/>
                                    <a:cs typeface="Times New Roman" panose="02020603050405020304" pitchFamily="18" charset="0"/>
                                  </a:rPr>
                                  <m:t>𝑥</m:t>
                                </m:r>
                                <m:r>
                                  <a:rPr lang="en-GB" i="1">
                                    <a:effectLst/>
                                    <a:latin typeface="Cambria Math" panose="02040503050406030204" pitchFamily="18" charset="0"/>
                                    <a:ea typeface="Calibri" panose="020F0502020204030204" pitchFamily="34" charset="0"/>
                                    <a:cs typeface="Times New Roman" panose="02020603050405020304" pitchFamily="18" charset="0"/>
                                  </a:rPr>
                                  <m:t>−10</m:t>
                                </m:r>
                              </m:e>
                              <m:e>
                                <m:r>
                                  <a:rPr lang="en-GB" i="1">
                                    <a:effectLst/>
                                    <a:latin typeface="Cambria Math" panose="02040503050406030204" pitchFamily="18" charset="0"/>
                                    <a:ea typeface="Calibri" panose="020F0502020204030204" pitchFamily="34" charset="0"/>
                                    <a:cs typeface="Times New Roman" panose="02020603050405020304" pitchFamily="18" charset="0"/>
                                  </a:rPr>
                                  <m:t>3≤</m:t>
                                </m:r>
                                <m:r>
                                  <a:rPr lang="en-GB" i="1">
                                    <a:effectLst/>
                                    <a:latin typeface="Cambria Math" panose="02040503050406030204" pitchFamily="18" charset="0"/>
                                    <a:ea typeface="Calibri" panose="020F0502020204030204" pitchFamily="34" charset="0"/>
                                    <a:cs typeface="Times New Roman" panose="02020603050405020304" pitchFamily="18" charset="0"/>
                                  </a:rPr>
                                  <m:t>𝑥</m:t>
                                </m:r>
                                <m:r>
                                  <a:rPr lang="en-GB" i="1">
                                    <a:effectLst/>
                                    <a:latin typeface="Cambria Math" panose="02040503050406030204" pitchFamily="18" charset="0"/>
                                    <a:ea typeface="Calibri" panose="020F0502020204030204" pitchFamily="34" charset="0"/>
                                    <a:cs typeface="Times New Roman" panose="02020603050405020304" pitchFamily="18" charset="0"/>
                                  </a:rPr>
                                  <m:t>≤5</m:t>
                                </m:r>
                              </m:e>
                            </m:mr>
                          </m:m>
                        </m:e>
                      </m:d>
                    </m:oMath>
                  </m:oMathPara>
                </a14:m>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effectLst/>
                    <a:latin typeface="Calibri" panose="020F0502020204030204" pitchFamily="34" charset="0"/>
                    <a:ea typeface="Times New Roman" panose="02020603050405020304" pitchFamily="18" charset="0"/>
                    <a:cs typeface="Times New Roman" panose="02020603050405020304" pitchFamily="18" charset="0"/>
                  </a:rPr>
                  <a:t>Draw the graph of </a:t>
                </a:r>
                <a14:m>
                  <m:oMath xmlns:m="http://schemas.openxmlformats.org/officeDocument/2006/math">
                    <m:r>
                      <a:rPr lang="en-GB" i="1">
                        <a:effectLst/>
                        <a:latin typeface="Cambria Math" panose="02040503050406030204" pitchFamily="18" charset="0"/>
                        <a:ea typeface="Times New Roman" panose="02020603050405020304" pitchFamily="18" charset="0"/>
                        <a:cs typeface="Times New Roman" panose="02020603050405020304" pitchFamily="18" charset="0"/>
                      </a:rPr>
                      <m:t>𝑓</m:t>
                    </m:r>
                    <m:r>
                      <a:rPr lang="en-GB" i="1">
                        <a:effectLst/>
                        <a:latin typeface="Cambria Math" panose="02040503050406030204" pitchFamily="18" charset="0"/>
                        <a:ea typeface="Times New Roman" panose="02020603050405020304" pitchFamily="18" charset="0"/>
                        <a:cs typeface="Times New Roman" panose="02020603050405020304" pitchFamily="18" charset="0"/>
                      </a:rPr>
                      <m:t>(</m:t>
                    </m:r>
                    <m:r>
                      <a:rPr lang="en-GB"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GB"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from </a:t>
                </a:r>
                <a14:m>
                  <m:oMath xmlns:m="http://schemas.openxmlformats.org/officeDocument/2006/math">
                    <m:r>
                      <a:rPr lang="en-GB" i="1">
                        <a:effectLst/>
                        <a:latin typeface="Cambria Math" panose="02040503050406030204" pitchFamily="18" charset="0"/>
                        <a:ea typeface="Times New Roman" panose="02020603050405020304" pitchFamily="18" charset="0"/>
                        <a:cs typeface="Times New Roman" panose="02020603050405020304" pitchFamily="18" charset="0"/>
                      </a:rPr>
                      <m:t>0≤</m:t>
                    </m:r>
                    <m:r>
                      <a:rPr lang="en-GB"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GB" i="1">
                        <a:effectLst/>
                        <a:latin typeface="Cambria Math" panose="02040503050406030204" pitchFamily="18" charset="0"/>
                        <a:ea typeface="Times New Roman" panose="02020603050405020304" pitchFamily="18" charset="0"/>
                        <a:cs typeface="Times New Roman" panose="02020603050405020304" pitchFamily="18" charset="0"/>
                      </a:rPr>
                      <m:t>≤5</m:t>
                    </m:r>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611560" y="980728"/>
                <a:ext cx="4518248" cy="1836400"/>
              </a:xfrm>
              <a:prstGeom prst="rect">
                <a:avLst/>
              </a:prstGeom>
              <a:blipFill rotWithShape="0">
                <a:blip r:embed="rId2"/>
                <a:stretch>
                  <a:fillRect l="-1078" t="-1661" b="-365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5246119" y="966564"/>
                <a:ext cx="3294112" cy="1739835"/>
              </a:xfrm>
              <a:prstGeom prst="rect">
                <a:avLst/>
              </a:prstGeom>
            </p:spPr>
            <p:txBody>
              <a:bodyPr wrap="square">
                <a:spAutoFit/>
              </a:bodyPr>
              <a:lstStyle/>
              <a:p>
                <a:pPr lvl="0">
                  <a:lnSpc>
                    <a:spcPct val="107000"/>
                  </a:lnSpc>
                  <a:spcAft>
                    <a:spcPts val="800"/>
                  </a:spcAft>
                </a:pPr>
                <a:r>
                  <a:rPr lang="en-GB" dirty="0">
                    <a:latin typeface="Calibri" panose="020F0502020204030204" pitchFamily="34" charset="0"/>
                    <a:ea typeface="Times New Roman" panose="02020603050405020304" pitchFamily="18" charset="0"/>
                    <a:cs typeface="Times New Roman" panose="02020603050405020304" pitchFamily="18" charset="0"/>
                  </a:rPr>
                  <a:t>[AQA Worksheet Q10]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GB" i="1">
                          <a:effectLst/>
                          <a:latin typeface="Cambria Math" panose="02040503050406030204" pitchFamily="18" charset="0"/>
                          <a:ea typeface="Calibri" panose="020F0502020204030204" pitchFamily="34" charset="0"/>
                          <a:cs typeface="Times New Roman" panose="02020603050405020304" pitchFamily="18" charset="0"/>
                        </a:rPr>
                        <m:t>𝑓</m:t>
                      </m:r>
                      <m:d>
                        <m:dPr>
                          <m:ctrlPr>
                            <a:rPr lang="en-GB" i="1">
                              <a:effectLst/>
                              <a:latin typeface="Cambria Math" panose="02040503050406030204" pitchFamily="18" charset="0"/>
                            </a:rPr>
                          </m:ctrlPr>
                        </m:dPr>
                        <m:e>
                          <m:r>
                            <a:rPr lang="en-GB" i="1">
                              <a:effectLst/>
                              <a:latin typeface="Cambria Math" panose="02040503050406030204" pitchFamily="18" charset="0"/>
                              <a:ea typeface="Calibri" panose="020F0502020204030204" pitchFamily="34" charset="0"/>
                              <a:cs typeface="Times New Roman" panose="02020603050405020304" pitchFamily="18" charset="0"/>
                            </a:rPr>
                            <m:t>𝑥</m:t>
                          </m:r>
                        </m:e>
                      </m:d>
                      <m:r>
                        <a:rPr lang="en-GB"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GB" i="1">
                              <a:effectLst/>
                              <a:latin typeface="Cambria Math" panose="02040503050406030204" pitchFamily="18" charset="0"/>
                            </a:rPr>
                          </m:ctrlPr>
                        </m:dPr>
                        <m:e>
                          <m:m>
                            <m:mPr>
                              <m:plcHide m:val="on"/>
                              <m:mcs>
                                <m:mc>
                                  <m:mcPr>
                                    <m:count m:val="2"/>
                                    <m:mcJc m:val="center"/>
                                  </m:mcPr>
                                </m:mc>
                              </m:mcs>
                              <m:ctrlPr>
                                <a:rPr lang="en-GB" i="1">
                                  <a:effectLst/>
                                  <a:latin typeface="Cambria Math" panose="02040503050406030204" pitchFamily="18" charset="0"/>
                                </a:rPr>
                              </m:ctrlPr>
                            </m:mPr>
                            <m:mr>
                              <m:e>
                                <m:r>
                                  <a:rPr lang="en-GB" i="1">
                                    <a:effectLst/>
                                    <a:latin typeface="Cambria Math" panose="02040503050406030204" pitchFamily="18" charset="0"/>
                                    <a:ea typeface="Calibri" panose="020F0502020204030204" pitchFamily="34" charset="0"/>
                                    <a:cs typeface="Times New Roman" panose="02020603050405020304" pitchFamily="18" charset="0"/>
                                  </a:rPr>
                                  <m:t>2</m:t>
                                </m:r>
                                <m:r>
                                  <a:rPr lang="en-GB" i="1">
                                    <a:effectLst/>
                                    <a:latin typeface="Cambria Math" panose="02040503050406030204" pitchFamily="18" charset="0"/>
                                    <a:ea typeface="Calibri" panose="020F0502020204030204" pitchFamily="34" charset="0"/>
                                    <a:cs typeface="Times New Roman" panose="02020603050405020304" pitchFamily="18" charset="0"/>
                                  </a:rPr>
                                  <m:t>𝑥</m:t>
                                </m:r>
                              </m:e>
                              <m:e>
                                <m:r>
                                  <a:rPr lang="en-GB" i="1">
                                    <a:effectLst/>
                                    <a:latin typeface="Cambria Math" panose="02040503050406030204" pitchFamily="18" charset="0"/>
                                    <a:ea typeface="Calibri" panose="020F0502020204030204" pitchFamily="34" charset="0"/>
                                    <a:cs typeface="Times New Roman" panose="02020603050405020304" pitchFamily="18" charset="0"/>
                                  </a:rPr>
                                  <m:t>0≤</m:t>
                                </m:r>
                                <m:r>
                                  <a:rPr lang="en-GB" i="1">
                                    <a:effectLst/>
                                    <a:latin typeface="Cambria Math" panose="02040503050406030204" pitchFamily="18" charset="0"/>
                                    <a:ea typeface="Calibri" panose="020F0502020204030204" pitchFamily="34" charset="0"/>
                                    <a:cs typeface="Times New Roman" panose="02020603050405020304" pitchFamily="18" charset="0"/>
                                  </a:rPr>
                                  <m:t>𝑥</m:t>
                                </m:r>
                                <m:r>
                                  <a:rPr lang="en-GB" i="1">
                                    <a:effectLst/>
                                    <a:latin typeface="Cambria Math" panose="02040503050406030204" pitchFamily="18" charset="0"/>
                                    <a:ea typeface="Calibri" panose="020F0502020204030204" pitchFamily="34" charset="0"/>
                                    <a:cs typeface="Times New Roman" panose="02020603050405020304" pitchFamily="18" charset="0"/>
                                  </a:rPr>
                                  <m:t>&lt;1</m:t>
                                </m:r>
                              </m:e>
                            </m:mr>
                            <m:mr>
                              <m:e>
                                <m:r>
                                  <a:rPr lang="en-GB" i="1">
                                    <a:effectLst/>
                                    <a:latin typeface="Cambria Math" panose="02040503050406030204" pitchFamily="18" charset="0"/>
                                    <a:ea typeface="Calibri" panose="020F0502020204030204" pitchFamily="34" charset="0"/>
                                    <a:cs typeface="Times New Roman" panose="02020603050405020304" pitchFamily="18" charset="0"/>
                                  </a:rPr>
                                  <m:t>3−</m:t>
                                </m:r>
                                <m:r>
                                  <a:rPr lang="en-GB" i="1">
                                    <a:effectLst/>
                                    <a:latin typeface="Cambria Math" panose="02040503050406030204" pitchFamily="18" charset="0"/>
                                    <a:ea typeface="Calibri" panose="020F0502020204030204" pitchFamily="34" charset="0"/>
                                    <a:cs typeface="Times New Roman" panose="02020603050405020304" pitchFamily="18" charset="0"/>
                                  </a:rPr>
                                  <m:t>𝑥</m:t>
                                </m:r>
                              </m:e>
                              <m:e>
                                <m:r>
                                  <a:rPr lang="en-GB" i="1">
                                    <a:effectLst/>
                                    <a:latin typeface="Cambria Math" panose="02040503050406030204" pitchFamily="18" charset="0"/>
                                    <a:ea typeface="Calibri" panose="020F0502020204030204" pitchFamily="34" charset="0"/>
                                    <a:cs typeface="Times New Roman" panose="02020603050405020304" pitchFamily="18" charset="0"/>
                                  </a:rPr>
                                  <m:t>1≤</m:t>
                                </m:r>
                                <m:r>
                                  <a:rPr lang="en-GB" i="1">
                                    <a:effectLst/>
                                    <a:latin typeface="Cambria Math" panose="02040503050406030204" pitchFamily="18" charset="0"/>
                                    <a:ea typeface="Calibri" panose="020F0502020204030204" pitchFamily="34" charset="0"/>
                                    <a:cs typeface="Times New Roman" panose="02020603050405020304" pitchFamily="18" charset="0"/>
                                  </a:rPr>
                                  <m:t>𝑥</m:t>
                                </m:r>
                                <m:r>
                                  <a:rPr lang="en-GB" i="1">
                                    <a:effectLst/>
                                    <a:latin typeface="Cambria Math" panose="02040503050406030204" pitchFamily="18" charset="0"/>
                                    <a:ea typeface="Calibri" panose="020F0502020204030204" pitchFamily="34" charset="0"/>
                                    <a:cs typeface="Times New Roman" panose="02020603050405020304" pitchFamily="18" charset="0"/>
                                  </a:rPr>
                                  <m:t>&lt;4</m:t>
                                </m:r>
                              </m:e>
                            </m:mr>
                            <m:mr>
                              <m:e>
                                <m:f>
                                  <m:fPr>
                                    <m:ctrlPr>
                                      <a:rPr lang="en-GB" i="1">
                                        <a:effectLst/>
                                        <a:latin typeface="Cambria Math" panose="02040503050406030204" pitchFamily="18" charset="0"/>
                                      </a:rPr>
                                    </m:ctrlPr>
                                  </m:fPr>
                                  <m:num>
                                    <m:r>
                                      <a:rPr lang="en-GB" i="1">
                                        <a:effectLst/>
                                        <a:latin typeface="Cambria Math" panose="02040503050406030204" pitchFamily="18" charset="0"/>
                                        <a:ea typeface="Calibri" panose="020F0502020204030204" pitchFamily="34" charset="0"/>
                                        <a:cs typeface="Times New Roman" panose="02020603050405020304" pitchFamily="18" charset="0"/>
                                      </a:rPr>
                                      <m:t>𝑥</m:t>
                                    </m:r>
                                    <m:r>
                                      <a:rPr lang="en-GB" i="1">
                                        <a:effectLst/>
                                        <a:latin typeface="Cambria Math" panose="02040503050406030204" pitchFamily="18" charset="0"/>
                                        <a:ea typeface="Calibri" panose="020F0502020204030204" pitchFamily="34" charset="0"/>
                                        <a:cs typeface="Times New Roman" panose="02020603050405020304" pitchFamily="18" charset="0"/>
                                      </a:rPr>
                                      <m:t>−7</m:t>
                                    </m:r>
                                  </m:num>
                                  <m:den>
                                    <m:r>
                                      <a:rPr lang="en-GB" i="1">
                                        <a:effectLst/>
                                        <a:latin typeface="Cambria Math" panose="02040503050406030204" pitchFamily="18" charset="0"/>
                                        <a:ea typeface="Calibri" panose="020F0502020204030204" pitchFamily="34" charset="0"/>
                                        <a:cs typeface="Times New Roman" panose="02020603050405020304" pitchFamily="18" charset="0"/>
                                      </a:rPr>
                                      <m:t>3</m:t>
                                    </m:r>
                                  </m:den>
                                </m:f>
                              </m:e>
                              <m:e>
                                <m:r>
                                  <a:rPr lang="en-GB" i="1">
                                    <a:effectLst/>
                                    <a:latin typeface="Cambria Math" panose="02040503050406030204" pitchFamily="18" charset="0"/>
                                    <a:ea typeface="Calibri" panose="020F0502020204030204" pitchFamily="34" charset="0"/>
                                    <a:cs typeface="Times New Roman" panose="02020603050405020304" pitchFamily="18" charset="0"/>
                                  </a:rPr>
                                  <m:t>4≤</m:t>
                                </m:r>
                                <m:r>
                                  <a:rPr lang="en-GB" i="1">
                                    <a:effectLst/>
                                    <a:latin typeface="Cambria Math" panose="02040503050406030204" pitchFamily="18" charset="0"/>
                                    <a:ea typeface="Calibri" panose="020F0502020204030204" pitchFamily="34" charset="0"/>
                                    <a:cs typeface="Times New Roman" panose="02020603050405020304" pitchFamily="18" charset="0"/>
                                  </a:rPr>
                                  <m:t>𝑥</m:t>
                                </m:r>
                                <m:r>
                                  <a:rPr lang="en-GB" i="1">
                                    <a:effectLst/>
                                    <a:latin typeface="Cambria Math" panose="02040503050406030204" pitchFamily="18" charset="0"/>
                                    <a:ea typeface="Calibri" panose="020F0502020204030204" pitchFamily="34" charset="0"/>
                                    <a:cs typeface="Times New Roman" panose="02020603050405020304" pitchFamily="18" charset="0"/>
                                  </a:rPr>
                                  <m:t>≤7</m:t>
                                </m:r>
                              </m:e>
                            </m:mr>
                          </m:m>
                        </m:e>
                      </m:d>
                    </m:oMath>
                  </m:oMathPara>
                </a14:m>
                <a:endParaRPr lang="en-GB" dirty="0"/>
              </a:p>
            </p:txBody>
          </p:sp>
        </mc:Choice>
        <mc:Fallback xmlns="">
          <p:sp>
            <p:nvSpPr>
              <p:cNvPr id="7" name="Rectangle 6"/>
              <p:cNvSpPr>
                <a:spLocks noRot="1" noChangeAspect="1" noMove="1" noResize="1" noEditPoints="1" noAdjustHandles="1" noChangeArrowheads="1" noChangeShapeType="1" noTextEdit="1"/>
              </p:cNvSpPr>
              <p:nvPr/>
            </p:nvSpPr>
            <p:spPr>
              <a:xfrm>
                <a:off x="5246119" y="966564"/>
                <a:ext cx="3294112" cy="1739835"/>
              </a:xfrm>
              <a:prstGeom prst="rect">
                <a:avLst/>
              </a:prstGeom>
              <a:blipFill rotWithShape="0">
                <a:blip r:embed="rId3"/>
                <a:stretch>
                  <a:fillRect l="-1667" t="-1754"/>
                </a:stretch>
              </a:blipFill>
            </p:spPr>
            <p:txBody>
              <a:bodyPr/>
              <a:lstStyle/>
              <a:p>
                <a:r>
                  <a:rPr lang="en-GB">
                    <a:noFill/>
                  </a:rPr>
                  <a:t> </a:t>
                </a:r>
              </a:p>
            </p:txBody>
          </p:sp>
        </mc:Fallback>
      </mc:AlternateContent>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5652120" y="2817128"/>
            <a:ext cx="3181853" cy="2018745"/>
          </a:xfrm>
          <a:prstGeom prst="rect">
            <a:avLst/>
          </a:prstGeom>
          <a:noFill/>
          <a:ln>
            <a:noFill/>
          </a:ln>
        </p:spPr>
      </p:pic>
      <mc:AlternateContent xmlns:mc="http://schemas.openxmlformats.org/markup-compatibility/2006" xmlns:a14="http://schemas.microsoft.com/office/drawing/2010/main">
        <mc:Choice Requires="a14">
          <p:sp>
            <p:nvSpPr>
              <p:cNvPr id="9" name="Rectangle 8"/>
              <p:cNvSpPr/>
              <p:nvPr/>
            </p:nvSpPr>
            <p:spPr>
              <a:xfrm>
                <a:off x="5272923" y="4924400"/>
                <a:ext cx="3785056" cy="1727268"/>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Times New Roman" panose="02020603050405020304" pitchFamily="18" charset="0"/>
                    <a:cs typeface="Times New Roman" panose="02020603050405020304" pitchFamily="18" charset="0"/>
                  </a:rPr>
                  <a:t>Show that </a:t>
                </a:r>
                <a14:m>
                  <m:oMath xmlns:m="http://schemas.openxmlformats.org/officeDocument/2006/math">
                    <m:r>
                      <a:rPr lang="en-GB" i="1">
                        <a:effectLst/>
                        <a:latin typeface="Cambria Math" panose="02040503050406030204" pitchFamily="18" charset="0"/>
                        <a:ea typeface="Times New Roman" panose="02020603050405020304" pitchFamily="18" charset="0"/>
                        <a:cs typeface="Times New Roman" panose="02020603050405020304" pitchFamily="18" charset="0"/>
                      </a:rPr>
                      <m:t>𝑎𝑟𝑒𝑎</m:t>
                    </m:r>
                    <m:r>
                      <a:rPr lang="en-GB" i="1">
                        <a:effectLst/>
                        <a:latin typeface="Cambria Math" panose="02040503050406030204" pitchFamily="18" charset="0"/>
                        <a:ea typeface="Times New Roman" panose="02020603050405020304" pitchFamily="18" charset="0"/>
                        <a:cs typeface="Times New Roman" panose="02020603050405020304" pitchFamily="18" charset="0"/>
                      </a:rPr>
                      <m:t> </m:t>
                    </m:r>
                    <m:r>
                      <a:rPr lang="en-GB" i="1">
                        <a:effectLst/>
                        <a:latin typeface="Cambria Math" panose="02040503050406030204" pitchFamily="18" charset="0"/>
                        <a:ea typeface="Times New Roman" panose="02020603050405020304" pitchFamily="18" charset="0"/>
                        <a:cs typeface="Times New Roman" panose="02020603050405020304" pitchFamily="18" charset="0"/>
                      </a:rPr>
                      <m:t>𝑜𝑓</m:t>
                    </m:r>
                    <m:r>
                      <a:rPr lang="en-GB" i="1">
                        <a:effectLst/>
                        <a:latin typeface="Cambria Math" panose="02040503050406030204" pitchFamily="18" charset="0"/>
                        <a:ea typeface="Times New Roman" panose="02020603050405020304" pitchFamily="18" charset="0"/>
                        <a:cs typeface="Times New Roman" panose="02020603050405020304" pitchFamily="18" charset="0"/>
                      </a:rPr>
                      <m:t> </m:t>
                    </m:r>
                    <m:r>
                      <a:rPr lang="en-GB" i="1">
                        <a:effectLst/>
                        <a:latin typeface="Cambria Math" panose="02040503050406030204" pitchFamily="18" charset="0"/>
                        <a:ea typeface="Times New Roman" panose="02020603050405020304" pitchFamily="18" charset="0"/>
                        <a:cs typeface="Times New Roman" panose="02020603050405020304" pitchFamily="18" charset="0"/>
                      </a:rPr>
                      <m:t>𝐴</m:t>
                    </m:r>
                    <m:r>
                      <a:rPr lang="en-GB" i="1">
                        <a:effectLst/>
                        <a:latin typeface="Cambria Math" panose="02040503050406030204" pitchFamily="18" charset="0"/>
                        <a:ea typeface="Times New Roman" panose="02020603050405020304" pitchFamily="18" charset="0"/>
                        <a:cs typeface="Times New Roman" panose="02020603050405020304" pitchFamily="18" charset="0"/>
                      </a:rPr>
                      <m:t>:</m:t>
                    </m:r>
                    <m:r>
                      <a:rPr lang="en-GB" i="1">
                        <a:effectLst/>
                        <a:latin typeface="Cambria Math" panose="02040503050406030204" pitchFamily="18" charset="0"/>
                        <a:ea typeface="Times New Roman" panose="02020603050405020304" pitchFamily="18" charset="0"/>
                        <a:cs typeface="Times New Roman" panose="02020603050405020304" pitchFamily="18" charset="0"/>
                      </a:rPr>
                      <m:t>𝑎𝑟𝑒𝑎</m:t>
                    </m:r>
                    <m:r>
                      <a:rPr lang="en-GB" i="1">
                        <a:effectLst/>
                        <a:latin typeface="Cambria Math" panose="02040503050406030204" pitchFamily="18" charset="0"/>
                        <a:ea typeface="Times New Roman" panose="02020603050405020304" pitchFamily="18" charset="0"/>
                        <a:cs typeface="Times New Roman" panose="02020603050405020304" pitchFamily="18" charset="0"/>
                      </a:rPr>
                      <m:t> </m:t>
                    </m:r>
                    <m:r>
                      <a:rPr lang="en-GB" i="1">
                        <a:effectLst/>
                        <a:latin typeface="Cambria Math" panose="02040503050406030204" pitchFamily="18" charset="0"/>
                        <a:ea typeface="Times New Roman" panose="02020603050405020304" pitchFamily="18" charset="0"/>
                        <a:cs typeface="Times New Roman" panose="02020603050405020304" pitchFamily="18" charset="0"/>
                      </a:rPr>
                      <m:t>𝑜𝑓</m:t>
                    </m:r>
                    <m:r>
                      <a:rPr lang="en-GB" i="1">
                        <a:effectLst/>
                        <a:latin typeface="Cambria Math" panose="02040503050406030204" pitchFamily="18" charset="0"/>
                        <a:ea typeface="Times New Roman" panose="02020603050405020304" pitchFamily="18" charset="0"/>
                        <a:cs typeface="Times New Roman" panose="02020603050405020304" pitchFamily="18" charset="0"/>
                      </a:rPr>
                      <m:t> </m:t>
                    </m:r>
                    <m:r>
                      <a:rPr lang="en-GB" i="1">
                        <a:effectLst/>
                        <a:latin typeface="Cambria Math" panose="02040503050406030204" pitchFamily="18" charset="0"/>
                        <a:ea typeface="Times New Roman" panose="02020603050405020304" pitchFamily="18" charset="0"/>
                        <a:cs typeface="Times New Roman" panose="02020603050405020304" pitchFamily="18" charset="0"/>
                      </a:rPr>
                      <m:t>𝐵</m:t>
                    </m:r>
                    <m:r>
                      <a:rPr lang="en-GB" i="1">
                        <a:effectLst/>
                        <a:latin typeface="Cambria Math" panose="02040503050406030204" pitchFamily="18" charset="0"/>
                        <a:ea typeface="Times New Roman" panose="02020603050405020304" pitchFamily="18" charset="0"/>
                        <a:cs typeface="Times New Roman" panose="02020603050405020304" pitchFamily="18" charset="0"/>
                      </a:rPr>
                      <m:t>=3:2</m:t>
                    </m:r>
                  </m:oMath>
                </a14:m>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b="1" dirty="0">
                    <a:latin typeface="Calibri" panose="020F0502020204030204" pitchFamily="34" charset="0"/>
                    <a:ea typeface="Calibri" panose="020F0502020204030204" pitchFamily="34" charset="0"/>
                    <a:cs typeface="Times New Roman" panose="02020603050405020304" pitchFamily="18" charset="0"/>
                  </a:rPr>
                  <a:t>Area of </a:t>
                </a:r>
                <a14:m>
                  <m:oMath xmlns:m="http://schemas.openxmlformats.org/officeDocument/2006/math">
                    <m:r>
                      <a:rPr lang="en-GB" b="1" i="1" smtClean="0">
                        <a:latin typeface="Cambria Math" panose="02040503050406030204" pitchFamily="18" charset="0"/>
                        <a:ea typeface="Calibri" panose="020F0502020204030204" pitchFamily="34" charset="0"/>
                        <a:cs typeface="Times New Roman" panose="02020603050405020304" pitchFamily="18" charset="0"/>
                      </a:rPr>
                      <m:t>𝑨</m:t>
                    </m:r>
                    <m:r>
                      <a:rPr lang="en-GB" b="1" i="1" smtClean="0">
                        <a:latin typeface="Cambria Math" panose="02040503050406030204" pitchFamily="18" charset="0"/>
                        <a:ea typeface="Calibri" panose="020F0502020204030204" pitchFamily="34" charset="0"/>
                        <a:cs typeface="Times New Roman" panose="02020603050405020304" pitchFamily="18" charset="0"/>
                      </a:rPr>
                      <m:t>=</m:t>
                    </m:r>
                    <m:f>
                      <m:fPr>
                        <m:ctrlPr>
                          <a:rPr lang="en-GB" b="1" i="1" smtClean="0">
                            <a:latin typeface="Cambria Math" panose="02040503050406030204" pitchFamily="18" charset="0"/>
                            <a:ea typeface="Calibri" panose="020F0502020204030204" pitchFamily="34" charset="0"/>
                            <a:cs typeface="Times New Roman" panose="02020603050405020304" pitchFamily="18" charset="0"/>
                          </a:rPr>
                        </m:ctrlPr>
                      </m:fPr>
                      <m:num>
                        <m:r>
                          <a:rPr lang="en-GB" b="1" i="1" smtClean="0">
                            <a:latin typeface="Cambria Math" panose="02040503050406030204" pitchFamily="18" charset="0"/>
                            <a:ea typeface="Calibri" panose="020F0502020204030204" pitchFamily="34" charset="0"/>
                            <a:cs typeface="Times New Roman" panose="02020603050405020304" pitchFamily="18" charset="0"/>
                          </a:rPr>
                          <m:t>𝟏</m:t>
                        </m:r>
                      </m:num>
                      <m:den>
                        <m:r>
                          <a:rPr lang="en-GB" b="1" i="1" smtClean="0">
                            <a:latin typeface="Cambria Math" panose="02040503050406030204" pitchFamily="18" charset="0"/>
                            <a:ea typeface="Calibri" panose="020F0502020204030204" pitchFamily="34" charset="0"/>
                            <a:cs typeface="Times New Roman" panose="02020603050405020304" pitchFamily="18" charset="0"/>
                          </a:rPr>
                          <m:t>𝟐</m:t>
                        </m:r>
                      </m:den>
                    </m:f>
                    <m:r>
                      <a:rPr lang="en-GB" b="1" i="1" smtClean="0">
                        <a:latin typeface="Cambria Math" panose="02040503050406030204" pitchFamily="18" charset="0"/>
                        <a:ea typeface="Calibri" panose="020F0502020204030204" pitchFamily="34" charset="0"/>
                        <a:cs typeface="Times New Roman" panose="02020603050405020304" pitchFamily="18" charset="0"/>
                      </a:rPr>
                      <m:t>×</m:t>
                    </m:r>
                    <m:r>
                      <a:rPr lang="en-GB" b="1" i="1" smtClean="0">
                        <a:latin typeface="Cambria Math" panose="02040503050406030204" pitchFamily="18" charset="0"/>
                        <a:ea typeface="Calibri" panose="020F0502020204030204" pitchFamily="34" charset="0"/>
                        <a:cs typeface="Times New Roman" panose="02020603050405020304" pitchFamily="18" charset="0"/>
                      </a:rPr>
                      <m:t>𝟑</m:t>
                    </m:r>
                    <m:r>
                      <a:rPr lang="en-GB" b="1" i="1" smtClean="0">
                        <a:latin typeface="Cambria Math" panose="02040503050406030204" pitchFamily="18" charset="0"/>
                        <a:ea typeface="Calibri" panose="020F0502020204030204" pitchFamily="34" charset="0"/>
                        <a:cs typeface="Times New Roman" panose="02020603050405020304" pitchFamily="18" charset="0"/>
                      </a:rPr>
                      <m:t>×</m:t>
                    </m:r>
                    <m:r>
                      <a:rPr lang="en-GB" b="1" i="1" smtClean="0">
                        <a:latin typeface="Cambria Math" panose="02040503050406030204" pitchFamily="18" charset="0"/>
                        <a:ea typeface="Calibri" panose="020F0502020204030204" pitchFamily="34" charset="0"/>
                        <a:cs typeface="Times New Roman" panose="02020603050405020304" pitchFamily="18" charset="0"/>
                      </a:rPr>
                      <m:t>𝟐</m:t>
                    </m:r>
                    <m:r>
                      <a:rPr lang="en-GB" b="1" i="1" smtClean="0">
                        <a:latin typeface="Cambria Math" panose="02040503050406030204" pitchFamily="18" charset="0"/>
                        <a:ea typeface="Calibri" panose="020F0502020204030204" pitchFamily="34" charset="0"/>
                        <a:cs typeface="Times New Roman" panose="02020603050405020304" pitchFamily="18" charset="0"/>
                      </a:rPr>
                      <m:t>=</m:t>
                    </m:r>
                    <m:r>
                      <a:rPr lang="en-GB" b="1" i="1" smtClean="0">
                        <a:latin typeface="Cambria Math" panose="02040503050406030204" pitchFamily="18" charset="0"/>
                        <a:ea typeface="Calibri" panose="020F0502020204030204" pitchFamily="34" charset="0"/>
                        <a:cs typeface="Times New Roman" panose="02020603050405020304" pitchFamily="18" charset="0"/>
                      </a:rPr>
                      <m:t>𝟑</m:t>
                    </m:r>
                  </m:oMath>
                </a14:m>
                <a:endParaRPr lang="en-GB"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b="1" dirty="0">
                    <a:latin typeface="Calibri" panose="020F0502020204030204" pitchFamily="34" charset="0"/>
                    <a:ea typeface="Calibri" panose="020F0502020204030204" pitchFamily="34" charset="0"/>
                    <a:cs typeface="Times New Roman" panose="02020603050405020304" pitchFamily="18" charset="0"/>
                  </a:rPr>
                  <a:t>Area of </a:t>
                </a:r>
                <a14:m>
                  <m:oMath xmlns:m="http://schemas.openxmlformats.org/officeDocument/2006/math">
                    <m:r>
                      <a:rPr lang="en-GB" b="1" i="1" smtClean="0">
                        <a:latin typeface="Cambria Math" panose="02040503050406030204" pitchFamily="18" charset="0"/>
                        <a:ea typeface="Calibri" panose="020F0502020204030204" pitchFamily="34" charset="0"/>
                        <a:cs typeface="Times New Roman" panose="02020603050405020304" pitchFamily="18" charset="0"/>
                      </a:rPr>
                      <m:t>𝑩</m:t>
                    </m:r>
                    <m:r>
                      <a:rPr lang="en-GB" b="1" i="1" smtClean="0">
                        <a:latin typeface="Cambria Math" panose="02040503050406030204" pitchFamily="18" charset="0"/>
                        <a:ea typeface="Calibri" panose="020F0502020204030204" pitchFamily="34" charset="0"/>
                        <a:cs typeface="Times New Roman" panose="02020603050405020304" pitchFamily="18" charset="0"/>
                      </a:rPr>
                      <m:t>=</m:t>
                    </m:r>
                    <m:f>
                      <m:fPr>
                        <m:ctrlPr>
                          <a:rPr lang="en-GB" b="1" i="1" smtClean="0">
                            <a:latin typeface="Cambria Math" panose="02040503050406030204" pitchFamily="18" charset="0"/>
                            <a:ea typeface="Calibri" panose="020F0502020204030204" pitchFamily="34" charset="0"/>
                            <a:cs typeface="Times New Roman" panose="02020603050405020304" pitchFamily="18" charset="0"/>
                          </a:rPr>
                        </m:ctrlPr>
                      </m:fPr>
                      <m:num>
                        <m:r>
                          <a:rPr lang="en-GB" b="1" i="1" smtClean="0">
                            <a:latin typeface="Cambria Math" panose="02040503050406030204" pitchFamily="18" charset="0"/>
                            <a:ea typeface="Calibri" panose="020F0502020204030204" pitchFamily="34" charset="0"/>
                            <a:cs typeface="Times New Roman" panose="02020603050405020304" pitchFamily="18" charset="0"/>
                          </a:rPr>
                          <m:t>𝟏</m:t>
                        </m:r>
                      </m:num>
                      <m:den>
                        <m:r>
                          <a:rPr lang="en-GB" b="1" i="1" smtClean="0">
                            <a:latin typeface="Cambria Math" panose="02040503050406030204" pitchFamily="18" charset="0"/>
                            <a:ea typeface="Calibri" panose="020F0502020204030204" pitchFamily="34" charset="0"/>
                            <a:cs typeface="Times New Roman" panose="02020603050405020304" pitchFamily="18" charset="0"/>
                          </a:rPr>
                          <m:t>𝟐</m:t>
                        </m:r>
                      </m:den>
                    </m:f>
                    <m:r>
                      <a:rPr lang="en-GB" b="1" i="1" smtClean="0">
                        <a:latin typeface="Cambria Math" panose="02040503050406030204" pitchFamily="18" charset="0"/>
                        <a:ea typeface="Calibri" panose="020F0502020204030204" pitchFamily="34" charset="0"/>
                        <a:cs typeface="Times New Roman" panose="02020603050405020304" pitchFamily="18" charset="0"/>
                      </a:rPr>
                      <m:t>×</m:t>
                    </m:r>
                    <m:r>
                      <a:rPr lang="en-GB" b="1" i="1" smtClean="0">
                        <a:latin typeface="Cambria Math" panose="02040503050406030204" pitchFamily="18" charset="0"/>
                        <a:ea typeface="Calibri" panose="020F0502020204030204" pitchFamily="34" charset="0"/>
                        <a:cs typeface="Times New Roman" panose="02020603050405020304" pitchFamily="18" charset="0"/>
                      </a:rPr>
                      <m:t>𝟒</m:t>
                    </m:r>
                    <m:r>
                      <a:rPr lang="en-GB" b="1" i="1" smtClean="0">
                        <a:latin typeface="Cambria Math" panose="02040503050406030204" pitchFamily="18" charset="0"/>
                        <a:ea typeface="Calibri" panose="020F0502020204030204" pitchFamily="34" charset="0"/>
                        <a:cs typeface="Times New Roman" panose="02020603050405020304" pitchFamily="18" charset="0"/>
                      </a:rPr>
                      <m:t>×</m:t>
                    </m:r>
                    <m:r>
                      <a:rPr lang="en-GB" b="1" i="1" smtClean="0">
                        <a:latin typeface="Cambria Math" panose="02040503050406030204" pitchFamily="18" charset="0"/>
                        <a:ea typeface="Calibri" panose="020F0502020204030204" pitchFamily="34" charset="0"/>
                        <a:cs typeface="Times New Roman" panose="02020603050405020304" pitchFamily="18" charset="0"/>
                      </a:rPr>
                      <m:t>𝟏</m:t>
                    </m:r>
                    <m:r>
                      <a:rPr lang="en-GB" b="1" i="1" smtClean="0">
                        <a:latin typeface="Cambria Math" panose="02040503050406030204" pitchFamily="18" charset="0"/>
                        <a:ea typeface="Calibri" panose="020F0502020204030204" pitchFamily="34" charset="0"/>
                        <a:cs typeface="Times New Roman" panose="02020603050405020304" pitchFamily="18" charset="0"/>
                      </a:rPr>
                      <m:t>=</m:t>
                    </m:r>
                    <m:r>
                      <a:rPr lang="en-GB" b="1" i="1" smtClean="0">
                        <a:latin typeface="Cambria Math" panose="02040503050406030204" pitchFamily="18" charset="0"/>
                        <a:ea typeface="Calibri" panose="020F0502020204030204" pitchFamily="34" charset="0"/>
                        <a:cs typeface="Times New Roman" panose="02020603050405020304" pitchFamily="18" charset="0"/>
                      </a:rPr>
                      <m:t>𝟐</m:t>
                    </m:r>
                  </m:oMath>
                </a14:m>
                <a:endParaRPr lang="en-GB"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5272923" y="4924400"/>
                <a:ext cx="3785056" cy="1727268"/>
              </a:xfrm>
              <a:prstGeom prst="rect">
                <a:avLst/>
              </a:prstGeom>
              <a:blipFill rotWithShape="0">
                <a:blip r:embed="rId5"/>
                <a:stretch>
                  <a:fillRect l="-1449" t="-1767" b="-2473"/>
                </a:stretch>
              </a:blipFill>
            </p:spPr>
            <p:txBody>
              <a:bodyPr/>
              <a:lstStyle/>
              <a:p>
                <a:r>
                  <a:rPr lang="en-GB">
                    <a:noFill/>
                  </a:rPr>
                  <a:t> </a:t>
                </a:r>
              </a:p>
            </p:txBody>
          </p:sp>
        </mc:Fallback>
      </mc:AlternateContent>
      <p:sp>
        <p:nvSpPr>
          <p:cNvPr id="10" name="Rectangle 9"/>
          <p:cNvSpPr/>
          <p:nvPr/>
        </p:nvSpPr>
        <p:spPr>
          <a:xfrm>
            <a:off x="275666" y="1031473"/>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5</a:t>
            </a:r>
          </a:p>
        </p:txBody>
      </p:sp>
      <p:sp>
        <p:nvSpPr>
          <p:cNvPr id="11" name="Rectangle 10"/>
          <p:cNvSpPr/>
          <p:nvPr/>
        </p:nvSpPr>
        <p:spPr>
          <a:xfrm>
            <a:off x="4899932" y="980728"/>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6</a:t>
            </a:r>
          </a:p>
        </p:txBody>
      </p:sp>
      <p:cxnSp>
        <p:nvCxnSpPr>
          <p:cNvPr id="12" name="Straight Connector 11"/>
          <p:cNvCxnSpPr/>
          <p:nvPr/>
        </p:nvCxnSpPr>
        <p:spPr>
          <a:xfrm flipH="1">
            <a:off x="2197100" y="6210300"/>
            <a:ext cx="482600" cy="0"/>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Arrow Connector 13"/>
          <p:cNvCxnSpPr/>
          <p:nvPr/>
        </p:nvCxnSpPr>
        <p:spPr>
          <a:xfrm flipV="1">
            <a:off x="1259632" y="3431717"/>
            <a:ext cx="0" cy="28083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1259632" y="4005064"/>
            <a:ext cx="2592288"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40284" y="3839200"/>
            <a:ext cx="432048" cy="2585323"/>
          </a:xfrm>
          <a:prstGeom prst="rect">
            <a:avLst/>
          </a:prstGeom>
          <a:noFill/>
        </p:spPr>
        <p:txBody>
          <a:bodyPr wrap="square" rtlCol="0">
            <a:spAutoFit/>
          </a:bodyPr>
          <a:lstStyle/>
          <a:p>
            <a:pPr algn="r"/>
            <a:endParaRPr lang="en-GB" dirty="0"/>
          </a:p>
          <a:p>
            <a:pPr algn="r"/>
            <a:endParaRPr lang="en-GB" dirty="0"/>
          </a:p>
          <a:p>
            <a:pPr algn="r"/>
            <a:r>
              <a:rPr lang="en-GB" dirty="0"/>
              <a:t>-1</a:t>
            </a:r>
          </a:p>
          <a:p>
            <a:pPr algn="r"/>
            <a:endParaRPr lang="en-GB" dirty="0"/>
          </a:p>
          <a:p>
            <a:pPr algn="r"/>
            <a:r>
              <a:rPr lang="en-GB" dirty="0"/>
              <a:t>-2</a:t>
            </a:r>
          </a:p>
          <a:p>
            <a:pPr algn="r"/>
            <a:endParaRPr lang="en-GB" dirty="0"/>
          </a:p>
          <a:p>
            <a:pPr algn="r"/>
            <a:r>
              <a:rPr lang="en-GB" dirty="0"/>
              <a:t>-3</a:t>
            </a:r>
          </a:p>
          <a:p>
            <a:pPr algn="r"/>
            <a:endParaRPr lang="en-GB" dirty="0"/>
          </a:p>
          <a:p>
            <a:pPr algn="r"/>
            <a:r>
              <a:rPr lang="en-GB" dirty="0"/>
              <a:t>-4</a:t>
            </a:r>
          </a:p>
        </p:txBody>
      </p:sp>
      <p:sp>
        <p:nvSpPr>
          <p:cNvPr id="19" name="TextBox 18"/>
          <p:cNvSpPr txBox="1"/>
          <p:nvPr/>
        </p:nvSpPr>
        <p:spPr>
          <a:xfrm>
            <a:off x="1310431" y="3954264"/>
            <a:ext cx="2520281" cy="369332"/>
          </a:xfrm>
          <a:prstGeom prst="rect">
            <a:avLst/>
          </a:prstGeom>
          <a:noFill/>
        </p:spPr>
        <p:txBody>
          <a:bodyPr wrap="square" rtlCol="0">
            <a:spAutoFit/>
          </a:bodyPr>
          <a:lstStyle/>
          <a:p>
            <a:r>
              <a:rPr lang="en-GB" dirty="0"/>
              <a:t>     1       2       3       4       5</a:t>
            </a:r>
          </a:p>
        </p:txBody>
      </p:sp>
      <p:cxnSp>
        <p:nvCxnSpPr>
          <p:cNvPr id="23" name="Straight Connector 22"/>
          <p:cNvCxnSpPr/>
          <p:nvPr/>
        </p:nvCxnSpPr>
        <p:spPr>
          <a:xfrm flipH="1">
            <a:off x="2692400" y="4000500"/>
            <a:ext cx="965200" cy="2222500"/>
          </a:xfrm>
          <a:prstGeom prst="line">
            <a:avLst/>
          </a:prstGeom>
        </p:spPr>
        <p:style>
          <a:lnRef idx="3">
            <a:schemeClr val="dk1"/>
          </a:lnRef>
          <a:fillRef idx="0">
            <a:schemeClr val="dk1"/>
          </a:fillRef>
          <a:effectRef idx="2">
            <a:schemeClr val="dk1"/>
          </a:effectRef>
          <a:fontRef idx="minor">
            <a:schemeClr val="tx1"/>
          </a:fontRef>
        </p:style>
      </p:cxnSp>
      <p:sp>
        <p:nvSpPr>
          <p:cNvPr id="26" name="Freeform 25"/>
          <p:cNvSpPr/>
          <p:nvPr/>
        </p:nvSpPr>
        <p:spPr>
          <a:xfrm>
            <a:off x="1246909" y="4001984"/>
            <a:ext cx="961901" cy="2220686"/>
          </a:xfrm>
          <a:custGeom>
            <a:avLst/>
            <a:gdLst>
              <a:gd name="connsiteX0" fmla="*/ 0 w 961901"/>
              <a:gd name="connsiteY0" fmla="*/ 0 h 2220686"/>
              <a:gd name="connsiteX1" fmla="*/ 463138 w 961901"/>
              <a:gd name="connsiteY1" fmla="*/ 570016 h 2220686"/>
              <a:gd name="connsiteX2" fmla="*/ 961901 w 961901"/>
              <a:gd name="connsiteY2" fmla="*/ 2220686 h 2220686"/>
            </a:gdLst>
            <a:ahLst/>
            <a:cxnLst>
              <a:cxn ang="0">
                <a:pos x="connsiteX0" y="connsiteY0"/>
              </a:cxn>
              <a:cxn ang="0">
                <a:pos x="connsiteX1" y="connsiteY1"/>
              </a:cxn>
              <a:cxn ang="0">
                <a:pos x="connsiteX2" y="connsiteY2"/>
              </a:cxn>
            </a:cxnLst>
            <a:rect l="l" t="t" r="r" b="b"/>
            <a:pathLst>
              <a:path w="961901" h="2220686">
                <a:moveTo>
                  <a:pt x="0" y="0"/>
                </a:moveTo>
                <a:cubicBezTo>
                  <a:pt x="151410" y="99951"/>
                  <a:pt x="302821" y="199902"/>
                  <a:pt x="463138" y="570016"/>
                </a:cubicBezTo>
                <a:cubicBezTo>
                  <a:pt x="623455" y="940130"/>
                  <a:pt x="792678" y="1580408"/>
                  <a:pt x="961901" y="2220686"/>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27" name="TextBox 26"/>
          <p:cNvSpPr txBox="1"/>
          <p:nvPr/>
        </p:nvSpPr>
        <p:spPr>
          <a:xfrm>
            <a:off x="6721120" y="4067678"/>
            <a:ext cx="288032" cy="369332"/>
          </a:xfrm>
          <a:prstGeom prst="rect">
            <a:avLst/>
          </a:prstGeom>
          <a:noFill/>
        </p:spPr>
        <p:txBody>
          <a:bodyPr wrap="square" rtlCol="0">
            <a:spAutoFit/>
          </a:bodyPr>
          <a:lstStyle/>
          <a:p>
            <a:r>
              <a:rPr lang="en-GB" dirty="0"/>
              <a:t>3</a:t>
            </a:r>
          </a:p>
        </p:txBody>
      </p:sp>
      <p:sp>
        <p:nvSpPr>
          <p:cNvPr id="28" name="TextBox 27"/>
          <p:cNvSpPr txBox="1"/>
          <p:nvPr/>
        </p:nvSpPr>
        <p:spPr>
          <a:xfrm>
            <a:off x="5570506" y="3204465"/>
            <a:ext cx="288032" cy="369332"/>
          </a:xfrm>
          <a:prstGeom prst="rect">
            <a:avLst/>
          </a:prstGeom>
          <a:noFill/>
        </p:spPr>
        <p:txBody>
          <a:bodyPr wrap="square" rtlCol="0">
            <a:spAutoFit/>
          </a:bodyPr>
          <a:lstStyle/>
          <a:p>
            <a:r>
              <a:rPr lang="en-GB" dirty="0"/>
              <a:t>2</a:t>
            </a:r>
          </a:p>
        </p:txBody>
      </p:sp>
      <p:sp>
        <p:nvSpPr>
          <p:cNvPr id="29" name="TextBox 28"/>
          <p:cNvSpPr txBox="1"/>
          <p:nvPr/>
        </p:nvSpPr>
        <p:spPr>
          <a:xfrm>
            <a:off x="5320424" y="4276095"/>
            <a:ext cx="535912" cy="369332"/>
          </a:xfrm>
          <a:prstGeom prst="rect">
            <a:avLst/>
          </a:prstGeom>
          <a:noFill/>
        </p:spPr>
        <p:txBody>
          <a:bodyPr wrap="square" rtlCol="0">
            <a:spAutoFit/>
          </a:bodyPr>
          <a:lstStyle/>
          <a:p>
            <a:pPr algn="r"/>
            <a:r>
              <a:rPr lang="en-GB" dirty="0"/>
              <a:t>-1</a:t>
            </a:r>
          </a:p>
        </p:txBody>
      </p:sp>
      <p:sp>
        <p:nvSpPr>
          <p:cNvPr id="30" name="TextBox 29"/>
          <p:cNvSpPr txBox="1"/>
          <p:nvPr/>
        </p:nvSpPr>
        <p:spPr>
          <a:xfrm>
            <a:off x="7968693" y="4080530"/>
            <a:ext cx="535912" cy="369332"/>
          </a:xfrm>
          <a:prstGeom prst="rect">
            <a:avLst/>
          </a:prstGeom>
          <a:noFill/>
        </p:spPr>
        <p:txBody>
          <a:bodyPr wrap="square" rtlCol="0">
            <a:spAutoFit/>
          </a:bodyPr>
          <a:lstStyle/>
          <a:p>
            <a:pPr algn="r"/>
            <a:r>
              <a:rPr lang="en-GB" dirty="0"/>
              <a:t>7</a:t>
            </a:r>
          </a:p>
        </p:txBody>
      </p:sp>
      <p:sp>
        <p:nvSpPr>
          <p:cNvPr id="31" name="Rectangle 30"/>
          <p:cNvSpPr/>
          <p:nvPr/>
        </p:nvSpPr>
        <p:spPr>
          <a:xfrm>
            <a:off x="672376" y="3001312"/>
            <a:ext cx="3688507" cy="32882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2" name="Rectangle 31"/>
          <p:cNvSpPr/>
          <p:nvPr/>
        </p:nvSpPr>
        <p:spPr>
          <a:xfrm>
            <a:off x="5212681" y="5593277"/>
            <a:ext cx="3681937" cy="116258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4842728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1"/>
                                        </p:tgtEl>
                                      </p:cBhvr>
                                    </p:animEffect>
                                    <p:set>
                                      <p:cBhvr>
                                        <p:cTn id="7"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8" restart="whenNotActive" fill="hold" evtFilter="cancelBubble" nodeType="interactiveSeq">
                <p:stCondLst>
                  <p:cond evt="onClick" delay="0">
                    <p:tgtEl>
                      <p:spTgt spid="3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2"/>
                                        </p:tgtEl>
                                      </p:cBhvr>
                                    </p:animEffect>
                                    <p:set>
                                      <p:cBhvr>
                                        <p:cTn id="13" dur="1" fill="hold">
                                          <p:stCondLst>
                                            <p:cond delay="499"/>
                                          </p:stCondLst>
                                        </p:cTn>
                                        <p:tgtEl>
                                          <p:spTgt spid="32"/>
                                        </p:tgtEl>
                                        <p:attrNameLst>
                                          <p:attrName>style.visibility</p:attrName>
                                        </p:attrNameLst>
                                      </p:cBhvr>
                                      <p:to>
                                        <p:strVal val="hidden"/>
                                      </p:to>
                                    </p:se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childTnLst>
                          </p:cTn>
                        </p:par>
                      </p:childTnLst>
                    </p:cTn>
                  </p:par>
                </p:childTnLst>
              </p:cTn>
              <p:nextCondLst>
                <p:cond evt="onClick" delay="0">
                  <p:tgtEl>
                    <p:spTgt spid="32"/>
                  </p:tgtEl>
                </p:cond>
              </p:nextCondLst>
            </p:seq>
          </p:childTnLst>
        </p:cTn>
      </p:par>
    </p:tnLst>
    <p:bldLst>
      <p:bldP spid="27" grpId="0"/>
      <p:bldP spid="28" grpId="0"/>
      <p:bldP spid="29" grpId="0"/>
      <p:bldP spid="30" grpId="0"/>
      <p:bldP spid="31" grpId="0" animBg="1"/>
      <p:bldP spid="3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7"/>
          <p:cNvGrpSpPr/>
          <p:nvPr/>
        </p:nvGrpSpPr>
        <p:grpSpPr>
          <a:xfrm>
            <a:off x="-1144" y="0"/>
            <a:ext cx="9145144" cy="599127"/>
            <a:chOff x="-1144" y="0"/>
            <a:chExt cx="9145144" cy="599127"/>
          </a:xfrm>
        </p:grpSpPr>
        <p:sp>
          <p:nvSpPr>
            <p:cNvPr id="6" name="TextBox 5"/>
            <p:cNvSpPr txBox="1"/>
            <p:nvPr/>
          </p:nvSpPr>
          <p:spPr>
            <a:xfrm>
              <a:off x="0" y="0"/>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Domain and Range</a:t>
              </a:r>
            </a:p>
          </p:txBody>
        </p:sp>
        <p:cxnSp>
          <p:nvCxnSpPr>
            <p:cNvPr id="7" name="Straight Connector 6"/>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8" name="Oval 7"/>
          <p:cNvSpPr/>
          <p:nvPr/>
        </p:nvSpPr>
        <p:spPr>
          <a:xfrm>
            <a:off x="1187624" y="1052736"/>
            <a:ext cx="2088232" cy="518457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 name="Oval 8"/>
          <p:cNvSpPr/>
          <p:nvPr/>
        </p:nvSpPr>
        <p:spPr>
          <a:xfrm>
            <a:off x="5436096" y="1052736"/>
            <a:ext cx="2088232" cy="518457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0" name="Rectangle 9"/>
              <p:cNvSpPr/>
              <p:nvPr/>
            </p:nvSpPr>
            <p:spPr>
              <a:xfrm>
                <a:off x="3707904" y="3068960"/>
                <a:ext cx="1296144"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𝑓</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𝑥</m:t>
                          </m:r>
                        </m:e>
                      </m:d>
                      <m:r>
                        <a:rPr lang="en-GB" sz="2800" b="0" i="1" smtClean="0">
                          <a:latin typeface="Cambria Math" panose="02040503050406030204" pitchFamily="18" charset="0"/>
                        </a:rPr>
                        <m:t>=</m:t>
                      </m:r>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𝑥</m:t>
                          </m:r>
                        </m:e>
                        <m:sup>
                          <m:r>
                            <a:rPr lang="en-GB" sz="2800" b="0" i="1" smtClean="0">
                              <a:latin typeface="Cambria Math" panose="02040503050406030204" pitchFamily="18" charset="0"/>
                            </a:rPr>
                            <m:t>2</m:t>
                          </m:r>
                        </m:sup>
                      </m:sSup>
                    </m:oMath>
                  </m:oMathPara>
                </a14:m>
                <a:endParaRPr lang="en-GB" sz="2800" dirty="0"/>
              </a:p>
            </p:txBody>
          </p:sp>
        </mc:Choice>
        <mc:Fallback xmlns="">
          <p:sp>
            <p:nvSpPr>
              <p:cNvPr id="10" name="Rectangle 9"/>
              <p:cNvSpPr>
                <a:spLocks noRot="1" noChangeAspect="1" noMove="1" noResize="1" noEditPoints="1" noAdjustHandles="1" noChangeArrowheads="1" noChangeShapeType="1" noTextEdit="1"/>
              </p:cNvSpPr>
              <p:nvPr/>
            </p:nvSpPr>
            <p:spPr>
              <a:xfrm>
                <a:off x="3707904" y="3068960"/>
                <a:ext cx="1296144" cy="1152128"/>
              </a:xfrm>
              <a:prstGeom prst="rect">
                <a:avLst/>
              </a:prstGeom>
              <a:blipFill rotWithShape="0">
                <a:blip r:embed="rId2"/>
                <a:stretch>
                  <a:fillRect/>
                </a:stretch>
              </a:blipFill>
            </p:spPr>
            <p:txBody>
              <a:bodyPr/>
              <a:lstStyle/>
              <a:p>
                <a:r>
                  <a:rPr lang="en-GB">
                    <a:noFill/>
                  </a:rPr>
                  <a:t> </a:t>
                </a:r>
              </a:p>
            </p:txBody>
          </p:sp>
        </mc:Fallback>
      </mc:AlternateContent>
      <p:sp>
        <p:nvSpPr>
          <p:cNvPr id="11" name="Right Arrow 10"/>
          <p:cNvSpPr/>
          <p:nvPr/>
        </p:nvSpPr>
        <p:spPr>
          <a:xfrm>
            <a:off x="3275856" y="3501008"/>
            <a:ext cx="43204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p:cNvSpPr/>
          <p:nvPr/>
        </p:nvSpPr>
        <p:spPr>
          <a:xfrm>
            <a:off x="5004048" y="3501008"/>
            <a:ext cx="43204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1691680" y="1628800"/>
            <a:ext cx="576064" cy="523220"/>
          </a:xfrm>
          <a:prstGeom prst="rect">
            <a:avLst/>
          </a:prstGeom>
          <a:noFill/>
        </p:spPr>
        <p:txBody>
          <a:bodyPr wrap="square" rtlCol="0">
            <a:spAutoFit/>
          </a:bodyPr>
          <a:lstStyle/>
          <a:p>
            <a:pPr algn="ctr"/>
            <a:r>
              <a:rPr lang="en-GB" sz="2800" dirty="0"/>
              <a:t>-1</a:t>
            </a:r>
          </a:p>
        </p:txBody>
      </p:sp>
      <p:sp>
        <p:nvSpPr>
          <p:cNvPr id="14" name="TextBox 13"/>
          <p:cNvSpPr txBox="1"/>
          <p:nvPr/>
        </p:nvSpPr>
        <p:spPr>
          <a:xfrm>
            <a:off x="1979712" y="2420888"/>
            <a:ext cx="576064" cy="523220"/>
          </a:xfrm>
          <a:prstGeom prst="rect">
            <a:avLst/>
          </a:prstGeom>
          <a:noFill/>
        </p:spPr>
        <p:txBody>
          <a:bodyPr wrap="square" rtlCol="0">
            <a:spAutoFit/>
          </a:bodyPr>
          <a:lstStyle/>
          <a:p>
            <a:pPr algn="ctr"/>
            <a:r>
              <a:rPr lang="en-GB" sz="2800" dirty="0"/>
              <a:t>0</a:t>
            </a:r>
          </a:p>
        </p:txBody>
      </p:sp>
      <p:sp>
        <p:nvSpPr>
          <p:cNvPr id="15" name="TextBox 14"/>
          <p:cNvSpPr txBox="1"/>
          <p:nvPr/>
        </p:nvSpPr>
        <p:spPr>
          <a:xfrm>
            <a:off x="1547664" y="3212976"/>
            <a:ext cx="720080" cy="523220"/>
          </a:xfrm>
          <a:prstGeom prst="rect">
            <a:avLst/>
          </a:prstGeom>
          <a:noFill/>
        </p:spPr>
        <p:txBody>
          <a:bodyPr wrap="square" rtlCol="0">
            <a:spAutoFit/>
          </a:bodyPr>
          <a:lstStyle/>
          <a:p>
            <a:pPr algn="ctr"/>
            <a:r>
              <a:rPr lang="en-GB" sz="2800" dirty="0"/>
              <a:t>1.7</a:t>
            </a:r>
          </a:p>
        </p:txBody>
      </p:sp>
      <p:sp>
        <p:nvSpPr>
          <p:cNvPr id="16" name="TextBox 15"/>
          <p:cNvSpPr txBox="1"/>
          <p:nvPr/>
        </p:nvSpPr>
        <p:spPr>
          <a:xfrm>
            <a:off x="2123728" y="3645024"/>
            <a:ext cx="576064" cy="523220"/>
          </a:xfrm>
          <a:prstGeom prst="rect">
            <a:avLst/>
          </a:prstGeom>
          <a:noFill/>
        </p:spPr>
        <p:txBody>
          <a:bodyPr wrap="square" rtlCol="0">
            <a:spAutoFit/>
          </a:bodyPr>
          <a:lstStyle/>
          <a:p>
            <a:pPr algn="ctr"/>
            <a:r>
              <a:rPr lang="en-GB" sz="2800" dirty="0"/>
              <a:t>2</a:t>
            </a:r>
          </a:p>
        </p:txBody>
      </p:sp>
      <p:sp>
        <p:nvSpPr>
          <p:cNvPr id="17" name="TextBox 16"/>
          <p:cNvSpPr txBox="1"/>
          <p:nvPr/>
        </p:nvSpPr>
        <p:spPr>
          <a:xfrm>
            <a:off x="1691680" y="4941168"/>
            <a:ext cx="576064" cy="523220"/>
          </a:xfrm>
          <a:prstGeom prst="rect">
            <a:avLst/>
          </a:prstGeom>
          <a:noFill/>
        </p:spPr>
        <p:txBody>
          <a:bodyPr wrap="square" rtlCol="0">
            <a:spAutoFit/>
          </a:bodyPr>
          <a:lstStyle/>
          <a:p>
            <a:pPr algn="ctr"/>
            <a:r>
              <a:rPr lang="en-GB" sz="2800" dirty="0"/>
              <a:t>...</a:t>
            </a:r>
          </a:p>
        </p:txBody>
      </p:sp>
      <p:sp>
        <p:nvSpPr>
          <p:cNvPr id="18" name="TextBox 17"/>
          <p:cNvSpPr txBox="1"/>
          <p:nvPr/>
        </p:nvSpPr>
        <p:spPr>
          <a:xfrm>
            <a:off x="1619672" y="4293096"/>
            <a:ext cx="792088" cy="523220"/>
          </a:xfrm>
          <a:prstGeom prst="rect">
            <a:avLst/>
          </a:prstGeom>
          <a:noFill/>
        </p:spPr>
        <p:txBody>
          <a:bodyPr wrap="square" rtlCol="0">
            <a:spAutoFit/>
          </a:bodyPr>
          <a:lstStyle/>
          <a:p>
            <a:pPr algn="ctr"/>
            <a:r>
              <a:rPr lang="en-GB" sz="2800" dirty="0"/>
              <a:t>3.1</a:t>
            </a:r>
          </a:p>
        </p:txBody>
      </p:sp>
      <p:sp>
        <p:nvSpPr>
          <p:cNvPr id="19" name="TextBox 18"/>
          <p:cNvSpPr txBox="1"/>
          <p:nvPr/>
        </p:nvSpPr>
        <p:spPr>
          <a:xfrm>
            <a:off x="6156176" y="1556792"/>
            <a:ext cx="576064" cy="523220"/>
          </a:xfrm>
          <a:prstGeom prst="rect">
            <a:avLst/>
          </a:prstGeom>
          <a:noFill/>
        </p:spPr>
        <p:txBody>
          <a:bodyPr wrap="square" rtlCol="0">
            <a:spAutoFit/>
          </a:bodyPr>
          <a:lstStyle/>
          <a:p>
            <a:pPr algn="ctr"/>
            <a:r>
              <a:rPr lang="en-GB" sz="2800" dirty="0"/>
              <a:t>1</a:t>
            </a:r>
          </a:p>
        </p:txBody>
      </p:sp>
      <p:sp>
        <p:nvSpPr>
          <p:cNvPr id="20" name="TextBox 19"/>
          <p:cNvSpPr txBox="1"/>
          <p:nvPr/>
        </p:nvSpPr>
        <p:spPr>
          <a:xfrm>
            <a:off x="6444208" y="2348880"/>
            <a:ext cx="576064" cy="523220"/>
          </a:xfrm>
          <a:prstGeom prst="rect">
            <a:avLst/>
          </a:prstGeom>
          <a:noFill/>
        </p:spPr>
        <p:txBody>
          <a:bodyPr wrap="square" rtlCol="0">
            <a:spAutoFit/>
          </a:bodyPr>
          <a:lstStyle/>
          <a:p>
            <a:pPr algn="ctr"/>
            <a:r>
              <a:rPr lang="en-GB" sz="2800" dirty="0"/>
              <a:t>0</a:t>
            </a:r>
          </a:p>
        </p:txBody>
      </p:sp>
      <p:sp>
        <p:nvSpPr>
          <p:cNvPr id="21" name="TextBox 20"/>
          <p:cNvSpPr txBox="1"/>
          <p:nvPr/>
        </p:nvSpPr>
        <p:spPr>
          <a:xfrm>
            <a:off x="6012160" y="3140968"/>
            <a:ext cx="1008112" cy="523220"/>
          </a:xfrm>
          <a:prstGeom prst="rect">
            <a:avLst/>
          </a:prstGeom>
          <a:noFill/>
        </p:spPr>
        <p:txBody>
          <a:bodyPr wrap="square" rtlCol="0">
            <a:spAutoFit/>
          </a:bodyPr>
          <a:lstStyle/>
          <a:p>
            <a:pPr algn="ctr"/>
            <a:r>
              <a:rPr lang="en-GB" sz="2800" dirty="0"/>
              <a:t>2.89</a:t>
            </a:r>
          </a:p>
        </p:txBody>
      </p:sp>
      <p:sp>
        <p:nvSpPr>
          <p:cNvPr id="22" name="TextBox 21"/>
          <p:cNvSpPr txBox="1"/>
          <p:nvPr/>
        </p:nvSpPr>
        <p:spPr>
          <a:xfrm>
            <a:off x="6588224" y="3573016"/>
            <a:ext cx="576064" cy="523220"/>
          </a:xfrm>
          <a:prstGeom prst="rect">
            <a:avLst/>
          </a:prstGeom>
          <a:noFill/>
        </p:spPr>
        <p:txBody>
          <a:bodyPr wrap="square" rtlCol="0">
            <a:spAutoFit/>
          </a:bodyPr>
          <a:lstStyle/>
          <a:p>
            <a:pPr algn="ctr"/>
            <a:r>
              <a:rPr lang="en-GB" sz="2800" dirty="0"/>
              <a:t>4</a:t>
            </a:r>
          </a:p>
        </p:txBody>
      </p:sp>
      <p:sp>
        <p:nvSpPr>
          <p:cNvPr id="23" name="TextBox 22"/>
          <p:cNvSpPr txBox="1"/>
          <p:nvPr/>
        </p:nvSpPr>
        <p:spPr>
          <a:xfrm>
            <a:off x="6156176" y="4869160"/>
            <a:ext cx="576064" cy="523220"/>
          </a:xfrm>
          <a:prstGeom prst="rect">
            <a:avLst/>
          </a:prstGeom>
          <a:noFill/>
        </p:spPr>
        <p:txBody>
          <a:bodyPr wrap="square" rtlCol="0">
            <a:spAutoFit/>
          </a:bodyPr>
          <a:lstStyle/>
          <a:p>
            <a:pPr algn="ctr"/>
            <a:r>
              <a:rPr lang="en-GB" sz="2800" dirty="0"/>
              <a:t>...</a:t>
            </a:r>
          </a:p>
        </p:txBody>
      </p:sp>
      <p:sp>
        <p:nvSpPr>
          <p:cNvPr id="24" name="TextBox 23"/>
          <p:cNvSpPr txBox="1"/>
          <p:nvPr/>
        </p:nvSpPr>
        <p:spPr>
          <a:xfrm>
            <a:off x="6135994" y="4415628"/>
            <a:ext cx="864096" cy="523220"/>
          </a:xfrm>
          <a:prstGeom prst="rect">
            <a:avLst/>
          </a:prstGeom>
          <a:noFill/>
        </p:spPr>
        <p:txBody>
          <a:bodyPr wrap="square" rtlCol="0">
            <a:spAutoFit/>
          </a:bodyPr>
          <a:lstStyle/>
          <a:p>
            <a:pPr algn="ctr"/>
            <a:r>
              <a:rPr lang="en-GB" sz="2800" dirty="0"/>
              <a:t>9.61</a:t>
            </a:r>
          </a:p>
        </p:txBody>
      </p:sp>
      <p:sp>
        <p:nvSpPr>
          <p:cNvPr id="25" name="Freeform 24"/>
          <p:cNvSpPr/>
          <p:nvPr/>
        </p:nvSpPr>
        <p:spPr>
          <a:xfrm>
            <a:off x="2218414" y="1341120"/>
            <a:ext cx="3951798" cy="408167"/>
          </a:xfrm>
          <a:custGeom>
            <a:avLst/>
            <a:gdLst>
              <a:gd name="connsiteX0" fmla="*/ 0 w 3951798"/>
              <a:gd name="connsiteY0" fmla="*/ 408167 h 408167"/>
              <a:gd name="connsiteX1" fmla="*/ 858741 w 3951798"/>
              <a:gd name="connsiteY1" fmla="*/ 106017 h 408167"/>
              <a:gd name="connsiteX2" fmla="*/ 1924216 w 3951798"/>
              <a:gd name="connsiteY2" fmla="*/ 2650 h 408167"/>
              <a:gd name="connsiteX3" fmla="*/ 2926080 w 3951798"/>
              <a:gd name="connsiteY3" fmla="*/ 90115 h 408167"/>
              <a:gd name="connsiteX4" fmla="*/ 3951798 w 3951798"/>
              <a:gd name="connsiteY4" fmla="*/ 368410 h 408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1798" h="408167">
                <a:moveTo>
                  <a:pt x="0" y="408167"/>
                </a:moveTo>
                <a:cubicBezTo>
                  <a:pt x="269019" y="290885"/>
                  <a:pt x="538038" y="173603"/>
                  <a:pt x="858741" y="106017"/>
                </a:cubicBezTo>
                <a:cubicBezTo>
                  <a:pt x="1179444" y="38431"/>
                  <a:pt x="1579660" y="5300"/>
                  <a:pt x="1924216" y="2650"/>
                </a:cubicBezTo>
                <a:cubicBezTo>
                  <a:pt x="2268772" y="0"/>
                  <a:pt x="2588150" y="29155"/>
                  <a:pt x="2926080" y="90115"/>
                </a:cubicBezTo>
                <a:cubicBezTo>
                  <a:pt x="3264010" y="151075"/>
                  <a:pt x="3607904" y="259742"/>
                  <a:pt x="3951798" y="368410"/>
                </a:cubicBezTo>
              </a:path>
            </a:pathLst>
          </a:custGeom>
          <a:ln>
            <a:headEnd type="none" w="med" len="med"/>
            <a:tailEnd type="arrow"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6" name="Freeform 25"/>
          <p:cNvSpPr/>
          <p:nvPr/>
        </p:nvSpPr>
        <p:spPr>
          <a:xfrm>
            <a:off x="2483768" y="2132856"/>
            <a:ext cx="3951798" cy="408167"/>
          </a:xfrm>
          <a:custGeom>
            <a:avLst/>
            <a:gdLst>
              <a:gd name="connsiteX0" fmla="*/ 0 w 3951798"/>
              <a:gd name="connsiteY0" fmla="*/ 408167 h 408167"/>
              <a:gd name="connsiteX1" fmla="*/ 858741 w 3951798"/>
              <a:gd name="connsiteY1" fmla="*/ 106017 h 408167"/>
              <a:gd name="connsiteX2" fmla="*/ 1924216 w 3951798"/>
              <a:gd name="connsiteY2" fmla="*/ 2650 h 408167"/>
              <a:gd name="connsiteX3" fmla="*/ 2926080 w 3951798"/>
              <a:gd name="connsiteY3" fmla="*/ 90115 h 408167"/>
              <a:gd name="connsiteX4" fmla="*/ 3951798 w 3951798"/>
              <a:gd name="connsiteY4" fmla="*/ 368410 h 408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1798" h="408167">
                <a:moveTo>
                  <a:pt x="0" y="408167"/>
                </a:moveTo>
                <a:cubicBezTo>
                  <a:pt x="269019" y="290885"/>
                  <a:pt x="538038" y="173603"/>
                  <a:pt x="858741" y="106017"/>
                </a:cubicBezTo>
                <a:cubicBezTo>
                  <a:pt x="1179444" y="38431"/>
                  <a:pt x="1579660" y="5300"/>
                  <a:pt x="1924216" y="2650"/>
                </a:cubicBezTo>
                <a:cubicBezTo>
                  <a:pt x="2268772" y="0"/>
                  <a:pt x="2588150" y="29155"/>
                  <a:pt x="2926080" y="90115"/>
                </a:cubicBezTo>
                <a:cubicBezTo>
                  <a:pt x="3264010" y="151075"/>
                  <a:pt x="3607904" y="259742"/>
                  <a:pt x="3951798" y="368410"/>
                </a:cubicBezTo>
              </a:path>
            </a:pathLst>
          </a:custGeom>
          <a:ln>
            <a:headEnd type="none" w="med" len="med"/>
            <a:tailEnd type="arrow"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7" name="Freeform 26"/>
          <p:cNvSpPr/>
          <p:nvPr/>
        </p:nvSpPr>
        <p:spPr>
          <a:xfrm>
            <a:off x="2123728" y="2852936"/>
            <a:ext cx="3951798" cy="408167"/>
          </a:xfrm>
          <a:custGeom>
            <a:avLst/>
            <a:gdLst>
              <a:gd name="connsiteX0" fmla="*/ 0 w 3951798"/>
              <a:gd name="connsiteY0" fmla="*/ 408167 h 408167"/>
              <a:gd name="connsiteX1" fmla="*/ 858741 w 3951798"/>
              <a:gd name="connsiteY1" fmla="*/ 106017 h 408167"/>
              <a:gd name="connsiteX2" fmla="*/ 1924216 w 3951798"/>
              <a:gd name="connsiteY2" fmla="*/ 2650 h 408167"/>
              <a:gd name="connsiteX3" fmla="*/ 2926080 w 3951798"/>
              <a:gd name="connsiteY3" fmla="*/ 90115 h 408167"/>
              <a:gd name="connsiteX4" fmla="*/ 3951798 w 3951798"/>
              <a:gd name="connsiteY4" fmla="*/ 368410 h 408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1798" h="408167">
                <a:moveTo>
                  <a:pt x="0" y="408167"/>
                </a:moveTo>
                <a:cubicBezTo>
                  <a:pt x="269019" y="290885"/>
                  <a:pt x="538038" y="173603"/>
                  <a:pt x="858741" y="106017"/>
                </a:cubicBezTo>
                <a:cubicBezTo>
                  <a:pt x="1179444" y="38431"/>
                  <a:pt x="1579660" y="5300"/>
                  <a:pt x="1924216" y="2650"/>
                </a:cubicBezTo>
                <a:cubicBezTo>
                  <a:pt x="2268772" y="0"/>
                  <a:pt x="2588150" y="29155"/>
                  <a:pt x="2926080" y="90115"/>
                </a:cubicBezTo>
                <a:cubicBezTo>
                  <a:pt x="3264010" y="151075"/>
                  <a:pt x="3607904" y="259742"/>
                  <a:pt x="3951798" y="368410"/>
                </a:cubicBezTo>
              </a:path>
            </a:pathLst>
          </a:custGeom>
          <a:ln>
            <a:headEnd type="none" w="med" len="med"/>
            <a:tailEnd type="arrow"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8" name="Freeform 27"/>
          <p:cNvSpPr/>
          <p:nvPr/>
        </p:nvSpPr>
        <p:spPr>
          <a:xfrm flipV="1">
            <a:off x="2699792" y="4077072"/>
            <a:ext cx="3951798" cy="408167"/>
          </a:xfrm>
          <a:custGeom>
            <a:avLst/>
            <a:gdLst>
              <a:gd name="connsiteX0" fmla="*/ 0 w 3951798"/>
              <a:gd name="connsiteY0" fmla="*/ 408167 h 408167"/>
              <a:gd name="connsiteX1" fmla="*/ 858741 w 3951798"/>
              <a:gd name="connsiteY1" fmla="*/ 106017 h 408167"/>
              <a:gd name="connsiteX2" fmla="*/ 1924216 w 3951798"/>
              <a:gd name="connsiteY2" fmla="*/ 2650 h 408167"/>
              <a:gd name="connsiteX3" fmla="*/ 2926080 w 3951798"/>
              <a:gd name="connsiteY3" fmla="*/ 90115 h 408167"/>
              <a:gd name="connsiteX4" fmla="*/ 3951798 w 3951798"/>
              <a:gd name="connsiteY4" fmla="*/ 368410 h 408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1798" h="408167">
                <a:moveTo>
                  <a:pt x="0" y="408167"/>
                </a:moveTo>
                <a:cubicBezTo>
                  <a:pt x="269019" y="290885"/>
                  <a:pt x="538038" y="173603"/>
                  <a:pt x="858741" y="106017"/>
                </a:cubicBezTo>
                <a:cubicBezTo>
                  <a:pt x="1179444" y="38431"/>
                  <a:pt x="1579660" y="5300"/>
                  <a:pt x="1924216" y="2650"/>
                </a:cubicBezTo>
                <a:cubicBezTo>
                  <a:pt x="2268772" y="0"/>
                  <a:pt x="2588150" y="29155"/>
                  <a:pt x="2926080" y="90115"/>
                </a:cubicBezTo>
                <a:cubicBezTo>
                  <a:pt x="3264010" y="151075"/>
                  <a:pt x="3607904" y="259742"/>
                  <a:pt x="3951798" y="368410"/>
                </a:cubicBezTo>
              </a:path>
            </a:pathLst>
          </a:custGeom>
          <a:ln>
            <a:headEnd type="none" w="med" len="med"/>
            <a:tailEnd type="arrow"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9" name="Freeform 28"/>
          <p:cNvSpPr/>
          <p:nvPr/>
        </p:nvSpPr>
        <p:spPr>
          <a:xfrm flipV="1">
            <a:off x="2195736" y="4725144"/>
            <a:ext cx="3951798" cy="408167"/>
          </a:xfrm>
          <a:custGeom>
            <a:avLst/>
            <a:gdLst>
              <a:gd name="connsiteX0" fmla="*/ 0 w 3951798"/>
              <a:gd name="connsiteY0" fmla="*/ 408167 h 408167"/>
              <a:gd name="connsiteX1" fmla="*/ 858741 w 3951798"/>
              <a:gd name="connsiteY1" fmla="*/ 106017 h 408167"/>
              <a:gd name="connsiteX2" fmla="*/ 1924216 w 3951798"/>
              <a:gd name="connsiteY2" fmla="*/ 2650 h 408167"/>
              <a:gd name="connsiteX3" fmla="*/ 2926080 w 3951798"/>
              <a:gd name="connsiteY3" fmla="*/ 90115 h 408167"/>
              <a:gd name="connsiteX4" fmla="*/ 3951798 w 3951798"/>
              <a:gd name="connsiteY4" fmla="*/ 368410 h 408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1798" h="408167">
                <a:moveTo>
                  <a:pt x="0" y="408167"/>
                </a:moveTo>
                <a:cubicBezTo>
                  <a:pt x="269019" y="290885"/>
                  <a:pt x="538038" y="173603"/>
                  <a:pt x="858741" y="106017"/>
                </a:cubicBezTo>
                <a:cubicBezTo>
                  <a:pt x="1179444" y="38431"/>
                  <a:pt x="1579660" y="5300"/>
                  <a:pt x="1924216" y="2650"/>
                </a:cubicBezTo>
                <a:cubicBezTo>
                  <a:pt x="2268772" y="0"/>
                  <a:pt x="2588150" y="29155"/>
                  <a:pt x="2926080" y="90115"/>
                </a:cubicBezTo>
                <a:cubicBezTo>
                  <a:pt x="3264010" y="151075"/>
                  <a:pt x="3607904" y="259742"/>
                  <a:pt x="3951798" y="368410"/>
                </a:cubicBezTo>
              </a:path>
            </a:pathLst>
          </a:custGeom>
          <a:ln>
            <a:headEnd type="none" w="med" len="med"/>
            <a:tailEnd type="arrow"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 name="TextBox 1"/>
          <p:cNvSpPr txBox="1"/>
          <p:nvPr/>
        </p:nvSpPr>
        <p:spPr>
          <a:xfrm>
            <a:off x="827584" y="836712"/>
            <a:ext cx="936104" cy="369332"/>
          </a:xfrm>
          <a:prstGeom prst="rect">
            <a:avLst/>
          </a:prstGeom>
          <a:noFill/>
        </p:spPr>
        <p:txBody>
          <a:bodyPr wrap="square" rtlCol="0">
            <a:spAutoFit/>
          </a:bodyPr>
          <a:lstStyle/>
          <a:p>
            <a:r>
              <a:rPr lang="en-GB" b="1" dirty="0"/>
              <a:t>Inputs</a:t>
            </a:r>
          </a:p>
        </p:txBody>
      </p:sp>
      <p:sp>
        <p:nvSpPr>
          <p:cNvPr id="31" name="TextBox 30"/>
          <p:cNvSpPr txBox="1"/>
          <p:nvPr/>
        </p:nvSpPr>
        <p:spPr>
          <a:xfrm>
            <a:off x="7380312" y="1633736"/>
            <a:ext cx="1152128" cy="369332"/>
          </a:xfrm>
          <a:prstGeom prst="rect">
            <a:avLst/>
          </a:prstGeom>
          <a:noFill/>
        </p:spPr>
        <p:txBody>
          <a:bodyPr wrap="square" rtlCol="0">
            <a:spAutoFit/>
          </a:bodyPr>
          <a:lstStyle/>
          <a:p>
            <a:r>
              <a:rPr lang="en-GB" b="1" dirty="0"/>
              <a:t>Outputs</a:t>
            </a:r>
          </a:p>
        </p:txBody>
      </p:sp>
      <p:sp>
        <p:nvSpPr>
          <p:cNvPr id="32" name="TextBox 31"/>
          <p:cNvSpPr txBox="1"/>
          <p:nvPr/>
        </p:nvSpPr>
        <p:spPr>
          <a:xfrm>
            <a:off x="91662" y="6120035"/>
            <a:ext cx="4280155"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The </a:t>
            </a:r>
            <a:r>
              <a:rPr lang="en-GB" b="1" dirty="0"/>
              <a:t>domain</a:t>
            </a:r>
            <a:r>
              <a:rPr lang="en-GB" dirty="0"/>
              <a:t> of a function is the set of possible inputs.</a:t>
            </a:r>
          </a:p>
        </p:txBody>
      </p:sp>
      <p:sp>
        <p:nvSpPr>
          <p:cNvPr id="33" name="TextBox 32"/>
          <p:cNvSpPr txBox="1"/>
          <p:nvPr/>
        </p:nvSpPr>
        <p:spPr>
          <a:xfrm>
            <a:off x="4572000" y="6120035"/>
            <a:ext cx="4392488"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The </a:t>
            </a:r>
            <a:r>
              <a:rPr lang="en-GB" b="1" dirty="0"/>
              <a:t>range</a:t>
            </a:r>
            <a:r>
              <a:rPr lang="en-GB" dirty="0"/>
              <a:t> of a function is the set of possible outputs.</a:t>
            </a:r>
          </a:p>
        </p:txBody>
      </p:sp>
    </p:spTree>
    <p:extLst>
      <p:ext uri="{BB962C8B-B14F-4D97-AF65-F5344CB8AC3E}">
        <p14:creationId xmlns:p14="http://schemas.microsoft.com/office/powerpoint/2010/main" val="188020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7"/>
          <p:cNvGrpSpPr/>
          <p:nvPr/>
        </p:nvGrpSpPr>
        <p:grpSpPr>
          <a:xfrm>
            <a:off x="-1144" y="0"/>
            <a:ext cx="9145144" cy="599127"/>
            <a:chOff x="-1144" y="0"/>
            <a:chExt cx="9145144" cy="599127"/>
          </a:xfrm>
        </p:grpSpPr>
        <p:sp>
          <p:nvSpPr>
            <p:cNvPr id="3" name="TextBox 2"/>
            <p:cNvSpPr txBox="1"/>
            <p:nvPr/>
          </p:nvSpPr>
          <p:spPr>
            <a:xfrm>
              <a:off x="0" y="0"/>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Example</a:t>
              </a:r>
            </a:p>
          </p:txBody>
        </p:sp>
        <p:cxnSp>
          <p:nvCxnSpPr>
            <p:cNvPr id="4" name="Straight Connector 3"/>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p:cNvSpPr txBox="1"/>
          <p:nvPr/>
        </p:nvSpPr>
        <p:spPr>
          <a:xfrm>
            <a:off x="683568" y="2276872"/>
            <a:ext cx="3240360" cy="1077218"/>
          </a:xfrm>
          <a:prstGeom prst="rect">
            <a:avLst/>
          </a:prstGeom>
          <a:noFill/>
        </p:spPr>
        <p:txBody>
          <a:bodyPr wrap="square" rtlCol="0">
            <a:spAutoFit/>
          </a:bodyPr>
          <a:lstStyle/>
          <a:p>
            <a:r>
              <a:rPr lang="en-GB" sz="3200" dirty="0"/>
              <a:t>Suitable</a:t>
            </a:r>
          </a:p>
          <a:p>
            <a:r>
              <a:rPr lang="en-GB" sz="3200" dirty="0"/>
              <a:t>Domain:</a:t>
            </a:r>
          </a:p>
        </p:txBody>
      </p:sp>
      <mc:AlternateContent xmlns:mc="http://schemas.openxmlformats.org/markup-compatibility/2006" xmlns:a14="http://schemas.microsoft.com/office/drawing/2010/main">
        <mc:Choice Requires="a14">
          <p:sp>
            <p:nvSpPr>
              <p:cNvPr id="7" name="TextBox 6"/>
              <p:cNvSpPr txBox="1"/>
              <p:nvPr/>
            </p:nvSpPr>
            <p:spPr>
              <a:xfrm>
                <a:off x="4463988" y="2244677"/>
                <a:ext cx="2376264" cy="584775"/>
              </a:xfrm>
              <a:prstGeom prst="rect">
                <a:avLst/>
              </a:prstGeom>
              <a:noFill/>
            </p:spPr>
            <p:txBody>
              <a:bodyPr wrap="square" rtlCol="0">
                <a:spAutoFit/>
              </a:bodyPr>
              <a:lstStyle/>
              <a:p>
                <a:r>
                  <a:rPr lang="en-GB" sz="3200" dirty="0"/>
                  <a:t>for all </a:t>
                </a:r>
                <a14:m>
                  <m:oMath xmlns:m="http://schemas.openxmlformats.org/officeDocument/2006/math">
                    <m:r>
                      <a:rPr lang="en-GB" sz="3200" b="0" i="1" smtClean="0">
                        <a:latin typeface="Cambria Math" panose="02040503050406030204" pitchFamily="18" charset="0"/>
                      </a:rPr>
                      <m:t>𝑥</m:t>
                    </m:r>
                  </m:oMath>
                </a14:m>
                <a:endParaRPr lang="en-GB" sz="3200" dirty="0"/>
              </a:p>
            </p:txBody>
          </p:sp>
        </mc:Choice>
        <mc:Fallback xmlns="">
          <p:sp>
            <p:nvSpPr>
              <p:cNvPr id="7" name="TextBox 6"/>
              <p:cNvSpPr txBox="1">
                <a:spLocks noRot="1" noChangeAspect="1" noMove="1" noResize="1" noEditPoints="1" noAdjustHandles="1" noChangeArrowheads="1" noChangeShapeType="1" noTextEdit="1"/>
              </p:cNvSpPr>
              <p:nvPr/>
            </p:nvSpPr>
            <p:spPr>
              <a:xfrm>
                <a:off x="4463988" y="2244677"/>
                <a:ext cx="2376264" cy="584775"/>
              </a:xfrm>
              <a:prstGeom prst="rect">
                <a:avLst/>
              </a:prstGeom>
              <a:blipFill rotWithShape="0">
                <a:blip r:embed="rId2"/>
                <a:stretch>
                  <a:fillRect l="-6410" t="-12500" b="-34375"/>
                </a:stretch>
              </a:blipFill>
            </p:spPr>
            <p:txBody>
              <a:bodyPr/>
              <a:lstStyle/>
              <a:p>
                <a:r>
                  <a:rPr lang="en-GB">
                    <a:noFill/>
                  </a:rPr>
                  <a:t> </a:t>
                </a:r>
              </a:p>
            </p:txBody>
          </p:sp>
        </mc:Fallback>
      </mc:AlternateContent>
      <p:sp>
        <p:nvSpPr>
          <p:cNvPr id="17" name="TextBox 16"/>
          <p:cNvSpPr txBox="1"/>
          <p:nvPr/>
        </p:nvSpPr>
        <p:spPr>
          <a:xfrm>
            <a:off x="683568" y="3861048"/>
            <a:ext cx="3240360" cy="584775"/>
          </a:xfrm>
          <a:prstGeom prst="rect">
            <a:avLst/>
          </a:prstGeom>
          <a:noFill/>
        </p:spPr>
        <p:txBody>
          <a:bodyPr wrap="square" rtlCol="0">
            <a:spAutoFit/>
          </a:bodyPr>
          <a:lstStyle/>
          <a:p>
            <a:r>
              <a:rPr lang="en-GB" sz="3200" dirty="0"/>
              <a:t>Range:</a:t>
            </a:r>
          </a:p>
        </p:txBody>
      </p:sp>
      <mc:AlternateContent xmlns:mc="http://schemas.openxmlformats.org/markup-compatibility/2006" xmlns:a14="http://schemas.microsoft.com/office/drawing/2010/main">
        <mc:Choice Requires="a14">
          <p:sp>
            <p:nvSpPr>
              <p:cNvPr id="18" name="TextBox 17"/>
              <p:cNvSpPr txBox="1"/>
              <p:nvPr/>
            </p:nvSpPr>
            <p:spPr>
              <a:xfrm>
                <a:off x="2932298" y="2998998"/>
                <a:ext cx="5830642"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We can use any real number as the input!</a:t>
                </a:r>
              </a:p>
              <a:p>
                <a:r>
                  <a:rPr lang="en-GB" sz="1600" dirty="0"/>
                  <a:t>In ‘proper’ maths we’d use </a:t>
                </a:r>
                <a14:m>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m:t>
                    </m:r>
                    <m:r>
                      <a:rPr lang="en-GB" sz="1600" b="0" i="1" smtClean="0">
                        <a:latin typeface="Cambria Math" panose="02040503050406030204" pitchFamily="18" charset="0"/>
                      </a:rPr>
                      <m:t>ℝ</m:t>
                    </m:r>
                  </m:oMath>
                </a14:m>
                <a:r>
                  <a:rPr lang="en-GB" sz="1600" dirty="0"/>
                  <a:t> to mean “</a:t>
                </a:r>
                <a14:m>
                  <m:oMath xmlns:m="http://schemas.openxmlformats.org/officeDocument/2006/math">
                    <m:r>
                      <a:rPr lang="en-GB" sz="1600" b="0" i="1" smtClean="0">
                        <a:latin typeface="Cambria Math" panose="02040503050406030204" pitchFamily="18" charset="0"/>
                      </a:rPr>
                      <m:t>𝑥</m:t>
                    </m:r>
                  </m:oMath>
                </a14:m>
                <a:r>
                  <a:rPr lang="en-GB" sz="1600" dirty="0"/>
                  <a:t> can be any element in the set of real numbers”, but the syllabus is looking for “for all </a:t>
                </a:r>
                <a14:m>
                  <m:oMath xmlns:m="http://schemas.openxmlformats.org/officeDocument/2006/math">
                    <m:r>
                      <a:rPr lang="en-GB" sz="1600" b="0" i="1" smtClean="0">
                        <a:latin typeface="Cambria Math" panose="02040503050406030204" pitchFamily="18" charset="0"/>
                      </a:rPr>
                      <m:t>𝑥</m:t>
                    </m:r>
                  </m:oMath>
                </a14:m>
                <a:r>
                  <a:rPr lang="en-GB" sz="1600" dirty="0"/>
                  <a:t>”.</a:t>
                </a:r>
              </a:p>
            </p:txBody>
          </p:sp>
        </mc:Choice>
        <mc:Fallback xmlns="">
          <p:sp>
            <p:nvSpPr>
              <p:cNvPr id="18" name="TextBox 17"/>
              <p:cNvSpPr txBox="1">
                <a:spLocks noRot="1" noChangeAspect="1" noMove="1" noResize="1" noEditPoints="1" noAdjustHandles="1" noChangeArrowheads="1" noChangeShapeType="1" noTextEdit="1"/>
              </p:cNvSpPr>
              <p:nvPr/>
            </p:nvSpPr>
            <p:spPr>
              <a:xfrm>
                <a:off x="2932298" y="2998998"/>
                <a:ext cx="5830642" cy="830997"/>
              </a:xfrm>
              <a:prstGeom prst="rect">
                <a:avLst/>
              </a:prstGeom>
              <a:blipFill>
                <a:blip r:embed="rId3"/>
                <a:stretch>
                  <a:fillRect l="-313" t="-714" r="-208" b="-71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4463988" y="4040378"/>
                <a:ext cx="237626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a:rPr>
                        <m:t>𝑓</m:t>
                      </m:r>
                      <m:d>
                        <m:dPr>
                          <m:ctrlPr>
                            <a:rPr lang="en-GB" sz="3200" b="0" i="1" smtClean="0">
                              <a:latin typeface="Cambria Math" panose="02040503050406030204" pitchFamily="18" charset="0"/>
                            </a:rPr>
                          </m:ctrlPr>
                        </m:dPr>
                        <m:e>
                          <m:r>
                            <a:rPr lang="en-GB" sz="3200" b="0" i="1" smtClean="0">
                              <a:latin typeface="Cambria Math"/>
                            </a:rPr>
                            <m:t>𝑥</m:t>
                          </m:r>
                        </m:e>
                      </m:d>
                      <m:r>
                        <a:rPr lang="en-GB" sz="3200" b="0" i="1" smtClean="0">
                          <a:latin typeface="Cambria Math"/>
                        </a:rPr>
                        <m:t>≥0</m:t>
                      </m:r>
                    </m:oMath>
                  </m:oMathPara>
                </a14:m>
                <a:endParaRPr lang="en-GB" sz="3200" dirty="0"/>
              </a:p>
            </p:txBody>
          </p:sp>
        </mc:Choice>
        <mc:Fallback xmlns="">
          <p:sp>
            <p:nvSpPr>
              <p:cNvPr id="19" name="TextBox 18"/>
              <p:cNvSpPr txBox="1">
                <a:spLocks noRot="1" noChangeAspect="1" noMove="1" noResize="1" noEditPoints="1" noAdjustHandles="1" noChangeArrowheads="1" noChangeShapeType="1" noTextEdit="1"/>
              </p:cNvSpPr>
              <p:nvPr/>
            </p:nvSpPr>
            <p:spPr>
              <a:xfrm>
                <a:off x="4463988" y="4040378"/>
                <a:ext cx="2376264" cy="584775"/>
              </a:xfrm>
              <a:prstGeom prst="rect">
                <a:avLst/>
              </a:prstGeom>
              <a:blipFill rotWithShape="1">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3119738" y="4787860"/>
                <a:ext cx="5429268"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Look at the </a:t>
                </a:r>
                <a14:m>
                  <m:oMath xmlns:m="http://schemas.openxmlformats.org/officeDocument/2006/math">
                    <m:r>
                      <a:rPr lang="en-GB" b="0" i="1" smtClean="0">
                        <a:latin typeface="Cambria Math" panose="02040503050406030204" pitchFamily="18" charset="0"/>
                      </a:rPr>
                      <m:t>𝑦</m:t>
                    </m:r>
                  </m:oMath>
                </a14:m>
                <a:r>
                  <a:rPr lang="en-GB" dirty="0"/>
                  <a:t> values on the graph.</a:t>
                </a:r>
              </a:p>
              <a:p>
                <a:r>
                  <a:rPr lang="en-GB" dirty="0"/>
                  <a:t>The output has to be positive, since it’s been squared.</a:t>
                </a:r>
              </a:p>
            </p:txBody>
          </p:sp>
        </mc:Choice>
        <mc:Fallback xmlns="">
          <p:sp>
            <p:nvSpPr>
              <p:cNvPr id="20" name="TextBox 19"/>
              <p:cNvSpPr txBox="1">
                <a:spLocks noRot="1" noChangeAspect="1" noMove="1" noResize="1" noEditPoints="1" noAdjustHandles="1" noChangeArrowheads="1" noChangeShapeType="1" noTextEdit="1"/>
              </p:cNvSpPr>
              <p:nvPr/>
            </p:nvSpPr>
            <p:spPr>
              <a:xfrm>
                <a:off x="3119738" y="4787860"/>
                <a:ext cx="5429268" cy="646331"/>
              </a:xfrm>
              <a:prstGeom prst="rect">
                <a:avLst/>
              </a:prstGeom>
              <a:blipFill rotWithShape="0">
                <a:blip r:embed="rId5"/>
                <a:stretch>
                  <a:fillRect l="-783" t="-2727" b="-11818"/>
                </a:stretch>
              </a:blipFill>
            </p:spPr>
            <p:txBody>
              <a:bodyPr/>
              <a:lstStyle/>
              <a:p>
                <a:r>
                  <a:rPr lang="en-GB">
                    <a:noFill/>
                  </a:rPr>
                  <a:t> </a:t>
                </a:r>
              </a:p>
            </p:txBody>
          </p:sp>
        </mc:Fallback>
      </mc:AlternateContent>
      <p:sp>
        <p:nvSpPr>
          <p:cNvPr id="21" name="Rectangle 20"/>
          <p:cNvSpPr/>
          <p:nvPr/>
        </p:nvSpPr>
        <p:spPr>
          <a:xfrm>
            <a:off x="2845814" y="2311849"/>
            <a:ext cx="5004556" cy="51439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2" name="Rectangle 21"/>
          <p:cNvSpPr/>
          <p:nvPr/>
        </p:nvSpPr>
        <p:spPr>
          <a:xfrm>
            <a:off x="2987824" y="4002577"/>
            <a:ext cx="4896544" cy="6225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29" name="Straight Connector 28"/>
          <p:cNvCxnSpPr/>
          <p:nvPr/>
        </p:nvCxnSpPr>
        <p:spPr>
          <a:xfrm>
            <a:off x="2483768" y="2244677"/>
            <a:ext cx="0" cy="3821655"/>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2" name="TextBox 31"/>
              <p:cNvSpPr txBox="1"/>
              <p:nvPr/>
            </p:nvSpPr>
            <p:spPr>
              <a:xfrm>
                <a:off x="467544" y="980728"/>
                <a:ext cx="2666191" cy="59035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a:rPr>
                        <m:t>𝑓</m:t>
                      </m:r>
                      <m:d>
                        <m:dPr>
                          <m:ctrlPr>
                            <a:rPr lang="en-GB" sz="3200" b="0" i="1" smtClean="0">
                              <a:latin typeface="Cambria Math" panose="02040503050406030204" pitchFamily="18" charset="0"/>
                            </a:rPr>
                          </m:ctrlPr>
                        </m:dPr>
                        <m:e>
                          <m:r>
                            <a:rPr lang="en-GB" sz="3200" b="0" i="1" smtClean="0">
                              <a:latin typeface="Cambria Math"/>
                            </a:rPr>
                            <m:t>𝑥</m:t>
                          </m:r>
                        </m:e>
                      </m:d>
                      <m:r>
                        <a:rPr lang="en-GB" sz="3200" b="0" i="1" smtClean="0">
                          <a:latin typeface="Cambria Math"/>
                        </a:rPr>
                        <m:t>=</m:t>
                      </m:r>
                      <m:sSup>
                        <m:sSupPr>
                          <m:ctrlPr>
                            <a:rPr lang="en-GB" sz="3200" b="0" i="1" smtClean="0">
                              <a:latin typeface="Cambria Math" panose="02040503050406030204" pitchFamily="18" charset="0"/>
                            </a:rPr>
                          </m:ctrlPr>
                        </m:sSupPr>
                        <m:e>
                          <m:r>
                            <a:rPr lang="en-GB" sz="3200" b="0" i="1" smtClean="0">
                              <a:latin typeface="Cambria Math"/>
                            </a:rPr>
                            <m:t>𝑥</m:t>
                          </m:r>
                        </m:e>
                        <m:sup>
                          <m:r>
                            <a:rPr lang="en-GB" sz="3200" b="0" i="1" smtClean="0">
                              <a:latin typeface="Cambria Math"/>
                            </a:rPr>
                            <m:t>2</m:t>
                          </m:r>
                        </m:sup>
                      </m:sSup>
                    </m:oMath>
                  </m:oMathPara>
                </a14:m>
                <a:endParaRPr lang="en-GB" sz="3200" dirty="0"/>
              </a:p>
            </p:txBody>
          </p:sp>
        </mc:Choice>
        <mc:Fallback xmlns="">
          <p:sp>
            <p:nvSpPr>
              <p:cNvPr id="32" name="TextBox 31"/>
              <p:cNvSpPr txBox="1">
                <a:spLocks noRot="1" noChangeAspect="1" noMove="1" noResize="1" noEditPoints="1" noAdjustHandles="1" noChangeArrowheads="1" noChangeShapeType="1" noTextEdit="1"/>
              </p:cNvSpPr>
              <p:nvPr/>
            </p:nvSpPr>
            <p:spPr>
              <a:xfrm>
                <a:off x="467544" y="980728"/>
                <a:ext cx="2666191" cy="590354"/>
              </a:xfrm>
              <a:prstGeom prst="rect">
                <a:avLst/>
              </a:prstGeom>
              <a:blipFill rotWithShape="1">
                <a:blip r:embed="rId6"/>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33" name="TextBox 32"/>
          <p:cNvSpPr txBox="1"/>
          <p:nvPr/>
        </p:nvSpPr>
        <p:spPr>
          <a:xfrm>
            <a:off x="3815916" y="1019908"/>
            <a:ext cx="1620180" cy="584775"/>
          </a:xfrm>
          <a:prstGeom prst="rect">
            <a:avLst/>
          </a:prstGeom>
          <a:noFill/>
        </p:spPr>
        <p:txBody>
          <a:bodyPr wrap="square" rtlCol="0">
            <a:spAutoFit/>
          </a:bodyPr>
          <a:lstStyle/>
          <a:p>
            <a:r>
              <a:rPr lang="en-GB" sz="3200" dirty="0"/>
              <a:t>Sketch:</a:t>
            </a:r>
          </a:p>
        </p:txBody>
      </p:sp>
      <p:cxnSp>
        <p:nvCxnSpPr>
          <p:cNvPr id="34" name="Straight Arrow Connector 33"/>
          <p:cNvCxnSpPr/>
          <p:nvPr/>
        </p:nvCxnSpPr>
        <p:spPr>
          <a:xfrm>
            <a:off x="6095519" y="1784944"/>
            <a:ext cx="2118936"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5" name="Straight Arrow Connector 34"/>
          <p:cNvCxnSpPr/>
          <p:nvPr/>
        </p:nvCxnSpPr>
        <p:spPr>
          <a:xfrm flipV="1">
            <a:off x="7108050" y="766865"/>
            <a:ext cx="0" cy="101807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7" name="TextBox 36"/>
              <p:cNvSpPr txBox="1"/>
              <p:nvPr/>
            </p:nvSpPr>
            <p:spPr>
              <a:xfrm>
                <a:off x="8187071" y="1600278"/>
                <a:ext cx="36193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𝑥</m:t>
                      </m:r>
                    </m:oMath>
                  </m:oMathPara>
                </a14:m>
                <a:endParaRPr lang="en-GB" dirty="0"/>
              </a:p>
            </p:txBody>
          </p:sp>
        </mc:Choice>
        <mc:Fallback xmlns="">
          <p:sp>
            <p:nvSpPr>
              <p:cNvPr id="37" name="TextBox 36"/>
              <p:cNvSpPr txBox="1">
                <a:spLocks noRot="1" noChangeAspect="1" noMove="1" noResize="1" noEditPoints="1" noAdjustHandles="1" noChangeArrowheads="1" noChangeShapeType="1" noTextEdit="1"/>
              </p:cNvSpPr>
              <p:nvPr/>
            </p:nvSpPr>
            <p:spPr>
              <a:xfrm>
                <a:off x="8187071" y="1600278"/>
                <a:ext cx="361935" cy="369332"/>
              </a:xfrm>
              <a:prstGeom prst="rect">
                <a:avLst/>
              </a:prstGeom>
              <a:blipFill rotWithShape="1">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6759978" y="634843"/>
                <a:ext cx="36193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𝑦</m:t>
                      </m:r>
                    </m:oMath>
                  </m:oMathPara>
                </a14:m>
                <a:endParaRPr lang="en-GB" dirty="0"/>
              </a:p>
            </p:txBody>
          </p:sp>
        </mc:Choice>
        <mc:Fallback xmlns="">
          <p:sp>
            <p:nvSpPr>
              <p:cNvPr id="38" name="TextBox 37"/>
              <p:cNvSpPr txBox="1">
                <a:spLocks noRot="1" noChangeAspect="1" noMove="1" noResize="1" noEditPoints="1" noAdjustHandles="1" noChangeArrowheads="1" noChangeShapeType="1" noTextEdit="1"/>
              </p:cNvSpPr>
              <p:nvPr/>
            </p:nvSpPr>
            <p:spPr>
              <a:xfrm>
                <a:off x="6759978" y="634843"/>
                <a:ext cx="361935" cy="369332"/>
              </a:xfrm>
              <a:prstGeom prst="rect">
                <a:avLst/>
              </a:prstGeom>
              <a:blipFill rotWithShape="1">
                <a:blip r:embed="rId8"/>
                <a:stretch>
                  <a:fillRect b="-4918"/>
                </a:stretch>
              </a:blipFill>
            </p:spPr>
            <p:txBody>
              <a:bodyPr/>
              <a:lstStyle/>
              <a:p>
                <a:r>
                  <a:rPr lang="en-GB">
                    <a:noFill/>
                  </a:rPr>
                  <a:t> </a:t>
                </a:r>
              </a:p>
            </p:txBody>
          </p:sp>
        </mc:Fallback>
      </mc:AlternateContent>
      <p:sp>
        <p:nvSpPr>
          <p:cNvPr id="41" name="Freeform 40"/>
          <p:cNvSpPr/>
          <p:nvPr/>
        </p:nvSpPr>
        <p:spPr>
          <a:xfrm>
            <a:off x="6166338" y="855785"/>
            <a:ext cx="1781907" cy="939322"/>
          </a:xfrm>
          <a:custGeom>
            <a:avLst/>
            <a:gdLst>
              <a:gd name="connsiteX0" fmla="*/ 0 w 1781907"/>
              <a:gd name="connsiteY0" fmla="*/ 0 h 939322"/>
              <a:gd name="connsiteX1" fmla="*/ 351692 w 1781907"/>
              <a:gd name="connsiteY1" fmla="*/ 574430 h 939322"/>
              <a:gd name="connsiteX2" fmla="*/ 902677 w 1781907"/>
              <a:gd name="connsiteY2" fmla="*/ 937846 h 939322"/>
              <a:gd name="connsiteX3" fmla="*/ 1500554 w 1781907"/>
              <a:gd name="connsiteY3" fmla="*/ 679938 h 939322"/>
              <a:gd name="connsiteX4" fmla="*/ 1781907 w 1781907"/>
              <a:gd name="connsiteY4" fmla="*/ 140677 h 939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1907" h="939322">
                <a:moveTo>
                  <a:pt x="0" y="0"/>
                </a:moveTo>
                <a:cubicBezTo>
                  <a:pt x="100623" y="209061"/>
                  <a:pt x="201246" y="418122"/>
                  <a:pt x="351692" y="574430"/>
                </a:cubicBezTo>
                <a:cubicBezTo>
                  <a:pt x="502138" y="730738"/>
                  <a:pt x="711200" y="920261"/>
                  <a:pt x="902677" y="937846"/>
                </a:cubicBezTo>
                <a:cubicBezTo>
                  <a:pt x="1094154" y="955431"/>
                  <a:pt x="1354016" y="812799"/>
                  <a:pt x="1500554" y="679938"/>
                </a:cubicBezTo>
                <a:cubicBezTo>
                  <a:pt x="1647092" y="547077"/>
                  <a:pt x="1714499" y="343877"/>
                  <a:pt x="1781907" y="140677"/>
                </a:cubicBezTo>
              </a:path>
            </a:pathLst>
          </a:custGeom>
        </p:spPr>
        <p:style>
          <a:lnRef idx="2">
            <a:schemeClr val="dk1"/>
          </a:lnRef>
          <a:fillRef idx="0">
            <a:schemeClr val="dk1"/>
          </a:fillRef>
          <a:effectRef idx="1">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6" name="TextBox 35"/>
              <p:cNvSpPr txBox="1"/>
              <p:nvPr/>
            </p:nvSpPr>
            <p:spPr>
              <a:xfrm>
                <a:off x="683568" y="6453336"/>
                <a:ext cx="7865438"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dirty="0">
                    <a:latin typeface="Wingdings" panose="05000000000000000000" pitchFamily="2" charset="2"/>
                  </a:rPr>
                  <a:t>B</a:t>
                </a:r>
                <a:r>
                  <a:rPr lang="en-GB" dirty="0"/>
                  <a:t> </a:t>
                </a:r>
                <a:r>
                  <a:rPr lang="en-GB" b="1" dirty="0"/>
                  <a:t>Bro Tip</a:t>
                </a:r>
                <a:r>
                  <a:rPr lang="en-GB" dirty="0"/>
                  <a:t>: Note that the domain is in terms of </a:t>
                </a:r>
                <a14:m>
                  <m:oMath xmlns:m="http://schemas.openxmlformats.org/officeDocument/2006/math">
                    <m:r>
                      <a:rPr lang="en-GB" b="0" i="1" smtClean="0">
                        <a:latin typeface="Cambria Math"/>
                      </a:rPr>
                      <m:t>𝑥</m:t>
                    </m:r>
                  </m:oMath>
                </a14:m>
                <a:r>
                  <a:rPr lang="en-GB" dirty="0"/>
                  <a:t> and the range in terms of </a:t>
                </a:r>
                <a14:m>
                  <m:oMath xmlns:m="http://schemas.openxmlformats.org/officeDocument/2006/math">
                    <m:r>
                      <a:rPr lang="en-GB" b="0" i="1" smtClean="0">
                        <a:latin typeface="Cambria Math"/>
                      </a:rPr>
                      <m:t>𝑓</m:t>
                    </m:r>
                    <m:d>
                      <m:dPr>
                        <m:ctrlPr>
                          <a:rPr lang="en-GB" b="0" i="1" smtClean="0">
                            <a:latin typeface="Cambria Math" panose="02040503050406030204" pitchFamily="18" charset="0"/>
                          </a:rPr>
                        </m:ctrlPr>
                      </m:dPr>
                      <m:e>
                        <m:r>
                          <a:rPr lang="en-GB" b="0" i="1" smtClean="0">
                            <a:latin typeface="Cambria Math"/>
                          </a:rPr>
                          <m:t>𝑥</m:t>
                        </m:r>
                      </m:e>
                    </m:d>
                  </m:oMath>
                </a14:m>
                <a:r>
                  <a:rPr lang="en-GB" dirty="0"/>
                  <a:t>.</a:t>
                </a:r>
              </a:p>
            </p:txBody>
          </p:sp>
        </mc:Choice>
        <mc:Fallback xmlns="">
          <p:sp>
            <p:nvSpPr>
              <p:cNvPr id="36" name="TextBox 35"/>
              <p:cNvSpPr txBox="1">
                <a:spLocks noRot="1" noChangeAspect="1" noMove="1" noResize="1" noEditPoints="1" noAdjustHandles="1" noChangeArrowheads="1" noChangeShapeType="1" noTextEdit="1"/>
              </p:cNvSpPr>
              <p:nvPr/>
            </p:nvSpPr>
            <p:spPr>
              <a:xfrm>
                <a:off x="683568" y="6453336"/>
                <a:ext cx="7865438" cy="369332"/>
              </a:xfrm>
              <a:prstGeom prst="rect">
                <a:avLst/>
              </a:prstGeom>
              <a:blipFill rotWithShape="1">
                <a:blip r:embed="rId9"/>
                <a:stretch>
                  <a:fillRect t="-6250" b="-21875"/>
                </a:stretch>
              </a:blipFill>
            </p:spPr>
            <p:txBody>
              <a:bodyPr/>
              <a:lstStyle/>
              <a:p>
                <a:r>
                  <a:rPr lang="en-GB">
                    <a:noFill/>
                  </a:rPr>
                  <a:t> </a:t>
                </a:r>
              </a:p>
            </p:txBody>
          </p:sp>
        </mc:Fallback>
      </mc:AlternateContent>
      <p:sp>
        <p:nvSpPr>
          <p:cNvPr id="5" name="TextBox 4"/>
          <p:cNvSpPr txBox="1"/>
          <p:nvPr/>
        </p:nvSpPr>
        <p:spPr>
          <a:xfrm>
            <a:off x="1466895" y="1845904"/>
            <a:ext cx="6954823" cy="276999"/>
          </a:xfrm>
          <a:prstGeom prst="rect">
            <a:avLst/>
          </a:prstGeom>
          <a:noFill/>
        </p:spPr>
        <p:txBody>
          <a:bodyPr wrap="square" rtlCol="0">
            <a:spAutoFit/>
          </a:bodyPr>
          <a:lstStyle/>
          <a:p>
            <a:r>
              <a:rPr lang="en-GB" sz="1200" b="1" dirty="0"/>
              <a:t>Bro Note:</a:t>
            </a:r>
            <a:r>
              <a:rPr lang="en-GB" sz="1200" dirty="0"/>
              <a:t> By ‘suitable’, I mean the </a:t>
            </a:r>
            <a:r>
              <a:rPr lang="en-GB" sz="1200" i="1" dirty="0"/>
              <a:t>largest</a:t>
            </a:r>
            <a:r>
              <a:rPr lang="en-GB" sz="1200" dirty="0"/>
              <a:t> possible set of values that could be input into the function.</a:t>
            </a:r>
          </a:p>
        </p:txBody>
      </p:sp>
      <p:cxnSp>
        <p:nvCxnSpPr>
          <p:cNvPr id="9" name="Straight Arrow Connector 8"/>
          <p:cNvCxnSpPr/>
          <p:nvPr/>
        </p:nvCxnSpPr>
        <p:spPr>
          <a:xfrm flipH="1">
            <a:off x="1691680" y="2122903"/>
            <a:ext cx="144016" cy="1539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668562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childTnLst>
                    </p:cTn>
                  </p:par>
                </p:childTnLst>
              </p:cTn>
              <p:nextCondLst>
                <p:cond evt="onClick" delay="0">
                  <p:tgtEl>
                    <p:spTgt spid="21"/>
                  </p:tgtEl>
                </p:cond>
              </p:nextCondLst>
            </p:seq>
            <p:seq concurrent="1" nextAc="seek">
              <p:cTn id="12" restart="whenNotActive" fill="hold" evtFilter="cancelBubble" nodeType="interactiveSeq">
                <p:stCondLst>
                  <p:cond evt="onClick" delay="0">
                    <p:tgtEl>
                      <p:spTgt spid="22"/>
                    </p:tgtEl>
                  </p:cond>
                </p:stCondLst>
                <p:endSync evt="end" delay="0">
                  <p:rtn val="all"/>
                </p:endSync>
                <p:childTnLst>
                  <p:par>
                    <p:cTn id="13" fill="hold">
                      <p:stCondLst>
                        <p:cond delay="0"/>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22"/>
                                        </p:tgtEl>
                                      </p:cBhvr>
                                    </p:animEffect>
                                    <p:set>
                                      <p:cBhvr>
                                        <p:cTn id="17" dur="1" fill="hold">
                                          <p:stCondLst>
                                            <p:cond delay="499"/>
                                          </p:stCondLst>
                                        </p:cTn>
                                        <p:tgtEl>
                                          <p:spTgt spid="22"/>
                                        </p:tgtEl>
                                        <p:attrNameLst>
                                          <p:attrName>style.visibility</p:attrName>
                                        </p:attrNameLst>
                                      </p:cBhvr>
                                      <p:to>
                                        <p:strVal val="hidden"/>
                                      </p:to>
                                    </p:set>
                                  </p:childTnLst>
                                </p:cTn>
                              </p:par>
                              <p:par>
                                <p:cTn id="18" presetID="10"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childTnLst>
                    </p:cTn>
                  </p:par>
                </p:childTnLst>
              </p:cTn>
              <p:nextCondLst>
                <p:cond evt="onClick" delay="0">
                  <p:tgtEl>
                    <p:spTgt spid="22"/>
                  </p:tgtEl>
                </p:cond>
              </p:nextCondLst>
            </p:seq>
          </p:childTnLst>
        </p:cTn>
      </p:par>
    </p:tnLst>
    <p:bldLst>
      <p:bldP spid="18" grpId="0" animBg="1"/>
      <p:bldP spid="20" grpId="0" animBg="1"/>
      <p:bldP spid="21" grpId="0" animBg="1"/>
      <p:bldP spid="22" grpId="0" animBg="1"/>
      <p:bldP spid="3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9143074" cy="599127"/>
            <a:chOff x="0" y="13335"/>
            <a:chExt cx="9144218" cy="599127"/>
          </a:xfrm>
        </p:grpSpPr>
        <p:sp>
          <p:nvSpPr>
            <p:cNvPr id="6"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b="1" dirty="0"/>
                <a:t>OVERVIEW</a:t>
              </a:r>
              <a:endParaRPr lang="en-GB" sz="3200" dirty="0"/>
            </a:p>
          </p:txBody>
        </p:sp>
        <p:cxnSp>
          <p:nvCxnSpPr>
            <p:cNvPr id="7" name="Straight Connector 6"/>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4" name="TextBox 3"/>
          <p:cNvSpPr txBox="1"/>
          <p:nvPr/>
        </p:nvSpPr>
        <p:spPr>
          <a:xfrm>
            <a:off x="323528" y="1412776"/>
            <a:ext cx="3168352"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#1</a:t>
            </a:r>
            <a:r>
              <a:rPr lang="en-GB" dirty="0"/>
              <a:t>: Understanding of functions</a:t>
            </a:r>
          </a:p>
          <a:p>
            <a:endParaRPr lang="en-GB" dirty="0"/>
          </a:p>
        </p:txBody>
      </p:sp>
      <p:pic>
        <p:nvPicPr>
          <p:cNvPr id="10" name="Picture 9"/>
          <p:cNvPicPr>
            <a:picLocks noChangeAspect="1"/>
          </p:cNvPicPr>
          <p:nvPr/>
        </p:nvPicPr>
        <p:blipFill>
          <a:blip r:embed="rId2"/>
          <a:stretch>
            <a:fillRect/>
          </a:stretch>
        </p:blipFill>
        <p:spPr>
          <a:xfrm>
            <a:off x="336684" y="2636334"/>
            <a:ext cx="3358064" cy="730455"/>
          </a:xfrm>
          <a:prstGeom prst="rect">
            <a:avLst/>
          </a:prstGeom>
          <a:effectLst>
            <a:outerShdw blurRad="63500" sx="102000" sy="102000" algn="ctr" rotWithShape="0">
              <a:prstClr val="black">
                <a:alpha val="40000"/>
              </a:prstClr>
            </a:outerShdw>
          </a:effectLst>
        </p:spPr>
      </p:pic>
      <p:sp>
        <p:nvSpPr>
          <p:cNvPr id="16" name="TextBox 15"/>
          <p:cNvSpPr txBox="1"/>
          <p:nvPr/>
        </p:nvSpPr>
        <p:spPr>
          <a:xfrm>
            <a:off x="2678650" y="1874441"/>
            <a:ext cx="1048967"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dirty="0"/>
              <a:t>IGCSEFM</a:t>
            </a:r>
          </a:p>
        </p:txBody>
      </p:sp>
      <p:sp>
        <p:nvSpPr>
          <p:cNvPr id="17" name="TextBox 16"/>
          <p:cNvSpPr txBox="1"/>
          <p:nvPr/>
        </p:nvSpPr>
        <p:spPr>
          <a:xfrm>
            <a:off x="1979712" y="1874441"/>
            <a:ext cx="670185"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GCSE</a:t>
            </a:r>
          </a:p>
        </p:txBody>
      </p:sp>
      <p:sp>
        <p:nvSpPr>
          <p:cNvPr id="18" name="TextBox 17"/>
          <p:cNvSpPr txBox="1"/>
          <p:nvPr/>
        </p:nvSpPr>
        <p:spPr>
          <a:xfrm>
            <a:off x="4573889" y="1412776"/>
            <a:ext cx="3168352"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#2</a:t>
            </a:r>
            <a:r>
              <a:rPr lang="en-GB" dirty="0"/>
              <a:t>: Inverse Functions</a:t>
            </a:r>
          </a:p>
          <a:p>
            <a:endParaRPr lang="en-GB" dirty="0"/>
          </a:p>
        </p:txBody>
      </p:sp>
      <p:sp>
        <p:nvSpPr>
          <p:cNvPr id="19" name="TextBox 18"/>
          <p:cNvSpPr txBox="1"/>
          <p:nvPr/>
        </p:nvSpPr>
        <p:spPr>
          <a:xfrm>
            <a:off x="7101448" y="1893488"/>
            <a:ext cx="670185"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GCSE</a:t>
            </a:r>
          </a:p>
        </p:txBody>
      </p:sp>
      <p:pic>
        <p:nvPicPr>
          <p:cNvPr id="8" name="Picture 7"/>
          <p:cNvPicPr>
            <a:picLocks noChangeAspect="1"/>
          </p:cNvPicPr>
          <p:nvPr/>
        </p:nvPicPr>
        <p:blipFill>
          <a:blip r:embed="rId3"/>
          <a:stretch>
            <a:fillRect/>
          </a:stretch>
        </p:blipFill>
        <p:spPr>
          <a:xfrm>
            <a:off x="4748365" y="2420888"/>
            <a:ext cx="2819400" cy="1457325"/>
          </a:xfrm>
          <a:prstGeom prst="rect">
            <a:avLst/>
          </a:prstGeom>
          <a:effectLst>
            <a:outerShdw blurRad="63500" sx="102000" sy="102000" algn="ctr" rotWithShape="0">
              <a:prstClr val="black">
                <a:alpha val="40000"/>
              </a:prstClr>
            </a:outerShdw>
          </a:effectLst>
        </p:spPr>
      </p:pic>
      <p:sp>
        <p:nvSpPr>
          <p:cNvPr id="21" name="TextBox 20"/>
          <p:cNvSpPr txBox="1"/>
          <p:nvPr/>
        </p:nvSpPr>
        <p:spPr>
          <a:xfrm>
            <a:off x="2736514" y="4289802"/>
            <a:ext cx="3168352"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#3</a:t>
            </a:r>
            <a:r>
              <a:rPr lang="en-GB" dirty="0"/>
              <a:t>: Composite Functions</a:t>
            </a:r>
          </a:p>
          <a:p>
            <a:endParaRPr lang="en-GB" dirty="0"/>
          </a:p>
        </p:txBody>
      </p:sp>
      <p:sp>
        <p:nvSpPr>
          <p:cNvPr id="22" name="TextBox 21"/>
          <p:cNvSpPr txBox="1"/>
          <p:nvPr/>
        </p:nvSpPr>
        <p:spPr>
          <a:xfrm>
            <a:off x="5329537" y="4751467"/>
            <a:ext cx="670185"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GCSE</a:t>
            </a:r>
          </a:p>
        </p:txBody>
      </p:sp>
      <p:pic>
        <p:nvPicPr>
          <p:cNvPr id="9" name="Picture 8"/>
          <p:cNvPicPr>
            <a:picLocks noChangeAspect="1"/>
          </p:cNvPicPr>
          <p:nvPr/>
        </p:nvPicPr>
        <p:blipFill>
          <a:blip r:embed="rId4"/>
          <a:stretch>
            <a:fillRect/>
          </a:stretch>
        </p:blipFill>
        <p:spPr>
          <a:xfrm>
            <a:off x="3491880" y="5185114"/>
            <a:ext cx="1585612" cy="121063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549680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7"/>
          <p:cNvGrpSpPr/>
          <p:nvPr/>
        </p:nvGrpSpPr>
        <p:grpSpPr>
          <a:xfrm>
            <a:off x="-1144" y="0"/>
            <a:ext cx="9145144" cy="599127"/>
            <a:chOff x="-1144" y="0"/>
            <a:chExt cx="9145144" cy="599127"/>
          </a:xfrm>
        </p:grpSpPr>
        <p:sp>
          <p:nvSpPr>
            <p:cNvPr id="3" name="TextBox 2"/>
            <p:cNvSpPr txBox="1"/>
            <p:nvPr/>
          </p:nvSpPr>
          <p:spPr>
            <a:xfrm>
              <a:off x="0" y="0"/>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Test Your Understanding</a:t>
              </a:r>
            </a:p>
          </p:txBody>
        </p:sp>
        <p:cxnSp>
          <p:nvCxnSpPr>
            <p:cNvPr id="4" name="Straight Connector 3"/>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67544" y="980728"/>
                <a:ext cx="2666191" cy="59035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a:rPr>
                        <m:t>𝑓</m:t>
                      </m:r>
                      <m:d>
                        <m:dPr>
                          <m:ctrlPr>
                            <a:rPr lang="en-GB" sz="3200" b="0" i="1" smtClean="0">
                              <a:latin typeface="Cambria Math" panose="02040503050406030204" pitchFamily="18" charset="0"/>
                            </a:rPr>
                          </m:ctrlPr>
                        </m:dPr>
                        <m:e>
                          <m:r>
                            <a:rPr lang="en-GB" sz="3200" b="0" i="1" smtClean="0">
                              <a:latin typeface="Cambria Math"/>
                            </a:rPr>
                            <m:t>𝑥</m:t>
                          </m:r>
                        </m:e>
                      </m:d>
                      <m:r>
                        <a:rPr lang="en-GB" sz="3200" b="0" i="1" smtClean="0">
                          <a:latin typeface="Cambria Math"/>
                        </a:rPr>
                        <m:t>=</m:t>
                      </m:r>
                      <m:rad>
                        <m:radPr>
                          <m:degHide m:val="on"/>
                          <m:ctrlPr>
                            <a:rPr lang="en-GB" sz="3200" b="0" i="1" smtClean="0">
                              <a:latin typeface="Cambria Math" panose="02040503050406030204" pitchFamily="18" charset="0"/>
                            </a:rPr>
                          </m:ctrlPr>
                        </m:radPr>
                        <m:deg/>
                        <m:e>
                          <m:r>
                            <a:rPr lang="en-GB" sz="3200" b="0" i="1" smtClean="0">
                              <a:latin typeface="Cambria Math"/>
                            </a:rPr>
                            <m:t>𝑥</m:t>
                          </m:r>
                        </m:e>
                      </m:rad>
                    </m:oMath>
                  </m:oMathPara>
                </a14:m>
                <a:endParaRPr lang="en-GB" sz="3200" dirty="0"/>
              </a:p>
            </p:txBody>
          </p:sp>
        </mc:Choice>
        <mc:Fallback xmlns="">
          <p:sp>
            <p:nvSpPr>
              <p:cNvPr id="5" name="TextBox 4"/>
              <p:cNvSpPr txBox="1">
                <a:spLocks noRot="1" noChangeAspect="1" noMove="1" noResize="1" noEditPoints="1" noAdjustHandles="1" noChangeArrowheads="1" noChangeShapeType="1" noTextEdit="1"/>
              </p:cNvSpPr>
              <p:nvPr/>
            </p:nvSpPr>
            <p:spPr>
              <a:xfrm>
                <a:off x="467544" y="980728"/>
                <a:ext cx="2666191" cy="590354"/>
              </a:xfrm>
              <a:prstGeom prst="rect">
                <a:avLst/>
              </a:prstGeom>
              <a:blipFill rotWithShape="1">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TextBox 5"/>
          <p:cNvSpPr txBox="1"/>
          <p:nvPr/>
        </p:nvSpPr>
        <p:spPr>
          <a:xfrm>
            <a:off x="683568" y="2276872"/>
            <a:ext cx="3240360" cy="1077218"/>
          </a:xfrm>
          <a:prstGeom prst="rect">
            <a:avLst/>
          </a:prstGeom>
          <a:noFill/>
        </p:spPr>
        <p:txBody>
          <a:bodyPr wrap="square" rtlCol="0">
            <a:spAutoFit/>
          </a:bodyPr>
          <a:lstStyle/>
          <a:p>
            <a:r>
              <a:rPr lang="en-GB" sz="3200" dirty="0"/>
              <a:t>Suitable</a:t>
            </a:r>
          </a:p>
          <a:p>
            <a:r>
              <a:rPr lang="en-GB" sz="3200" dirty="0"/>
              <a:t>Domain:</a:t>
            </a:r>
          </a:p>
        </p:txBody>
      </p:sp>
      <mc:AlternateContent xmlns:mc="http://schemas.openxmlformats.org/markup-compatibility/2006" xmlns:a14="http://schemas.microsoft.com/office/drawing/2010/main">
        <mc:Choice Requires="a14">
          <p:sp>
            <p:nvSpPr>
              <p:cNvPr id="7" name="TextBox 6"/>
              <p:cNvSpPr txBox="1"/>
              <p:nvPr/>
            </p:nvSpPr>
            <p:spPr>
              <a:xfrm>
                <a:off x="4463988" y="2244677"/>
                <a:ext cx="237626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a:rPr>
                        <m:t>𝑥</m:t>
                      </m:r>
                      <m:r>
                        <a:rPr lang="en-GB" sz="3200" b="0" i="1" smtClean="0">
                          <a:latin typeface="Cambria Math"/>
                        </a:rPr>
                        <m:t>≥0</m:t>
                      </m:r>
                    </m:oMath>
                  </m:oMathPara>
                </a14:m>
                <a:endParaRPr lang="en-GB" sz="3200" dirty="0"/>
              </a:p>
            </p:txBody>
          </p:sp>
        </mc:Choice>
        <mc:Fallback xmlns="">
          <p:sp>
            <p:nvSpPr>
              <p:cNvPr id="7" name="TextBox 6"/>
              <p:cNvSpPr txBox="1">
                <a:spLocks noRot="1" noChangeAspect="1" noMove="1" noResize="1" noEditPoints="1" noAdjustHandles="1" noChangeArrowheads="1" noChangeShapeType="1" noTextEdit="1"/>
              </p:cNvSpPr>
              <p:nvPr/>
            </p:nvSpPr>
            <p:spPr>
              <a:xfrm>
                <a:off x="4463988" y="2244677"/>
                <a:ext cx="2376264" cy="584775"/>
              </a:xfrm>
              <a:prstGeom prst="rect">
                <a:avLst/>
              </a:prstGeom>
              <a:blipFill rotWithShape="1">
                <a:blip r:embed="rId3"/>
                <a:stretch>
                  <a:fillRect/>
                </a:stretch>
              </a:blipFill>
            </p:spPr>
            <p:txBody>
              <a:bodyPr/>
              <a:lstStyle/>
              <a:p>
                <a:r>
                  <a:rPr lang="en-GB">
                    <a:noFill/>
                  </a:rPr>
                  <a:t> </a:t>
                </a:r>
              </a:p>
            </p:txBody>
          </p:sp>
        </mc:Fallback>
      </mc:AlternateContent>
      <p:sp>
        <p:nvSpPr>
          <p:cNvPr id="17" name="TextBox 16"/>
          <p:cNvSpPr txBox="1"/>
          <p:nvPr/>
        </p:nvSpPr>
        <p:spPr>
          <a:xfrm>
            <a:off x="683568" y="3861048"/>
            <a:ext cx="3240360" cy="584775"/>
          </a:xfrm>
          <a:prstGeom prst="rect">
            <a:avLst/>
          </a:prstGeom>
          <a:noFill/>
        </p:spPr>
        <p:txBody>
          <a:bodyPr wrap="square" rtlCol="0">
            <a:spAutoFit/>
          </a:bodyPr>
          <a:lstStyle/>
          <a:p>
            <a:r>
              <a:rPr lang="en-GB" sz="3200" dirty="0"/>
              <a:t>Range:</a:t>
            </a:r>
          </a:p>
        </p:txBody>
      </p:sp>
      <p:sp>
        <p:nvSpPr>
          <p:cNvPr id="18" name="TextBox 17"/>
          <p:cNvSpPr txBox="1"/>
          <p:nvPr/>
        </p:nvSpPr>
        <p:spPr>
          <a:xfrm>
            <a:off x="3133735" y="2956327"/>
            <a:ext cx="5112568"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Presuming the output has to be a real number, we can’t input negative numbers into our function.</a:t>
            </a:r>
          </a:p>
        </p:txBody>
      </p:sp>
      <mc:AlternateContent xmlns:mc="http://schemas.openxmlformats.org/markup-compatibility/2006" xmlns:a14="http://schemas.microsoft.com/office/drawing/2010/main">
        <mc:Choice Requires="a14">
          <p:sp>
            <p:nvSpPr>
              <p:cNvPr id="19" name="TextBox 18"/>
              <p:cNvSpPr txBox="1"/>
              <p:nvPr/>
            </p:nvSpPr>
            <p:spPr>
              <a:xfrm>
                <a:off x="4463988" y="4040378"/>
                <a:ext cx="237626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a:rPr>
                        <m:t>𝑓</m:t>
                      </m:r>
                      <m:d>
                        <m:dPr>
                          <m:ctrlPr>
                            <a:rPr lang="en-GB" sz="3200" b="0" i="1" smtClean="0">
                              <a:latin typeface="Cambria Math" panose="02040503050406030204" pitchFamily="18" charset="0"/>
                            </a:rPr>
                          </m:ctrlPr>
                        </m:dPr>
                        <m:e>
                          <m:r>
                            <a:rPr lang="en-GB" sz="3200" b="0" i="1" smtClean="0">
                              <a:latin typeface="Cambria Math"/>
                            </a:rPr>
                            <m:t>𝑥</m:t>
                          </m:r>
                        </m:e>
                      </m:d>
                      <m:r>
                        <a:rPr lang="en-GB" sz="3200" b="0" i="1" smtClean="0">
                          <a:latin typeface="Cambria Math"/>
                        </a:rPr>
                        <m:t>≥0</m:t>
                      </m:r>
                    </m:oMath>
                  </m:oMathPara>
                </a14:m>
                <a:endParaRPr lang="en-GB" sz="3200" dirty="0"/>
              </a:p>
            </p:txBody>
          </p:sp>
        </mc:Choice>
        <mc:Fallback xmlns="">
          <p:sp>
            <p:nvSpPr>
              <p:cNvPr id="19" name="TextBox 18"/>
              <p:cNvSpPr txBox="1">
                <a:spLocks noRot="1" noChangeAspect="1" noMove="1" noResize="1" noEditPoints="1" noAdjustHandles="1" noChangeArrowheads="1" noChangeShapeType="1" noTextEdit="1"/>
              </p:cNvSpPr>
              <p:nvPr/>
            </p:nvSpPr>
            <p:spPr>
              <a:xfrm>
                <a:off x="4463988" y="4040378"/>
                <a:ext cx="2376264" cy="584775"/>
              </a:xfrm>
              <a:prstGeom prst="rect">
                <a:avLst/>
              </a:prstGeom>
              <a:blipFill rotWithShape="1">
                <a:blip r:embed="rId4"/>
                <a:stretch>
                  <a:fillRect/>
                </a:stretch>
              </a:blipFill>
            </p:spPr>
            <p:txBody>
              <a:bodyPr/>
              <a:lstStyle/>
              <a:p>
                <a:r>
                  <a:rPr lang="en-GB">
                    <a:noFill/>
                  </a:rPr>
                  <a:t> </a:t>
                </a:r>
              </a:p>
            </p:txBody>
          </p:sp>
        </mc:Fallback>
      </mc:AlternateContent>
      <p:sp>
        <p:nvSpPr>
          <p:cNvPr id="20" name="TextBox 19"/>
          <p:cNvSpPr txBox="1"/>
          <p:nvPr/>
        </p:nvSpPr>
        <p:spPr>
          <a:xfrm>
            <a:off x="3119738" y="4787860"/>
            <a:ext cx="5429268"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The output, again, can only be positive.</a:t>
            </a:r>
          </a:p>
        </p:txBody>
      </p:sp>
      <p:sp>
        <p:nvSpPr>
          <p:cNvPr id="21" name="Rectangle 20"/>
          <p:cNvSpPr/>
          <p:nvPr/>
        </p:nvSpPr>
        <p:spPr>
          <a:xfrm>
            <a:off x="2987824" y="2312064"/>
            <a:ext cx="5004556" cy="51439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2" name="Rectangle 21"/>
          <p:cNvSpPr/>
          <p:nvPr/>
        </p:nvSpPr>
        <p:spPr>
          <a:xfrm>
            <a:off x="2987824" y="4002577"/>
            <a:ext cx="4896544" cy="6225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29" name="Straight Connector 28"/>
          <p:cNvCxnSpPr/>
          <p:nvPr/>
        </p:nvCxnSpPr>
        <p:spPr>
          <a:xfrm>
            <a:off x="2483768" y="2055617"/>
            <a:ext cx="0" cy="3821655"/>
          </a:xfrm>
          <a:prstGeom prst="line">
            <a:avLst/>
          </a:prstGeom>
        </p:spPr>
        <p:style>
          <a:lnRef idx="1">
            <a:schemeClr val="dk1"/>
          </a:lnRef>
          <a:fillRef idx="0">
            <a:schemeClr val="dk1"/>
          </a:fillRef>
          <a:effectRef idx="0">
            <a:schemeClr val="dk1"/>
          </a:effectRef>
          <a:fontRef idx="minor">
            <a:schemeClr val="tx1"/>
          </a:fontRef>
        </p:style>
      </p:cxnSp>
      <p:sp>
        <p:nvSpPr>
          <p:cNvPr id="23" name="TextBox 22"/>
          <p:cNvSpPr txBox="1"/>
          <p:nvPr/>
        </p:nvSpPr>
        <p:spPr>
          <a:xfrm>
            <a:off x="4214192" y="849774"/>
            <a:ext cx="1620180" cy="584775"/>
          </a:xfrm>
          <a:prstGeom prst="rect">
            <a:avLst/>
          </a:prstGeom>
          <a:noFill/>
        </p:spPr>
        <p:txBody>
          <a:bodyPr wrap="square" rtlCol="0">
            <a:spAutoFit/>
          </a:bodyPr>
          <a:lstStyle/>
          <a:p>
            <a:r>
              <a:rPr lang="en-GB" sz="3200" dirty="0"/>
              <a:t>Sketch:</a:t>
            </a:r>
          </a:p>
        </p:txBody>
      </p:sp>
      <p:cxnSp>
        <p:nvCxnSpPr>
          <p:cNvPr id="24" name="Straight Arrow Connector 23"/>
          <p:cNvCxnSpPr/>
          <p:nvPr/>
        </p:nvCxnSpPr>
        <p:spPr>
          <a:xfrm>
            <a:off x="6516216" y="1867853"/>
            <a:ext cx="1388386"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5" name="Straight Arrow Connector 24"/>
          <p:cNvCxnSpPr/>
          <p:nvPr/>
        </p:nvCxnSpPr>
        <p:spPr>
          <a:xfrm flipV="1">
            <a:off x="6516216" y="849774"/>
            <a:ext cx="0" cy="101807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4" name="Freeform 13"/>
          <p:cNvSpPr/>
          <p:nvPr/>
        </p:nvSpPr>
        <p:spPr>
          <a:xfrm>
            <a:off x="6518031" y="1019908"/>
            <a:ext cx="1137138" cy="855784"/>
          </a:xfrm>
          <a:custGeom>
            <a:avLst/>
            <a:gdLst>
              <a:gd name="connsiteX0" fmla="*/ 0 w 1137138"/>
              <a:gd name="connsiteY0" fmla="*/ 855784 h 855784"/>
              <a:gd name="connsiteX1" fmla="*/ 128954 w 1137138"/>
              <a:gd name="connsiteY1" fmla="*/ 539261 h 855784"/>
              <a:gd name="connsiteX2" fmla="*/ 480646 w 1137138"/>
              <a:gd name="connsiteY2" fmla="*/ 199292 h 855784"/>
              <a:gd name="connsiteX3" fmla="*/ 797169 w 1137138"/>
              <a:gd name="connsiteY3" fmla="*/ 58615 h 855784"/>
              <a:gd name="connsiteX4" fmla="*/ 1137138 w 1137138"/>
              <a:gd name="connsiteY4" fmla="*/ 0 h 855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7138" h="855784">
                <a:moveTo>
                  <a:pt x="0" y="855784"/>
                </a:moveTo>
                <a:cubicBezTo>
                  <a:pt x="24423" y="752230"/>
                  <a:pt x="48846" y="648676"/>
                  <a:pt x="128954" y="539261"/>
                </a:cubicBezTo>
                <a:cubicBezTo>
                  <a:pt x="209062" y="429846"/>
                  <a:pt x="369277" y="279400"/>
                  <a:pt x="480646" y="199292"/>
                </a:cubicBezTo>
                <a:cubicBezTo>
                  <a:pt x="592015" y="119184"/>
                  <a:pt x="687754" y="91830"/>
                  <a:pt x="797169" y="58615"/>
                </a:cubicBezTo>
                <a:cubicBezTo>
                  <a:pt x="906584" y="25400"/>
                  <a:pt x="1021861" y="12700"/>
                  <a:pt x="1137138" y="0"/>
                </a:cubicBezTo>
              </a:path>
            </a:pathLst>
          </a:custGeom>
        </p:spPr>
        <p:style>
          <a:lnRef idx="2">
            <a:schemeClr val="dk1"/>
          </a:lnRef>
          <a:fillRef idx="0">
            <a:schemeClr val="dk1"/>
          </a:fillRef>
          <a:effectRef idx="1">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5" name="TextBox 14"/>
              <p:cNvSpPr txBox="1"/>
              <p:nvPr/>
            </p:nvSpPr>
            <p:spPr>
              <a:xfrm>
                <a:off x="7884368" y="1700808"/>
                <a:ext cx="36193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𝑥</m:t>
                      </m:r>
                    </m:oMath>
                  </m:oMathPara>
                </a14:m>
                <a:endParaRPr lang="en-GB" dirty="0"/>
              </a:p>
            </p:txBody>
          </p:sp>
        </mc:Choice>
        <mc:Fallback xmlns="">
          <p:sp>
            <p:nvSpPr>
              <p:cNvPr id="15" name="TextBox 14"/>
              <p:cNvSpPr txBox="1">
                <a:spLocks noRot="1" noChangeAspect="1" noMove="1" noResize="1" noEditPoints="1" noAdjustHandles="1" noChangeArrowheads="1" noChangeShapeType="1" noTextEdit="1"/>
              </p:cNvSpPr>
              <p:nvPr/>
            </p:nvSpPr>
            <p:spPr>
              <a:xfrm>
                <a:off x="7884368" y="1700808"/>
                <a:ext cx="361935" cy="369332"/>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6478317" y="611396"/>
                <a:ext cx="36193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𝑦</m:t>
                      </m:r>
                    </m:oMath>
                  </m:oMathPara>
                </a14:m>
                <a:endParaRPr lang="en-GB" dirty="0"/>
              </a:p>
            </p:txBody>
          </p:sp>
        </mc:Choice>
        <mc:Fallback xmlns="">
          <p:sp>
            <p:nvSpPr>
              <p:cNvPr id="32" name="TextBox 31"/>
              <p:cNvSpPr txBox="1">
                <a:spLocks noRot="1" noChangeAspect="1" noMove="1" noResize="1" noEditPoints="1" noAdjustHandles="1" noChangeArrowheads="1" noChangeShapeType="1" noTextEdit="1"/>
              </p:cNvSpPr>
              <p:nvPr/>
            </p:nvSpPr>
            <p:spPr>
              <a:xfrm>
                <a:off x="6478317" y="611396"/>
                <a:ext cx="361935" cy="369332"/>
              </a:xfrm>
              <a:prstGeom prst="rect">
                <a:avLst/>
              </a:prstGeom>
              <a:blipFill rotWithShape="1">
                <a:blip r:embed="rId6"/>
                <a:stretch>
                  <a:fillRect b="-4918"/>
                </a:stretch>
              </a:blipFill>
            </p:spPr>
            <p:txBody>
              <a:bodyPr/>
              <a:lstStyle/>
              <a:p>
                <a:r>
                  <a:rPr lang="en-GB">
                    <a:noFill/>
                  </a:rPr>
                  <a:t> </a:t>
                </a:r>
              </a:p>
            </p:txBody>
          </p:sp>
        </mc:Fallback>
      </mc:AlternateContent>
      <p:sp>
        <p:nvSpPr>
          <p:cNvPr id="33" name="Rectangle 32"/>
          <p:cNvSpPr/>
          <p:nvPr/>
        </p:nvSpPr>
        <p:spPr>
          <a:xfrm>
            <a:off x="6300192" y="627771"/>
            <a:ext cx="2412268" cy="142784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0393312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childTnLst>
                    </p:cTn>
                  </p:par>
                </p:childTnLst>
              </p:cTn>
              <p:nextCondLst>
                <p:cond evt="onClick" delay="0">
                  <p:tgtEl>
                    <p:spTgt spid="21"/>
                  </p:tgtEl>
                </p:cond>
              </p:nextCondLst>
            </p:seq>
            <p:seq concurrent="1" nextAc="seek">
              <p:cTn id="12" restart="whenNotActive" fill="hold" evtFilter="cancelBubble" nodeType="interactiveSeq">
                <p:stCondLst>
                  <p:cond evt="onClick" delay="0">
                    <p:tgtEl>
                      <p:spTgt spid="22"/>
                    </p:tgtEl>
                  </p:cond>
                </p:stCondLst>
                <p:endSync evt="end" delay="0">
                  <p:rtn val="all"/>
                </p:endSync>
                <p:childTnLst>
                  <p:par>
                    <p:cTn id="13" fill="hold">
                      <p:stCondLst>
                        <p:cond delay="0"/>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22"/>
                                        </p:tgtEl>
                                      </p:cBhvr>
                                    </p:animEffect>
                                    <p:set>
                                      <p:cBhvr>
                                        <p:cTn id="17" dur="1" fill="hold">
                                          <p:stCondLst>
                                            <p:cond delay="499"/>
                                          </p:stCondLst>
                                        </p:cTn>
                                        <p:tgtEl>
                                          <p:spTgt spid="22"/>
                                        </p:tgtEl>
                                        <p:attrNameLst>
                                          <p:attrName>style.visibility</p:attrName>
                                        </p:attrNameLst>
                                      </p:cBhvr>
                                      <p:to>
                                        <p:strVal val="hidden"/>
                                      </p:to>
                                    </p:set>
                                  </p:childTnLst>
                                </p:cTn>
                              </p:par>
                              <p:par>
                                <p:cTn id="18" presetID="10"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childTnLst>
              </p:cTn>
              <p:nextCondLst>
                <p:cond evt="onClick" delay="0">
                  <p:tgtEl>
                    <p:spTgt spid="22"/>
                  </p:tgtEl>
                </p:cond>
              </p:nextCondLst>
            </p:seq>
            <p:seq concurrent="1" nextAc="seek">
              <p:cTn id="21" restart="whenNotActive" fill="hold" evtFilter="cancelBubble" nodeType="interactiveSeq">
                <p:stCondLst>
                  <p:cond evt="onClick" delay="0">
                    <p:tgtEl>
                      <p:spTgt spid="33"/>
                    </p:tgtEl>
                  </p:cond>
                </p:stCondLst>
                <p:endSync evt="end" delay="0">
                  <p:rtn val="all"/>
                </p:endSync>
                <p:childTnLst>
                  <p:par>
                    <p:cTn id="22" fill="hold">
                      <p:stCondLst>
                        <p:cond delay="0"/>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33"/>
                                        </p:tgtEl>
                                      </p:cBhvr>
                                    </p:animEffect>
                                    <p:set>
                                      <p:cBhvr>
                                        <p:cTn id="26"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bldLst>
      <p:bldP spid="18" grpId="0" animBg="1"/>
      <p:bldP spid="20" grpId="0" animBg="1"/>
      <p:bldP spid="21" grpId="0" animBg="1"/>
      <p:bldP spid="22" grpId="0" animBg="1"/>
      <p:bldP spid="3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60" name="Table 59"/>
              <p:cNvGraphicFramePr>
                <a:graphicFrameLocks noGrp="1"/>
              </p:cNvGraphicFramePr>
              <p:nvPr>
                <p:extLst>
                  <p:ext uri="{D42A27DB-BD31-4B8C-83A1-F6EECF244321}">
                    <p14:modId xmlns:p14="http://schemas.microsoft.com/office/powerpoint/2010/main" val="4247334680"/>
                  </p:ext>
                </p:extLst>
              </p:nvPr>
            </p:nvGraphicFramePr>
            <p:xfrm>
              <a:off x="25662" y="4806686"/>
              <a:ext cx="2869938" cy="1499553"/>
            </p:xfrm>
            <a:graphic>
              <a:graphicData uri="http://schemas.openxmlformats.org/drawingml/2006/table">
                <a:tbl>
                  <a:tblPr firstCol="1" bandRow="1">
                    <a:tableStyleId>{073A0DAA-6AF3-43AB-8588-CEC1D06C72B9}</a:tableStyleId>
                  </a:tblPr>
                  <a:tblGrid>
                    <a:gridCol w="1106386">
                      <a:extLst>
                        <a:ext uri="{9D8B030D-6E8A-4147-A177-3AD203B41FA5}">
                          <a16:colId xmlns:a16="http://schemas.microsoft.com/office/drawing/2014/main" val="20000"/>
                        </a:ext>
                      </a:extLst>
                    </a:gridCol>
                    <a:gridCol w="1763552">
                      <a:extLst>
                        <a:ext uri="{9D8B030D-6E8A-4147-A177-3AD203B41FA5}">
                          <a16:colId xmlns:a16="http://schemas.microsoft.com/office/drawing/2014/main" val="20001"/>
                        </a:ext>
                      </a:extLst>
                    </a:gridCol>
                  </a:tblGrid>
                  <a:tr h="370840">
                    <a:tc>
                      <a:txBody>
                        <a:bodyPr/>
                        <a:lstStyle/>
                        <a:p>
                          <a:r>
                            <a:rPr lang="en-GB" dirty="0"/>
                            <a:t>Function</a:t>
                          </a:r>
                        </a:p>
                      </a:txBody>
                      <a:tcPr/>
                    </a:tc>
                    <a:tc>
                      <a:txBody>
                        <a:bodyPr/>
                        <a:lstStyle/>
                        <a:p>
                          <a:pPr/>
                          <a14:m>
                            <m:oMathPara xmlns:m="http://schemas.openxmlformats.org/officeDocument/2006/math">
                              <m:oMathParaPr>
                                <m:jc m:val="centerGroup"/>
                              </m:oMathParaPr>
                              <m:oMath xmlns:m="http://schemas.openxmlformats.org/officeDocument/2006/math">
                                <m:r>
                                  <a:rPr lang="en-GB" sz="1600" b="0" i="1" baseline="0" smtClean="0">
                                    <a:latin typeface="Cambria Math"/>
                                  </a:rPr>
                                  <m:t>𝑓</m:t>
                                </m:r>
                                <m:d>
                                  <m:dPr>
                                    <m:ctrlPr>
                                      <a:rPr lang="en-GB" sz="1600" b="0" i="1" baseline="0" smtClean="0">
                                        <a:latin typeface="Cambria Math" panose="02040503050406030204" pitchFamily="18" charset="0"/>
                                      </a:rPr>
                                    </m:ctrlPr>
                                  </m:dPr>
                                  <m:e>
                                    <m:r>
                                      <a:rPr lang="en-GB" sz="1600" b="0" i="1" baseline="0" smtClean="0">
                                        <a:latin typeface="Cambria Math"/>
                                      </a:rPr>
                                      <m:t>𝑥</m:t>
                                    </m:r>
                                  </m:e>
                                </m:d>
                                <m:r>
                                  <a:rPr lang="en-GB" sz="1600" b="0" i="1" baseline="0" smtClean="0">
                                    <a:latin typeface="Cambria Math"/>
                                  </a:rPr>
                                  <m:t>=</m:t>
                                </m:r>
                                <m:f>
                                  <m:fPr>
                                    <m:ctrlPr>
                                      <a:rPr lang="en-GB" sz="1600" b="0" i="1" baseline="0" smtClean="0">
                                        <a:latin typeface="Cambria Math" panose="02040503050406030204" pitchFamily="18" charset="0"/>
                                      </a:rPr>
                                    </m:ctrlPr>
                                  </m:fPr>
                                  <m:num>
                                    <m:r>
                                      <a:rPr lang="en-GB" sz="1600" b="0" i="1" baseline="0" smtClean="0">
                                        <a:latin typeface="Cambria Math"/>
                                      </a:rPr>
                                      <m:t>1</m:t>
                                    </m:r>
                                  </m:num>
                                  <m:den>
                                    <m:r>
                                      <a:rPr lang="en-GB" sz="1600" b="0" i="1" baseline="0" smtClean="0">
                                        <a:latin typeface="Cambria Math"/>
                                      </a:rPr>
                                      <m:t>𝑥</m:t>
                                    </m:r>
                                    <m:r>
                                      <a:rPr lang="en-GB" sz="1600" b="0" i="1" baseline="0" smtClean="0">
                                        <a:latin typeface="Cambria Math" panose="02040503050406030204" pitchFamily="18" charset="0"/>
                                      </a:rPr>
                                      <m:t>−2</m:t>
                                    </m:r>
                                  </m:den>
                                </m:f>
                                <m:r>
                                  <a:rPr lang="en-GB" sz="1600" b="0" i="1" baseline="0" smtClean="0">
                                    <a:latin typeface="Cambria Math" panose="02040503050406030204" pitchFamily="18" charset="0"/>
                                  </a:rPr>
                                  <m:t>+1</m:t>
                                </m:r>
                              </m:oMath>
                            </m:oMathPara>
                          </a14:m>
                          <a:endParaRPr lang="en-GB" sz="1600" baseline="0" dirty="0"/>
                        </a:p>
                      </a:txBody>
                      <a:tcPr/>
                    </a:tc>
                    <a:extLst>
                      <a:ext uri="{0D108BD9-81ED-4DB2-BD59-A6C34878D82A}">
                        <a16:rowId xmlns:a16="http://schemas.microsoft.com/office/drawing/2014/main" val="10000"/>
                      </a:ext>
                    </a:extLst>
                  </a:tr>
                  <a:tr h="370840">
                    <a:tc>
                      <a:txBody>
                        <a:bodyPr/>
                        <a:lstStyle/>
                        <a:p>
                          <a:r>
                            <a:rPr lang="en-GB" dirty="0"/>
                            <a:t>Domain</a:t>
                          </a:r>
                        </a:p>
                      </a:txBody>
                      <a:tcPr/>
                    </a:tc>
                    <a:tc>
                      <a:txBody>
                        <a:bodyPr/>
                        <a:lstStyle/>
                        <a:p>
                          <a:r>
                            <a:rPr lang="en-GB" sz="1600" b="0" dirty="0"/>
                            <a:t>For</a:t>
                          </a:r>
                          <a:r>
                            <a:rPr lang="en-GB" sz="1600" b="0" baseline="0" dirty="0"/>
                            <a:t> all </a:t>
                          </a:r>
                          <a14:m>
                            <m:oMath xmlns:m="http://schemas.openxmlformats.org/officeDocument/2006/math">
                              <m:r>
                                <a:rPr lang="en-GB" sz="1600" b="0" i="1" baseline="0" smtClean="0">
                                  <a:latin typeface="Cambria Math" panose="02040503050406030204" pitchFamily="18" charset="0"/>
                                </a:rPr>
                                <m:t>𝑥</m:t>
                              </m:r>
                            </m:oMath>
                          </a14:m>
                          <a:r>
                            <a:rPr lang="en-GB" sz="1600" b="0" dirty="0"/>
                            <a:t> except 2</a:t>
                          </a:r>
                        </a:p>
                      </a:txBody>
                      <a:tcPr/>
                    </a:tc>
                    <a:extLst>
                      <a:ext uri="{0D108BD9-81ED-4DB2-BD59-A6C34878D82A}">
                        <a16:rowId xmlns:a16="http://schemas.microsoft.com/office/drawing/2014/main" val="10001"/>
                      </a:ext>
                    </a:extLst>
                  </a:tr>
                  <a:tr h="370840">
                    <a:tc>
                      <a:txBody>
                        <a:bodyPr/>
                        <a:lstStyle/>
                        <a:p>
                          <a:r>
                            <a:rPr lang="en-GB" dirty="0"/>
                            <a:t>Range</a:t>
                          </a:r>
                        </a:p>
                      </a:txBody>
                      <a:tcPr/>
                    </a:tc>
                    <a:tc>
                      <a:txBody>
                        <a:bodyPr/>
                        <a:lstStyle/>
                        <a:p>
                          <a:r>
                            <a:rPr lang="en-GB" sz="1600" b="0" dirty="0"/>
                            <a:t>For</a:t>
                          </a:r>
                          <a:r>
                            <a:rPr lang="en-GB" sz="1600" b="0" baseline="0" dirty="0"/>
                            <a:t> all </a:t>
                          </a:r>
                          <a14:m>
                            <m:oMath xmlns:m="http://schemas.openxmlformats.org/officeDocument/2006/math">
                              <m:r>
                                <a:rPr lang="en-GB" sz="1600" b="0" i="1" baseline="0" smtClean="0">
                                  <a:latin typeface="Cambria Math" panose="02040503050406030204" pitchFamily="18" charset="0"/>
                                </a:rPr>
                                <m:t>𝑓</m:t>
                              </m:r>
                              <m:d>
                                <m:dPr>
                                  <m:ctrlPr>
                                    <a:rPr lang="en-GB" sz="1600" b="0" i="1" baseline="0" smtClean="0">
                                      <a:latin typeface="Cambria Math" panose="02040503050406030204" pitchFamily="18" charset="0"/>
                                    </a:rPr>
                                  </m:ctrlPr>
                                </m:dPr>
                                <m:e>
                                  <m:r>
                                    <a:rPr lang="en-GB" sz="1600" b="0" i="1" baseline="0" smtClean="0">
                                      <a:latin typeface="Cambria Math" panose="02040503050406030204" pitchFamily="18" charset="0"/>
                                    </a:rPr>
                                    <m:t>𝑥</m:t>
                                  </m:r>
                                </m:e>
                              </m:d>
                            </m:oMath>
                          </a14:m>
                          <a:r>
                            <a:rPr lang="en-GB" sz="1600" b="0" dirty="0"/>
                            <a:t> except 1</a:t>
                          </a:r>
                        </a:p>
                      </a:txBody>
                      <a:tcPr/>
                    </a:tc>
                    <a:extLst>
                      <a:ext uri="{0D108BD9-81ED-4DB2-BD59-A6C34878D82A}">
                        <a16:rowId xmlns:a16="http://schemas.microsoft.com/office/drawing/2014/main" val="10002"/>
                      </a:ext>
                    </a:extLst>
                  </a:tr>
                </a:tbl>
              </a:graphicData>
            </a:graphic>
          </p:graphicFrame>
        </mc:Choice>
        <mc:Fallback xmlns="">
          <p:graphicFrame>
            <p:nvGraphicFramePr>
              <p:cNvPr id="60" name="Table 59"/>
              <p:cNvGraphicFramePr>
                <a:graphicFrameLocks noGrp="1"/>
              </p:cNvGraphicFramePr>
              <p:nvPr>
                <p:extLst>
                  <p:ext uri="{D42A27DB-BD31-4B8C-83A1-F6EECF244321}">
                    <p14:modId xmlns:p14="http://schemas.microsoft.com/office/powerpoint/2010/main" val="4247334680"/>
                  </p:ext>
                </p:extLst>
              </p:nvPr>
            </p:nvGraphicFramePr>
            <p:xfrm>
              <a:off x="25662" y="4806686"/>
              <a:ext cx="2869938" cy="1499553"/>
            </p:xfrm>
            <a:graphic>
              <a:graphicData uri="http://schemas.openxmlformats.org/drawingml/2006/table">
                <a:tbl>
                  <a:tblPr firstCol="1" bandRow="1">
                    <a:tableStyleId>{073A0DAA-6AF3-43AB-8588-CEC1D06C72B9}</a:tableStyleId>
                  </a:tblPr>
                  <a:tblGrid>
                    <a:gridCol w="1106386"/>
                    <a:gridCol w="1763552"/>
                  </a:tblGrid>
                  <a:tr h="549593">
                    <a:tc>
                      <a:txBody>
                        <a:bodyPr/>
                        <a:lstStyle/>
                        <a:p>
                          <a:r>
                            <a:rPr lang="en-GB" dirty="0" smtClean="0"/>
                            <a:t>Function</a:t>
                          </a:r>
                          <a:endParaRPr lang="en-GB" dirty="0"/>
                        </a:p>
                      </a:txBody>
                      <a:tcPr/>
                    </a:tc>
                    <a:tc>
                      <a:txBody>
                        <a:bodyPr/>
                        <a:lstStyle/>
                        <a:p>
                          <a:endParaRPr lang="en-US"/>
                        </a:p>
                      </a:txBody>
                      <a:tcPr>
                        <a:blipFill rotWithShape="0">
                          <a:blip r:embed="rId2"/>
                          <a:stretch>
                            <a:fillRect l="-63322" t="-5495" r="-1038" b="-184615"/>
                          </a:stretch>
                        </a:blipFill>
                      </a:tcPr>
                    </a:tc>
                  </a:tr>
                  <a:tr h="370840">
                    <a:tc>
                      <a:txBody>
                        <a:bodyPr/>
                        <a:lstStyle/>
                        <a:p>
                          <a:r>
                            <a:rPr lang="en-GB" dirty="0" smtClean="0"/>
                            <a:t>Domain</a:t>
                          </a:r>
                          <a:endParaRPr lang="en-GB" dirty="0"/>
                        </a:p>
                      </a:txBody>
                      <a:tcPr/>
                    </a:tc>
                    <a:tc>
                      <a:txBody>
                        <a:bodyPr/>
                        <a:lstStyle/>
                        <a:p>
                          <a:endParaRPr lang="en-US"/>
                        </a:p>
                      </a:txBody>
                      <a:tcPr>
                        <a:blipFill rotWithShape="0">
                          <a:blip r:embed="rId2"/>
                          <a:stretch>
                            <a:fillRect l="-63322" t="-157377" r="-1038" b="-175410"/>
                          </a:stretch>
                        </a:blipFill>
                      </a:tcPr>
                    </a:tc>
                  </a:tr>
                  <a:tr h="579120">
                    <a:tc>
                      <a:txBody>
                        <a:bodyPr/>
                        <a:lstStyle/>
                        <a:p>
                          <a:r>
                            <a:rPr lang="en-GB" dirty="0" smtClean="0"/>
                            <a:t>Range</a:t>
                          </a:r>
                          <a:endParaRPr lang="en-GB" dirty="0"/>
                        </a:p>
                      </a:txBody>
                      <a:tcPr/>
                    </a:tc>
                    <a:tc>
                      <a:txBody>
                        <a:bodyPr/>
                        <a:lstStyle/>
                        <a:p>
                          <a:endParaRPr lang="en-US"/>
                        </a:p>
                      </a:txBody>
                      <a:tcPr>
                        <a:blipFill rotWithShape="0">
                          <a:blip r:embed="rId2"/>
                          <a:stretch>
                            <a:fillRect l="-63322" t="-165263" r="-1038" b="-12632"/>
                          </a:stretch>
                        </a:blip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33" name="Table 32"/>
              <p:cNvGraphicFramePr>
                <a:graphicFrameLocks noGrp="1"/>
              </p:cNvGraphicFramePr>
              <p:nvPr>
                <p:extLst>
                  <p:ext uri="{D42A27DB-BD31-4B8C-83A1-F6EECF244321}">
                    <p14:modId xmlns:p14="http://schemas.microsoft.com/office/powerpoint/2010/main" val="359468319"/>
                  </p:ext>
                </p:extLst>
              </p:nvPr>
            </p:nvGraphicFramePr>
            <p:xfrm>
              <a:off x="3374603" y="3131409"/>
              <a:ext cx="2788714" cy="1112520"/>
            </p:xfrm>
            <a:graphic>
              <a:graphicData uri="http://schemas.openxmlformats.org/drawingml/2006/table">
                <a:tbl>
                  <a:tblPr firstCol="1" bandRow="1">
                    <a:tableStyleId>{073A0DAA-6AF3-43AB-8588-CEC1D06C72B9}</a:tableStyleId>
                  </a:tblPr>
                  <a:tblGrid>
                    <a:gridCol w="1080120">
                      <a:extLst>
                        <a:ext uri="{9D8B030D-6E8A-4147-A177-3AD203B41FA5}">
                          <a16:colId xmlns:a16="http://schemas.microsoft.com/office/drawing/2014/main" val="20000"/>
                        </a:ext>
                      </a:extLst>
                    </a:gridCol>
                    <a:gridCol w="1708594">
                      <a:extLst>
                        <a:ext uri="{9D8B030D-6E8A-4147-A177-3AD203B41FA5}">
                          <a16:colId xmlns:a16="http://schemas.microsoft.com/office/drawing/2014/main" val="20001"/>
                        </a:ext>
                      </a:extLst>
                    </a:gridCol>
                  </a:tblGrid>
                  <a:tr h="370840">
                    <a:tc>
                      <a:txBody>
                        <a:bodyPr/>
                        <a:lstStyle/>
                        <a:p>
                          <a:r>
                            <a:rPr lang="en-GB" dirty="0"/>
                            <a:t>Function</a:t>
                          </a:r>
                        </a:p>
                      </a:txBody>
                      <a:tcPr/>
                    </a:tc>
                    <a:tc>
                      <a:txBody>
                        <a:bodyPr/>
                        <a:lstStyle/>
                        <a:p>
                          <a:pPr/>
                          <a14:m>
                            <m:oMathPara xmlns:m="http://schemas.openxmlformats.org/officeDocument/2006/math">
                              <m:oMathParaPr>
                                <m:jc m:val="centerGroup"/>
                              </m:oMathParaPr>
                              <m:oMath xmlns:m="http://schemas.openxmlformats.org/officeDocument/2006/math">
                                <m:r>
                                  <a:rPr lang="en-GB" b="0" i="1" dirty="0" smtClean="0">
                                    <a:latin typeface="Cambria Math"/>
                                  </a:rPr>
                                  <m:t>𝑓</m:t>
                                </m:r>
                                <m:d>
                                  <m:dPr>
                                    <m:ctrlPr>
                                      <a:rPr lang="en-GB" b="0" i="1" dirty="0" smtClean="0">
                                        <a:latin typeface="Cambria Math" panose="02040503050406030204" pitchFamily="18" charset="0"/>
                                      </a:rPr>
                                    </m:ctrlPr>
                                  </m:dPr>
                                  <m:e>
                                    <m:r>
                                      <a:rPr lang="en-GB" b="0" i="1" dirty="0" smtClean="0">
                                        <a:latin typeface="Cambria Math"/>
                                      </a:rPr>
                                      <m:t>𝑥</m:t>
                                    </m:r>
                                  </m:e>
                                </m:d>
                                <m:r>
                                  <a:rPr lang="en-GB" b="0" i="1" dirty="0" smtClean="0">
                                    <a:latin typeface="Cambria Math"/>
                                  </a:rPr>
                                  <m:t>=</m:t>
                                </m:r>
                                <m:r>
                                  <a:rPr lang="en-GB" b="0" i="1" dirty="0" smtClean="0">
                                    <a:latin typeface="Cambria Math" panose="02040503050406030204" pitchFamily="18" charset="0"/>
                                  </a:rPr>
                                  <m:t>2</m:t>
                                </m:r>
                                <m:func>
                                  <m:funcPr>
                                    <m:ctrlPr>
                                      <a:rPr lang="en-GB" b="0" i="1" dirty="0" smtClean="0">
                                        <a:latin typeface="Cambria Math" panose="02040503050406030204" pitchFamily="18" charset="0"/>
                                      </a:rPr>
                                    </m:ctrlPr>
                                  </m:funcPr>
                                  <m:fName>
                                    <m:r>
                                      <m:rPr>
                                        <m:sty m:val="p"/>
                                      </m:rPr>
                                      <a:rPr lang="en-GB" b="0" i="0" dirty="0" smtClean="0">
                                        <a:latin typeface="Cambria Math" panose="02040503050406030204" pitchFamily="18" charset="0"/>
                                      </a:rPr>
                                      <m:t>cos</m:t>
                                    </m:r>
                                  </m:fName>
                                  <m:e>
                                    <m:r>
                                      <a:rPr lang="en-GB" b="0" i="1" dirty="0" smtClean="0">
                                        <a:latin typeface="Cambria Math"/>
                                      </a:rPr>
                                      <m:t>𝑥</m:t>
                                    </m:r>
                                  </m:e>
                                </m:func>
                              </m:oMath>
                            </m:oMathPara>
                          </a14:m>
                          <a:endParaRPr lang="en-GB" dirty="0"/>
                        </a:p>
                      </a:txBody>
                      <a:tcPr/>
                    </a:tc>
                    <a:extLst>
                      <a:ext uri="{0D108BD9-81ED-4DB2-BD59-A6C34878D82A}">
                        <a16:rowId xmlns:a16="http://schemas.microsoft.com/office/drawing/2014/main" val="10000"/>
                      </a:ext>
                    </a:extLst>
                  </a:tr>
                  <a:tr h="370840">
                    <a:tc>
                      <a:txBody>
                        <a:bodyPr/>
                        <a:lstStyle/>
                        <a:p>
                          <a:r>
                            <a:rPr lang="en-GB" dirty="0"/>
                            <a:t>Domain</a:t>
                          </a:r>
                        </a:p>
                      </a:txBody>
                      <a:tcPr/>
                    </a:tc>
                    <a:tc>
                      <a:txBody>
                        <a:bodyPr/>
                        <a:lstStyle/>
                        <a:p>
                          <a:r>
                            <a:rPr lang="en-GB" b="0" dirty="0"/>
                            <a:t>For</a:t>
                          </a:r>
                          <a:r>
                            <a:rPr lang="en-GB" b="0" baseline="0" dirty="0"/>
                            <a:t> all </a:t>
                          </a:r>
                          <a14:m>
                            <m:oMath xmlns:m="http://schemas.openxmlformats.org/officeDocument/2006/math">
                              <m:r>
                                <a:rPr lang="en-GB" b="0" i="1" baseline="0" smtClean="0">
                                  <a:latin typeface="Cambria Math" panose="02040503050406030204" pitchFamily="18" charset="0"/>
                                </a:rPr>
                                <m:t>𝑥</m:t>
                              </m:r>
                            </m:oMath>
                          </a14:m>
                          <a:endParaRPr lang="en-GB" b="0" dirty="0"/>
                        </a:p>
                      </a:txBody>
                      <a:tcPr/>
                    </a:tc>
                    <a:extLst>
                      <a:ext uri="{0D108BD9-81ED-4DB2-BD59-A6C34878D82A}">
                        <a16:rowId xmlns:a16="http://schemas.microsoft.com/office/drawing/2014/main" val="10001"/>
                      </a:ext>
                    </a:extLst>
                  </a:tr>
                  <a:tr h="370840">
                    <a:tc>
                      <a:txBody>
                        <a:bodyPr/>
                        <a:lstStyle/>
                        <a:p>
                          <a:r>
                            <a:rPr lang="en-GB" dirty="0"/>
                            <a:t>Range</a:t>
                          </a:r>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a:rPr>
                                  <m:t>−</m:t>
                                </m:r>
                                <m:r>
                                  <a:rPr lang="en-GB" b="0" i="1" smtClean="0">
                                    <a:latin typeface="Cambria Math" panose="02040503050406030204" pitchFamily="18" charset="0"/>
                                  </a:rPr>
                                  <m:t>2</m:t>
                                </m:r>
                                <m:r>
                                  <a:rPr lang="en-GB" b="0" i="1" smtClean="0">
                                    <a:latin typeface="Cambria Math"/>
                                  </a:rPr>
                                  <m:t>≤</m:t>
                                </m:r>
                                <m:r>
                                  <a:rPr lang="en-GB" b="0" i="1" smtClean="0">
                                    <a:latin typeface="Cambria Math"/>
                                  </a:rPr>
                                  <m:t>𝑓</m:t>
                                </m:r>
                                <m:d>
                                  <m:dPr>
                                    <m:ctrlPr>
                                      <a:rPr lang="en-GB" b="0" i="1" smtClean="0">
                                        <a:latin typeface="Cambria Math" panose="02040503050406030204" pitchFamily="18" charset="0"/>
                                      </a:rPr>
                                    </m:ctrlPr>
                                  </m:dPr>
                                  <m:e>
                                    <m:r>
                                      <a:rPr lang="en-GB" b="0" i="1" smtClean="0">
                                        <a:latin typeface="Cambria Math"/>
                                      </a:rPr>
                                      <m:t>𝑥</m:t>
                                    </m:r>
                                  </m:e>
                                </m:d>
                                <m:r>
                                  <a:rPr lang="en-GB" b="0" i="1" smtClean="0">
                                    <a:latin typeface="Cambria Math"/>
                                  </a:rPr>
                                  <m:t>≤</m:t>
                                </m:r>
                                <m:r>
                                  <a:rPr lang="en-GB" b="0" i="1" smtClean="0">
                                    <a:latin typeface="Cambria Math" panose="02040503050406030204" pitchFamily="18" charset="0"/>
                                  </a:rPr>
                                  <m:t>2</m:t>
                                </m:r>
                              </m:oMath>
                            </m:oMathPara>
                          </a14:m>
                          <a:endParaRPr lang="en-GB" b="0" dirty="0"/>
                        </a:p>
                      </a:txBody>
                      <a:tcPr/>
                    </a:tc>
                    <a:extLst>
                      <a:ext uri="{0D108BD9-81ED-4DB2-BD59-A6C34878D82A}">
                        <a16:rowId xmlns:a16="http://schemas.microsoft.com/office/drawing/2014/main" val="10002"/>
                      </a:ext>
                    </a:extLst>
                  </a:tr>
                </a:tbl>
              </a:graphicData>
            </a:graphic>
          </p:graphicFrame>
        </mc:Choice>
        <mc:Fallback xmlns="">
          <p:graphicFrame>
            <p:nvGraphicFramePr>
              <p:cNvPr id="33" name="Table 32"/>
              <p:cNvGraphicFramePr>
                <a:graphicFrameLocks noGrp="1"/>
              </p:cNvGraphicFramePr>
              <p:nvPr>
                <p:extLst>
                  <p:ext uri="{D42A27DB-BD31-4B8C-83A1-F6EECF244321}">
                    <p14:modId xmlns:p14="http://schemas.microsoft.com/office/powerpoint/2010/main" val="359468319"/>
                  </p:ext>
                </p:extLst>
              </p:nvPr>
            </p:nvGraphicFramePr>
            <p:xfrm>
              <a:off x="3374603" y="3131409"/>
              <a:ext cx="2788714" cy="1112520"/>
            </p:xfrm>
            <a:graphic>
              <a:graphicData uri="http://schemas.openxmlformats.org/drawingml/2006/table">
                <a:tbl>
                  <a:tblPr firstCol="1" bandRow="1">
                    <a:tableStyleId>{073A0DAA-6AF3-43AB-8588-CEC1D06C72B9}</a:tableStyleId>
                  </a:tblPr>
                  <a:tblGrid>
                    <a:gridCol w="1080120"/>
                    <a:gridCol w="1708594"/>
                  </a:tblGrid>
                  <a:tr h="370840">
                    <a:tc>
                      <a:txBody>
                        <a:bodyPr/>
                        <a:lstStyle/>
                        <a:p>
                          <a:r>
                            <a:rPr lang="en-GB" dirty="0" smtClean="0"/>
                            <a:t>Function</a:t>
                          </a:r>
                          <a:endParaRPr lang="en-GB" dirty="0"/>
                        </a:p>
                      </a:txBody>
                      <a:tcPr/>
                    </a:tc>
                    <a:tc>
                      <a:txBody>
                        <a:bodyPr/>
                        <a:lstStyle/>
                        <a:p>
                          <a:endParaRPr lang="en-US"/>
                        </a:p>
                      </a:txBody>
                      <a:tcPr>
                        <a:blipFill rotWithShape="0">
                          <a:blip r:embed="rId3"/>
                          <a:stretch>
                            <a:fillRect l="-63701" t="-8197" r="-712" b="-224590"/>
                          </a:stretch>
                        </a:blipFill>
                      </a:tcPr>
                    </a:tc>
                  </a:tr>
                  <a:tr h="370840">
                    <a:tc>
                      <a:txBody>
                        <a:bodyPr/>
                        <a:lstStyle/>
                        <a:p>
                          <a:r>
                            <a:rPr lang="en-GB" dirty="0" smtClean="0"/>
                            <a:t>Domain</a:t>
                          </a:r>
                          <a:endParaRPr lang="en-GB" dirty="0"/>
                        </a:p>
                      </a:txBody>
                      <a:tcPr/>
                    </a:tc>
                    <a:tc>
                      <a:txBody>
                        <a:bodyPr/>
                        <a:lstStyle/>
                        <a:p>
                          <a:endParaRPr lang="en-US"/>
                        </a:p>
                      </a:txBody>
                      <a:tcPr>
                        <a:blipFill rotWithShape="0">
                          <a:blip r:embed="rId3"/>
                          <a:stretch>
                            <a:fillRect l="-63701" t="-106452" r="-712" b="-120968"/>
                          </a:stretch>
                        </a:blipFill>
                      </a:tcPr>
                    </a:tc>
                  </a:tr>
                  <a:tr h="370840">
                    <a:tc>
                      <a:txBody>
                        <a:bodyPr/>
                        <a:lstStyle/>
                        <a:p>
                          <a:r>
                            <a:rPr lang="en-GB" dirty="0" smtClean="0"/>
                            <a:t>Range</a:t>
                          </a:r>
                          <a:endParaRPr lang="en-GB" dirty="0"/>
                        </a:p>
                      </a:txBody>
                      <a:tcPr/>
                    </a:tc>
                    <a:tc>
                      <a:txBody>
                        <a:bodyPr/>
                        <a:lstStyle/>
                        <a:p>
                          <a:endParaRPr lang="en-US"/>
                        </a:p>
                      </a:txBody>
                      <a:tcPr>
                        <a:blipFill rotWithShape="0">
                          <a:blip r:embed="rId3"/>
                          <a:stretch>
                            <a:fillRect l="-63701" t="-209836" r="-712" b="-22951"/>
                          </a:stretch>
                        </a:blipFill>
                      </a:tcPr>
                    </a:tc>
                  </a:tr>
                </a:tbl>
              </a:graphicData>
            </a:graphic>
          </p:graphicFrame>
        </mc:Fallback>
      </mc:AlternateContent>
      <p:grpSp>
        <p:nvGrpSpPr>
          <p:cNvPr id="2" name="Group 57"/>
          <p:cNvGrpSpPr/>
          <p:nvPr/>
        </p:nvGrpSpPr>
        <p:grpSpPr>
          <a:xfrm>
            <a:off x="-1144" y="0"/>
            <a:ext cx="9145144" cy="599127"/>
            <a:chOff x="-1144" y="0"/>
            <a:chExt cx="9145144" cy="599127"/>
          </a:xfrm>
        </p:grpSpPr>
        <p:sp>
          <p:nvSpPr>
            <p:cNvPr id="3" name="TextBox 2"/>
            <p:cNvSpPr txBox="1"/>
            <p:nvPr/>
          </p:nvSpPr>
          <p:spPr>
            <a:xfrm>
              <a:off x="0" y="0"/>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Mini-Exercise</a:t>
              </a:r>
            </a:p>
          </p:txBody>
        </p:sp>
        <p:cxnSp>
          <p:nvCxnSpPr>
            <p:cNvPr id="4" name="Straight Connector 3"/>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64704"/>
            <a:ext cx="8280920" cy="707886"/>
          </a:xfrm>
          <a:prstGeom prst="rect">
            <a:avLst/>
          </a:prstGeom>
          <a:noFill/>
        </p:spPr>
        <p:txBody>
          <a:bodyPr wrap="square" rtlCol="0">
            <a:spAutoFit/>
          </a:bodyPr>
          <a:lstStyle/>
          <a:p>
            <a:r>
              <a:rPr lang="en-GB" sz="2000" dirty="0"/>
              <a:t>In pairs, work out a suitable domain and the range of each function.</a:t>
            </a:r>
          </a:p>
          <a:p>
            <a:r>
              <a:rPr lang="en-GB" sz="2000" dirty="0"/>
              <a:t>A sketch may help with each one.</a:t>
            </a:r>
          </a:p>
        </p:txBody>
      </p:sp>
      <mc:AlternateContent xmlns:mc="http://schemas.openxmlformats.org/markup-compatibility/2006" xmlns:a14="http://schemas.microsoft.com/office/drawing/2010/main">
        <mc:Choice Requires="a14">
          <p:graphicFrame>
            <p:nvGraphicFramePr>
              <p:cNvPr id="10" name="Table 9"/>
              <p:cNvGraphicFramePr>
                <a:graphicFrameLocks noGrp="1"/>
              </p:cNvGraphicFramePr>
              <p:nvPr>
                <p:extLst>
                  <p:ext uri="{D42A27DB-BD31-4B8C-83A1-F6EECF244321}">
                    <p14:modId xmlns:p14="http://schemas.microsoft.com/office/powerpoint/2010/main" val="1282638867"/>
                  </p:ext>
                </p:extLst>
              </p:nvPr>
            </p:nvGraphicFramePr>
            <p:xfrm>
              <a:off x="342946" y="1710154"/>
              <a:ext cx="2520280" cy="1112520"/>
            </p:xfrm>
            <a:graphic>
              <a:graphicData uri="http://schemas.openxmlformats.org/drawingml/2006/table">
                <a:tbl>
                  <a:tblPr firstCol="1" bandRow="1">
                    <a:tableStyleId>{073A0DAA-6AF3-43AB-8588-CEC1D06C72B9}</a:tableStyleId>
                  </a:tblPr>
                  <a:tblGrid>
                    <a:gridCol w="1080120">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tblGrid>
                  <a:tr h="370840">
                    <a:tc>
                      <a:txBody>
                        <a:bodyPr/>
                        <a:lstStyle/>
                        <a:p>
                          <a:r>
                            <a:rPr lang="en-GB" dirty="0"/>
                            <a:t>Function</a:t>
                          </a:r>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𝑓</m:t>
                                </m:r>
                                <m:d>
                                  <m:dPr>
                                    <m:ctrlPr>
                                      <a:rPr lang="en-GB" b="0" i="1" smtClean="0">
                                        <a:latin typeface="Cambria Math" panose="02040503050406030204" pitchFamily="18" charset="0"/>
                                      </a:rPr>
                                    </m:ctrlPr>
                                  </m:dPr>
                                  <m:e>
                                    <m:r>
                                      <a:rPr lang="en-GB" b="0" i="1" smtClean="0">
                                        <a:latin typeface="Cambria Math"/>
                                      </a:rPr>
                                      <m:t>𝑥</m:t>
                                    </m:r>
                                  </m:e>
                                </m:d>
                                <m:r>
                                  <a:rPr lang="en-GB" b="0" i="1" smtClean="0">
                                    <a:latin typeface="Cambria Math"/>
                                  </a:rPr>
                                  <m:t>=2</m:t>
                                </m:r>
                                <m:r>
                                  <a:rPr lang="en-GB" b="0" i="1" smtClean="0">
                                    <a:latin typeface="Cambria Math"/>
                                  </a:rPr>
                                  <m:t>𝑥</m:t>
                                </m:r>
                              </m:oMath>
                            </m:oMathPara>
                          </a14:m>
                          <a:endParaRPr lang="en-GB" dirty="0"/>
                        </a:p>
                      </a:txBody>
                      <a:tcPr/>
                    </a:tc>
                    <a:extLst>
                      <a:ext uri="{0D108BD9-81ED-4DB2-BD59-A6C34878D82A}">
                        <a16:rowId xmlns:a16="http://schemas.microsoft.com/office/drawing/2014/main" val="10000"/>
                      </a:ext>
                    </a:extLst>
                  </a:tr>
                  <a:tr h="370840">
                    <a:tc>
                      <a:txBody>
                        <a:bodyPr/>
                        <a:lstStyle/>
                        <a:p>
                          <a:r>
                            <a:rPr lang="en-GB" dirty="0"/>
                            <a:t>Domain</a:t>
                          </a:r>
                        </a:p>
                      </a:txBody>
                      <a:tcPr/>
                    </a:tc>
                    <a:tc>
                      <a:txBody>
                        <a:bodyPr/>
                        <a:lstStyle/>
                        <a:p>
                          <a:r>
                            <a:rPr lang="en-GB" b="0" dirty="0"/>
                            <a:t>For</a:t>
                          </a:r>
                          <a:r>
                            <a:rPr lang="en-GB" b="0" baseline="0" dirty="0"/>
                            <a:t> all </a:t>
                          </a:r>
                          <a14:m>
                            <m:oMath xmlns:m="http://schemas.openxmlformats.org/officeDocument/2006/math">
                              <m:r>
                                <a:rPr lang="en-GB" b="0" i="1" baseline="0" smtClean="0">
                                  <a:latin typeface="Cambria Math" panose="02040503050406030204" pitchFamily="18" charset="0"/>
                                </a:rPr>
                                <m:t>𝑥</m:t>
                              </m:r>
                            </m:oMath>
                          </a14:m>
                          <a:endParaRPr lang="en-GB" b="0" dirty="0"/>
                        </a:p>
                      </a:txBody>
                      <a:tcPr/>
                    </a:tc>
                    <a:extLst>
                      <a:ext uri="{0D108BD9-81ED-4DB2-BD59-A6C34878D82A}">
                        <a16:rowId xmlns:a16="http://schemas.microsoft.com/office/drawing/2014/main" val="10001"/>
                      </a:ext>
                    </a:extLst>
                  </a:tr>
                  <a:tr h="370840">
                    <a:tc>
                      <a:txBody>
                        <a:bodyPr/>
                        <a:lstStyle/>
                        <a:p>
                          <a:r>
                            <a:rPr lang="en-GB" dirty="0"/>
                            <a:t>Range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dirty="0"/>
                            <a:t>For</a:t>
                          </a:r>
                          <a:r>
                            <a:rPr lang="en-GB" b="0" baseline="0" dirty="0"/>
                            <a:t> all </a:t>
                          </a:r>
                          <a14:m>
                            <m:oMath xmlns:m="http://schemas.openxmlformats.org/officeDocument/2006/math">
                              <m:r>
                                <a:rPr lang="en-GB" b="0" i="1" baseline="0" smtClean="0">
                                  <a:latin typeface="Cambria Math" panose="02040503050406030204" pitchFamily="18" charset="0"/>
                                </a:rPr>
                                <m:t>𝑓</m:t>
                              </m:r>
                              <m:r>
                                <a:rPr lang="en-GB" b="0" i="1" baseline="0" smtClean="0">
                                  <a:latin typeface="Cambria Math" panose="02040503050406030204" pitchFamily="18" charset="0"/>
                                </a:rPr>
                                <m:t>(</m:t>
                              </m:r>
                              <m:r>
                                <a:rPr lang="en-GB" b="0" i="1" baseline="0" smtClean="0">
                                  <a:latin typeface="Cambria Math" panose="02040503050406030204" pitchFamily="18" charset="0"/>
                                </a:rPr>
                                <m:t>𝑥</m:t>
                              </m:r>
                              <m:r>
                                <a:rPr lang="en-GB" b="0" i="1" baseline="0" smtClean="0">
                                  <a:latin typeface="Cambria Math" panose="02040503050406030204" pitchFamily="18" charset="0"/>
                                </a:rPr>
                                <m:t>)</m:t>
                              </m:r>
                            </m:oMath>
                          </a14:m>
                          <a:endParaRPr lang="en-GB" b="0" dirty="0"/>
                        </a:p>
                      </a:txBody>
                      <a:tcPr/>
                    </a:tc>
                    <a:extLst>
                      <a:ext uri="{0D108BD9-81ED-4DB2-BD59-A6C34878D82A}">
                        <a16:rowId xmlns:a16="http://schemas.microsoft.com/office/drawing/2014/main" val="10002"/>
                      </a:ext>
                    </a:extLst>
                  </a:tr>
                </a:tbl>
              </a:graphicData>
            </a:graphic>
          </p:graphicFrame>
        </mc:Choice>
        <mc:Fallback xmlns="">
          <p:graphicFrame>
            <p:nvGraphicFramePr>
              <p:cNvPr id="10" name="Table 9"/>
              <p:cNvGraphicFramePr>
                <a:graphicFrameLocks noGrp="1"/>
              </p:cNvGraphicFramePr>
              <p:nvPr>
                <p:extLst>
                  <p:ext uri="{D42A27DB-BD31-4B8C-83A1-F6EECF244321}">
                    <p14:modId xmlns:p14="http://schemas.microsoft.com/office/powerpoint/2010/main" val="1282638867"/>
                  </p:ext>
                </p:extLst>
              </p:nvPr>
            </p:nvGraphicFramePr>
            <p:xfrm>
              <a:off x="342946" y="1710154"/>
              <a:ext cx="2520280" cy="1112520"/>
            </p:xfrm>
            <a:graphic>
              <a:graphicData uri="http://schemas.openxmlformats.org/drawingml/2006/table">
                <a:tbl>
                  <a:tblPr firstCol="1" bandRow="1">
                    <a:tableStyleId>{073A0DAA-6AF3-43AB-8588-CEC1D06C72B9}</a:tableStyleId>
                  </a:tblPr>
                  <a:tblGrid>
                    <a:gridCol w="1080120"/>
                    <a:gridCol w="1440160"/>
                  </a:tblGrid>
                  <a:tr h="370840">
                    <a:tc>
                      <a:txBody>
                        <a:bodyPr/>
                        <a:lstStyle/>
                        <a:p>
                          <a:r>
                            <a:rPr lang="en-GB" dirty="0" smtClean="0"/>
                            <a:t>Function</a:t>
                          </a:r>
                          <a:endParaRPr lang="en-GB" dirty="0"/>
                        </a:p>
                      </a:txBody>
                      <a:tcPr/>
                    </a:tc>
                    <a:tc>
                      <a:txBody>
                        <a:bodyPr/>
                        <a:lstStyle/>
                        <a:p>
                          <a:endParaRPr lang="en-US"/>
                        </a:p>
                      </a:txBody>
                      <a:tcPr>
                        <a:blipFill rotWithShape="0">
                          <a:blip r:embed="rId4"/>
                          <a:stretch>
                            <a:fillRect l="-75105" t="-8197" r="-844" b="-224590"/>
                          </a:stretch>
                        </a:blipFill>
                      </a:tcPr>
                    </a:tc>
                  </a:tr>
                  <a:tr h="370840">
                    <a:tc>
                      <a:txBody>
                        <a:bodyPr/>
                        <a:lstStyle/>
                        <a:p>
                          <a:r>
                            <a:rPr lang="en-GB" dirty="0" smtClean="0"/>
                            <a:t>Domain</a:t>
                          </a:r>
                          <a:endParaRPr lang="en-GB" dirty="0"/>
                        </a:p>
                      </a:txBody>
                      <a:tcPr/>
                    </a:tc>
                    <a:tc>
                      <a:txBody>
                        <a:bodyPr/>
                        <a:lstStyle/>
                        <a:p>
                          <a:endParaRPr lang="en-US"/>
                        </a:p>
                      </a:txBody>
                      <a:tcPr>
                        <a:blipFill rotWithShape="0">
                          <a:blip r:embed="rId4"/>
                          <a:stretch>
                            <a:fillRect l="-75105" t="-106452" r="-844" b="-120968"/>
                          </a:stretch>
                        </a:blipFill>
                      </a:tcPr>
                    </a:tc>
                  </a:tr>
                  <a:tr h="370840">
                    <a:tc>
                      <a:txBody>
                        <a:bodyPr/>
                        <a:lstStyle/>
                        <a:p>
                          <a:r>
                            <a:rPr lang="en-GB" dirty="0" smtClean="0"/>
                            <a:t>Range</a:t>
                          </a:r>
                          <a:endParaRPr lang="en-GB" dirty="0"/>
                        </a:p>
                      </a:txBody>
                      <a:tcPr/>
                    </a:tc>
                    <a:tc>
                      <a:txBody>
                        <a:bodyPr/>
                        <a:lstStyle/>
                        <a:p>
                          <a:endParaRPr lang="en-US"/>
                        </a:p>
                      </a:txBody>
                      <a:tcPr>
                        <a:blipFill rotWithShape="0">
                          <a:blip r:embed="rId4"/>
                          <a:stretch>
                            <a:fillRect l="-75105" t="-209836" r="-844" b="-22951"/>
                          </a:stretch>
                        </a:blip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12" name="Table 11"/>
              <p:cNvGraphicFramePr>
                <a:graphicFrameLocks noGrp="1"/>
              </p:cNvGraphicFramePr>
              <p:nvPr>
                <p:extLst>
                  <p:ext uri="{D42A27DB-BD31-4B8C-83A1-F6EECF244321}">
                    <p14:modId xmlns:p14="http://schemas.microsoft.com/office/powerpoint/2010/main" val="2972352968"/>
                  </p:ext>
                </p:extLst>
              </p:nvPr>
            </p:nvGraphicFramePr>
            <p:xfrm>
              <a:off x="3275856" y="1675760"/>
              <a:ext cx="2520280" cy="1112520"/>
            </p:xfrm>
            <a:graphic>
              <a:graphicData uri="http://schemas.openxmlformats.org/drawingml/2006/table">
                <a:tbl>
                  <a:tblPr firstCol="1" bandRow="1">
                    <a:tableStyleId>{073A0DAA-6AF3-43AB-8588-CEC1D06C72B9}</a:tableStyleId>
                  </a:tblPr>
                  <a:tblGrid>
                    <a:gridCol w="1080120">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tblGrid>
                  <a:tr h="370840">
                    <a:tc>
                      <a:txBody>
                        <a:bodyPr/>
                        <a:lstStyle/>
                        <a:p>
                          <a:r>
                            <a:rPr lang="en-GB" dirty="0"/>
                            <a:t>Function</a:t>
                          </a:r>
                        </a:p>
                      </a:txBody>
                      <a:tcPr/>
                    </a:tc>
                    <a:tc>
                      <a:txBody>
                        <a:bodyPr/>
                        <a:lstStyle/>
                        <a:p>
                          <a:pPr/>
                          <a14:m>
                            <m:oMathPara xmlns:m="http://schemas.openxmlformats.org/officeDocument/2006/math">
                              <m:oMathParaPr>
                                <m:jc m:val="centerGroup"/>
                              </m:oMathParaPr>
                              <m:oMath xmlns:m="http://schemas.openxmlformats.org/officeDocument/2006/math">
                                <m:r>
                                  <a:rPr lang="en-GB" b="0" i="1" baseline="0" smtClean="0">
                                    <a:latin typeface="Cambria Math"/>
                                  </a:rPr>
                                  <m:t>𝑓</m:t>
                                </m:r>
                                <m:d>
                                  <m:dPr>
                                    <m:ctrlPr>
                                      <a:rPr lang="en-GB" b="0" i="1" baseline="0" smtClean="0">
                                        <a:latin typeface="Cambria Math" panose="02040503050406030204" pitchFamily="18" charset="0"/>
                                      </a:rPr>
                                    </m:ctrlPr>
                                  </m:dPr>
                                  <m:e>
                                    <m:r>
                                      <a:rPr lang="en-GB" b="0" i="1" baseline="0" smtClean="0">
                                        <a:latin typeface="Cambria Math"/>
                                      </a:rPr>
                                      <m:t>𝑥</m:t>
                                    </m:r>
                                  </m:e>
                                </m:d>
                                <m:r>
                                  <a:rPr lang="en-GB" b="0" i="1" baseline="0" smtClean="0">
                                    <a:latin typeface="Cambria Math"/>
                                  </a:rPr>
                                  <m:t>=</m:t>
                                </m:r>
                                <m:sSup>
                                  <m:sSupPr>
                                    <m:ctrlPr>
                                      <a:rPr lang="en-GB" b="0" i="1" baseline="0" smtClean="0">
                                        <a:latin typeface="Cambria Math" panose="02040503050406030204" pitchFamily="18" charset="0"/>
                                      </a:rPr>
                                    </m:ctrlPr>
                                  </m:sSupPr>
                                  <m:e>
                                    <m:r>
                                      <a:rPr lang="en-GB" b="0" i="1" baseline="0" smtClean="0">
                                        <a:latin typeface="Cambria Math"/>
                                      </a:rPr>
                                      <m:t>2</m:t>
                                    </m:r>
                                  </m:e>
                                  <m:sup>
                                    <m:r>
                                      <a:rPr lang="en-GB" b="0" i="1" baseline="0" smtClean="0">
                                        <a:latin typeface="Cambria Math"/>
                                      </a:rPr>
                                      <m:t>𝑥</m:t>
                                    </m:r>
                                  </m:sup>
                                </m:sSup>
                              </m:oMath>
                            </m:oMathPara>
                          </a14:m>
                          <a:endParaRPr lang="en-GB" baseline="30000" dirty="0"/>
                        </a:p>
                      </a:txBody>
                      <a:tcPr/>
                    </a:tc>
                    <a:extLst>
                      <a:ext uri="{0D108BD9-81ED-4DB2-BD59-A6C34878D82A}">
                        <a16:rowId xmlns:a16="http://schemas.microsoft.com/office/drawing/2014/main" val="10000"/>
                      </a:ext>
                    </a:extLst>
                  </a:tr>
                  <a:tr h="370840">
                    <a:tc>
                      <a:txBody>
                        <a:bodyPr/>
                        <a:lstStyle/>
                        <a:p>
                          <a:r>
                            <a:rPr lang="en-GB" dirty="0"/>
                            <a:t>Domain</a:t>
                          </a:r>
                        </a:p>
                      </a:txBody>
                      <a:tcPr/>
                    </a:tc>
                    <a:tc>
                      <a:txBody>
                        <a:bodyPr/>
                        <a:lstStyle/>
                        <a:p>
                          <a:r>
                            <a:rPr lang="en-GB" b="0" dirty="0"/>
                            <a:t>For</a:t>
                          </a:r>
                          <a:r>
                            <a:rPr lang="en-GB" b="0" baseline="0" dirty="0"/>
                            <a:t> all </a:t>
                          </a:r>
                          <a14:m>
                            <m:oMath xmlns:m="http://schemas.openxmlformats.org/officeDocument/2006/math">
                              <m:r>
                                <a:rPr lang="en-GB" b="0" i="1" baseline="0" smtClean="0">
                                  <a:latin typeface="Cambria Math" panose="02040503050406030204" pitchFamily="18" charset="0"/>
                                </a:rPr>
                                <m:t>𝑥</m:t>
                              </m:r>
                            </m:oMath>
                          </a14:m>
                          <a:endParaRPr lang="en-GB" b="0" dirty="0"/>
                        </a:p>
                      </a:txBody>
                      <a:tcPr/>
                    </a:tc>
                    <a:extLst>
                      <a:ext uri="{0D108BD9-81ED-4DB2-BD59-A6C34878D82A}">
                        <a16:rowId xmlns:a16="http://schemas.microsoft.com/office/drawing/2014/main" val="10001"/>
                      </a:ext>
                    </a:extLst>
                  </a:tr>
                  <a:tr h="370840">
                    <a:tc>
                      <a:txBody>
                        <a:bodyPr/>
                        <a:lstStyle/>
                        <a:p>
                          <a:r>
                            <a:rPr lang="en-GB" dirty="0"/>
                            <a:t>Range</a:t>
                          </a:r>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𝑓</m:t>
                                </m:r>
                                <m:d>
                                  <m:dPr>
                                    <m:ctrlPr>
                                      <a:rPr lang="en-GB" b="0" i="1" smtClean="0">
                                        <a:latin typeface="Cambria Math" panose="02040503050406030204" pitchFamily="18" charset="0"/>
                                      </a:rPr>
                                    </m:ctrlPr>
                                  </m:dPr>
                                  <m:e>
                                    <m:r>
                                      <a:rPr lang="en-GB" b="0" i="1" smtClean="0">
                                        <a:latin typeface="Cambria Math"/>
                                      </a:rPr>
                                      <m:t>𝑥</m:t>
                                    </m:r>
                                  </m:e>
                                </m:d>
                                <m:r>
                                  <a:rPr lang="en-GB" b="0" i="1" smtClean="0">
                                    <a:latin typeface="Cambria Math"/>
                                  </a:rPr>
                                  <m:t>&gt;0</m:t>
                                </m:r>
                              </m:oMath>
                            </m:oMathPara>
                          </a14:m>
                          <a:endParaRPr lang="en-GB" b="0" dirty="0"/>
                        </a:p>
                      </a:txBody>
                      <a:tcPr/>
                    </a:tc>
                    <a:extLst>
                      <a:ext uri="{0D108BD9-81ED-4DB2-BD59-A6C34878D82A}">
                        <a16:rowId xmlns:a16="http://schemas.microsoft.com/office/drawing/2014/main" val="10002"/>
                      </a:ext>
                    </a:extLst>
                  </a:tr>
                </a:tbl>
              </a:graphicData>
            </a:graphic>
          </p:graphicFrame>
        </mc:Choice>
        <mc:Fallback xmlns="">
          <p:graphicFrame>
            <p:nvGraphicFramePr>
              <p:cNvPr id="12" name="Table 11"/>
              <p:cNvGraphicFramePr>
                <a:graphicFrameLocks noGrp="1"/>
              </p:cNvGraphicFramePr>
              <p:nvPr>
                <p:extLst>
                  <p:ext uri="{D42A27DB-BD31-4B8C-83A1-F6EECF244321}">
                    <p14:modId xmlns:p14="http://schemas.microsoft.com/office/powerpoint/2010/main" val="2972352968"/>
                  </p:ext>
                </p:extLst>
              </p:nvPr>
            </p:nvGraphicFramePr>
            <p:xfrm>
              <a:off x="3275856" y="1675760"/>
              <a:ext cx="2520280" cy="1112520"/>
            </p:xfrm>
            <a:graphic>
              <a:graphicData uri="http://schemas.openxmlformats.org/drawingml/2006/table">
                <a:tbl>
                  <a:tblPr firstCol="1" bandRow="1">
                    <a:tableStyleId>{073A0DAA-6AF3-43AB-8588-CEC1D06C72B9}</a:tableStyleId>
                  </a:tblPr>
                  <a:tblGrid>
                    <a:gridCol w="1080120"/>
                    <a:gridCol w="1440160"/>
                  </a:tblGrid>
                  <a:tr h="370840">
                    <a:tc>
                      <a:txBody>
                        <a:bodyPr/>
                        <a:lstStyle/>
                        <a:p>
                          <a:r>
                            <a:rPr lang="en-GB" dirty="0" smtClean="0"/>
                            <a:t>Function</a:t>
                          </a:r>
                          <a:endParaRPr lang="en-GB" dirty="0"/>
                        </a:p>
                      </a:txBody>
                      <a:tcPr/>
                    </a:tc>
                    <a:tc>
                      <a:txBody>
                        <a:bodyPr/>
                        <a:lstStyle/>
                        <a:p>
                          <a:endParaRPr lang="en-US"/>
                        </a:p>
                      </a:txBody>
                      <a:tcPr>
                        <a:blipFill rotWithShape="0">
                          <a:blip r:embed="rId5"/>
                          <a:stretch>
                            <a:fillRect l="-75105" t="-8197" r="-844" b="-226230"/>
                          </a:stretch>
                        </a:blipFill>
                      </a:tcPr>
                    </a:tc>
                  </a:tr>
                  <a:tr h="370840">
                    <a:tc>
                      <a:txBody>
                        <a:bodyPr/>
                        <a:lstStyle/>
                        <a:p>
                          <a:r>
                            <a:rPr lang="en-GB" dirty="0" smtClean="0"/>
                            <a:t>Domain</a:t>
                          </a:r>
                          <a:endParaRPr lang="en-GB" dirty="0"/>
                        </a:p>
                      </a:txBody>
                      <a:tcPr/>
                    </a:tc>
                    <a:tc>
                      <a:txBody>
                        <a:bodyPr/>
                        <a:lstStyle/>
                        <a:p>
                          <a:endParaRPr lang="en-US"/>
                        </a:p>
                      </a:txBody>
                      <a:tcPr>
                        <a:blipFill rotWithShape="0">
                          <a:blip r:embed="rId5"/>
                          <a:stretch>
                            <a:fillRect l="-75105" t="-106452" r="-844" b="-122581"/>
                          </a:stretch>
                        </a:blipFill>
                      </a:tcPr>
                    </a:tc>
                  </a:tr>
                  <a:tr h="370840">
                    <a:tc>
                      <a:txBody>
                        <a:bodyPr/>
                        <a:lstStyle/>
                        <a:p>
                          <a:r>
                            <a:rPr lang="en-GB" dirty="0" smtClean="0"/>
                            <a:t>Range</a:t>
                          </a:r>
                          <a:endParaRPr lang="en-GB" dirty="0"/>
                        </a:p>
                      </a:txBody>
                      <a:tcPr/>
                    </a:tc>
                    <a:tc>
                      <a:txBody>
                        <a:bodyPr/>
                        <a:lstStyle/>
                        <a:p>
                          <a:endParaRPr lang="en-US"/>
                        </a:p>
                      </a:txBody>
                      <a:tcPr>
                        <a:blipFill rotWithShape="0">
                          <a:blip r:embed="rId5"/>
                          <a:stretch>
                            <a:fillRect l="-75105" t="-209836" r="-844" b="-24590"/>
                          </a:stretch>
                        </a:blip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15" name="Table 14"/>
              <p:cNvGraphicFramePr>
                <a:graphicFrameLocks noGrp="1"/>
              </p:cNvGraphicFramePr>
              <p:nvPr>
                <p:extLst>
                  <p:ext uri="{D42A27DB-BD31-4B8C-83A1-F6EECF244321}">
                    <p14:modId xmlns:p14="http://schemas.microsoft.com/office/powerpoint/2010/main" val="2889604553"/>
                  </p:ext>
                </p:extLst>
              </p:nvPr>
            </p:nvGraphicFramePr>
            <p:xfrm>
              <a:off x="5895281" y="1587299"/>
              <a:ext cx="3245193" cy="1348486"/>
            </p:xfrm>
            <a:graphic>
              <a:graphicData uri="http://schemas.openxmlformats.org/drawingml/2006/table">
                <a:tbl>
                  <a:tblPr firstCol="1" bandRow="1">
                    <a:tableStyleId>{073A0DAA-6AF3-43AB-8588-CEC1D06C72B9}</a:tableStyleId>
                  </a:tblPr>
                  <a:tblGrid>
                    <a:gridCol w="1106386">
                      <a:extLst>
                        <a:ext uri="{9D8B030D-6E8A-4147-A177-3AD203B41FA5}">
                          <a16:colId xmlns:a16="http://schemas.microsoft.com/office/drawing/2014/main" val="20000"/>
                        </a:ext>
                      </a:extLst>
                    </a:gridCol>
                    <a:gridCol w="2138807">
                      <a:extLst>
                        <a:ext uri="{9D8B030D-6E8A-4147-A177-3AD203B41FA5}">
                          <a16:colId xmlns:a16="http://schemas.microsoft.com/office/drawing/2014/main" val="20001"/>
                        </a:ext>
                      </a:extLst>
                    </a:gridCol>
                  </a:tblGrid>
                  <a:tr h="370840">
                    <a:tc>
                      <a:txBody>
                        <a:bodyPr/>
                        <a:lstStyle/>
                        <a:p>
                          <a:r>
                            <a:rPr lang="en-GB" dirty="0"/>
                            <a:t>Function</a:t>
                          </a:r>
                        </a:p>
                      </a:txBody>
                      <a:tcPr/>
                    </a:tc>
                    <a:tc>
                      <a:txBody>
                        <a:bodyPr/>
                        <a:lstStyle/>
                        <a:p>
                          <a:pPr/>
                          <a14:m>
                            <m:oMathPara xmlns:m="http://schemas.openxmlformats.org/officeDocument/2006/math">
                              <m:oMathParaPr>
                                <m:jc m:val="centerGroup"/>
                              </m:oMathParaPr>
                              <m:oMath xmlns:m="http://schemas.openxmlformats.org/officeDocument/2006/math">
                                <m:r>
                                  <a:rPr lang="en-GB" b="0" i="1" baseline="0" smtClean="0">
                                    <a:latin typeface="Cambria Math"/>
                                  </a:rPr>
                                  <m:t>𝑓</m:t>
                                </m:r>
                                <m:d>
                                  <m:dPr>
                                    <m:ctrlPr>
                                      <a:rPr lang="en-GB" b="0" i="1" baseline="0" smtClean="0">
                                        <a:latin typeface="Cambria Math" panose="02040503050406030204" pitchFamily="18" charset="0"/>
                                      </a:rPr>
                                    </m:ctrlPr>
                                  </m:dPr>
                                  <m:e>
                                    <m:r>
                                      <a:rPr lang="en-GB" b="0" i="1" baseline="0" smtClean="0">
                                        <a:latin typeface="Cambria Math"/>
                                      </a:rPr>
                                      <m:t>𝑥</m:t>
                                    </m:r>
                                  </m:e>
                                </m:d>
                                <m:r>
                                  <a:rPr lang="en-GB" b="0" i="1" baseline="0" smtClean="0">
                                    <a:latin typeface="Cambria Math"/>
                                  </a:rPr>
                                  <m:t>=</m:t>
                                </m:r>
                                <m:f>
                                  <m:fPr>
                                    <m:ctrlPr>
                                      <a:rPr lang="en-GB" b="0" i="1" baseline="0" smtClean="0">
                                        <a:latin typeface="Cambria Math" panose="02040503050406030204" pitchFamily="18" charset="0"/>
                                      </a:rPr>
                                    </m:ctrlPr>
                                  </m:fPr>
                                  <m:num>
                                    <m:r>
                                      <a:rPr lang="en-GB" b="0" i="1" baseline="0" smtClean="0">
                                        <a:latin typeface="Cambria Math"/>
                                      </a:rPr>
                                      <m:t>1</m:t>
                                    </m:r>
                                  </m:num>
                                  <m:den>
                                    <m:r>
                                      <a:rPr lang="en-GB" b="0" i="1" baseline="0" smtClean="0">
                                        <a:latin typeface="Cambria Math"/>
                                      </a:rPr>
                                      <m:t>𝑥</m:t>
                                    </m:r>
                                  </m:den>
                                </m:f>
                              </m:oMath>
                            </m:oMathPara>
                          </a14:m>
                          <a:endParaRPr lang="en-GB" baseline="0" dirty="0"/>
                        </a:p>
                      </a:txBody>
                      <a:tcPr/>
                    </a:tc>
                    <a:extLst>
                      <a:ext uri="{0D108BD9-81ED-4DB2-BD59-A6C34878D82A}">
                        <a16:rowId xmlns:a16="http://schemas.microsoft.com/office/drawing/2014/main" val="10000"/>
                      </a:ext>
                    </a:extLst>
                  </a:tr>
                  <a:tr h="370840">
                    <a:tc>
                      <a:txBody>
                        <a:bodyPr/>
                        <a:lstStyle/>
                        <a:p>
                          <a:r>
                            <a:rPr lang="en-GB" dirty="0"/>
                            <a:t>Domain</a:t>
                          </a:r>
                        </a:p>
                      </a:txBody>
                      <a:tcPr/>
                    </a:tc>
                    <a:tc>
                      <a:txBody>
                        <a:bodyPr/>
                        <a:lstStyle/>
                        <a:p>
                          <a:r>
                            <a:rPr lang="en-GB" b="0" dirty="0"/>
                            <a:t>For</a:t>
                          </a:r>
                          <a:r>
                            <a:rPr lang="en-GB" b="0" baseline="0" dirty="0"/>
                            <a:t> all </a:t>
                          </a:r>
                          <a14:m>
                            <m:oMath xmlns:m="http://schemas.openxmlformats.org/officeDocument/2006/math">
                              <m:r>
                                <a:rPr lang="en-GB" b="0" i="1" baseline="0" smtClean="0">
                                  <a:latin typeface="Cambria Math" panose="02040503050406030204" pitchFamily="18" charset="0"/>
                                </a:rPr>
                                <m:t>𝑥</m:t>
                              </m:r>
                            </m:oMath>
                          </a14:m>
                          <a:r>
                            <a:rPr lang="en-GB" b="0" dirty="0"/>
                            <a:t> except 0</a:t>
                          </a:r>
                        </a:p>
                      </a:txBody>
                      <a:tcPr/>
                    </a:tc>
                    <a:extLst>
                      <a:ext uri="{0D108BD9-81ED-4DB2-BD59-A6C34878D82A}">
                        <a16:rowId xmlns:a16="http://schemas.microsoft.com/office/drawing/2014/main" val="10001"/>
                      </a:ext>
                    </a:extLst>
                  </a:tr>
                  <a:tr h="370840">
                    <a:tc>
                      <a:txBody>
                        <a:bodyPr/>
                        <a:lstStyle/>
                        <a:p>
                          <a:r>
                            <a:rPr lang="en-GB" dirty="0"/>
                            <a:t>Range</a:t>
                          </a:r>
                        </a:p>
                      </a:txBody>
                      <a:tcPr/>
                    </a:tc>
                    <a:tc>
                      <a:txBody>
                        <a:bodyPr/>
                        <a:lstStyle/>
                        <a:p>
                          <a:r>
                            <a:rPr lang="en-GB" b="0" dirty="0"/>
                            <a:t>For</a:t>
                          </a:r>
                          <a:r>
                            <a:rPr lang="en-GB" b="0" baseline="0" dirty="0"/>
                            <a:t> all </a:t>
                          </a:r>
                          <a14:m>
                            <m:oMath xmlns:m="http://schemas.openxmlformats.org/officeDocument/2006/math">
                              <m:r>
                                <a:rPr lang="en-GB" b="0" i="1" baseline="0" smtClean="0">
                                  <a:latin typeface="Cambria Math" panose="02040503050406030204" pitchFamily="18" charset="0"/>
                                </a:rPr>
                                <m:t>𝑓</m:t>
                              </m:r>
                              <m:d>
                                <m:dPr>
                                  <m:ctrlPr>
                                    <a:rPr lang="en-GB" b="0" i="1" baseline="0" smtClean="0">
                                      <a:latin typeface="Cambria Math" panose="02040503050406030204" pitchFamily="18" charset="0"/>
                                    </a:rPr>
                                  </m:ctrlPr>
                                </m:dPr>
                                <m:e>
                                  <m:r>
                                    <a:rPr lang="en-GB" b="0" i="1" baseline="0" smtClean="0">
                                      <a:latin typeface="Cambria Math" panose="02040503050406030204" pitchFamily="18" charset="0"/>
                                    </a:rPr>
                                    <m:t>𝑥</m:t>
                                  </m:r>
                                </m:e>
                              </m:d>
                            </m:oMath>
                          </a14:m>
                          <a:r>
                            <a:rPr lang="en-GB" b="0" dirty="0"/>
                            <a:t> except 0</a:t>
                          </a:r>
                        </a:p>
                      </a:txBody>
                      <a:tcPr/>
                    </a:tc>
                    <a:extLst>
                      <a:ext uri="{0D108BD9-81ED-4DB2-BD59-A6C34878D82A}">
                        <a16:rowId xmlns:a16="http://schemas.microsoft.com/office/drawing/2014/main" val="10002"/>
                      </a:ext>
                    </a:extLst>
                  </a:tr>
                </a:tbl>
              </a:graphicData>
            </a:graphic>
          </p:graphicFrame>
        </mc:Choice>
        <mc:Fallback xmlns="">
          <p:graphicFrame>
            <p:nvGraphicFramePr>
              <p:cNvPr id="15" name="Table 14"/>
              <p:cNvGraphicFramePr>
                <a:graphicFrameLocks noGrp="1"/>
              </p:cNvGraphicFramePr>
              <p:nvPr>
                <p:extLst>
                  <p:ext uri="{D42A27DB-BD31-4B8C-83A1-F6EECF244321}">
                    <p14:modId xmlns:p14="http://schemas.microsoft.com/office/powerpoint/2010/main" val="2889604553"/>
                  </p:ext>
                </p:extLst>
              </p:nvPr>
            </p:nvGraphicFramePr>
            <p:xfrm>
              <a:off x="5895281" y="1587299"/>
              <a:ext cx="3245193" cy="1348486"/>
            </p:xfrm>
            <a:graphic>
              <a:graphicData uri="http://schemas.openxmlformats.org/drawingml/2006/table">
                <a:tbl>
                  <a:tblPr firstCol="1" bandRow="1">
                    <a:tableStyleId>{073A0DAA-6AF3-43AB-8588-CEC1D06C72B9}</a:tableStyleId>
                  </a:tblPr>
                  <a:tblGrid>
                    <a:gridCol w="1106386"/>
                    <a:gridCol w="2138807"/>
                  </a:tblGrid>
                  <a:tr h="606806">
                    <a:tc>
                      <a:txBody>
                        <a:bodyPr/>
                        <a:lstStyle/>
                        <a:p>
                          <a:r>
                            <a:rPr lang="en-GB" dirty="0" smtClean="0"/>
                            <a:t>Function</a:t>
                          </a:r>
                          <a:endParaRPr lang="en-GB" dirty="0"/>
                        </a:p>
                      </a:txBody>
                      <a:tcPr/>
                    </a:tc>
                    <a:tc>
                      <a:txBody>
                        <a:bodyPr/>
                        <a:lstStyle/>
                        <a:p>
                          <a:endParaRPr lang="en-US"/>
                        </a:p>
                      </a:txBody>
                      <a:tcPr>
                        <a:blipFill rotWithShape="0">
                          <a:blip r:embed="rId6"/>
                          <a:stretch>
                            <a:fillRect l="-52137" t="-5000" r="-570" b="-137000"/>
                          </a:stretch>
                        </a:blipFill>
                      </a:tcPr>
                    </a:tc>
                  </a:tr>
                  <a:tr h="370840">
                    <a:tc>
                      <a:txBody>
                        <a:bodyPr/>
                        <a:lstStyle/>
                        <a:p>
                          <a:r>
                            <a:rPr lang="en-GB" dirty="0" smtClean="0"/>
                            <a:t>Domain</a:t>
                          </a:r>
                          <a:endParaRPr lang="en-GB" dirty="0"/>
                        </a:p>
                      </a:txBody>
                      <a:tcPr/>
                    </a:tc>
                    <a:tc>
                      <a:txBody>
                        <a:bodyPr/>
                        <a:lstStyle/>
                        <a:p>
                          <a:endParaRPr lang="en-US"/>
                        </a:p>
                      </a:txBody>
                      <a:tcPr>
                        <a:blipFill rotWithShape="0">
                          <a:blip r:embed="rId6"/>
                          <a:stretch>
                            <a:fillRect l="-52137" t="-172131" r="-570" b="-124590"/>
                          </a:stretch>
                        </a:blipFill>
                      </a:tcPr>
                    </a:tc>
                  </a:tr>
                  <a:tr h="370840">
                    <a:tc>
                      <a:txBody>
                        <a:bodyPr/>
                        <a:lstStyle/>
                        <a:p>
                          <a:r>
                            <a:rPr lang="en-GB" dirty="0" smtClean="0"/>
                            <a:t>Range</a:t>
                          </a:r>
                          <a:endParaRPr lang="en-GB" dirty="0"/>
                        </a:p>
                      </a:txBody>
                      <a:tcPr/>
                    </a:tc>
                    <a:tc>
                      <a:txBody>
                        <a:bodyPr/>
                        <a:lstStyle/>
                        <a:p>
                          <a:endParaRPr lang="en-US"/>
                        </a:p>
                      </a:txBody>
                      <a:tcPr>
                        <a:blipFill rotWithShape="0">
                          <a:blip r:embed="rId6"/>
                          <a:stretch>
                            <a:fillRect l="-52137" t="-272131" r="-570" b="-24590"/>
                          </a:stretch>
                        </a:blipFill>
                      </a:tcPr>
                    </a:tc>
                  </a:tr>
                </a:tbl>
              </a:graphicData>
            </a:graphic>
          </p:graphicFrame>
        </mc:Fallback>
      </mc:AlternateContent>
      <p:sp>
        <p:nvSpPr>
          <p:cNvPr id="32" name="Rectangle 31"/>
          <p:cNvSpPr/>
          <p:nvPr/>
        </p:nvSpPr>
        <p:spPr>
          <a:xfrm>
            <a:off x="91426" y="1566138"/>
            <a:ext cx="323528"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34" name="Rectangle 33"/>
          <p:cNvSpPr/>
          <p:nvPr/>
        </p:nvSpPr>
        <p:spPr>
          <a:xfrm>
            <a:off x="3059832" y="1531744"/>
            <a:ext cx="323528"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
        <p:nvSpPr>
          <p:cNvPr id="37" name="Rectangle 36"/>
          <p:cNvSpPr/>
          <p:nvPr/>
        </p:nvSpPr>
        <p:spPr>
          <a:xfrm>
            <a:off x="5691765" y="1357573"/>
            <a:ext cx="323528"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3</a:t>
            </a:r>
          </a:p>
        </p:txBody>
      </p:sp>
      <mc:AlternateContent xmlns:mc="http://schemas.openxmlformats.org/markup-compatibility/2006" xmlns:a14="http://schemas.microsoft.com/office/drawing/2010/main">
        <mc:Choice Requires="a14">
          <p:graphicFrame>
            <p:nvGraphicFramePr>
              <p:cNvPr id="41" name="Table 40"/>
              <p:cNvGraphicFramePr>
                <a:graphicFrameLocks noGrp="1"/>
              </p:cNvGraphicFramePr>
              <p:nvPr>
                <p:extLst>
                  <p:ext uri="{D42A27DB-BD31-4B8C-83A1-F6EECF244321}">
                    <p14:modId xmlns:p14="http://schemas.microsoft.com/office/powerpoint/2010/main" val="2244916779"/>
                  </p:ext>
                </p:extLst>
              </p:nvPr>
            </p:nvGraphicFramePr>
            <p:xfrm>
              <a:off x="331282" y="3118172"/>
              <a:ext cx="2788714" cy="1112520"/>
            </p:xfrm>
            <a:graphic>
              <a:graphicData uri="http://schemas.openxmlformats.org/drawingml/2006/table">
                <a:tbl>
                  <a:tblPr firstCol="1" bandRow="1">
                    <a:tableStyleId>{073A0DAA-6AF3-43AB-8588-CEC1D06C72B9}</a:tableStyleId>
                  </a:tblPr>
                  <a:tblGrid>
                    <a:gridCol w="1080120">
                      <a:extLst>
                        <a:ext uri="{9D8B030D-6E8A-4147-A177-3AD203B41FA5}">
                          <a16:colId xmlns:a16="http://schemas.microsoft.com/office/drawing/2014/main" val="20000"/>
                        </a:ext>
                      </a:extLst>
                    </a:gridCol>
                    <a:gridCol w="1708594">
                      <a:extLst>
                        <a:ext uri="{9D8B030D-6E8A-4147-A177-3AD203B41FA5}">
                          <a16:colId xmlns:a16="http://schemas.microsoft.com/office/drawing/2014/main" val="20001"/>
                        </a:ext>
                      </a:extLst>
                    </a:gridCol>
                  </a:tblGrid>
                  <a:tr h="370840">
                    <a:tc>
                      <a:txBody>
                        <a:bodyPr/>
                        <a:lstStyle/>
                        <a:p>
                          <a:r>
                            <a:rPr lang="en-GB" dirty="0"/>
                            <a:t>Function</a:t>
                          </a:r>
                        </a:p>
                      </a:txBody>
                      <a:tcPr/>
                    </a:tc>
                    <a:tc>
                      <a:txBody>
                        <a:bodyPr/>
                        <a:lstStyle/>
                        <a:p>
                          <a:pPr/>
                          <a14:m>
                            <m:oMathPara xmlns:m="http://schemas.openxmlformats.org/officeDocument/2006/math">
                              <m:oMathParaPr>
                                <m:jc m:val="centerGroup"/>
                              </m:oMathParaPr>
                              <m:oMath xmlns:m="http://schemas.openxmlformats.org/officeDocument/2006/math">
                                <m:r>
                                  <a:rPr lang="en-GB" b="0" i="1" dirty="0" smtClean="0">
                                    <a:latin typeface="Cambria Math"/>
                                  </a:rPr>
                                  <m:t>𝑓</m:t>
                                </m:r>
                                <m:d>
                                  <m:dPr>
                                    <m:ctrlPr>
                                      <a:rPr lang="en-GB" b="0" i="1" dirty="0" smtClean="0">
                                        <a:latin typeface="Cambria Math" panose="02040503050406030204" pitchFamily="18" charset="0"/>
                                      </a:rPr>
                                    </m:ctrlPr>
                                  </m:dPr>
                                  <m:e>
                                    <m:r>
                                      <a:rPr lang="en-GB" b="0" i="1" dirty="0" smtClean="0">
                                        <a:latin typeface="Cambria Math"/>
                                      </a:rPr>
                                      <m:t>𝑥</m:t>
                                    </m:r>
                                  </m:e>
                                </m:d>
                                <m:r>
                                  <a:rPr lang="en-GB" b="0" i="1" dirty="0" smtClean="0">
                                    <a:latin typeface="Cambria Math"/>
                                  </a:rPr>
                                  <m:t>=</m:t>
                                </m:r>
                                <m:func>
                                  <m:funcPr>
                                    <m:ctrlPr>
                                      <a:rPr lang="en-GB" b="0" i="1" dirty="0" smtClean="0">
                                        <a:latin typeface="Cambria Math" panose="02040503050406030204" pitchFamily="18" charset="0"/>
                                      </a:rPr>
                                    </m:ctrlPr>
                                  </m:funcPr>
                                  <m:fName>
                                    <m:r>
                                      <m:rPr>
                                        <m:sty m:val="p"/>
                                      </m:rPr>
                                      <a:rPr lang="en-GB" b="0" i="0" dirty="0" smtClean="0">
                                        <a:latin typeface="Cambria Math"/>
                                      </a:rPr>
                                      <m:t>sin</m:t>
                                    </m:r>
                                  </m:fName>
                                  <m:e>
                                    <m:r>
                                      <a:rPr lang="en-GB" b="0" i="1" dirty="0" smtClean="0">
                                        <a:latin typeface="Cambria Math"/>
                                      </a:rPr>
                                      <m:t>𝑥</m:t>
                                    </m:r>
                                  </m:e>
                                </m:func>
                              </m:oMath>
                            </m:oMathPara>
                          </a14:m>
                          <a:endParaRPr lang="en-GB" dirty="0"/>
                        </a:p>
                      </a:txBody>
                      <a:tcPr/>
                    </a:tc>
                    <a:extLst>
                      <a:ext uri="{0D108BD9-81ED-4DB2-BD59-A6C34878D82A}">
                        <a16:rowId xmlns:a16="http://schemas.microsoft.com/office/drawing/2014/main" val="10000"/>
                      </a:ext>
                    </a:extLst>
                  </a:tr>
                  <a:tr h="370840">
                    <a:tc>
                      <a:txBody>
                        <a:bodyPr/>
                        <a:lstStyle/>
                        <a:p>
                          <a:r>
                            <a:rPr lang="en-GB" dirty="0"/>
                            <a:t>Domain</a:t>
                          </a:r>
                        </a:p>
                      </a:txBody>
                      <a:tcPr/>
                    </a:tc>
                    <a:tc>
                      <a:txBody>
                        <a:bodyPr/>
                        <a:lstStyle/>
                        <a:p>
                          <a:r>
                            <a:rPr lang="en-GB" b="0" dirty="0"/>
                            <a:t>For</a:t>
                          </a:r>
                          <a:r>
                            <a:rPr lang="en-GB" b="0" baseline="0" dirty="0"/>
                            <a:t> all </a:t>
                          </a:r>
                          <a14:m>
                            <m:oMath xmlns:m="http://schemas.openxmlformats.org/officeDocument/2006/math">
                              <m:r>
                                <a:rPr lang="en-GB" b="0" i="1" baseline="0" smtClean="0">
                                  <a:latin typeface="Cambria Math" panose="02040503050406030204" pitchFamily="18" charset="0"/>
                                </a:rPr>
                                <m:t>𝑥</m:t>
                              </m:r>
                            </m:oMath>
                          </a14:m>
                          <a:endParaRPr lang="en-GB" b="0" dirty="0"/>
                        </a:p>
                      </a:txBody>
                      <a:tcPr/>
                    </a:tc>
                    <a:extLst>
                      <a:ext uri="{0D108BD9-81ED-4DB2-BD59-A6C34878D82A}">
                        <a16:rowId xmlns:a16="http://schemas.microsoft.com/office/drawing/2014/main" val="10001"/>
                      </a:ext>
                    </a:extLst>
                  </a:tr>
                  <a:tr h="370840">
                    <a:tc>
                      <a:txBody>
                        <a:bodyPr/>
                        <a:lstStyle/>
                        <a:p>
                          <a:r>
                            <a:rPr lang="en-GB" dirty="0"/>
                            <a:t>Range</a:t>
                          </a:r>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a:rPr>
                                  <m:t>−1≤</m:t>
                                </m:r>
                                <m:r>
                                  <a:rPr lang="en-GB" b="0" i="1" smtClean="0">
                                    <a:latin typeface="Cambria Math"/>
                                  </a:rPr>
                                  <m:t>𝑓</m:t>
                                </m:r>
                                <m:d>
                                  <m:dPr>
                                    <m:ctrlPr>
                                      <a:rPr lang="en-GB" b="0" i="1" smtClean="0">
                                        <a:latin typeface="Cambria Math" panose="02040503050406030204" pitchFamily="18" charset="0"/>
                                      </a:rPr>
                                    </m:ctrlPr>
                                  </m:dPr>
                                  <m:e>
                                    <m:r>
                                      <a:rPr lang="en-GB" b="0" i="1" smtClean="0">
                                        <a:latin typeface="Cambria Math"/>
                                      </a:rPr>
                                      <m:t>𝑥</m:t>
                                    </m:r>
                                  </m:e>
                                </m:d>
                                <m:r>
                                  <a:rPr lang="en-GB" b="0" i="1" smtClean="0">
                                    <a:latin typeface="Cambria Math"/>
                                  </a:rPr>
                                  <m:t>≤1</m:t>
                                </m:r>
                              </m:oMath>
                            </m:oMathPara>
                          </a14:m>
                          <a:endParaRPr lang="en-GB" b="0" dirty="0"/>
                        </a:p>
                      </a:txBody>
                      <a:tcPr/>
                    </a:tc>
                    <a:extLst>
                      <a:ext uri="{0D108BD9-81ED-4DB2-BD59-A6C34878D82A}">
                        <a16:rowId xmlns:a16="http://schemas.microsoft.com/office/drawing/2014/main" val="10002"/>
                      </a:ext>
                    </a:extLst>
                  </a:tr>
                </a:tbl>
              </a:graphicData>
            </a:graphic>
          </p:graphicFrame>
        </mc:Choice>
        <mc:Fallback xmlns="">
          <p:graphicFrame>
            <p:nvGraphicFramePr>
              <p:cNvPr id="41" name="Table 40"/>
              <p:cNvGraphicFramePr>
                <a:graphicFrameLocks noGrp="1"/>
              </p:cNvGraphicFramePr>
              <p:nvPr>
                <p:extLst>
                  <p:ext uri="{D42A27DB-BD31-4B8C-83A1-F6EECF244321}">
                    <p14:modId xmlns:p14="http://schemas.microsoft.com/office/powerpoint/2010/main" val="2244916779"/>
                  </p:ext>
                </p:extLst>
              </p:nvPr>
            </p:nvGraphicFramePr>
            <p:xfrm>
              <a:off x="331282" y="3118172"/>
              <a:ext cx="2788714" cy="1112520"/>
            </p:xfrm>
            <a:graphic>
              <a:graphicData uri="http://schemas.openxmlformats.org/drawingml/2006/table">
                <a:tbl>
                  <a:tblPr firstCol="1" bandRow="1">
                    <a:tableStyleId>{073A0DAA-6AF3-43AB-8588-CEC1D06C72B9}</a:tableStyleId>
                  </a:tblPr>
                  <a:tblGrid>
                    <a:gridCol w="1080120"/>
                    <a:gridCol w="1708594"/>
                  </a:tblGrid>
                  <a:tr h="370840">
                    <a:tc>
                      <a:txBody>
                        <a:bodyPr/>
                        <a:lstStyle/>
                        <a:p>
                          <a:r>
                            <a:rPr lang="en-GB" dirty="0" smtClean="0"/>
                            <a:t>Function</a:t>
                          </a:r>
                          <a:endParaRPr lang="en-GB" dirty="0"/>
                        </a:p>
                      </a:txBody>
                      <a:tcPr/>
                    </a:tc>
                    <a:tc>
                      <a:txBody>
                        <a:bodyPr/>
                        <a:lstStyle/>
                        <a:p>
                          <a:endParaRPr lang="en-US"/>
                        </a:p>
                      </a:txBody>
                      <a:tcPr>
                        <a:blipFill rotWithShape="0">
                          <a:blip r:embed="rId7"/>
                          <a:stretch>
                            <a:fillRect l="-63345" t="-8197" r="-712" b="-224590"/>
                          </a:stretch>
                        </a:blipFill>
                      </a:tcPr>
                    </a:tc>
                  </a:tr>
                  <a:tr h="370840">
                    <a:tc>
                      <a:txBody>
                        <a:bodyPr/>
                        <a:lstStyle/>
                        <a:p>
                          <a:r>
                            <a:rPr lang="en-GB" dirty="0" smtClean="0"/>
                            <a:t>Domain</a:t>
                          </a:r>
                          <a:endParaRPr lang="en-GB" dirty="0"/>
                        </a:p>
                      </a:txBody>
                      <a:tcPr/>
                    </a:tc>
                    <a:tc>
                      <a:txBody>
                        <a:bodyPr/>
                        <a:lstStyle/>
                        <a:p>
                          <a:endParaRPr lang="en-US"/>
                        </a:p>
                      </a:txBody>
                      <a:tcPr>
                        <a:blipFill rotWithShape="0">
                          <a:blip r:embed="rId7"/>
                          <a:stretch>
                            <a:fillRect l="-63345" t="-106452" r="-712" b="-120968"/>
                          </a:stretch>
                        </a:blipFill>
                      </a:tcPr>
                    </a:tc>
                  </a:tr>
                  <a:tr h="370840">
                    <a:tc>
                      <a:txBody>
                        <a:bodyPr/>
                        <a:lstStyle/>
                        <a:p>
                          <a:r>
                            <a:rPr lang="en-GB" dirty="0" smtClean="0"/>
                            <a:t>Range</a:t>
                          </a:r>
                          <a:endParaRPr lang="en-GB" dirty="0"/>
                        </a:p>
                      </a:txBody>
                      <a:tcPr/>
                    </a:tc>
                    <a:tc>
                      <a:txBody>
                        <a:bodyPr/>
                        <a:lstStyle/>
                        <a:p>
                          <a:endParaRPr lang="en-US"/>
                        </a:p>
                      </a:txBody>
                      <a:tcPr>
                        <a:blipFill rotWithShape="0">
                          <a:blip r:embed="rId7"/>
                          <a:stretch>
                            <a:fillRect l="-63345" t="-209836" r="-712" b="-22951"/>
                          </a:stretch>
                        </a:blipFill>
                      </a:tcPr>
                    </a:tc>
                  </a:tr>
                </a:tbl>
              </a:graphicData>
            </a:graphic>
          </p:graphicFrame>
        </mc:Fallback>
      </mc:AlternateContent>
      <p:sp>
        <p:nvSpPr>
          <p:cNvPr id="42" name="Rectangle 41"/>
          <p:cNvSpPr/>
          <p:nvPr/>
        </p:nvSpPr>
        <p:spPr>
          <a:xfrm>
            <a:off x="7754" y="2974156"/>
            <a:ext cx="323528"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4</a:t>
            </a:r>
          </a:p>
        </p:txBody>
      </p:sp>
      <mc:AlternateContent xmlns:mc="http://schemas.openxmlformats.org/markup-compatibility/2006" xmlns:a14="http://schemas.microsoft.com/office/drawing/2010/main">
        <mc:Choice Requires="a14">
          <p:graphicFrame>
            <p:nvGraphicFramePr>
              <p:cNvPr id="48" name="Table 47"/>
              <p:cNvGraphicFramePr>
                <a:graphicFrameLocks noGrp="1"/>
              </p:cNvGraphicFramePr>
              <p:nvPr>
                <p:extLst>
                  <p:ext uri="{D42A27DB-BD31-4B8C-83A1-F6EECF244321}">
                    <p14:modId xmlns:p14="http://schemas.microsoft.com/office/powerpoint/2010/main" val="4035482491"/>
                  </p:ext>
                </p:extLst>
              </p:nvPr>
            </p:nvGraphicFramePr>
            <p:xfrm>
              <a:off x="3352621" y="4874423"/>
              <a:ext cx="3229849" cy="1125284"/>
            </p:xfrm>
            <a:graphic>
              <a:graphicData uri="http://schemas.openxmlformats.org/drawingml/2006/table">
                <a:tbl>
                  <a:tblPr firstCol="1" bandRow="1">
                    <a:tableStyleId>{073A0DAA-6AF3-43AB-8588-CEC1D06C72B9}</a:tableStyleId>
                  </a:tblPr>
                  <a:tblGrid>
                    <a:gridCol w="1080120">
                      <a:extLst>
                        <a:ext uri="{9D8B030D-6E8A-4147-A177-3AD203B41FA5}">
                          <a16:colId xmlns:a16="http://schemas.microsoft.com/office/drawing/2014/main" val="20000"/>
                        </a:ext>
                      </a:extLst>
                    </a:gridCol>
                    <a:gridCol w="2149729">
                      <a:extLst>
                        <a:ext uri="{9D8B030D-6E8A-4147-A177-3AD203B41FA5}">
                          <a16:colId xmlns:a16="http://schemas.microsoft.com/office/drawing/2014/main" val="20001"/>
                        </a:ext>
                      </a:extLst>
                    </a:gridCol>
                  </a:tblGrid>
                  <a:tr h="370840">
                    <a:tc>
                      <a:txBody>
                        <a:bodyPr/>
                        <a:lstStyle/>
                        <a:p>
                          <a:r>
                            <a:rPr lang="en-GB" dirty="0"/>
                            <a:t>Function</a:t>
                          </a:r>
                        </a:p>
                      </a:txBody>
                      <a:tcPr/>
                    </a:tc>
                    <a:tc>
                      <a:txBody>
                        <a:bodyPr/>
                        <a:lstStyle/>
                        <a:p>
                          <a:pPr/>
                          <a14:m>
                            <m:oMathPara xmlns:m="http://schemas.openxmlformats.org/officeDocument/2006/math">
                              <m:oMathParaPr>
                                <m:jc m:val="centerGroup"/>
                              </m:oMathParaPr>
                              <m:oMath xmlns:m="http://schemas.openxmlformats.org/officeDocument/2006/math">
                                <m:r>
                                  <a:rPr lang="en-GB" sz="1600" b="0" i="1" dirty="0" smtClean="0">
                                    <a:latin typeface="Cambria Math"/>
                                  </a:rPr>
                                  <m:t>𝑓</m:t>
                                </m:r>
                                <m:d>
                                  <m:dPr>
                                    <m:ctrlPr>
                                      <a:rPr lang="en-GB" sz="1600" b="0" i="1" dirty="0" smtClean="0">
                                        <a:latin typeface="Cambria Math" panose="02040503050406030204" pitchFamily="18" charset="0"/>
                                      </a:rPr>
                                    </m:ctrlPr>
                                  </m:dPr>
                                  <m:e>
                                    <m:r>
                                      <a:rPr lang="en-GB" sz="1600" b="0" i="1" dirty="0" smtClean="0">
                                        <a:latin typeface="Cambria Math"/>
                                      </a:rPr>
                                      <m:t>𝑥</m:t>
                                    </m:r>
                                  </m:e>
                                </m:d>
                                <m:r>
                                  <a:rPr lang="en-GB" sz="1600" b="0" i="1" dirty="0" smtClean="0">
                                    <a:latin typeface="Cambria Math"/>
                                  </a:rPr>
                                  <m:t>=</m:t>
                                </m:r>
                                <m:func>
                                  <m:funcPr>
                                    <m:ctrlPr>
                                      <a:rPr lang="en-GB" sz="1600" b="0" i="1" dirty="0" smtClean="0">
                                        <a:latin typeface="Cambria Math" panose="02040503050406030204" pitchFamily="18" charset="0"/>
                                      </a:rPr>
                                    </m:ctrlPr>
                                  </m:funcPr>
                                  <m:fName>
                                    <m:r>
                                      <a:rPr lang="en-GB" sz="1600" b="0" i="0" dirty="0" smtClean="0">
                                        <a:latin typeface="Cambria Math"/>
                                      </a:rPr>
                                      <m:t>2</m:t>
                                    </m:r>
                                    <m:r>
                                      <m:rPr>
                                        <m:sty m:val="p"/>
                                      </m:rPr>
                                      <a:rPr lang="en-GB" sz="1600" b="0" i="0" dirty="0" smtClean="0">
                                        <a:latin typeface="Cambria Math"/>
                                      </a:rPr>
                                      <m:t>cos</m:t>
                                    </m:r>
                                  </m:fName>
                                  <m:e>
                                    <m:d>
                                      <m:dPr>
                                        <m:ctrlPr>
                                          <a:rPr lang="en-GB" sz="1600" b="0" i="1" dirty="0" smtClean="0">
                                            <a:latin typeface="Cambria Math" panose="02040503050406030204" pitchFamily="18" charset="0"/>
                                          </a:rPr>
                                        </m:ctrlPr>
                                      </m:dPr>
                                      <m:e>
                                        <m:rad>
                                          <m:radPr>
                                            <m:degHide m:val="on"/>
                                            <m:ctrlPr>
                                              <a:rPr lang="en-GB" sz="1600" b="0" i="1" dirty="0" smtClean="0">
                                                <a:latin typeface="Cambria Math" panose="02040503050406030204" pitchFamily="18" charset="0"/>
                                              </a:rPr>
                                            </m:ctrlPr>
                                          </m:radPr>
                                          <m:deg/>
                                          <m:e>
                                            <m:r>
                                              <a:rPr lang="en-GB" sz="1600" b="0" i="1" dirty="0" smtClean="0">
                                                <a:latin typeface="Cambria Math"/>
                                              </a:rPr>
                                              <m:t>𝑥</m:t>
                                            </m:r>
                                            <m:r>
                                              <a:rPr lang="en-GB" sz="1600" b="0" i="1" dirty="0" smtClean="0">
                                                <a:latin typeface="Cambria Math"/>
                                              </a:rPr>
                                              <m:t>+1</m:t>
                                            </m:r>
                                          </m:e>
                                        </m:rad>
                                      </m:e>
                                    </m:d>
                                  </m:e>
                                </m:func>
                              </m:oMath>
                            </m:oMathPara>
                          </a14:m>
                          <a:endParaRPr lang="en-GB" sz="1600" dirty="0"/>
                        </a:p>
                      </a:txBody>
                      <a:tcPr/>
                    </a:tc>
                    <a:extLst>
                      <a:ext uri="{0D108BD9-81ED-4DB2-BD59-A6C34878D82A}">
                        <a16:rowId xmlns:a16="http://schemas.microsoft.com/office/drawing/2014/main" val="10000"/>
                      </a:ext>
                    </a:extLst>
                  </a:tr>
                  <a:tr h="370840">
                    <a:tc>
                      <a:txBody>
                        <a:bodyPr/>
                        <a:lstStyle/>
                        <a:p>
                          <a:r>
                            <a:rPr lang="en-GB" dirty="0"/>
                            <a:t>Domain</a:t>
                          </a:r>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𝑥</m:t>
                                </m:r>
                                <m:r>
                                  <a:rPr lang="en-GB" b="0" i="1" smtClean="0">
                                    <a:latin typeface="Cambria Math"/>
                                  </a:rPr>
                                  <m:t>&gt;−1</m:t>
                                </m:r>
                              </m:oMath>
                            </m:oMathPara>
                          </a14:m>
                          <a:endParaRPr lang="en-GB" b="0" dirty="0"/>
                        </a:p>
                      </a:txBody>
                      <a:tcPr/>
                    </a:tc>
                    <a:extLst>
                      <a:ext uri="{0D108BD9-81ED-4DB2-BD59-A6C34878D82A}">
                        <a16:rowId xmlns:a16="http://schemas.microsoft.com/office/drawing/2014/main" val="10001"/>
                      </a:ext>
                    </a:extLst>
                  </a:tr>
                  <a:tr h="370840">
                    <a:tc>
                      <a:txBody>
                        <a:bodyPr/>
                        <a:lstStyle/>
                        <a:p>
                          <a:r>
                            <a:rPr lang="en-GB" dirty="0"/>
                            <a:t>Range</a:t>
                          </a:r>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a:rPr>
                                  <m:t>−2≤</m:t>
                                </m:r>
                                <m:r>
                                  <a:rPr lang="en-GB" b="0" i="1" smtClean="0">
                                    <a:latin typeface="Cambria Math"/>
                                  </a:rPr>
                                  <m:t>𝑓</m:t>
                                </m:r>
                                <m:d>
                                  <m:dPr>
                                    <m:ctrlPr>
                                      <a:rPr lang="en-GB" b="0" i="1" smtClean="0">
                                        <a:latin typeface="Cambria Math" panose="02040503050406030204" pitchFamily="18" charset="0"/>
                                      </a:rPr>
                                    </m:ctrlPr>
                                  </m:dPr>
                                  <m:e>
                                    <m:r>
                                      <a:rPr lang="en-GB" b="0" i="1" smtClean="0">
                                        <a:latin typeface="Cambria Math"/>
                                      </a:rPr>
                                      <m:t>𝑥</m:t>
                                    </m:r>
                                  </m:e>
                                </m:d>
                                <m:r>
                                  <a:rPr lang="en-GB" b="0" i="1" smtClean="0">
                                    <a:latin typeface="Cambria Math"/>
                                  </a:rPr>
                                  <m:t>≤2</m:t>
                                </m:r>
                              </m:oMath>
                            </m:oMathPara>
                          </a14:m>
                          <a:endParaRPr lang="en-GB" b="0" dirty="0"/>
                        </a:p>
                      </a:txBody>
                      <a:tcPr/>
                    </a:tc>
                    <a:extLst>
                      <a:ext uri="{0D108BD9-81ED-4DB2-BD59-A6C34878D82A}">
                        <a16:rowId xmlns:a16="http://schemas.microsoft.com/office/drawing/2014/main" val="10002"/>
                      </a:ext>
                    </a:extLst>
                  </a:tr>
                </a:tbl>
              </a:graphicData>
            </a:graphic>
          </p:graphicFrame>
        </mc:Choice>
        <mc:Fallback xmlns="">
          <p:graphicFrame>
            <p:nvGraphicFramePr>
              <p:cNvPr id="48" name="Table 47"/>
              <p:cNvGraphicFramePr>
                <a:graphicFrameLocks noGrp="1"/>
              </p:cNvGraphicFramePr>
              <p:nvPr>
                <p:extLst>
                  <p:ext uri="{D42A27DB-BD31-4B8C-83A1-F6EECF244321}">
                    <p14:modId xmlns:p14="http://schemas.microsoft.com/office/powerpoint/2010/main" val="4035482491"/>
                  </p:ext>
                </p:extLst>
              </p:nvPr>
            </p:nvGraphicFramePr>
            <p:xfrm>
              <a:off x="3352621" y="4874423"/>
              <a:ext cx="3229849" cy="1125284"/>
            </p:xfrm>
            <a:graphic>
              <a:graphicData uri="http://schemas.openxmlformats.org/drawingml/2006/table">
                <a:tbl>
                  <a:tblPr firstCol="1" bandRow="1">
                    <a:tableStyleId>{073A0DAA-6AF3-43AB-8588-CEC1D06C72B9}</a:tableStyleId>
                  </a:tblPr>
                  <a:tblGrid>
                    <a:gridCol w="1080120">
                      <a:extLst>
                        <a:ext uri="{9D8B030D-6E8A-4147-A177-3AD203B41FA5}">
                          <a16:colId xmlns:a16="http://schemas.microsoft.com/office/drawing/2014/main" val="20000"/>
                        </a:ext>
                      </a:extLst>
                    </a:gridCol>
                    <a:gridCol w="2149729">
                      <a:extLst>
                        <a:ext uri="{9D8B030D-6E8A-4147-A177-3AD203B41FA5}">
                          <a16:colId xmlns:a16="http://schemas.microsoft.com/office/drawing/2014/main" val="20001"/>
                        </a:ext>
                      </a:extLst>
                    </a:gridCol>
                  </a:tblGrid>
                  <a:tr h="383604">
                    <a:tc>
                      <a:txBody>
                        <a:bodyPr/>
                        <a:lstStyle/>
                        <a:p>
                          <a:r>
                            <a:rPr lang="en-GB" dirty="0"/>
                            <a:t>Function</a:t>
                          </a:r>
                        </a:p>
                      </a:txBody>
                      <a:tcPr/>
                    </a:tc>
                    <a:tc>
                      <a:txBody>
                        <a:bodyPr/>
                        <a:lstStyle/>
                        <a:p>
                          <a:endParaRPr lang="en-US"/>
                        </a:p>
                      </a:txBody>
                      <a:tcPr>
                        <a:blipFill>
                          <a:blip r:embed="rId8"/>
                          <a:stretch>
                            <a:fillRect l="-50708" t="-7937" r="-567" b="-217460"/>
                          </a:stretch>
                        </a:blipFill>
                      </a:tcPr>
                    </a:tc>
                    <a:extLst>
                      <a:ext uri="{0D108BD9-81ED-4DB2-BD59-A6C34878D82A}">
                        <a16:rowId xmlns:a16="http://schemas.microsoft.com/office/drawing/2014/main" val="10000"/>
                      </a:ext>
                    </a:extLst>
                  </a:tr>
                  <a:tr h="370840">
                    <a:tc>
                      <a:txBody>
                        <a:bodyPr/>
                        <a:lstStyle/>
                        <a:p>
                          <a:r>
                            <a:rPr lang="en-GB" dirty="0"/>
                            <a:t>Domain</a:t>
                          </a:r>
                        </a:p>
                      </a:txBody>
                      <a:tcPr/>
                    </a:tc>
                    <a:tc>
                      <a:txBody>
                        <a:bodyPr/>
                        <a:lstStyle/>
                        <a:p>
                          <a:endParaRPr lang="en-US"/>
                        </a:p>
                      </a:txBody>
                      <a:tcPr>
                        <a:blipFill>
                          <a:blip r:embed="rId8"/>
                          <a:stretch>
                            <a:fillRect l="-50708" t="-109677" r="-567" b="-120968"/>
                          </a:stretch>
                        </a:blipFill>
                      </a:tcPr>
                    </a:tc>
                    <a:extLst>
                      <a:ext uri="{0D108BD9-81ED-4DB2-BD59-A6C34878D82A}">
                        <a16:rowId xmlns:a16="http://schemas.microsoft.com/office/drawing/2014/main" val="10001"/>
                      </a:ext>
                    </a:extLst>
                  </a:tr>
                  <a:tr h="370840">
                    <a:tc>
                      <a:txBody>
                        <a:bodyPr/>
                        <a:lstStyle/>
                        <a:p>
                          <a:r>
                            <a:rPr lang="en-GB" dirty="0"/>
                            <a:t>Range</a:t>
                          </a:r>
                        </a:p>
                      </a:txBody>
                      <a:tcPr/>
                    </a:tc>
                    <a:tc>
                      <a:txBody>
                        <a:bodyPr/>
                        <a:lstStyle/>
                        <a:p>
                          <a:endParaRPr lang="en-US"/>
                        </a:p>
                      </a:txBody>
                      <a:tcPr>
                        <a:blipFill>
                          <a:blip r:embed="rId8"/>
                          <a:stretch>
                            <a:fillRect l="-50708" t="-213115" r="-567" b="-22951"/>
                          </a:stretch>
                        </a:blipFill>
                      </a:tcPr>
                    </a:tc>
                    <a:extLst>
                      <a:ext uri="{0D108BD9-81ED-4DB2-BD59-A6C34878D82A}">
                        <a16:rowId xmlns:a16="http://schemas.microsoft.com/office/drawing/2014/main" val="10002"/>
                      </a:ext>
                    </a:extLst>
                  </a:tr>
                </a:tbl>
              </a:graphicData>
            </a:graphic>
          </p:graphicFrame>
        </mc:Fallback>
      </mc:AlternateContent>
      <p:sp>
        <p:nvSpPr>
          <p:cNvPr id="49" name="Rectangle 48"/>
          <p:cNvSpPr/>
          <p:nvPr/>
        </p:nvSpPr>
        <p:spPr>
          <a:xfrm>
            <a:off x="3095975" y="4687065"/>
            <a:ext cx="323528"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8</a:t>
            </a:r>
          </a:p>
        </p:txBody>
      </p:sp>
      <p:sp>
        <p:nvSpPr>
          <p:cNvPr id="51" name="Rectangle 50"/>
          <p:cNvSpPr/>
          <p:nvPr/>
        </p:nvSpPr>
        <p:spPr>
          <a:xfrm>
            <a:off x="1403496" y="2038350"/>
            <a:ext cx="1455666" cy="8040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2" name="Rectangle 51"/>
          <p:cNvSpPr/>
          <p:nvPr/>
        </p:nvSpPr>
        <p:spPr>
          <a:xfrm>
            <a:off x="4328583" y="2019300"/>
            <a:ext cx="1455666" cy="8011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4" name="Rectangle 53"/>
          <p:cNvSpPr/>
          <p:nvPr/>
        </p:nvSpPr>
        <p:spPr>
          <a:xfrm>
            <a:off x="7001924" y="2209799"/>
            <a:ext cx="2127562" cy="69305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5" name="Rectangle 54"/>
          <p:cNvSpPr/>
          <p:nvPr/>
        </p:nvSpPr>
        <p:spPr>
          <a:xfrm>
            <a:off x="1396195" y="3486150"/>
            <a:ext cx="1715404" cy="75583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6" name="Rectangle 55"/>
          <p:cNvSpPr/>
          <p:nvPr/>
        </p:nvSpPr>
        <p:spPr>
          <a:xfrm>
            <a:off x="4446443" y="3505200"/>
            <a:ext cx="1715404" cy="7225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8" name="Rectangle 57"/>
          <p:cNvSpPr/>
          <p:nvPr/>
        </p:nvSpPr>
        <p:spPr>
          <a:xfrm>
            <a:off x="4420115" y="5261589"/>
            <a:ext cx="2175520" cy="7314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6" name="Rectangle 35"/>
          <p:cNvSpPr/>
          <p:nvPr/>
        </p:nvSpPr>
        <p:spPr>
          <a:xfrm>
            <a:off x="3051075" y="2987393"/>
            <a:ext cx="323528"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5</a:t>
            </a:r>
          </a:p>
        </p:txBody>
      </p:sp>
      <mc:AlternateContent xmlns:mc="http://schemas.openxmlformats.org/markup-compatibility/2006" xmlns:a14="http://schemas.microsoft.com/office/drawing/2010/main">
        <mc:Choice Requires="a14">
          <p:graphicFrame>
            <p:nvGraphicFramePr>
              <p:cNvPr id="40" name="Table 39"/>
              <p:cNvGraphicFramePr>
                <a:graphicFrameLocks noGrp="1"/>
              </p:cNvGraphicFramePr>
              <p:nvPr>
                <p:extLst>
                  <p:ext uri="{D42A27DB-BD31-4B8C-83A1-F6EECF244321}">
                    <p14:modId xmlns:p14="http://schemas.microsoft.com/office/powerpoint/2010/main" val="2664098374"/>
                  </p:ext>
                </p:extLst>
              </p:nvPr>
            </p:nvGraphicFramePr>
            <p:xfrm>
              <a:off x="6354142" y="3129464"/>
              <a:ext cx="2788714" cy="1112520"/>
            </p:xfrm>
            <a:graphic>
              <a:graphicData uri="http://schemas.openxmlformats.org/drawingml/2006/table">
                <a:tbl>
                  <a:tblPr firstCol="1" bandRow="1">
                    <a:tableStyleId>{073A0DAA-6AF3-43AB-8588-CEC1D06C72B9}</a:tableStyleId>
                  </a:tblPr>
                  <a:tblGrid>
                    <a:gridCol w="1080120">
                      <a:extLst>
                        <a:ext uri="{9D8B030D-6E8A-4147-A177-3AD203B41FA5}">
                          <a16:colId xmlns:a16="http://schemas.microsoft.com/office/drawing/2014/main" val="20000"/>
                        </a:ext>
                      </a:extLst>
                    </a:gridCol>
                    <a:gridCol w="1708594">
                      <a:extLst>
                        <a:ext uri="{9D8B030D-6E8A-4147-A177-3AD203B41FA5}">
                          <a16:colId xmlns:a16="http://schemas.microsoft.com/office/drawing/2014/main" val="20001"/>
                        </a:ext>
                      </a:extLst>
                    </a:gridCol>
                  </a:tblGrid>
                  <a:tr h="370840">
                    <a:tc>
                      <a:txBody>
                        <a:bodyPr/>
                        <a:lstStyle/>
                        <a:p>
                          <a:r>
                            <a:rPr lang="en-GB" dirty="0"/>
                            <a:t>Function</a:t>
                          </a:r>
                        </a:p>
                      </a:txBody>
                      <a:tcPr/>
                    </a:tc>
                    <a:tc>
                      <a:txBody>
                        <a:bodyPr/>
                        <a:lstStyle/>
                        <a:p>
                          <a:pPr/>
                          <a14:m>
                            <m:oMathPara xmlns:m="http://schemas.openxmlformats.org/officeDocument/2006/math">
                              <m:oMathParaPr>
                                <m:jc m:val="centerGroup"/>
                              </m:oMathParaPr>
                              <m:oMath xmlns:m="http://schemas.openxmlformats.org/officeDocument/2006/math">
                                <m:r>
                                  <a:rPr lang="en-GB" b="0" i="1" dirty="0" smtClean="0">
                                    <a:latin typeface="Cambria Math"/>
                                  </a:rPr>
                                  <m:t>𝑓</m:t>
                                </m:r>
                                <m:d>
                                  <m:dPr>
                                    <m:ctrlPr>
                                      <a:rPr lang="en-GB" b="0" i="1" dirty="0" smtClean="0">
                                        <a:latin typeface="Cambria Math" panose="02040503050406030204" pitchFamily="18" charset="0"/>
                                      </a:rPr>
                                    </m:ctrlPr>
                                  </m:dPr>
                                  <m:e>
                                    <m:r>
                                      <a:rPr lang="en-GB" b="0" i="1" dirty="0" smtClean="0">
                                        <a:latin typeface="Cambria Math"/>
                                      </a:rPr>
                                      <m:t>𝑥</m:t>
                                    </m:r>
                                  </m:e>
                                </m:d>
                                <m:r>
                                  <a:rPr lang="en-GB" b="0" i="1" dirty="0" smtClean="0">
                                    <a:latin typeface="Cambria Math"/>
                                  </a:rPr>
                                  <m:t>=</m:t>
                                </m:r>
                                <m:sSup>
                                  <m:sSupPr>
                                    <m:ctrlPr>
                                      <a:rPr lang="en-GB" b="0" i="1" dirty="0" smtClean="0">
                                        <a:latin typeface="Cambria Math" panose="02040503050406030204" pitchFamily="18" charset="0"/>
                                      </a:rPr>
                                    </m:ctrlPr>
                                  </m:sSupPr>
                                  <m:e>
                                    <m:r>
                                      <a:rPr lang="en-GB" b="0" i="1" dirty="0" smtClean="0">
                                        <a:latin typeface="Cambria Math" panose="02040503050406030204" pitchFamily="18" charset="0"/>
                                      </a:rPr>
                                      <m:t>𝑥</m:t>
                                    </m:r>
                                  </m:e>
                                  <m:sup>
                                    <m:r>
                                      <a:rPr lang="en-GB" b="0" i="1" dirty="0" smtClean="0">
                                        <a:latin typeface="Cambria Math" panose="02040503050406030204" pitchFamily="18" charset="0"/>
                                      </a:rPr>
                                      <m:t>3</m:t>
                                    </m:r>
                                  </m:sup>
                                </m:sSup>
                                <m:r>
                                  <a:rPr lang="en-GB" b="0" i="1" dirty="0" smtClean="0">
                                    <a:latin typeface="Cambria Math" panose="02040503050406030204" pitchFamily="18" charset="0"/>
                                  </a:rPr>
                                  <m:t>+1</m:t>
                                </m:r>
                              </m:oMath>
                            </m:oMathPara>
                          </a14:m>
                          <a:endParaRPr lang="en-GB" dirty="0"/>
                        </a:p>
                      </a:txBody>
                      <a:tcPr/>
                    </a:tc>
                    <a:extLst>
                      <a:ext uri="{0D108BD9-81ED-4DB2-BD59-A6C34878D82A}">
                        <a16:rowId xmlns:a16="http://schemas.microsoft.com/office/drawing/2014/main" val="10000"/>
                      </a:ext>
                    </a:extLst>
                  </a:tr>
                  <a:tr h="370840">
                    <a:tc>
                      <a:txBody>
                        <a:bodyPr/>
                        <a:lstStyle/>
                        <a:p>
                          <a:r>
                            <a:rPr lang="en-GB" dirty="0"/>
                            <a:t>Domain</a:t>
                          </a:r>
                        </a:p>
                      </a:txBody>
                      <a:tcPr/>
                    </a:tc>
                    <a:tc>
                      <a:txBody>
                        <a:bodyPr/>
                        <a:lstStyle/>
                        <a:p>
                          <a:r>
                            <a:rPr lang="en-GB" b="0" dirty="0"/>
                            <a:t>For</a:t>
                          </a:r>
                          <a:r>
                            <a:rPr lang="en-GB" b="0" baseline="0" dirty="0"/>
                            <a:t> all </a:t>
                          </a:r>
                          <a14:m>
                            <m:oMath xmlns:m="http://schemas.openxmlformats.org/officeDocument/2006/math">
                              <m:r>
                                <a:rPr lang="en-GB" b="0" i="1" baseline="0" smtClean="0">
                                  <a:latin typeface="Cambria Math" panose="02040503050406030204" pitchFamily="18" charset="0"/>
                                </a:rPr>
                                <m:t>𝑥</m:t>
                              </m:r>
                            </m:oMath>
                          </a14:m>
                          <a:endParaRPr lang="en-GB" b="0" dirty="0"/>
                        </a:p>
                      </a:txBody>
                      <a:tcPr/>
                    </a:tc>
                    <a:extLst>
                      <a:ext uri="{0D108BD9-81ED-4DB2-BD59-A6C34878D82A}">
                        <a16:rowId xmlns:a16="http://schemas.microsoft.com/office/drawing/2014/main" val="10001"/>
                      </a:ext>
                    </a:extLst>
                  </a:tr>
                  <a:tr h="370840">
                    <a:tc>
                      <a:txBody>
                        <a:bodyPr/>
                        <a:lstStyle/>
                        <a:p>
                          <a:r>
                            <a:rPr lang="en-GB" dirty="0"/>
                            <a:t>Range</a:t>
                          </a:r>
                        </a:p>
                      </a:txBody>
                      <a:tcPr/>
                    </a:tc>
                    <a:tc>
                      <a:txBody>
                        <a:bodyPr/>
                        <a:lstStyle/>
                        <a:p>
                          <a:r>
                            <a:rPr lang="en-GB" b="0" dirty="0"/>
                            <a:t>For</a:t>
                          </a:r>
                          <a:r>
                            <a:rPr lang="en-GB" b="0" baseline="0" dirty="0"/>
                            <a:t> all </a:t>
                          </a:r>
                          <a14:m>
                            <m:oMath xmlns:m="http://schemas.openxmlformats.org/officeDocument/2006/math">
                              <m:r>
                                <a:rPr lang="en-GB" b="0" i="1" baseline="0" smtClean="0">
                                  <a:latin typeface="Cambria Math" panose="02040503050406030204" pitchFamily="18" charset="0"/>
                                </a:rPr>
                                <m:t>𝑓</m:t>
                              </m:r>
                              <m:r>
                                <a:rPr lang="en-GB" b="0" i="1" baseline="0" smtClean="0">
                                  <a:latin typeface="Cambria Math" panose="02040503050406030204" pitchFamily="18" charset="0"/>
                                </a:rPr>
                                <m:t>(</m:t>
                              </m:r>
                              <m:r>
                                <a:rPr lang="en-GB" b="0" i="1" baseline="0" smtClean="0">
                                  <a:latin typeface="Cambria Math" panose="02040503050406030204" pitchFamily="18" charset="0"/>
                                </a:rPr>
                                <m:t>𝑥</m:t>
                              </m:r>
                              <m:r>
                                <a:rPr lang="en-GB" b="0" i="1" baseline="0" smtClean="0">
                                  <a:latin typeface="Cambria Math" panose="02040503050406030204" pitchFamily="18" charset="0"/>
                                </a:rPr>
                                <m:t>)</m:t>
                              </m:r>
                            </m:oMath>
                          </a14:m>
                          <a:endParaRPr lang="en-GB" b="0" dirty="0"/>
                        </a:p>
                      </a:txBody>
                      <a:tcPr/>
                    </a:tc>
                    <a:extLst>
                      <a:ext uri="{0D108BD9-81ED-4DB2-BD59-A6C34878D82A}">
                        <a16:rowId xmlns:a16="http://schemas.microsoft.com/office/drawing/2014/main" val="10002"/>
                      </a:ext>
                    </a:extLst>
                  </a:tr>
                </a:tbl>
              </a:graphicData>
            </a:graphic>
          </p:graphicFrame>
        </mc:Choice>
        <mc:Fallback xmlns="">
          <p:graphicFrame>
            <p:nvGraphicFramePr>
              <p:cNvPr id="40" name="Table 39"/>
              <p:cNvGraphicFramePr>
                <a:graphicFrameLocks noGrp="1"/>
              </p:cNvGraphicFramePr>
              <p:nvPr>
                <p:extLst>
                  <p:ext uri="{D42A27DB-BD31-4B8C-83A1-F6EECF244321}">
                    <p14:modId xmlns:p14="http://schemas.microsoft.com/office/powerpoint/2010/main" val="2664098374"/>
                  </p:ext>
                </p:extLst>
              </p:nvPr>
            </p:nvGraphicFramePr>
            <p:xfrm>
              <a:off x="6354142" y="3129464"/>
              <a:ext cx="2788714" cy="1112520"/>
            </p:xfrm>
            <a:graphic>
              <a:graphicData uri="http://schemas.openxmlformats.org/drawingml/2006/table">
                <a:tbl>
                  <a:tblPr firstCol="1" bandRow="1">
                    <a:tableStyleId>{073A0DAA-6AF3-43AB-8588-CEC1D06C72B9}</a:tableStyleId>
                  </a:tblPr>
                  <a:tblGrid>
                    <a:gridCol w="1080120"/>
                    <a:gridCol w="1708594"/>
                  </a:tblGrid>
                  <a:tr h="370840">
                    <a:tc>
                      <a:txBody>
                        <a:bodyPr/>
                        <a:lstStyle/>
                        <a:p>
                          <a:r>
                            <a:rPr lang="en-GB" dirty="0" smtClean="0"/>
                            <a:t>Function</a:t>
                          </a:r>
                          <a:endParaRPr lang="en-GB" dirty="0"/>
                        </a:p>
                      </a:txBody>
                      <a:tcPr/>
                    </a:tc>
                    <a:tc>
                      <a:txBody>
                        <a:bodyPr/>
                        <a:lstStyle/>
                        <a:p>
                          <a:endParaRPr lang="en-US"/>
                        </a:p>
                      </a:txBody>
                      <a:tcPr>
                        <a:blipFill rotWithShape="0">
                          <a:blip r:embed="rId10"/>
                          <a:stretch>
                            <a:fillRect l="-63345" t="-8197" r="-712" b="-224590"/>
                          </a:stretch>
                        </a:blipFill>
                      </a:tcPr>
                    </a:tc>
                  </a:tr>
                  <a:tr h="370840">
                    <a:tc>
                      <a:txBody>
                        <a:bodyPr/>
                        <a:lstStyle/>
                        <a:p>
                          <a:r>
                            <a:rPr lang="en-GB" dirty="0" smtClean="0"/>
                            <a:t>Domain</a:t>
                          </a:r>
                          <a:endParaRPr lang="en-GB" dirty="0"/>
                        </a:p>
                      </a:txBody>
                      <a:tcPr/>
                    </a:tc>
                    <a:tc>
                      <a:txBody>
                        <a:bodyPr/>
                        <a:lstStyle/>
                        <a:p>
                          <a:endParaRPr lang="en-US"/>
                        </a:p>
                      </a:txBody>
                      <a:tcPr>
                        <a:blipFill rotWithShape="0">
                          <a:blip r:embed="rId10"/>
                          <a:stretch>
                            <a:fillRect l="-63345" t="-108197" r="-712" b="-124590"/>
                          </a:stretch>
                        </a:blipFill>
                      </a:tcPr>
                    </a:tc>
                  </a:tr>
                  <a:tr h="370840">
                    <a:tc>
                      <a:txBody>
                        <a:bodyPr/>
                        <a:lstStyle/>
                        <a:p>
                          <a:r>
                            <a:rPr lang="en-GB" dirty="0" smtClean="0"/>
                            <a:t>Range</a:t>
                          </a:r>
                          <a:endParaRPr lang="en-GB" dirty="0"/>
                        </a:p>
                      </a:txBody>
                      <a:tcPr/>
                    </a:tc>
                    <a:tc>
                      <a:txBody>
                        <a:bodyPr/>
                        <a:lstStyle/>
                        <a:p>
                          <a:endParaRPr lang="en-US"/>
                        </a:p>
                      </a:txBody>
                      <a:tcPr>
                        <a:blipFill rotWithShape="0">
                          <a:blip r:embed="rId10"/>
                          <a:stretch>
                            <a:fillRect l="-63345" t="-208197" r="-712" b="-24590"/>
                          </a:stretch>
                        </a:blipFill>
                      </a:tcPr>
                    </a:tc>
                  </a:tr>
                </a:tbl>
              </a:graphicData>
            </a:graphic>
          </p:graphicFrame>
        </mc:Fallback>
      </mc:AlternateContent>
      <p:sp>
        <p:nvSpPr>
          <p:cNvPr id="43" name="Rectangle 42"/>
          <p:cNvSpPr/>
          <p:nvPr/>
        </p:nvSpPr>
        <p:spPr>
          <a:xfrm>
            <a:off x="7414082" y="3505200"/>
            <a:ext cx="1715404" cy="7225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4" name="Rectangle 43"/>
          <p:cNvSpPr/>
          <p:nvPr/>
        </p:nvSpPr>
        <p:spPr>
          <a:xfrm>
            <a:off x="6126584" y="2989516"/>
            <a:ext cx="323528"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6</a:t>
            </a:r>
          </a:p>
        </p:txBody>
      </p:sp>
      <p:sp>
        <p:nvSpPr>
          <p:cNvPr id="61" name="Rectangle 60"/>
          <p:cNvSpPr/>
          <p:nvPr/>
        </p:nvSpPr>
        <p:spPr>
          <a:xfrm>
            <a:off x="9709" y="4493401"/>
            <a:ext cx="323528"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7</a:t>
            </a:r>
          </a:p>
        </p:txBody>
      </p:sp>
      <p:sp>
        <p:nvSpPr>
          <p:cNvPr id="62" name="Rectangle 61"/>
          <p:cNvSpPr/>
          <p:nvPr/>
        </p:nvSpPr>
        <p:spPr>
          <a:xfrm>
            <a:off x="1125300" y="5363468"/>
            <a:ext cx="1783000" cy="9230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4067910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1"/>
                                        </p:tgtEl>
                                      </p:cBhvr>
                                    </p:animEffect>
                                    <p:set>
                                      <p:cBhvr>
                                        <p:cTn id="7"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8" restart="whenNotActive" fill="hold" evtFilter="cancelBubble" nodeType="interactiveSeq">
                <p:stCondLst>
                  <p:cond evt="onClick" delay="0">
                    <p:tgtEl>
                      <p:spTgt spid="5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52"/>
                                        </p:tgtEl>
                                      </p:cBhvr>
                                    </p:animEffect>
                                    <p:set>
                                      <p:cBhvr>
                                        <p:cTn id="13"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14" restart="whenNotActive" fill="hold" evtFilter="cancelBubble" nodeType="interactiveSeq">
                <p:stCondLst>
                  <p:cond evt="onClick" delay="0">
                    <p:tgtEl>
                      <p:spTgt spid="5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54"/>
                                        </p:tgtEl>
                                      </p:cBhvr>
                                    </p:animEffect>
                                    <p:set>
                                      <p:cBhvr>
                                        <p:cTn id="19"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20" restart="whenNotActive" fill="hold" evtFilter="cancelBubble" nodeType="interactiveSeq">
                <p:stCondLst>
                  <p:cond evt="onClick" delay="0">
                    <p:tgtEl>
                      <p:spTgt spid="5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55"/>
                                        </p:tgtEl>
                                      </p:cBhvr>
                                    </p:animEffect>
                                    <p:set>
                                      <p:cBhvr>
                                        <p:cTn id="25"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26" restart="whenNotActive" fill="hold" evtFilter="cancelBubble" nodeType="interactiveSeq">
                <p:stCondLst>
                  <p:cond evt="onClick" delay="0">
                    <p:tgtEl>
                      <p:spTgt spid="56"/>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56"/>
                                        </p:tgtEl>
                                      </p:cBhvr>
                                    </p:animEffect>
                                    <p:set>
                                      <p:cBhvr>
                                        <p:cTn id="31"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32" restart="whenNotActive" fill="hold" evtFilter="cancelBubble" nodeType="interactiveSeq">
                <p:stCondLst>
                  <p:cond evt="onClick" delay="0">
                    <p:tgtEl>
                      <p:spTgt spid="58"/>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58"/>
                                        </p:tgtEl>
                                      </p:cBhvr>
                                    </p:animEffect>
                                    <p:set>
                                      <p:cBhvr>
                                        <p:cTn id="37"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38" restart="whenNotActive" fill="hold" evtFilter="cancelBubble" nodeType="interactiveSeq">
                <p:stCondLst>
                  <p:cond evt="onClick" delay="0">
                    <p:tgtEl>
                      <p:spTgt spid="43"/>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43"/>
                                        </p:tgtEl>
                                      </p:cBhvr>
                                    </p:animEffect>
                                    <p:set>
                                      <p:cBhvr>
                                        <p:cTn id="43"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44" restart="whenNotActive" fill="hold" evtFilter="cancelBubble" nodeType="interactiveSeq">
                <p:stCondLst>
                  <p:cond evt="onClick" delay="0">
                    <p:tgtEl>
                      <p:spTgt spid="62"/>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62"/>
                                        </p:tgtEl>
                                      </p:cBhvr>
                                    </p:animEffect>
                                    <p:set>
                                      <p:cBhvr>
                                        <p:cTn id="49" dur="1" fill="hold">
                                          <p:stCondLst>
                                            <p:cond delay="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childTnLst>
        </p:cTn>
      </p:par>
    </p:tnLst>
    <p:bldLst>
      <p:bldP spid="51" grpId="0" animBg="1"/>
      <p:bldP spid="52" grpId="0" animBg="1"/>
      <p:bldP spid="54" grpId="0" animBg="1"/>
      <p:bldP spid="55" grpId="0" animBg="1"/>
      <p:bldP spid="56" grpId="0" animBg="1"/>
      <p:bldP spid="58" grpId="0" animBg="1"/>
      <p:bldP spid="43" grpId="0" animBg="1"/>
      <p:bldP spid="6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7"/>
          <p:cNvGrpSpPr/>
          <p:nvPr/>
        </p:nvGrpSpPr>
        <p:grpSpPr>
          <a:xfrm>
            <a:off x="-1144" y="0"/>
            <a:ext cx="9145144" cy="599127"/>
            <a:chOff x="-1144" y="0"/>
            <a:chExt cx="9145144" cy="599127"/>
          </a:xfrm>
        </p:grpSpPr>
        <p:sp>
          <p:nvSpPr>
            <p:cNvPr id="3" name="TextBox 2"/>
            <p:cNvSpPr txBox="1"/>
            <p:nvPr/>
          </p:nvSpPr>
          <p:spPr>
            <a:xfrm>
              <a:off x="0" y="0"/>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Range of Quadratics</a:t>
              </a:r>
            </a:p>
          </p:txBody>
        </p:sp>
        <p:cxnSp>
          <p:nvCxnSpPr>
            <p:cNvPr id="4" name="Straight Connector 3"/>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23528" y="908720"/>
            <a:ext cx="8424936" cy="369332"/>
          </a:xfrm>
          <a:prstGeom prst="rect">
            <a:avLst/>
          </a:prstGeom>
          <a:noFill/>
        </p:spPr>
        <p:txBody>
          <a:bodyPr wrap="square" rtlCol="0">
            <a:spAutoFit/>
          </a:bodyPr>
          <a:lstStyle/>
          <a:p>
            <a:r>
              <a:rPr lang="en-GB" dirty="0"/>
              <a:t>A common exam question is to determine the range of a quadratic.</a:t>
            </a:r>
          </a:p>
        </p:txBody>
      </p:sp>
      <p:cxnSp>
        <p:nvCxnSpPr>
          <p:cNvPr id="7" name="Straight Arrow Connector 6"/>
          <p:cNvCxnSpPr/>
          <p:nvPr/>
        </p:nvCxnSpPr>
        <p:spPr>
          <a:xfrm>
            <a:off x="539552" y="4149080"/>
            <a:ext cx="36004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flipV="1">
            <a:off x="2195736" y="2204864"/>
            <a:ext cx="0" cy="33123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4082802" y="3971156"/>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4082802" y="3971156"/>
                <a:ext cx="360040" cy="369332"/>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015716" y="1838163"/>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2015716" y="1838163"/>
                <a:ext cx="360040" cy="369332"/>
              </a:xfrm>
              <a:prstGeom prst="rect">
                <a:avLst/>
              </a:prstGeom>
              <a:blipFill rotWithShape="0">
                <a:blip r:embed="rId3"/>
                <a:stretch>
                  <a:fillRect b="-6667"/>
                </a:stretch>
              </a:blipFill>
            </p:spPr>
            <p:txBody>
              <a:bodyPr/>
              <a:lstStyle/>
              <a:p>
                <a:r>
                  <a:rPr lang="en-GB">
                    <a:noFill/>
                  </a:rPr>
                  <a:t> </a:t>
                </a:r>
              </a:p>
            </p:txBody>
          </p:sp>
        </mc:Fallback>
      </mc:AlternateContent>
      <p:sp>
        <p:nvSpPr>
          <p:cNvPr id="13" name="Freeform 12"/>
          <p:cNvSpPr/>
          <p:nvPr/>
        </p:nvSpPr>
        <p:spPr>
          <a:xfrm>
            <a:off x="1714500" y="1962150"/>
            <a:ext cx="2152650" cy="1715625"/>
          </a:xfrm>
          <a:custGeom>
            <a:avLst/>
            <a:gdLst>
              <a:gd name="connsiteX0" fmla="*/ 0 w 2152650"/>
              <a:gd name="connsiteY0" fmla="*/ 152400 h 1715625"/>
              <a:gd name="connsiteX1" fmla="*/ 438150 w 2152650"/>
              <a:gd name="connsiteY1" fmla="*/ 1009650 h 1715625"/>
              <a:gd name="connsiteX2" fmla="*/ 838200 w 2152650"/>
              <a:gd name="connsiteY2" fmla="*/ 1581150 h 1715625"/>
              <a:gd name="connsiteX3" fmla="*/ 1219200 w 2152650"/>
              <a:gd name="connsiteY3" fmla="*/ 1714500 h 1715625"/>
              <a:gd name="connsiteX4" fmla="*/ 1485900 w 2152650"/>
              <a:gd name="connsiteY4" fmla="*/ 1619250 h 1715625"/>
              <a:gd name="connsiteX5" fmla="*/ 1809750 w 2152650"/>
              <a:gd name="connsiteY5" fmla="*/ 1219200 h 1715625"/>
              <a:gd name="connsiteX6" fmla="*/ 1962150 w 2152650"/>
              <a:gd name="connsiteY6" fmla="*/ 800100 h 1715625"/>
              <a:gd name="connsiteX7" fmla="*/ 2152650 w 2152650"/>
              <a:gd name="connsiteY7" fmla="*/ 0 h 171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2650" h="1715625">
                <a:moveTo>
                  <a:pt x="0" y="152400"/>
                </a:moveTo>
                <a:cubicBezTo>
                  <a:pt x="149225" y="461962"/>
                  <a:pt x="298450" y="771525"/>
                  <a:pt x="438150" y="1009650"/>
                </a:cubicBezTo>
                <a:cubicBezTo>
                  <a:pt x="577850" y="1247775"/>
                  <a:pt x="708025" y="1463675"/>
                  <a:pt x="838200" y="1581150"/>
                </a:cubicBezTo>
                <a:cubicBezTo>
                  <a:pt x="968375" y="1698625"/>
                  <a:pt x="1111250" y="1708150"/>
                  <a:pt x="1219200" y="1714500"/>
                </a:cubicBezTo>
                <a:cubicBezTo>
                  <a:pt x="1327150" y="1720850"/>
                  <a:pt x="1387475" y="1701800"/>
                  <a:pt x="1485900" y="1619250"/>
                </a:cubicBezTo>
                <a:cubicBezTo>
                  <a:pt x="1584325" y="1536700"/>
                  <a:pt x="1730375" y="1355725"/>
                  <a:pt x="1809750" y="1219200"/>
                </a:cubicBezTo>
                <a:cubicBezTo>
                  <a:pt x="1889125" y="1082675"/>
                  <a:pt x="1905000" y="1003300"/>
                  <a:pt x="1962150" y="800100"/>
                </a:cubicBezTo>
                <a:cubicBezTo>
                  <a:pt x="2019300" y="596900"/>
                  <a:pt x="2085975" y="298450"/>
                  <a:pt x="2152650" y="0"/>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4" name="TextBox 13"/>
              <p:cNvSpPr txBox="1"/>
              <p:nvPr/>
            </p:nvSpPr>
            <p:spPr>
              <a:xfrm>
                <a:off x="4932040" y="1700808"/>
                <a:ext cx="3960440"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 sketch shows the function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𝑓</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oMath>
                </a14:m>
                <a:r>
                  <a:rPr lang="en-GB" dirty="0"/>
                  <a:t> where </a:t>
                </a:r>
                <a14:m>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−4</m:t>
                    </m:r>
                    <m:r>
                      <a:rPr lang="en-GB" b="0" i="1" smtClean="0">
                        <a:latin typeface="Cambria Math" panose="02040503050406030204" pitchFamily="18" charset="0"/>
                      </a:rPr>
                      <m:t>𝑥</m:t>
                    </m:r>
                    <m:r>
                      <a:rPr lang="en-GB" b="0" i="1" smtClean="0">
                        <a:latin typeface="Cambria Math" panose="02040503050406030204" pitchFamily="18" charset="0"/>
                      </a:rPr>
                      <m:t>+7</m:t>
                    </m:r>
                  </m:oMath>
                </a14:m>
                <a:r>
                  <a:rPr lang="en-GB" dirty="0"/>
                  <a:t>.</a:t>
                </a:r>
              </a:p>
              <a:p>
                <a:r>
                  <a:rPr lang="en-GB" dirty="0"/>
                  <a:t>Determine the range of </a:t>
                </a:r>
                <a14:m>
                  <m:oMath xmlns:m="http://schemas.openxmlformats.org/officeDocument/2006/math">
                    <m:r>
                      <a:rPr lang="en-GB" b="0" i="1" smtClean="0">
                        <a:latin typeface="Cambria Math" panose="02040503050406030204" pitchFamily="18" charset="0"/>
                      </a:rPr>
                      <m:t>𝑓</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oMath>
                </a14:m>
                <a:r>
                  <a:rPr lang="en-GB" dirty="0"/>
                  <a:t>.</a:t>
                </a:r>
              </a:p>
            </p:txBody>
          </p:sp>
        </mc:Choice>
        <mc:Fallback xmlns="">
          <p:sp>
            <p:nvSpPr>
              <p:cNvPr id="14" name="TextBox 13"/>
              <p:cNvSpPr txBox="1">
                <a:spLocks noRot="1" noChangeAspect="1" noMove="1" noResize="1" noEditPoints="1" noAdjustHandles="1" noChangeArrowheads="1" noChangeShapeType="1" noTextEdit="1"/>
              </p:cNvSpPr>
              <p:nvPr/>
            </p:nvSpPr>
            <p:spPr>
              <a:xfrm>
                <a:off x="4932040" y="1700808"/>
                <a:ext cx="3960440" cy="923330"/>
              </a:xfrm>
              <a:prstGeom prst="rect">
                <a:avLst/>
              </a:prstGeom>
              <a:blipFill rotWithShape="0">
                <a:blip r:embed="rId4"/>
                <a:stretch>
                  <a:fillRect b="-1714"/>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5108788" y="2821529"/>
                <a:ext cx="3600400" cy="3139321"/>
              </a:xfrm>
              <a:prstGeom prst="rect">
                <a:avLst/>
              </a:prstGeom>
              <a:noFill/>
            </p:spPr>
            <p:txBody>
              <a:bodyPr wrap="square" rtlCol="0">
                <a:spAutoFit/>
              </a:bodyPr>
              <a:lstStyle/>
              <a:p>
                <a:r>
                  <a:rPr lang="en-GB" b="1" dirty="0"/>
                  <a:t>We need the minimum point, since from the graph we can see that </a:t>
                </a:r>
                <a14:m>
                  <m:oMath xmlns:m="http://schemas.openxmlformats.org/officeDocument/2006/math">
                    <m:r>
                      <a:rPr lang="en-GB" b="1" i="1" smtClean="0">
                        <a:latin typeface="Cambria Math" panose="02040503050406030204" pitchFamily="18" charset="0"/>
                      </a:rPr>
                      <m:t>𝒚</m:t>
                    </m:r>
                  </m:oMath>
                </a14:m>
                <a:r>
                  <a:rPr lang="en-GB" b="1" dirty="0"/>
                  <a:t> (i.e. </a:t>
                </a:r>
                <a14:m>
                  <m:oMath xmlns:m="http://schemas.openxmlformats.org/officeDocument/2006/math">
                    <m:r>
                      <a:rPr lang="en-GB" b="1" i="1" smtClean="0">
                        <a:latin typeface="Cambria Math" panose="02040503050406030204" pitchFamily="18" charset="0"/>
                      </a:rPr>
                      <m:t>𝒇</m:t>
                    </m:r>
                    <m:r>
                      <a:rPr lang="en-GB" b="1" i="1" smtClean="0">
                        <a:latin typeface="Cambria Math" panose="02040503050406030204" pitchFamily="18" charset="0"/>
                      </a:rPr>
                      <m:t>(</m:t>
                    </m:r>
                    <m:r>
                      <a:rPr lang="en-GB" b="1" i="1" smtClean="0">
                        <a:latin typeface="Cambria Math" panose="02040503050406030204" pitchFamily="18" charset="0"/>
                      </a:rPr>
                      <m:t>𝒙</m:t>
                    </m:r>
                    <m:r>
                      <a:rPr lang="en-GB" b="1" i="1" smtClean="0">
                        <a:latin typeface="Cambria Math" panose="02040503050406030204" pitchFamily="18" charset="0"/>
                      </a:rPr>
                      <m:t>)</m:t>
                    </m:r>
                  </m:oMath>
                </a14:m>
                <a:r>
                  <a:rPr lang="en-GB" b="1" dirty="0"/>
                  <a:t>) can be anything greater than this.</a:t>
                </a:r>
              </a:p>
              <a:p>
                <a:endParaRPr lang="en-GB" b="1" dirty="0"/>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𝒇</m:t>
                      </m:r>
                      <m:d>
                        <m:dPr>
                          <m:ctrlPr>
                            <a:rPr lang="en-GB" b="1" i="1" smtClean="0">
                              <a:latin typeface="Cambria Math" panose="02040503050406030204" pitchFamily="18" charset="0"/>
                            </a:rPr>
                          </m:ctrlPr>
                        </m:dPr>
                        <m:e>
                          <m:r>
                            <a:rPr lang="en-GB" b="1" i="1" smtClean="0">
                              <a:latin typeface="Cambria Math" panose="02040503050406030204" pitchFamily="18" charset="0"/>
                            </a:rPr>
                            <m:t>𝒙</m:t>
                          </m:r>
                        </m:e>
                      </m:d>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d>
                            <m:dPr>
                              <m:ctrlPr>
                                <a:rPr lang="en-GB" b="1" i="1" smtClean="0">
                                  <a:latin typeface="Cambria Math" panose="02040503050406030204" pitchFamily="18" charset="0"/>
                                </a:rPr>
                              </m:ctrlPr>
                            </m:dPr>
                            <m:e>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𝟐</m:t>
                              </m:r>
                            </m:e>
                          </m:d>
                        </m:e>
                        <m:sup>
                          <m:r>
                            <a:rPr lang="en-GB" b="1" i="1" smtClean="0">
                              <a:latin typeface="Cambria Math" panose="02040503050406030204" pitchFamily="18" charset="0"/>
                            </a:rPr>
                            <m:t>𝟐</m:t>
                          </m:r>
                        </m:sup>
                      </m:sSup>
                      <m:r>
                        <a:rPr lang="en-GB" b="1" i="1" smtClean="0">
                          <a:latin typeface="Cambria Math" panose="02040503050406030204" pitchFamily="18" charset="0"/>
                        </a:rPr>
                        <m:t>+</m:t>
                      </m:r>
                      <m:r>
                        <a:rPr lang="en-GB" b="1" i="1" smtClean="0">
                          <a:latin typeface="Cambria Math" panose="02040503050406030204" pitchFamily="18" charset="0"/>
                        </a:rPr>
                        <m:t>𝟑</m:t>
                      </m:r>
                    </m:oMath>
                  </m:oMathPara>
                </a14:m>
                <a:endParaRPr lang="en-GB" b="1" dirty="0"/>
              </a:p>
              <a:p>
                <a:endParaRPr lang="en-GB" b="1" dirty="0"/>
              </a:p>
              <a:p>
                <a:r>
                  <a:rPr lang="en-GB" b="1" dirty="0"/>
                  <a:t>The minimum point is </a:t>
                </a:r>
                <a14:m>
                  <m:oMath xmlns:m="http://schemas.openxmlformats.org/officeDocument/2006/math">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m:t>
                    </m:r>
                    <m:r>
                      <a:rPr lang="en-GB" b="1" i="1" smtClean="0">
                        <a:latin typeface="Cambria Math" panose="02040503050406030204" pitchFamily="18" charset="0"/>
                      </a:rPr>
                      <m:t>𝟑</m:t>
                    </m:r>
                    <m:r>
                      <a:rPr lang="en-GB" b="1" i="1" smtClean="0">
                        <a:latin typeface="Cambria Math" panose="02040503050406030204" pitchFamily="18" charset="0"/>
                      </a:rPr>
                      <m:t>)</m:t>
                    </m:r>
                  </m:oMath>
                </a14:m>
                <a:r>
                  <a:rPr lang="en-GB" b="1" dirty="0"/>
                  <a:t> thus the range is:</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𝒇</m:t>
                      </m:r>
                      <m:d>
                        <m:dPr>
                          <m:ctrlPr>
                            <a:rPr lang="en-GB" b="1" i="1" smtClean="0">
                              <a:latin typeface="Cambria Math" panose="02040503050406030204" pitchFamily="18" charset="0"/>
                            </a:rPr>
                          </m:ctrlPr>
                        </m:dPr>
                        <m:e>
                          <m:r>
                            <a:rPr lang="en-GB" b="1" i="1" smtClean="0">
                              <a:latin typeface="Cambria Math" panose="02040503050406030204" pitchFamily="18" charset="0"/>
                            </a:rPr>
                            <m:t>𝒙</m:t>
                          </m:r>
                        </m:e>
                      </m:d>
                      <m:r>
                        <a:rPr lang="en-GB" b="1" i="1" smtClean="0">
                          <a:latin typeface="Cambria Math" panose="02040503050406030204" pitchFamily="18" charset="0"/>
                        </a:rPr>
                        <m:t>≥</m:t>
                      </m:r>
                      <m:r>
                        <a:rPr lang="en-GB" b="1" i="1" smtClean="0">
                          <a:latin typeface="Cambria Math" panose="02040503050406030204" pitchFamily="18" charset="0"/>
                        </a:rPr>
                        <m:t>𝟑</m:t>
                      </m:r>
                    </m:oMath>
                  </m:oMathPara>
                </a14:m>
                <a:endParaRPr lang="en-GB" b="1" dirty="0"/>
              </a:p>
              <a:p>
                <a:r>
                  <a:rPr lang="en-GB" b="1" dirty="0"/>
                  <a:t>(note the </a:t>
                </a:r>
                <a14:m>
                  <m:oMath xmlns:m="http://schemas.openxmlformats.org/officeDocument/2006/math">
                    <m:r>
                      <a:rPr lang="en-GB" b="1" i="1" smtClean="0">
                        <a:latin typeface="Cambria Math" panose="02040503050406030204" pitchFamily="18" charset="0"/>
                      </a:rPr>
                      <m:t>≥</m:t>
                    </m:r>
                  </m:oMath>
                </a14:m>
                <a:r>
                  <a:rPr lang="en-GB" b="1" dirty="0"/>
                  <a:t> rather than </a:t>
                </a:r>
                <a14:m>
                  <m:oMath xmlns:m="http://schemas.openxmlformats.org/officeDocument/2006/math">
                    <m:r>
                      <a:rPr lang="en-GB" b="1" i="1" smtClean="0">
                        <a:latin typeface="Cambria Math" panose="02040503050406030204" pitchFamily="18" charset="0"/>
                      </a:rPr>
                      <m:t>&gt;</m:t>
                    </m:r>
                  </m:oMath>
                </a14:m>
                <a:r>
                  <a:rPr lang="en-GB" b="1" dirty="0"/>
                  <a:t>)</a:t>
                </a:r>
              </a:p>
            </p:txBody>
          </p:sp>
        </mc:Choice>
        <mc:Fallback xmlns="">
          <p:sp>
            <p:nvSpPr>
              <p:cNvPr id="15" name="TextBox 14"/>
              <p:cNvSpPr txBox="1">
                <a:spLocks noRot="1" noChangeAspect="1" noMove="1" noResize="1" noEditPoints="1" noAdjustHandles="1" noChangeArrowheads="1" noChangeShapeType="1" noTextEdit="1"/>
              </p:cNvSpPr>
              <p:nvPr/>
            </p:nvSpPr>
            <p:spPr>
              <a:xfrm>
                <a:off x="5108788" y="2821529"/>
                <a:ext cx="3600400" cy="3139321"/>
              </a:xfrm>
              <a:prstGeom prst="rect">
                <a:avLst/>
              </a:prstGeom>
              <a:blipFill rotWithShape="0">
                <a:blip r:embed="rId5"/>
                <a:stretch>
                  <a:fillRect l="-1354" t="-1165" b="-2330"/>
                </a:stretch>
              </a:blipFill>
            </p:spPr>
            <p:txBody>
              <a:bodyPr/>
              <a:lstStyle/>
              <a:p>
                <a:r>
                  <a:rPr lang="en-GB">
                    <a:noFill/>
                  </a:rPr>
                  <a:t> </a:t>
                </a:r>
              </a:p>
            </p:txBody>
          </p:sp>
        </mc:Fallback>
      </mc:AlternateContent>
      <p:sp>
        <p:nvSpPr>
          <p:cNvPr id="16" name="Rectangle 15"/>
          <p:cNvSpPr/>
          <p:nvPr/>
        </p:nvSpPr>
        <p:spPr>
          <a:xfrm>
            <a:off x="4940572" y="2645718"/>
            <a:ext cx="3960440" cy="33367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18" name="Straight Connector 17"/>
          <p:cNvCxnSpPr/>
          <p:nvPr/>
        </p:nvCxnSpPr>
        <p:spPr>
          <a:xfrm flipH="1">
            <a:off x="2195736" y="3677775"/>
            <a:ext cx="1887066"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1927342" y="3483795"/>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3</m:t>
                      </m:r>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1927342" y="3483795"/>
                <a:ext cx="360040" cy="369332"/>
              </a:xfrm>
              <a:prstGeom prst="rect">
                <a:avLst/>
              </a:prstGeom>
              <a:blipFill rotWithShape="0">
                <a:blip r:embed="rId6"/>
                <a:stretch>
                  <a:fillRect/>
                </a:stretch>
              </a:blipFill>
            </p:spPr>
            <p:txBody>
              <a:bodyPr/>
              <a:lstStyle/>
              <a:p>
                <a:r>
                  <a:rPr lang="en-GB">
                    <a:noFill/>
                  </a:rPr>
                  <a:t> </a:t>
                </a:r>
              </a:p>
            </p:txBody>
          </p:sp>
        </mc:Fallback>
      </mc:AlternateContent>
      <p:cxnSp>
        <p:nvCxnSpPr>
          <p:cNvPr id="21" name="Straight Arrow Connector 20"/>
          <p:cNvCxnSpPr>
            <a:stCxn id="13" idx="3"/>
          </p:cNvCxnSpPr>
          <p:nvPr/>
        </p:nvCxnSpPr>
        <p:spPr>
          <a:xfrm flipH="1" flipV="1">
            <a:off x="2933205" y="2790701"/>
            <a:ext cx="495" cy="88594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158428" y="6087850"/>
                <a:ext cx="8819328"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An alternative way of thinking about it, once you’ve completed the square, is that anything squared is at least 0. So if </a:t>
                </a:r>
                <a14:m>
                  <m:oMath xmlns:m="http://schemas.openxmlformats.org/officeDocument/2006/math">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−2</m:t>
                            </m:r>
                          </m:e>
                        </m:d>
                      </m:e>
                      <m:sup>
                        <m:r>
                          <a:rPr lang="en-GB" b="0" i="1" smtClean="0">
                            <a:latin typeface="Cambria Math" panose="02040503050406030204" pitchFamily="18" charset="0"/>
                          </a:rPr>
                          <m:t>3</m:t>
                        </m:r>
                      </m:sup>
                    </m:sSup>
                  </m:oMath>
                </a14:m>
                <a:r>
                  <a:rPr lang="en-GB" dirty="0"/>
                  <a:t> is at least 0, then clearly </a:t>
                </a:r>
                <a14:m>
                  <m:oMath xmlns:m="http://schemas.openxmlformats.org/officeDocument/2006/math">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−2</m:t>
                            </m:r>
                          </m:e>
                        </m:d>
                      </m:e>
                      <m:sup>
                        <m:r>
                          <a:rPr lang="en-GB" b="0" i="1" smtClean="0">
                            <a:latin typeface="Cambria Math" panose="02040503050406030204" pitchFamily="18" charset="0"/>
                          </a:rPr>
                          <m:t>2</m:t>
                        </m:r>
                      </m:sup>
                    </m:sSup>
                    <m:r>
                      <a:rPr lang="en-GB" b="0" i="1" smtClean="0">
                        <a:latin typeface="Cambria Math" panose="02040503050406030204" pitchFamily="18" charset="0"/>
                      </a:rPr>
                      <m:t>+3</m:t>
                    </m:r>
                  </m:oMath>
                </a14:m>
                <a:r>
                  <a:rPr lang="en-GB" dirty="0"/>
                  <a:t> is at least 3.</a:t>
                </a:r>
              </a:p>
            </p:txBody>
          </p:sp>
        </mc:Choice>
        <mc:Fallback xmlns="">
          <p:sp>
            <p:nvSpPr>
              <p:cNvPr id="22" name="TextBox 21"/>
              <p:cNvSpPr txBox="1">
                <a:spLocks noRot="1" noChangeAspect="1" noMove="1" noResize="1" noEditPoints="1" noAdjustHandles="1" noChangeArrowheads="1" noChangeShapeType="1" noTextEdit="1"/>
              </p:cNvSpPr>
              <p:nvPr/>
            </p:nvSpPr>
            <p:spPr>
              <a:xfrm>
                <a:off x="158428" y="6087850"/>
                <a:ext cx="8819328" cy="646331"/>
              </a:xfrm>
              <a:prstGeom prst="rect">
                <a:avLst/>
              </a:prstGeom>
              <a:blipFill rotWithShape="0">
                <a:blip r:embed="rId7"/>
                <a:stretch>
                  <a:fillRect l="-482" t="-3636" b="-11818"/>
                </a:stretch>
              </a:blipFill>
            </p:spPr>
            <p:txBody>
              <a:bodyPr/>
              <a:lstStyle/>
              <a:p>
                <a:r>
                  <a:rPr lang="en-GB">
                    <a:noFill/>
                  </a:rPr>
                  <a:t> </a:t>
                </a:r>
              </a:p>
            </p:txBody>
          </p:sp>
        </mc:Fallback>
      </mc:AlternateContent>
    </p:spTree>
    <p:extLst>
      <p:ext uri="{BB962C8B-B14F-4D97-AF65-F5344CB8AC3E}">
        <p14:creationId xmlns:p14="http://schemas.microsoft.com/office/powerpoint/2010/main" val="209307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nextCondLst>
                <p:cond evt="onClick" delay="0">
                  <p:tgtEl>
                    <p:spTgt spid="16"/>
                  </p:tgtEl>
                </p:cond>
              </p:nextCondLst>
            </p:seq>
          </p:childTnLst>
        </p:cTn>
      </p:par>
    </p:tnLst>
    <p:bldLst>
      <p:bldP spid="16" grpId="0" animBg="1"/>
      <p:bldP spid="19" grpId="0"/>
      <p:bldP spid="2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7"/>
          <p:cNvGrpSpPr/>
          <p:nvPr/>
        </p:nvGrpSpPr>
        <p:grpSpPr>
          <a:xfrm>
            <a:off x="-1144" y="0"/>
            <a:ext cx="9145144" cy="599127"/>
            <a:chOff x="-1144" y="0"/>
            <a:chExt cx="9145144" cy="599127"/>
          </a:xfrm>
        </p:grpSpPr>
        <p:sp>
          <p:nvSpPr>
            <p:cNvPr id="3" name="TextBox 2"/>
            <p:cNvSpPr txBox="1"/>
            <p:nvPr/>
          </p:nvSpPr>
          <p:spPr>
            <a:xfrm>
              <a:off x="0" y="0"/>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Test Your Understanding</a:t>
              </a:r>
            </a:p>
          </p:txBody>
        </p:sp>
        <p:cxnSp>
          <p:nvCxnSpPr>
            <p:cNvPr id="4" name="Straight Connector 3"/>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5" name="Straight Arrow Connector 4"/>
          <p:cNvCxnSpPr/>
          <p:nvPr/>
        </p:nvCxnSpPr>
        <p:spPr>
          <a:xfrm>
            <a:off x="374390" y="2492896"/>
            <a:ext cx="282945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 name="Straight Arrow Connector 5"/>
          <p:cNvCxnSpPr/>
          <p:nvPr/>
        </p:nvCxnSpPr>
        <p:spPr>
          <a:xfrm flipV="1">
            <a:off x="1619672" y="1055367"/>
            <a:ext cx="0" cy="23736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3153733" y="2272572"/>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3153733" y="2272572"/>
                <a:ext cx="360040" cy="369332"/>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445037" y="661056"/>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1445037" y="661056"/>
                <a:ext cx="360040" cy="369332"/>
              </a:xfrm>
              <a:prstGeom prst="rect">
                <a:avLst/>
              </a:prstGeom>
              <a:blipFill rotWithShape="0">
                <a:blip r:embed="rId3"/>
                <a:stretch>
                  <a:fillRect b="-6557"/>
                </a:stretch>
              </a:blipFill>
            </p:spPr>
            <p:txBody>
              <a:bodyPr/>
              <a:lstStyle/>
              <a:p>
                <a:r>
                  <a:rPr lang="en-GB">
                    <a:noFill/>
                  </a:rPr>
                  <a:t> </a:t>
                </a:r>
              </a:p>
            </p:txBody>
          </p:sp>
        </mc:Fallback>
      </mc:AlternateContent>
      <p:sp>
        <p:nvSpPr>
          <p:cNvPr id="9" name="Freeform 8"/>
          <p:cNvSpPr/>
          <p:nvPr/>
        </p:nvSpPr>
        <p:spPr>
          <a:xfrm>
            <a:off x="692975" y="1402106"/>
            <a:ext cx="2069418" cy="1505884"/>
          </a:xfrm>
          <a:custGeom>
            <a:avLst/>
            <a:gdLst>
              <a:gd name="connsiteX0" fmla="*/ 0 w 2152650"/>
              <a:gd name="connsiteY0" fmla="*/ 152400 h 1715625"/>
              <a:gd name="connsiteX1" fmla="*/ 438150 w 2152650"/>
              <a:gd name="connsiteY1" fmla="*/ 1009650 h 1715625"/>
              <a:gd name="connsiteX2" fmla="*/ 838200 w 2152650"/>
              <a:gd name="connsiteY2" fmla="*/ 1581150 h 1715625"/>
              <a:gd name="connsiteX3" fmla="*/ 1219200 w 2152650"/>
              <a:gd name="connsiteY3" fmla="*/ 1714500 h 1715625"/>
              <a:gd name="connsiteX4" fmla="*/ 1485900 w 2152650"/>
              <a:gd name="connsiteY4" fmla="*/ 1619250 h 1715625"/>
              <a:gd name="connsiteX5" fmla="*/ 1809750 w 2152650"/>
              <a:gd name="connsiteY5" fmla="*/ 1219200 h 1715625"/>
              <a:gd name="connsiteX6" fmla="*/ 1962150 w 2152650"/>
              <a:gd name="connsiteY6" fmla="*/ 800100 h 1715625"/>
              <a:gd name="connsiteX7" fmla="*/ 2152650 w 2152650"/>
              <a:gd name="connsiteY7" fmla="*/ 0 h 171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2650" h="1715625">
                <a:moveTo>
                  <a:pt x="0" y="152400"/>
                </a:moveTo>
                <a:cubicBezTo>
                  <a:pt x="149225" y="461962"/>
                  <a:pt x="298450" y="771525"/>
                  <a:pt x="438150" y="1009650"/>
                </a:cubicBezTo>
                <a:cubicBezTo>
                  <a:pt x="577850" y="1247775"/>
                  <a:pt x="708025" y="1463675"/>
                  <a:pt x="838200" y="1581150"/>
                </a:cubicBezTo>
                <a:cubicBezTo>
                  <a:pt x="968375" y="1698625"/>
                  <a:pt x="1111250" y="1708150"/>
                  <a:pt x="1219200" y="1714500"/>
                </a:cubicBezTo>
                <a:cubicBezTo>
                  <a:pt x="1327150" y="1720850"/>
                  <a:pt x="1387475" y="1701800"/>
                  <a:pt x="1485900" y="1619250"/>
                </a:cubicBezTo>
                <a:cubicBezTo>
                  <a:pt x="1584325" y="1536700"/>
                  <a:pt x="1730375" y="1355725"/>
                  <a:pt x="1809750" y="1219200"/>
                </a:cubicBezTo>
                <a:cubicBezTo>
                  <a:pt x="1889125" y="1082675"/>
                  <a:pt x="1905000" y="1003300"/>
                  <a:pt x="1962150" y="800100"/>
                </a:cubicBezTo>
                <a:cubicBezTo>
                  <a:pt x="2019300" y="596900"/>
                  <a:pt x="2085975" y="298450"/>
                  <a:pt x="2152650" y="0"/>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2" name="TextBox 11"/>
              <p:cNvSpPr txBox="1"/>
              <p:nvPr/>
            </p:nvSpPr>
            <p:spPr>
              <a:xfrm>
                <a:off x="3923928" y="974184"/>
                <a:ext cx="4994441"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 sketch shows the function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𝑓</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oMath>
                </a14:m>
                <a:r>
                  <a:rPr lang="en-GB" dirty="0"/>
                  <a:t> where </a:t>
                </a:r>
                <a14:m>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d>
                      <m:dPr>
                        <m:ctrlPr>
                          <a:rPr lang="en-GB" i="1">
                            <a:latin typeface="Cambria Math" panose="02040503050406030204" pitchFamily="18" charset="0"/>
                          </a:rPr>
                        </m:ctrlPr>
                      </m:dPr>
                      <m:e>
                        <m:r>
                          <a:rPr lang="en-GB" i="1">
                            <a:latin typeface="Cambria Math" panose="02040503050406030204" pitchFamily="18" charset="0"/>
                          </a:rPr>
                          <m:t>𝑥</m:t>
                        </m:r>
                        <m:r>
                          <a:rPr lang="en-GB" i="1">
                            <a:latin typeface="Cambria Math" panose="02040503050406030204" pitchFamily="18" charset="0"/>
                          </a:rPr>
                          <m:t>+2</m:t>
                        </m:r>
                      </m:e>
                    </m:d>
                    <m:d>
                      <m:dPr>
                        <m:ctrlPr>
                          <a:rPr lang="en-GB" i="1">
                            <a:latin typeface="Cambria Math" panose="02040503050406030204" pitchFamily="18" charset="0"/>
                          </a:rPr>
                        </m:ctrlPr>
                      </m:dPr>
                      <m:e>
                        <m:r>
                          <a:rPr lang="en-GB" i="1">
                            <a:latin typeface="Cambria Math" panose="02040503050406030204" pitchFamily="18" charset="0"/>
                          </a:rPr>
                          <m:t>𝑥</m:t>
                        </m:r>
                        <m:r>
                          <a:rPr lang="en-GB" i="1">
                            <a:latin typeface="Cambria Math" panose="02040503050406030204" pitchFamily="18" charset="0"/>
                          </a:rPr>
                          <m:t>−4</m:t>
                        </m:r>
                      </m:e>
                    </m:d>
                  </m:oMath>
                </a14:m>
                <a:r>
                  <a:rPr lang="en-GB" dirty="0"/>
                  <a:t>.</a:t>
                </a:r>
              </a:p>
              <a:p>
                <a:r>
                  <a:rPr lang="en-GB" dirty="0"/>
                  <a:t>Determine the range of </a:t>
                </a:r>
                <a14:m>
                  <m:oMath xmlns:m="http://schemas.openxmlformats.org/officeDocument/2006/math">
                    <m:r>
                      <a:rPr lang="en-GB" b="0" i="1" smtClean="0">
                        <a:latin typeface="Cambria Math" panose="02040503050406030204" pitchFamily="18" charset="0"/>
                      </a:rPr>
                      <m:t>𝑓</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oMath>
                </a14:m>
                <a:r>
                  <a:rPr lang="en-GB" dirty="0"/>
                  <a:t>.</a:t>
                </a:r>
              </a:p>
            </p:txBody>
          </p:sp>
        </mc:Choice>
        <mc:Fallback xmlns="">
          <p:sp>
            <p:nvSpPr>
              <p:cNvPr id="12" name="TextBox 11"/>
              <p:cNvSpPr txBox="1">
                <a:spLocks noRot="1" noChangeAspect="1" noMove="1" noResize="1" noEditPoints="1" noAdjustHandles="1" noChangeArrowheads="1" noChangeShapeType="1" noTextEdit="1"/>
              </p:cNvSpPr>
              <p:nvPr/>
            </p:nvSpPr>
            <p:spPr>
              <a:xfrm>
                <a:off x="3923928" y="974184"/>
                <a:ext cx="4994441" cy="923330"/>
              </a:xfrm>
              <a:prstGeom prst="rect">
                <a:avLst/>
              </a:prstGeom>
              <a:blipFill rotWithShape="0">
                <a:blip r:embed="rId4"/>
                <a:stretch>
                  <a:fillRect b="-1714"/>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139952" y="2060848"/>
                <a:ext cx="4464496" cy="12003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+2</m:t>
                          </m:r>
                        </m:e>
                      </m:d>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−4</m:t>
                          </m:r>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−8</m:t>
                      </m:r>
                    </m:oMath>
                    <m:oMath xmlns:m="http://schemas.openxmlformats.org/officeDocument/2006/math">
                      <m:r>
                        <a:rPr lang="en-GB" b="0" i="0" smtClean="0">
                          <a:latin typeface="Cambria Math" panose="02040503050406030204" pitchFamily="18" charset="0"/>
                        </a:rPr>
                        <m:t>                              </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−1</m:t>
                              </m:r>
                            </m:e>
                          </m:d>
                        </m:e>
                        <m:sup>
                          <m:r>
                            <a:rPr lang="en-GB" b="0" i="1" smtClean="0">
                              <a:latin typeface="Cambria Math" panose="02040503050406030204" pitchFamily="18" charset="0"/>
                            </a:rPr>
                            <m:t>2</m:t>
                          </m:r>
                        </m:sup>
                      </m:sSup>
                      <m:r>
                        <a:rPr lang="en-GB" b="0" i="1" smtClean="0">
                          <a:latin typeface="Cambria Math" panose="02040503050406030204" pitchFamily="18" charset="0"/>
                        </a:rPr>
                        <m:t>−9</m:t>
                      </m:r>
                    </m:oMath>
                  </m:oMathPara>
                </a14:m>
                <a:endParaRPr lang="en-GB" dirty="0"/>
              </a:p>
              <a:p>
                <a:endParaRPr lang="en-GB" dirty="0"/>
              </a:p>
              <a:p>
                <a:r>
                  <a:rPr lang="en-GB" dirty="0"/>
                  <a:t>Therefore </a:t>
                </a:r>
                <a14:m>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≥−9</m:t>
                    </m:r>
                  </m:oMath>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4139952" y="2060848"/>
                <a:ext cx="4464496" cy="1200329"/>
              </a:xfrm>
              <a:prstGeom prst="rect">
                <a:avLst/>
              </a:prstGeom>
              <a:blipFill rotWithShape="0">
                <a:blip r:embed="rId5"/>
                <a:stretch>
                  <a:fillRect l="-1093" b="-7107"/>
                </a:stretch>
              </a:blipFill>
            </p:spPr>
            <p:txBody>
              <a:bodyPr/>
              <a:lstStyle/>
              <a:p>
                <a:r>
                  <a:rPr lang="en-GB">
                    <a:noFill/>
                  </a:rPr>
                  <a:t> </a:t>
                </a:r>
              </a:p>
            </p:txBody>
          </p:sp>
        </mc:Fallback>
      </mc:AlternateContent>
      <p:cxnSp>
        <p:nvCxnSpPr>
          <p:cNvPr id="14" name="Straight Arrow Connector 13"/>
          <p:cNvCxnSpPr/>
          <p:nvPr/>
        </p:nvCxnSpPr>
        <p:spPr>
          <a:xfrm>
            <a:off x="374390" y="5464365"/>
            <a:ext cx="282945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flipV="1">
            <a:off x="1619672" y="4026836"/>
            <a:ext cx="0" cy="23736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6" name="TextBox 15"/>
              <p:cNvSpPr txBox="1"/>
              <p:nvPr/>
            </p:nvSpPr>
            <p:spPr>
              <a:xfrm>
                <a:off x="3153733" y="5244041"/>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oMath>
                  </m:oMathPara>
                </a14:m>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3153733" y="5244041"/>
                <a:ext cx="360040" cy="369332"/>
              </a:xfrm>
              <a:prstGeom prst="rect">
                <a:avLst/>
              </a:prstGeom>
              <a:blipFill rotWithShape="0">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1445037" y="3632525"/>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1445037" y="3632525"/>
                <a:ext cx="360040" cy="369332"/>
              </a:xfrm>
              <a:prstGeom prst="rect">
                <a:avLst/>
              </a:prstGeom>
              <a:blipFill rotWithShape="0">
                <a:blip r:embed="rId7"/>
                <a:stretch>
                  <a:fillRect b="-6667"/>
                </a:stretch>
              </a:blipFill>
            </p:spPr>
            <p:txBody>
              <a:bodyPr/>
              <a:lstStyle/>
              <a:p>
                <a:r>
                  <a:rPr lang="en-GB">
                    <a:noFill/>
                  </a:rPr>
                  <a:t> </a:t>
                </a:r>
              </a:p>
            </p:txBody>
          </p:sp>
        </mc:Fallback>
      </mc:AlternateContent>
      <p:sp>
        <p:nvSpPr>
          <p:cNvPr id="18" name="Freeform 17"/>
          <p:cNvSpPr/>
          <p:nvPr/>
        </p:nvSpPr>
        <p:spPr>
          <a:xfrm rot="10983218">
            <a:off x="419495" y="4573842"/>
            <a:ext cx="2069418" cy="1505884"/>
          </a:xfrm>
          <a:custGeom>
            <a:avLst/>
            <a:gdLst>
              <a:gd name="connsiteX0" fmla="*/ 0 w 2152650"/>
              <a:gd name="connsiteY0" fmla="*/ 152400 h 1715625"/>
              <a:gd name="connsiteX1" fmla="*/ 438150 w 2152650"/>
              <a:gd name="connsiteY1" fmla="*/ 1009650 h 1715625"/>
              <a:gd name="connsiteX2" fmla="*/ 838200 w 2152650"/>
              <a:gd name="connsiteY2" fmla="*/ 1581150 h 1715625"/>
              <a:gd name="connsiteX3" fmla="*/ 1219200 w 2152650"/>
              <a:gd name="connsiteY3" fmla="*/ 1714500 h 1715625"/>
              <a:gd name="connsiteX4" fmla="*/ 1485900 w 2152650"/>
              <a:gd name="connsiteY4" fmla="*/ 1619250 h 1715625"/>
              <a:gd name="connsiteX5" fmla="*/ 1809750 w 2152650"/>
              <a:gd name="connsiteY5" fmla="*/ 1219200 h 1715625"/>
              <a:gd name="connsiteX6" fmla="*/ 1962150 w 2152650"/>
              <a:gd name="connsiteY6" fmla="*/ 800100 h 1715625"/>
              <a:gd name="connsiteX7" fmla="*/ 2152650 w 2152650"/>
              <a:gd name="connsiteY7" fmla="*/ 0 h 171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2650" h="1715625">
                <a:moveTo>
                  <a:pt x="0" y="152400"/>
                </a:moveTo>
                <a:cubicBezTo>
                  <a:pt x="149225" y="461962"/>
                  <a:pt x="298450" y="771525"/>
                  <a:pt x="438150" y="1009650"/>
                </a:cubicBezTo>
                <a:cubicBezTo>
                  <a:pt x="577850" y="1247775"/>
                  <a:pt x="708025" y="1463675"/>
                  <a:pt x="838200" y="1581150"/>
                </a:cubicBezTo>
                <a:cubicBezTo>
                  <a:pt x="968375" y="1698625"/>
                  <a:pt x="1111250" y="1708150"/>
                  <a:pt x="1219200" y="1714500"/>
                </a:cubicBezTo>
                <a:cubicBezTo>
                  <a:pt x="1327150" y="1720850"/>
                  <a:pt x="1387475" y="1701800"/>
                  <a:pt x="1485900" y="1619250"/>
                </a:cubicBezTo>
                <a:cubicBezTo>
                  <a:pt x="1584325" y="1536700"/>
                  <a:pt x="1730375" y="1355725"/>
                  <a:pt x="1809750" y="1219200"/>
                </a:cubicBezTo>
                <a:cubicBezTo>
                  <a:pt x="1889125" y="1082675"/>
                  <a:pt x="1905000" y="1003300"/>
                  <a:pt x="1962150" y="800100"/>
                </a:cubicBezTo>
                <a:cubicBezTo>
                  <a:pt x="2019300" y="596900"/>
                  <a:pt x="2085975" y="298450"/>
                  <a:pt x="2152650" y="0"/>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9" name="TextBox 18"/>
              <p:cNvSpPr txBox="1"/>
              <p:nvPr/>
            </p:nvSpPr>
            <p:spPr>
              <a:xfrm>
                <a:off x="3923928" y="3945653"/>
                <a:ext cx="4994441"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 sketch shows the function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𝑓</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oMath>
                </a14:m>
                <a:r>
                  <a:rPr lang="en-GB" dirty="0"/>
                  <a:t> where </a:t>
                </a:r>
                <a14:m>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=21+4</m:t>
                    </m:r>
                    <m:r>
                      <a:rPr lang="en-GB" b="0" i="1" smtClean="0">
                        <a:latin typeface="Cambria Math" panose="02040503050406030204" pitchFamily="18" charset="0"/>
                      </a:rPr>
                      <m:t>𝑥</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oMath>
                </a14:m>
                <a:r>
                  <a:rPr lang="en-GB" dirty="0"/>
                  <a:t>.</a:t>
                </a:r>
              </a:p>
              <a:p>
                <a:r>
                  <a:rPr lang="en-GB" dirty="0"/>
                  <a:t>Determine the range of </a:t>
                </a:r>
                <a14:m>
                  <m:oMath xmlns:m="http://schemas.openxmlformats.org/officeDocument/2006/math">
                    <m:r>
                      <a:rPr lang="en-GB" b="0" i="1" smtClean="0">
                        <a:latin typeface="Cambria Math" panose="02040503050406030204" pitchFamily="18" charset="0"/>
                      </a:rPr>
                      <m:t>𝑓</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oMath>
                </a14:m>
                <a:r>
                  <a:rPr lang="en-GB" dirty="0"/>
                  <a:t>.</a:t>
                </a:r>
              </a:p>
            </p:txBody>
          </p:sp>
        </mc:Choice>
        <mc:Fallback xmlns="">
          <p:sp>
            <p:nvSpPr>
              <p:cNvPr id="19" name="TextBox 18"/>
              <p:cNvSpPr txBox="1">
                <a:spLocks noRot="1" noChangeAspect="1" noMove="1" noResize="1" noEditPoints="1" noAdjustHandles="1" noChangeArrowheads="1" noChangeShapeType="1" noTextEdit="1"/>
              </p:cNvSpPr>
              <p:nvPr/>
            </p:nvSpPr>
            <p:spPr>
              <a:xfrm>
                <a:off x="3923928" y="3945653"/>
                <a:ext cx="4994441" cy="923330"/>
              </a:xfrm>
              <a:prstGeom prst="rect">
                <a:avLst/>
              </a:prstGeom>
              <a:blipFill rotWithShape="0">
                <a:blip r:embed="rId8"/>
                <a:stretch>
                  <a:fillRect b="-1136"/>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4139952" y="5032317"/>
                <a:ext cx="4464496" cy="95898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−4</m:t>
                          </m:r>
                          <m:r>
                            <a:rPr lang="en-GB" b="0" i="1" smtClean="0">
                              <a:latin typeface="Cambria Math" panose="02040503050406030204" pitchFamily="18" charset="0"/>
                            </a:rPr>
                            <m:t>𝑥</m:t>
                          </m:r>
                          <m:r>
                            <a:rPr lang="en-GB" b="0" i="1" smtClean="0">
                              <a:latin typeface="Cambria Math" panose="02040503050406030204" pitchFamily="18" charset="0"/>
                            </a:rPr>
                            <m:t>−21</m:t>
                          </m:r>
                        </m:e>
                      </m:d>
                      <m:r>
                        <a:rPr lang="en-GB" b="0" i="1" smtClean="0">
                          <a:latin typeface="Cambria Math" panose="02040503050406030204" pitchFamily="18" charset="0"/>
                        </a:rPr>
                        <m:t>=−</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−2</m:t>
                                  </m:r>
                                </m:e>
                              </m:d>
                            </m:e>
                            <m:sup>
                              <m:r>
                                <a:rPr lang="en-GB" b="0" i="1" smtClean="0">
                                  <a:latin typeface="Cambria Math" panose="02040503050406030204" pitchFamily="18" charset="0"/>
                                </a:rPr>
                                <m:t>2</m:t>
                              </m:r>
                            </m:sup>
                          </m:sSup>
                          <m:r>
                            <a:rPr lang="en-GB" b="0" i="1" smtClean="0">
                              <a:latin typeface="Cambria Math" panose="02040503050406030204" pitchFamily="18" charset="0"/>
                            </a:rPr>
                            <m:t>−4−21</m:t>
                          </m:r>
                        </m:e>
                      </m:d>
                    </m:oMath>
                    <m:oMath xmlns:m="http://schemas.openxmlformats.org/officeDocument/2006/math">
                      <m:r>
                        <a:rPr lang="en-GB" b="0" i="1" smtClean="0">
                          <a:latin typeface="Cambria Math" panose="02040503050406030204" pitchFamily="18" charset="0"/>
                        </a:rPr>
                        <m:t>=25−</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−2</m:t>
                              </m:r>
                            </m:e>
                          </m:d>
                        </m:e>
                        <m:sup>
                          <m:r>
                            <a:rPr lang="en-GB" b="0" i="1" smtClean="0">
                              <a:latin typeface="Cambria Math" panose="02040503050406030204" pitchFamily="18" charset="0"/>
                            </a:rPr>
                            <m:t>2</m:t>
                          </m:r>
                        </m:sup>
                      </m:sSup>
                    </m:oMath>
                  </m:oMathPara>
                </a14:m>
                <a:endParaRPr lang="en-GB" dirty="0"/>
              </a:p>
              <a:p>
                <a:r>
                  <a:rPr lang="en-GB" dirty="0"/>
                  <a:t>Therefore </a:t>
                </a:r>
                <a14:m>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≤25</m:t>
                    </m:r>
                  </m:oMath>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4139952" y="5032317"/>
                <a:ext cx="4464496" cy="958980"/>
              </a:xfrm>
              <a:prstGeom prst="rect">
                <a:avLst/>
              </a:prstGeom>
              <a:blipFill rotWithShape="0">
                <a:blip r:embed="rId9"/>
                <a:stretch>
                  <a:fillRect l="-1093" b="-955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1644557" y="2943616"/>
                <a:ext cx="103470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1,−9</m:t>
                          </m:r>
                        </m:e>
                      </m:d>
                    </m:oMath>
                  </m:oMathPara>
                </a14:m>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a:off x="1644557" y="2943616"/>
                <a:ext cx="1034709" cy="369332"/>
              </a:xfrm>
              <a:prstGeom prst="rect">
                <a:avLst/>
              </a:prstGeom>
              <a:blipFill rotWithShape="0">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479690" y="4222652"/>
                <a:ext cx="103470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2,25</m:t>
                          </m:r>
                        </m:e>
                      </m:d>
                    </m:oMath>
                  </m:oMathPara>
                </a14:m>
                <a:endParaRPr lang="en-GB" dirty="0"/>
              </a:p>
            </p:txBody>
          </p:sp>
        </mc:Choice>
        <mc:Fallback xmlns="">
          <p:sp>
            <p:nvSpPr>
              <p:cNvPr id="22" name="TextBox 21"/>
              <p:cNvSpPr txBox="1">
                <a:spLocks noRot="1" noChangeAspect="1" noMove="1" noResize="1" noEditPoints="1" noAdjustHandles="1" noChangeArrowheads="1" noChangeShapeType="1" noTextEdit="1"/>
              </p:cNvSpPr>
              <p:nvPr/>
            </p:nvSpPr>
            <p:spPr>
              <a:xfrm>
                <a:off x="479690" y="4222652"/>
                <a:ext cx="1034709" cy="369332"/>
              </a:xfrm>
              <a:prstGeom prst="rect">
                <a:avLst/>
              </a:prstGeom>
              <a:blipFill rotWithShape="0">
                <a:blip r:embed="rId11"/>
                <a:stretch>
                  <a:fillRect/>
                </a:stretch>
              </a:blipFill>
            </p:spPr>
            <p:txBody>
              <a:bodyPr/>
              <a:lstStyle/>
              <a:p>
                <a:r>
                  <a:rPr lang="en-GB">
                    <a:noFill/>
                  </a:rPr>
                  <a:t> </a:t>
                </a:r>
              </a:p>
            </p:txBody>
          </p:sp>
        </mc:Fallback>
      </mc:AlternateContent>
      <p:sp>
        <p:nvSpPr>
          <p:cNvPr id="23" name="Oval 22"/>
          <p:cNvSpPr/>
          <p:nvPr/>
        </p:nvSpPr>
        <p:spPr>
          <a:xfrm>
            <a:off x="1749332" y="2833785"/>
            <a:ext cx="169876" cy="15164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4" name="Oval 23"/>
          <p:cNvSpPr/>
          <p:nvPr/>
        </p:nvSpPr>
        <p:spPr>
          <a:xfrm>
            <a:off x="1251438" y="4494248"/>
            <a:ext cx="169876" cy="15164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5" name="Rectangle 24"/>
          <p:cNvSpPr/>
          <p:nvPr/>
        </p:nvSpPr>
        <p:spPr>
          <a:xfrm>
            <a:off x="3911289" y="1897514"/>
            <a:ext cx="5007080" cy="17350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6" name="Rectangle 25"/>
          <p:cNvSpPr/>
          <p:nvPr/>
        </p:nvSpPr>
        <p:spPr>
          <a:xfrm>
            <a:off x="3911289" y="4868983"/>
            <a:ext cx="5007080" cy="17350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8840739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par>
                                <p:cTn id="8" presetID="31"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 calcmode="lin" valueType="num">
                                      <p:cBhvr>
                                        <p:cTn id="10" dur="1000" fill="hold"/>
                                        <p:tgtEl>
                                          <p:spTgt spid="21"/>
                                        </p:tgtEl>
                                        <p:attrNameLst>
                                          <p:attrName>ppt_w</p:attrName>
                                        </p:attrNameLst>
                                      </p:cBhvr>
                                      <p:tavLst>
                                        <p:tav tm="0">
                                          <p:val>
                                            <p:fltVal val="0"/>
                                          </p:val>
                                        </p:tav>
                                        <p:tav tm="100000">
                                          <p:val>
                                            <p:strVal val="#ppt_w"/>
                                          </p:val>
                                        </p:tav>
                                      </p:tavLst>
                                    </p:anim>
                                    <p:anim calcmode="lin" valueType="num">
                                      <p:cBhvr>
                                        <p:cTn id="11" dur="1000" fill="hold"/>
                                        <p:tgtEl>
                                          <p:spTgt spid="21"/>
                                        </p:tgtEl>
                                        <p:attrNameLst>
                                          <p:attrName>ppt_h</p:attrName>
                                        </p:attrNameLst>
                                      </p:cBhvr>
                                      <p:tavLst>
                                        <p:tav tm="0">
                                          <p:val>
                                            <p:fltVal val="0"/>
                                          </p:val>
                                        </p:tav>
                                        <p:tav tm="100000">
                                          <p:val>
                                            <p:strVal val="#ppt_h"/>
                                          </p:val>
                                        </p:tav>
                                      </p:tavLst>
                                    </p:anim>
                                    <p:anim calcmode="lin" valueType="num">
                                      <p:cBhvr>
                                        <p:cTn id="12" dur="1000" fill="hold"/>
                                        <p:tgtEl>
                                          <p:spTgt spid="21"/>
                                        </p:tgtEl>
                                        <p:attrNameLst>
                                          <p:attrName>style.rotation</p:attrName>
                                        </p:attrNameLst>
                                      </p:cBhvr>
                                      <p:tavLst>
                                        <p:tav tm="0">
                                          <p:val>
                                            <p:fltVal val="90"/>
                                          </p:val>
                                        </p:tav>
                                        <p:tav tm="100000">
                                          <p:val>
                                            <p:fltVal val="0"/>
                                          </p:val>
                                        </p:tav>
                                      </p:tavLst>
                                    </p:anim>
                                    <p:animEffect transition="in" filter="fade">
                                      <p:cBhvr>
                                        <p:cTn id="13" dur="1000"/>
                                        <p:tgtEl>
                                          <p:spTgt spid="2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childTnLst>
                    </p:cTn>
                  </p:par>
                </p:childTnLst>
              </p:cTn>
              <p:nextCondLst>
                <p:cond evt="onClick" delay="0">
                  <p:tgtEl>
                    <p:spTgt spid="25"/>
                  </p:tgtEl>
                </p:cond>
              </p:nextCondLst>
            </p:seq>
            <p:seq concurrent="1" nextAc="seek">
              <p:cTn id="17" restart="whenNotActive" fill="hold" evtFilter="cancelBubble" nodeType="interactiveSeq">
                <p:stCondLst>
                  <p:cond evt="onClick" delay="0">
                    <p:tgtEl>
                      <p:spTgt spid="26"/>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26"/>
                                        </p:tgtEl>
                                      </p:cBhvr>
                                    </p:animEffect>
                                    <p:set>
                                      <p:cBhvr>
                                        <p:cTn id="22" dur="1" fill="hold">
                                          <p:stCondLst>
                                            <p:cond delay="499"/>
                                          </p:stCondLst>
                                        </p:cTn>
                                        <p:tgtEl>
                                          <p:spTgt spid="26"/>
                                        </p:tgtEl>
                                        <p:attrNameLst>
                                          <p:attrName>style.visibility</p:attrName>
                                        </p:attrNameLst>
                                      </p:cBhvr>
                                      <p:to>
                                        <p:strVal val="hidden"/>
                                      </p:to>
                                    </p:set>
                                  </p:childTnLst>
                                </p:cTn>
                              </p:par>
                              <p:par>
                                <p:cTn id="23" presetID="3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1000" fill="hold"/>
                                        <p:tgtEl>
                                          <p:spTgt spid="22"/>
                                        </p:tgtEl>
                                        <p:attrNameLst>
                                          <p:attrName>ppt_w</p:attrName>
                                        </p:attrNameLst>
                                      </p:cBhvr>
                                      <p:tavLst>
                                        <p:tav tm="0">
                                          <p:val>
                                            <p:fltVal val="0"/>
                                          </p:val>
                                        </p:tav>
                                        <p:tav tm="100000">
                                          <p:val>
                                            <p:strVal val="#ppt_w"/>
                                          </p:val>
                                        </p:tav>
                                      </p:tavLst>
                                    </p:anim>
                                    <p:anim calcmode="lin" valueType="num">
                                      <p:cBhvr>
                                        <p:cTn id="26" dur="1000" fill="hold"/>
                                        <p:tgtEl>
                                          <p:spTgt spid="22"/>
                                        </p:tgtEl>
                                        <p:attrNameLst>
                                          <p:attrName>ppt_h</p:attrName>
                                        </p:attrNameLst>
                                      </p:cBhvr>
                                      <p:tavLst>
                                        <p:tav tm="0">
                                          <p:val>
                                            <p:fltVal val="0"/>
                                          </p:val>
                                        </p:tav>
                                        <p:tav tm="100000">
                                          <p:val>
                                            <p:strVal val="#ppt_h"/>
                                          </p:val>
                                        </p:tav>
                                      </p:tavLst>
                                    </p:anim>
                                    <p:anim calcmode="lin" valueType="num">
                                      <p:cBhvr>
                                        <p:cTn id="27" dur="1000" fill="hold"/>
                                        <p:tgtEl>
                                          <p:spTgt spid="22"/>
                                        </p:tgtEl>
                                        <p:attrNameLst>
                                          <p:attrName>style.rotation</p:attrName>
                                        </p:attrNameLst>
                                      </p:cBhvr>
                                      <p:tavLst>
                                        <p:tav tm="0">
                                          <p:val>
                                            <p:fltVal val="90"/>
                                          </p:val>
                                        </p:tav>
                                        <p:tav tm="100000">
                                          <p:val>
                                            <p:fltVal val="0"/>
                                          </p:val>
                                        </p:tav>
                                      </p:tavLst>
                                    </p:anim>
                                    <p:animEffect transition="in" filter="fade">
                                      <p:cBhvr>
                                        <p:cTn id="28" dur="10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childTnLst>
                    </p:cTn>
                  </p:par>
                </p:childTnLst>
              </p:cTn>
              <p:nextCondLst>
                <p:cond evt="onClick" delay="0">
                  <p:tgtEl>
                    <p:spTgt spid="26"/>
                  </p:tgtEl>
                </p:cond>
              </p:nextCondLst>
            </p:seq>
          </p:childTnLst>
        </p:cTn>
      </p:par>
    </p:tnLst>
    <p:bldLst>
      <p:bldP spid="21" grpId="0"/>
      <p:bldP spid="22" grpId="0"/>
      <p:bldP spid="23" grpId="0" animBg="1"/>
      <p:bldP spid="24" grpId="0" animBg="1"/>
      <p:bldP spid="25" grpId="0" animBg="1"/>
      <p:bldP spid="2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7"/>
          <p:cNvGrpSpPr/>
          <p:nvPr/>
        </p:nvGrpSpPr>
        <p:grpSpPr>
          <a:xfrm>
            <a:off x="-1144" y="0"/>
            <a:ext cx="9145144" cy="599127"/>
            <a:chOff x="-1144" y="0"/>
            <a:chExt cx="9145144" cy="599127"/>
          </a:xfrm>
        </p:grpSpPr>
        <p:sp>
          <p:nvSpPr>
            <p:cNvPr id="3" name="TextBox 2"/>
            <p:cNvSpPr txBox="1"/>
            <p:nvPr/>
          </p:nvSpPr>
          <p:spPr>
            <a:xfrm>
              <a:off x="0" y="0"/>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Range for Restricted Domains</a:t>
              </a:r>
            </a:p>
          </p:txBody>
        </p:sp>
        <p:cxnSp>
          <p:nvCxnSpPr>
            <p:cNvPr id="4" name="Straight Connector 3"/>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861177"/>
            <a:ext cx="8064896" cy="646331"/>
          </a:xfrm>
          <a:prstGeom prst="rect">
            <a:avLst/>
          </a:prstGeom>
          <a:noFill/>
        </p:spPr>
        <p:txBody>
          <a:bodyPr wrap="square" rtlCol="0">
            <a:spAutoFit/>
          </a:bodyPr>
          <a:lstStyle/>
          <a:p>
            <a:r>
              <a:rPr lang="en-GB" dirty="0"/>
              <a:t>Some questions are a bit jammy by restricting the domain. Look out for this, because it affects the domain!</a:t>
            </a:r>
          </a:p>
        </p:txBody>
      </p:sp>
      <mc:AlternateContent xmlns:mc="http://schemas.openxmlformats.org/markup-compatibility/2006" xmlns:a14="http://schemas.microsoft.com/office/drawing/2010/main">
        <mc:Choice Requires="a14">
          <p:sp>
            <p:nvSpPr>
              <p:cNvPr id="6" name="TextBox 5"/>
              <p:cNvSpPr txBox="1"/>
              <p:nvPr/>
            </p:nvSpPr>
            <p:spPr>
              <a:xfrm>
                <a:off x="1259632" y="1768938"/>
                <a:ext cx="5976664"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+4</m:t>
                      </m:r>
                      <m:r>
                        <a:rPr lang="en-GB" b="0" i="1" smtClean="0">
                          <a:latin typeface="Cambria Math" panose="02040503050406030204" pitchFamily="18" charset="0"/>
                        </a:rPr>
                        <m:t>𝑥</m:t>
                      </m:r>
                      <m:r>
                        <a:rPr lang="en-GB" b="0" i="1" smtClean="0">
                          <a:latin typeface="Cambria Math" panose="02040503050406030204" pitchFamily="18" charset="0"/>
                        </a:rPr>
                        <m:t>+3</m:t>
                      </m:r>
                      <m:r>
                        <a:rPr lang="en-GB" b="0" i="0" smtClean="0">
                          <a:latin typeface="Cambria Math" panose="02040503050406030204" pitchFamily="18" charset="0"/>
                        </a:rPr>
                        <m:t>,   </m:t>
                      </m:r>
                      <m:r>
                        <a:rPr lang="en-GB" b="0" i="1" smtClean="0">
                          <a:latin typeface="Cambria Math" panose="02040503050406030204" pitchFamily="18" charset="0"/>
                        </a:rPr>
                        <m:t>𝑥</m:t>
                      </m:r>
                      <m:r>
                        <a:rPr lang="en-GB" b="0" i="1" smtClean="0">
                          <a:latin typeface="Cambria Math" panose="02040503050406030204" pitchFamily="18" charset="0"/>
                        </a:rPr>
                        <m:t>≥1</m:t>
                      </m:r>
                    </m:oMath>
                  </m:oMathPara>
                </a14:m>
                <a:endParaRPr lang="en-GB" dirty="0"/>
              </a:p>
              <a:p>
                <a:r>
                  <a:rPr lang="en-GB" dirty="0"/>
                  <a:t>Determine the range of </a:t>
                </a:r>
                <a14:m>
                  <m:oMath xmlns:m="http://schemas.openxmlformats.org/officeDocument/2006/math">
                    <m:r>
                      <a:rPr lang="en-GB" b="0" i="1" smtClean="0">
                        <a:latin typeface="Cambria Math" panose="02040503050406030204" pitchFamily="18" charset="0"/>
                      </a:rPr>
                      <m:t>𝑓</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oMath>
                </a14:m>
                <a:r>
                  <a:rPr lang="en-GB" dirty="0"/>
                  <a:t>.</a:t>
                </a:r>
              </a:p>
            </p:txBody>
          </p:sp>
        </mc:Choice>
        <mc:Fallback xmlns="">
          <p:sp>
            <p:nvSpPr>
              <p:cNvPr id="6" name="TextBox 5"/>
              <p:cNvSpPr txBox="1">
                <a:spLocks noRot="1" noChangeAspect="1" noMove="1" noResize="1" noEditPoints="1" noAdjustHandles="1" noChangeArrowheads="1" noChangeShapeType="1" noTextEdit="1"/>
              </p:cNvSpPr>
              <p:nvPr/>
            </p:nvSpPr>
            <p:spPr>
              <a:xfrm>
                <a:off x="1259632" y="1768938"/>
                <a:ext cx="5976664" cy="646331"/>
              </a:xfrm>
              <a:prstGeom prst="rect">
                <a:avLst/>
              </a:prstGeom>
              <a:blipFill rotWithShape="0">
                <a:blip r:embed="rId2"/>
                <a:stretch>
                  <a:fillRect b="-230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7" name="Straight Arrow Connector 6"/>
          <p:cNvCxnSpPr/>
          <p:nvPr/>
        </p:nvCxnSpPr>
        <p:spPr>
          <a:xfrm>
            <a:off x="539552" y="4958396"/>
            <a:ext cx="36004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flipV="1">
            <a:off x="2771800" y="3212977"/>
            <a:ext cx="0" cy="23762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9" name="TextBox 8"/>
              <p:cNvSpPr txBox="1"/>
              <p:nvPr/>
            </p:nvSpPr>
            <p:spPr>
              <a:xfrm>
                <a:off x="4082802" y="4780472"/>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4082802" y="4780472"/>
                <a:ext cx="360040" cy="369332"/>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591780" y="2836904"/>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2591780" y="2836904"/>
                <a:ext cx="360040" cy="369332"/>
              </a:xfrm>
              <a:prstGeom prst="rect">
                <a:avLst/>
              </a:prstGeom>
              <a:blipFill rotWithShape="0">
                <a:blip r:embed="rId4"/>
                <a:stretch>
                  <a:fillRect b="-6557"/>
                </a:stretch>
              </a:blipFill>
            </p:spPr>
            <p:txBody>
              <a:bodyPr/>
              <a:lstStyle/>
              <a:p>
                <a:r>
                  <a:rPr lang="en-GB">
                    <a:noFill/>
                  </a:rPr>
                  <a:t> </a:t>
                </a:r>
              </a:p>
            </p:txBody>
          </p:sp>
        </mc:Fallback>
      </mc:AlternateContent>
      <p:sp>
        <p:nvSpPr>
          <p:cNvPr id="11" name="Freeform 10"/>
          <p:cNvSpPr/>
          <p:nvPr/>
        </p:nvSpPr>
        <p:spPr>
          <a:xfrm>
            <a:off x="190500" y="3505200"/>
            <a:ext cx="3048000" cy="1604191"/>
          </a:xfrm>
          <a:custGeom>
            <a:avLst/>
            <a:gdLst>
              <a:gd name="connsiteX0" fmla="*/ 0 w 2152650"/>
              <a:gd name="connsiteY0" fmla="*/ 152400 h 1715625"/>
              <a:gd name="connsiteX1" fmla="*/ 438150 w 2152650"/>
              <a:gd name="connsiteY1" fmla="*/ 1009650 h 1715625"/>
              <a:gd name="connsiteX2" fmla="*/ 838200 w 2152650"/>
              <a:gd name="connsiteY2" fmla="*/ 1581150 h 1715625"/>
              <a:gd name="connsiteX3" fmla="*/ 1219200 w 2152650"/>
              <a:gd name="connsiteY3" fmla="*/ 1714500 h 1715625"/>
              <a:gd name="connsiteX4" fmla="*/ 1485900 w 2152650"/>
              <a:gd name="connsiteY4" fmla="*/ 1619250 h 1715625"/>
              <a:gd name="connsiteX5" fmla="*/ 1809750 w 2152650"/>
              <a:gd name="connsiteY5" fmla="*/ 1219200 h 1715625"/>
              <a:gd name="connsiteX6" fmla="*/ 1962150 w 2152650"/>
              <a:gd name="connsiteY6" fmla="*/ 800100 h 1715625"/>
              <a:gd name="connsiteX7" fmla="*/ 2152650 w 2152650"/>
              <a:gd name="connsiteY7" fmla="*/ 0 h 171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2650" h="1715625">
                <a:moveTo>
                  <a:pt x="0" y="152400"/>
                </a:moveTo>
                <a:cubicBezTo>
                  <a:pt x="149225" y="461962"/>
                  <a:pt x="298450" y="771525"/>
                  <a:pt x="438150" y="1009650"/>
                </a:cubicBezTo>
                <a:cubicBezTo>
                  <a:pt x="577850" y="1247775"/>
                  <a:pt x="708025" y="1463675"/>
                  <a:pt x="838200" y="1581150"/>
                </a:cubicBezTo>
                <a:cubicBezTo>
                  <a:pt x="968375" y="1698625"/>
                  <a:pt x="1111250" y="1708150"/>
                  <a:pt x="1219200" y="1714500"/>
                </a:cubicBezTo>
                <a:cubicBezTo>
                  <a:pt x="1327150" y="1720850"/>
                  <a:pt x="1387475" y="1701800"/>
                  <a:pt x="1485900" y="1619250"/>
                </a:cubicBezTo>
                <a:cubicBezTo>
                  <a:pt x="1584325" y="1536700"/>
                  <a:pt x="1730375" y="1355725"/>
                  <a:pt x="1809750" y="1219200"/>
                </a:cubicBezTo>
                <a:cubicBezTo>
                  <a:pt x="1889125" y="1082675"/>
                  <a:pt x="1905000" y="1003300"/>
                  <a:pt x="1962150" y="800100"/>
                </a:cubicBezTo>
                <a:cubicBezTo>
                  <a:pt x="2019300" y="596900"/>
                  <a:pt x="2085975" y="298450"/>
                  <a:pt x="2152650" y="0"/>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3" name="TextBox 12"/>
              <p:cNvSpPr txBox="1"/>
              <p:nvPr/>
            </p:nvSpPr>
            <p:spPr>
              <a:xfrm>
                <a:off x="986459" y="4938955"/>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−3</m:t>
                      </m:r>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986459" y="4938955"/>
                <a:ext cx="360040" cy="369332"/>
              </a:xfrm>
              <a:prstGeom prst="rect">
                <a:avLst/>
              </a:prstGeom>
              <a:blipFill rotWithShape="0">
                <a:blip r:embed="rId5"/>
                <a:stretch>
                  <a:fillRect r="-3050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2193133" y="4938955"/>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m:t>
                      </m:r>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2193133" y="4938955"/>
                <a:ext cx="360040" cy="369332"/>
              </a:xfrm>
              <a:prstGeom prst="rect">
                <a:avLst/>
              </a:prstGeom>
              <a:blipFill rotWithShape="0">
                <a:blip r:embed="rId6"/>
                <a:stretch>
                  <a:fillRect r="-3050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2931789" y="4938955"/>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m:t>
                      </m:r>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2931789" y="4938955"/>
                <a:ext cx="360040" cy="369332"/>
              </a:xfrm>
              <a:prstGeom prst="rect">
                <a:avLst/>
              </a:prstGeom>
              <a:blipFill rotWithShape="0">
                <a:blip r:embed="rId7"/>
                <a:stretch>
                  <a:fillRect/>
                </a:stretch>
              </a:blipFill>
            </p:spPr>
            <p:txBody>
              <a:bodyPr/>
              <a:lstStyle/>
              <a:p>
                <a:r>
                  <a:rPr lang="en-GB">
                    <a:noFill/>
                  </a:rPr>
                  <a:t> </a:t>
                </a:r>
              </a:p>
            </p:txBody>
          </p:sp>
        </mc:Fallback>
      </mc:AlternateContent>
      <p:cxnSp>
        <p:nvCxnSpPr>
          <p:cNvPr id="20" name="Straight Connector 19"/>
          <p:cNvCxnSpPr>
            <a:endCxn id="18" idx="0"/>
          </p:cNvCxnSpPr>
          <p:nvPr/>
        </p:nvCxnSpPr>
        <p:spPr>
          <a:xfrm>
            <a:off x="3111809" y="3933056"/>
            <a:ext cx="0" cy="1005899"/>
          </a:xfrm>
          <a:prstGeom prst="line">
            <a:avLst/>
          </a:prstGeom>
          <a:ln>
            <a:prstDash val="sysDot"/>
          </a:ln>
        </p:spPr>
        <p:style>
          <a:lnRef idx="3">
            <a:schemeClr val="accent1"/>
          </a:lnRef>
          <a:fillRef idx="0">
            <a:schemeClr val="accent1"/>
          </a:fillRef>
          <a:effectRef idx="2">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4644008" y="3021570"/>
                <a:ext cx="3456384" cy="2314544"/>
              </a:xfrm>
              <a:prstGeom prst="rect">
                <a:avLst/>
              </a:prstGeom>
              <a:noFill/>
            </p:spPr>
            <p:txBody>
              <a:bodyPr wrap="square" rtlCol="0">
                <a:spAutoFit/>
              </a:bodyPr>
              <a:lstStyle/>
              <a:p>
                <a:r>
                  <a:rPr lang="en-GB" b="1" dirty="0">
                    <a:latin typeface="+mj-lt"/>
                  </a:rPr>
                  <a:t>Notice how the domain is </a:t>
                </a:r>
                <a14:m>
                  <m:oMath xmlns:m="http://schemas.openxmlformats.org/officeDocument/2006/math">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m:t>
                    </m:r>
                  </m:oMath>
                </a14:m>
                <a:r>
                  <a:rPr lang="en-GB" b="1" i="1" dirty="0">
                    <a:latin typeface="+mj-lt"/>
                  </a:rPr>
                  <a:t>.</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𝒇</m:t>
                      </m:r>
                      <m:d>
                        <m:dPr>
                          <m:ctrlPr>
                            <a:rPr lang="en-GB" b="1" i="1" smtClean="0">
                              <a:latin typeface="Cambria Math" panose="02040503050406030204" pitchFamily="18" charset="0"/>
                            </a:rPr>
                          </m:ctrlPr>
                        </m:dPr>
                        <m:e>
                          <m:r>
                            <a:rPr lang="en-GB" b="1" i="1" smtClean="0">
                              <a:latin typeface="Cambria Math" panose="02040503050406030204" pitchFamily="18" charset="0"/>
                            </a:rPr>
                            <m:t>𝒙</m:t>
                          </m:r>
                        </m:e>
                      </m:d>
                      <m:r>
                        <a:rPr lang="en-GB" b="1" i="1" smtClean="0">
                          <a:latin typeface="Cambria Math" panose="02040503050406030204" pitchFamily="18" charset="0"/>
                        </a:rPr>
                        <m:t>=(</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𝟑</m:t>
                      </m:r>
                      <m:r>
                        <a:rPr lang="en-GB" b="1" i="1" smtClean="0">
                          <a:latin typeface="Cambria Math" panose="02040503050406030204" pitchFamily="18" charset="0"/>
                        </a:rPr>
                        <m:t>)</m:t>
                      </m:r>
                    </m:oMath>
                  </m:oMathPara>
                </a14:m>
                <a:endParaRPr lang="en-GB" b="1" dirty="0"/>
              </a:p>
              <a:p>
                <a:r>
                  <a:rPr lang="en-GB" b="1" dirty="0"/>
                  <a:t>When </a:t>
                </a:r>
                <a14:m>
                  <m:oMath xmlns:m="http://schemas.openxmlformats.org/officeDocument/2006/math">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 </m:t>
                    </m:r>
                    <m:r>
                      <a:rPr lang="en-GB" b="1" i="1" smtClean="0">
                        <a:latin typeface="Cambria Math" panose="02040503050406030204" pitchFamily="18" charset="0"/>
                      </a:rPr>
                      <m:t>𝒚</m:t>
                    </m:r>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𝟏</m:t>
                        </m:r>
                      </m:e>
                      <m:sup>
                        <m:r>
                          <a:rPr lang="en-GB" b="1" i="1" smtClean="0">
                            <a:latin typeface="Cambria Math" panose="02040503050406030204" pitchFamily="18" charset="0"/>
                          </a:rPr>
                          <m:t>𝟐</m:t>
                        </m:r>
                      </m:sup>
                    </m:sSup>
                    <m:r>
                      <a:rPr lang="en-GB" b="1" i="1" smtClean="0">
                        <a:latin typeface="Cambria Math" panose="02040503050406030204" pitchFamily="18" charset="0"/>
                      </a:rPr>
                      <m:t>+</m:t>
                    </m:r>
                    <m:r>
                      <a:rPr lang="en-GB" b="1" i="1" smtClean="0">
                        <a:latin typeface="Cambria Math" panose="02040503050406030204" pitchFamily="18" charset="0"/>
                      </a:rPr>
                      <m:t>𝟒</m:t>
                    </m:r>
                    <m:r>
                      <a:rPr lang="en-GB" b="1" i="1" smtClean="0">
                        <a:latin typeface="Cambria Math" panose="02040503050406030204" pitchFamily="18" charset="0"/>
                      </a:rPr>
                      <m:t>+</m:t>
                    </m:r>
                    <m:r>
                      <a:rPr lang="en-GB" b="1" i="1" smtClean="0">
                        <a:latin typeface="Cambria Math" panose="02040503050406030204" pitchFamily="18" charset="0"/>
                      </a:rPr>
                      <m:t>𝟑</m:t>
                    </m:r>
                    <m:r>
                      <a:rPr lang="en-GB" b="1" i="1" smtClean="0">
                        <a:latin typeface="Cambria Math" panose="02040503050406030204" pitchFamily="18" charset="0"/>
                      </a:rPr>
                      <m:t>=</m:t>
                    </m:r>
                    <m:r>
                      <a:rPr lang="en-GB" b="1" i="1" smtClean="0">
                        <a:latin typeface="Cambria Math" panose="02040503050406030204" pitchFamily="18" charset="0"/>
                      </a:rPr>
                      <m:t>𝟖</m:t>
                    </m:r>
                  </m:oMath>
                </a14:m>
                <a:endParaRPr lang="en-GB" b="1" dirty="0"/>
              </a:p>
              <a:p>
                <a:r>
                  <a:rPr lang="en-GB" b="1" dirty="0"/>
                  <a:t>Sketching the graph, we see that when </a:t>
                </a:r>
                <a14:m>
                  <m:oMath xmlns:m="http://schemas.openxmlformats.org/officeDocument/2006/math">
                    <m:r>
                      <a:rPr lang="en-GB" b="1" i="1">
                        <a:latin typeface="Cambria Math" panose="02040503050406030204" pitchFamily="18" charset="0"/>
                      </a:rPr>
                      <m:t>𝒙</m:t>
                    </m:r>
                    <m:r>
                      <a:rPr lang="en-GB" b="1" i="1">
                        <a:latin typeface="Cambria Math" panose="02040503050406030204" pitchFamily="18" charset="0"/>
                      </a:rPr>
                      <m:t>=</m:t>
                    </m:r>
                    <m:r>
                      <a:rPr lang="en-GB" b="1" i="1">
                        <a:latin typeface="Cambria Math" panose="02040503050406030204" pitchFamily="18" charset="0"/>
                      </a:rPr>
                      <m:t>𝟏</m:t>
                    </m:r>
                  </m:oMath>
                </a14:m>
                <a:r>
                  <a:rPr lang="en-GB" b="1" dirty="0"/>
                  <a:t>, the function is increasing.</a:t>
                </a:r>
              </a:p>
              <a:p>
                <a:r>
                  <a:rPr lang="en-GB" b="1" dirty="0"/>
                  <a:t>Therefore when </a:t>
                </a:r>
                <a14:m>
                  <m:oMath xmlns:m="http://schemas.openxmlformats.org/officeDocument/2006/math">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m:t>
                    </m:r>
                  </m:oMath>
                </a14:m>
                <a:r>
                  <a:rPr lang="en-GB" b="1" dirty="0"/>
                  <a:t> </a:t>
                </a:r>
                <a:endParaRPr lang="en-GB" b="1"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b="1" i="1" dirty="0" smtClean="0">
                          <a:latin typeface="Cambria Math" panose="02040503050406030204" pitchFamily="18" charset="0"/>
                        </a:rPr>
                        <m:t>𝒇</m:t>
                      </m:r>
                      <m:d>
                        <m:dPr>
                          <m:ctrlPr>
                            <a:rPr lang="en-GB" b="1" i="1" dirty="0" smtClean="0">
                              <a:latin typeface="Cambria Math" panose="02040503050406030204" pitchFamily="18" charset="0"/>
                            </a:rPr>
                          </m:ctrlPr>
                        </m:dPr>
                        <m:e>
                          <m:r>
                            <a:rPr lang="en-GB" b="1" i="1" dirty="0" smtClean="0">
                              <a:latin typeface="Cambria Math" panose="02040503050406030204" pitchFamily="18" charset="0"/>
                            </a:rPr>
                            <m:t>𝒙</m:t>
                          </m:r>
                        </m:e>
                      </m:d>
                      <m:r>
                        <a:rPr lang="en-GB" b="1" i="1" dirty="0" smtClean="0">
                          <a:latin typeface="Cambria Math" panose="02040503050406030204" pitchFamily="18" charset="0"/>
                        </a:rPr>
                        <m:t>≥</m:t>
                      </m:r>
                      <m:r>
                        <a:rPr lang="en-GB" b="1" i="1" dirty="0" smtClean="0">
                          <a:latin typeface="Cambria Math" panose="02040503050406030204" pitchFamily="18" charset="0"/>
                        </a:rPr>
                        <m:t>𝟖</m:t>
                      </m:r>
                    </m:oMath>
                  </m:oMathPara>
                </a14:m>
                <a:endParaRPr lang="en-GB" b="1" dirty="0"/>
              </a:p>
            </p:txBody>
          </p:sp>
        </mc:Choice>
        <mc:Fallback xmlns="">
          <p:sp>
            <p:nvSpPr>
              <p:cNvPr id="21" name="TextBox 20"/>
              <p:cNvSpPr txBox="1">
                <a:spLocks noRot="1" noChangeAspect="1" noMove="1" noResize="1" noEditPoints="1" noAdjustHandles="1" noChangeArrowheads="1" noChangeShapeType="1" noTextEdit="1"/>
              </p:cNvSpPr>
              <p:nvPr/>
            </p:nvSpPr>
            <p:spPr>
              <a:xfrm>
                <a:off x="4644008" y="3021570"/>
                <a:ext cx="3456384" cy="2314544"/>
              </a:xfrm>
              <a:prstGeom prst="rect">
                <a:avLst/>
              </a:prstGeom>
              <a:blipFill rotWithShape="0">
                <a:blip r:embed="rId8"/>
                <a:stretch>
                  <a:fillRect l="-1587" t="-1583" b="-1319"/>
                </a:stretch>
              </a:blipFill>
            </p:spPr>
            <p:txBody>
              <a:bodyPr/>
              <a:lstStyle/>
              <a:p>
                <a:r>
                  <a:rPr lang="en-GB">
                    <a:noFill/>
                  </a:rPr>
                  <a:t> </a:t>
                </a:r>
              </a:p>
            </p:txBody>
          </p:sp>
        </mc:Fallback>
      </mc:AlternateContent>
      <p:cxnSp>
        <p:nvCxnSpPr>
          <p:cNvPr id="23" name="Straight Arrow Connector 22"/>
          <p:cNvCxnSpPr/>
          <p:nvPr/>
        </p:nvCxnSpPr>
        <p:spPr>
          <a:xfrm flipV="1">
            <a:off x="3101132" y="4364856"/>
            <a:ext cx="504056" cy="791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2" name="Rectangle 21"/>
          <p:cNvSpPr/>
          <p:nvPr/>
        </p:nvSpPr>
        <p:spPr>
          <a:xfrm>
            <a:off x="127000" y="2794001"/>
            <a:ext cx="8261424" cy="27952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14" name="Straight Arrow Connector 13"/>
          <p:cNvCxnSpPr/>
          <p:nvPr/>
        </p:nvCxnSpPr>
        <p:spPr>
          <a:xfrm>
            <a:off x="5292080" y="1412776"/>
            <a:ext cx="216024" cy="3561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093931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2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7"/>
          <p:cNvGrpSpPr/>
          <p:nvPr/>
        </p:nvGrpSpPr>
        <p:grpSpPr>
          <a:xfrm>
            <a:off x="-1144" y="0"/>
            <a:ext cx="9145144" cy="599127"/>
            <a:chOff x="-1144" y="0"/>
            <a:chExt cx="9145144" cy="599127"/>
          </a:xfrm>
        </p:grpSpPr>
        <p:sp>
          <p:nvSpPr>
            <p:cNvPr id="3" name="TextBox 2"/>
            <p:cNvSpPr txBox="1"/>
            <p:nvPr/>
          </p:nvSpPr>
          <p:spPr>
            <a:xfrm>
              <a:off x="0" y="0"/>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Test Your Understanding</a:t>
              </a:r>
            </a:p>
          </p:txBody>
        </p:sp>
        <p:cxnSp>
          <p:nvCxnSpPr>
            <p:cNvPr id="4" name="Straight Connector 3"/>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791580" y="1012698"/>
                <a:ext cx="3096344"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−3</m:t>
                      </m:r>
                      <m:r>
                        <a:rPr lang="en-GB" b="0" i="0" smtClean="0">
                          <a:latin typeface="Cambria Math" panose="02040503050406030204" pitchFamily="18" charset="0"/>
                        </a:rPr>
                        <m:t>,   </m:t>
                      </m:r>
                      <m:r>
                        <a:rPr lang="en-GB" b="0" i="1" smtClean="0">
                          <a:latin typeface="Cambria Math" panose="02040503050406030204" pitchFamily="18" charset="0"/>
                        </a:rPr>
                        <m:t>𝑥</m:t>
                      </m:r>
                      <m:r>
                        <a:rPr lang="en-GB" b="0" i="1" smtClean="0">
                          <a:latin typeface="Cambria Math" panose="02040503050406030204" pitchFamily="18" charset="0"/>
                        </a:rPr>
                        <m:t>≤−2</m:t>
                      </m:r>
                    </m:oMath>
                  </m:oMathPara>
                </a14:m>
                <a:endParaRPr lang="en-GB" dirty="0"/>
              </a:p>
              <a:p>
                <a:r>
                  <a:rPr lang="en-GB" dirty="0"/>
                  <a:t>Determine the range of </a:t>
                </a:r>
                <a14:m>
                  <m:oMath xmlns:m="http://schemas.openxmlformats.org/officeDocument/2006/math">
                    <m:r>
                      <a:rPr lang="en-GB" b="0" i="1" smtClean="0">
                        <a:latin typeface="Cambria Math" panose="02040503050406030204" pitchFamily="18" charset="0"/>
                      </a:rPr>
                      <m:t>𝑓</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oMath>
                </a14:m>
                <a:r>
                  <a:rPr lang="en-GB"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791580" y="1012698"/>
                <a:ext cx="3096344" cy="646331"/>
              </a:xfrm>
              <a:prstGeom prst="rect">
                <a:avLst/>
              </a:prstGeom>
              <a:blipFill rotWithShape="0">
                <a:blip r:embed="rId2"/>
                <a:stretch>
                  <a:fillRect b="-230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914648" y="4785739"/>
                <a:ext cx="2880320" cy="1200329"/>
              </a:xfrm>
              <a:prstGeom prst="rect">
                <a:avLst/>
              </a:prstGeom>
              <a:noFill/>
            </p:spPr>
            <p:txBody>
              <a:bodyPr wrap="square" rtlCol="0">
                <a:spAutoFit/>
              </a:bodyPr>
              <a:lstStyle/>
              <a:p>
                <a:r>
                  <a:rPr lang="en-GB" dirty="0"/>
                  <a:t>When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=−2, </m:t>
                    </m:r>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=1</m:t>
                    </m:r>
                  </m:oMath>
                </a14:m>
                <a:endParaRPr lang="en-GB" dirty="0"/>
              </a:p>
              <a:p>
                <a:r>
                  <a:rPr lang="en-GB" dirty="0"/>
                  <a:t>As </a:t>
                </a:r>
                <a14:m>
                  <m:oMath xmlns:m="http://schemas.openxmlformats.org/officeDocument/2006/math">
                    <m:r>
                      <a:rPr lang="en-GB" b="0" i="1" smtClean="0">
                        <a:latin typeface="Cambria Math" panose="02040503050406030204" pitchFamily="18" charset="0"/>
                      </a:rPr>
                      <m:t>𝑥</m:t>
                    </m:r>
                  </m:oMath>
                </a14:m>
                <a:r>
                  <a:rPr lang="en-GB" dirty="0"/>
                  <a:t> decreases from -2, </a:t>
                </a:r>
                <a14:m>
                  <m:oMath xmlns:m="http://schemas.openxmlformats.org/officeDocument/2006/math">
                    <m:r>
                      <a:rPr lang="en-GB" b="0" i="1" smtClean="0">
                        <a:latin typeface="Cambria Math" panose="02040503050406030204" pitchFamily="18" charset="0"/>
                      </a:rPr>
                      <m:t>𝑓</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oMath>
                </a14:m>
                <a:r>
                  <a:rPr lang="en-GB" dirty="0"/>
                  <a:t> is increasing. Therefore:</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≥1</m:t>
                      </m:r>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914648" y="4785739"/>
                <a:ext cx="2880320" cy="1200329"/>
              </a:xfrm>
              <a:prstGeom prst="rect">
                <a:avLst/>
              </a:prstGeom>
              <a:blipFill rotWithShape="0">
                <a:blip r:embed="rId3"/>
                <a:stretch>
                  <a:fillRect l="-1691" t="-2538" b="-3553"/>
                </a:stretch>
              </a:blipFill>
            </p:spPr>
            <p:txBody>
              <a:bodyPr/>
              <a:lstStyle/>
              <a:p>
                <a:r>
                  <a:rPr lang="en-GB">
                    <a:noFill/>
                  </a:rPr>
                  <a:t> </a:t>
                </a:r>
              </a:p>
            </p:txBody>
          </p:sp>
        </mc:Fallback>
      </mc:AlternateContent>
      <p:cxnSp>
        <p:nvCxnSpPr>
          <p:cNvPr id="7" name="Straight Arrow Connector 6"/>
          <p:cNvCxnSpPr/>
          <p:nvPr/>
        </p:nvCxnSpPr>
        <p:spPr>
          <a:xfrm flipV="1">
            <a:off x="971600" y="4009570"/>
            <a:ext cx="2916324" cy="476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flipV="1">
            <a:off x="2339752" y="2262175"/>
            <a:ext cx="0" cy="23762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9" name="TextBox 8"/>
              <p:cNvSpPr txBox="1"/>
              <p:nvPr/>
            </p:nvSpPr>
            <p:spPr>
              <a:xfrm>
                <a:off x="3923928" y="3824904"/>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3923928" y="3824904"/>
                <a:ext cx="360040" cy="369332"/>
              </a:xfrm>
              <a:prstGeom prst="rect">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144316" y="1892682"/>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2144316" y="1892682"/>
                <a:ext cx="360040" cy="369332"/>
              </a:xfrm>
              <a:prstGeom prst="rect">
                <a:avLst/>
              </a:prstGeom>
              <a:blipFill rotWithShape="0">
                <a:blip r:embed="rId5"/>
                <a:stretch>
                  <a:fillRect b="-6557"/>
                </a:stretch>
              </a:blipFill>
            </p:spPr>
            <p:txBody>
              <a:bodyPr/>
              <a:lstStyle/>
              <a:p>
                <a:r>
                  <a:rPr lang="en-GB">
                    <a:noFill/>
                  </a:rPr>
                  <a:t> </a:t>
                </a:r>
              </a:p>
            </p:txBody>
          </p:sp>
        </mc:Fallback>
      </mc:AlternateContent>
      <p:sp>
        <p:nvSpPr>
          <p:cNvPr id="11" name="Freeform 10"/>
          <p:cNvSpPr/>
          <p:nvPr/>
        </p:nvSpPr>
        <p:spPr>
          <a:xfrm>
            <a:off x="914648" y="2671497"/>
            <a:ext cx="2641228" cy="1658934"/>
          </a:xfrm>
          <a:custGeom>
            <a:avLst/>
            <a:gdLst>
              <a:gd name="connsiteX0" fmla="*/ 0 w 2152650"/>
              <a:gd name="connsiteY0" fmla="*/ 152400 h 1715625"/>
              <a:gd name="connsiteX1" fmla="*/ 438150 w 2152650"/>
              <a:gd name="connsiteY1" fmla="*/ 1009650 h 1715625"/>
              <a:gd name="connsiteX2" fmla="*/ 838200 w 2152650"/>
              <a:gd name="connsiteY2" fmla="*/ 1581150 h 1715625"/>
              <a:gd name="connsiteX3" fmla="*/ 1219200 w 2152650"/>
              <a:gd name="connsiteY3" fmla="*/ 1714500 h 1715625"/>
              <a:gd name="connsiteX4" fmla="*/ 1485900 w 2152650"/>
              <a:gd name="connsiteY4" fmla="*/ 1619250 h 1715625"/>
              <a:gd name="connsiteX5" fmla="*/ 1809750 w 2152650"/>
              <a:gd name="connsiteY5" fmla="*/ 1219200 h 1715625"/>
              <a:gd name="connsiteX6" fmla="*/ 1962150 w 2152650"/>
              <a:gd name="connsiteY6" fmla="*/ 800100 h 1715625"/>
              <a:gd name="connsiteX7" fmla="*/ 2152650 w 2152650"/>
              <a:gd name="connsiteY7" fmla="*/ 0 h 171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2650" h="1715625">
                <a:moveTo>
                  <a:pt x="0" y="152400"/>
                </a:moveTo>
                <a:cubicBezTo>
                  <a:pt x="149225" y="461962"/>
                  <a:pt x="298450" y="771525"/>
                  <a:pt x="438150" y="1009650"/>
                </a:cubicBezTo>
                <a:cubicBezTo>
                  <a:pt x="577850" y="1247775"/>
                  <a:pt x="708025" y="1463675"/>
                  <a:pt x="838200" y="1581150"/>
                </a:cubicBezTo>
                <a:cubicBezTo>
                  <a:pt x="968375" y="1698625"/>
                  <a:pt x="1111250" y="1708150"/>
                  <a:pt x="1219200" y="1714500"/>
                </a:cubicBezTo>
                <a:cubicBezTo>
                  <a:pt x="1327150" y="1720850"/>
                  <a:pt x="1387475" y="1701800"/>
                  <a:pt x="1485900" y="1619250"/>
                </a:cubicBezTo>
                <a:cubicBezTo>
                  <a:pt x="1584325" y="1536700"/>
                  <a:pt x="1730375" y="1355725"/>
                  <a:pt x="1809750" y="1219200"/>
                </a:cubicBezTo>
                <a:cubicBezTo>
                  <a:pt x="1889125" y="1082675"/>
                  <a:pt x="1905000" y="1003300"/>
                  <a:pt x="1962150" y="800100"/>
                </a:cubicBezTo>
                <a:cubicBezTo>
                  <a:pt x="2019300" y="596900"/>
                  <a:pt x="2085975" y="298450"/>
                  <a:pt x="2152650" y="0"/>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4" name="TextBox 13"/>
              <p:cNvSpPr txBox="1"/>
              <p:nvPr/>
            </p:nvSpPr>
            <p:spPr>
              <a:xfrm>
                <a:off x="863588" y="4009570"/>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oMath>
                  </m:oMathPara>
                </a14:m>
                <a:endParaRPr lang="en-GB" dirty="0"/>
              </a:p>
            </p:txBody>
          </p:sp>
        </mc:Choice>
        <mc:Fallback xmlns="">
          <p:sp>
            <p:nvSpPr>
              <p:cNvPr id="14" name="TextBox 13"/>
              <p:cNvSpPr txBox="1">
                <a:spLocks noRot="1" noChangeAspect="1" noMove="1" noResize="1" noEditPoints="1" noAdjustHandles="1" noChangeArrowheads="1" noChangeShapeType="1" noTextEdit="1"/>
              </p:cNvSpPr>
              <p:nvPr/>
            </p:nvSpPr>
            <p:spPr>
              <a:xfrm>
                <a:off x="863588" y="4009570"/>
                <a:ext cx="360040" cy="369332"/>
              </a:xfrm>
              <a:prstGeom prst="rect">
                <a:avLst/>
              </a:prstGeom>
              <a:blipFill rotWithShape="0">
                <a:blip r:embed="rId6"/>
                <a:stretch>
                  <a:fillRect r="-30508"/>
                </a:stretch>
              </a:blipFill>
            </p:spPr>
            <p:txBody>
              <a:bodyPr/>
              <a:lstStyle/>
              <a:p>
                <a:r>
                  <a:rPr lang="en-GB">
                    <a:noFill/>
                  </a:rPr>
                  <a:t> </a:t>
                </a:r>
              </a:p>
            </p:txBody>
          </p:sp>
        </mc:Fallback>
      </mc:AlternateContent>
      <p:cxnSp>
        <p:nvCxnSpPr>
          <p:cNvPr id="15" name="Straight Connector 14"/>
          <p:cNvCxnSpPr/>
          <p:nvPr/>
        </p:nvCxnSpPr>
        <p:spPr>
          <a:xfrm>
            <a:off x="1056989" y="3008436"/>
            <a:ext cx="0" cy="1005899"/>
          </a:xfrm>
          <a:prstGeom prst="line">
            <a:avLst/>
          </a:prstGeom>
          <a:ln>
            <a:prstDash val="sysDot"/>
          </a:ln>
        </p:spPr>
        <p:style>
          <a:lnRef idx="3">
            <a:schemeClr val="accent1"/>
          </a:lnRef>
          <a:fillRef idx="0">
            <a:schemeClr val="accent1"/>
          </a:fillRef>
          <a:effectRef idx="2">
            <a:schemeClr val="accent1"/>
          </a:effectRef>
          <a:fontRef idx="minor">
            <a:schemeClr val="tx1"/>
          </a:fontRef>
        </p:style>
      </p:cxnSp>
      <p:cxnSp>
        <p:nvCxnSpPr>
          <p:cNvPr id="17" name="Straight Arrow Connector 16"/>
          <p:cNvCxnSpPr/>
          <p:nvPr/>
        </p:nvCxnSpPr>
        <p:spPr>
          <a:xfrm flipH="1" flipV="1">
            <a:off x="520576" y="3496996"/>
            <a:ext cx="523032" cy="396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9" name="Rectangle 18"/>
          <p:cNvSpPr/>
          <p:nvPr/>
        </p:nvSpPr>
        <p:spPr>
          <a:xfrm>
            <a:off x="488528" y="1819658"/>
            <a:ext cx="3795440" cy="44896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20" name="TextBox 19"/>
              <p:cNvSpPr txBox="1"/>
              <p:nvPr/>
            </p:nvSpPr>
            <p:spPr>
              <a:xfrm>
                <a:off x="4936058" y="1012697"/>
                <a:ext cx="3522142"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=3</m:t>
                      </m:r>
                      <m:r>
                        <a:rPr lang="en-GB" b="0" i="1" smtClean="0">
                          <a:latin typeface="Cambria Math" panose="02040503050406030204" pitchFamily="18" charset="0"/>
                        </a:rPr>
                        <m:t>𝑥</m:t>
                      </m:r>
                      <m:r>
                        <a:rPr lang="en-GB" b="0" i="1" smtClean="0">
                          <a:latin typeface="Cambria Math" panose="02040503050406030204" pitchFamily="18" charset="0"/>
                        </a:rPr>
                        <m:t>−2</m:t>
                      </m:r>
                      <m:r>
                        <a:rPr lang="en-GB" b="0" i="0" smtClean="0">
                          <a:latin typeface="Cambria Math" panose="02040503050406030204" pitchFamily="18" charset="0"/>
                        </a:rPr>
                        <m:t>,   </m:t>
                      </m:r>
                      <m:r>
                        <a:rPr lang="en-GB" b="0" i="1" smtClean="0">
                          <a:latin typeface="Cambria Math" panose="02040503050406030204" pitchFamily="18" charset="0"/>
                        </a:rPr>
                        <m:t>0≤</m:t>
                      </m:r>
                      <m:r>
                        <a:rPr lang="en-GB" b="0" i="1" smtClean="0">
                          <a:latin typeface="Cambria Math" panose="02040503050406030204" pitchFamily="18" charset="0"/>
                        </a:rPr>
                        <m:t>𝑥</m:t>
                      </m:r>
                      <m:r>
                        <a:rPr lang="en-GB" b="0" i="1" smtClean="0">
                          <a:latin typeface="Cambria Math" panose="02040503050406030204" pitchFamily="18" charset="0"/>
                        </a:rPr>
                        <m:t>&lt;4</m:t>
                      </m:r>
                    </m:oMath>
                  </m:oMathPara>
                </a14:m>
                <a:endParaRPr lang="en-GB" dirty="0"/>
              </a:p>
              <a:p>
                <a:r>
                  <a:rPr lang="en-GB" dirty="0"/>
                  <a:t>Determine the range of </a:t>
                </a:r>
                <a14:m>
                  <m:oMath xmlns:m="http://schemas.openxmlformats.org/officeDocument/2006/math">
                    <m:r>
                      <a:rPr lang="en-GB" b="0" i="1" smtClean="0">
                        <a:latin typeface="Cambria Math" panose="02040503050406030204" pitchFamily="18" charset="0"/>
                      </a:rPr>
                      <m:t>𝑓</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oMath>
                </a14:m>
                <a:r>
                  <a:rPr lang="en-GB" dirty="0"/>
                  <a:t>.</a:t>
                </a:r>
              </a:p>
            </p:txBody>
          </p:sp>
        </mc:Choice>
        <mc:Fallback xmlns="">
          <p:sp>
            <p:nvSpPr>
              <p:cNvPr id="20" name="TextBox 19"/>
              <p:cNvSpPr txBox="1">
                <a:spLocks noRot="1" noChangeAspect="1" noMove="1" noResize="1" noEditPoints="1" noAdjustHandles="1" noChangeArrowheads="1" noChangeShapeType="1" noTextEdit="1"/>
              </p:cNvSpPr>
              <p:nvPr/>
            </p:nvSpPr>
            <p:spPr>
              <a:xfrm>
                <a:off x="4936058" y="1012697"/>
                <a:ext cx="3522142" cy="646331"/>
              </a:xfrm>
              <a:prstGeom prst="rect">
                <a:avLst/>
              </a:prstGeom>
              <a:blipFill rotWithShape="0">
                <a:blip r:embed="rId7"/>
                <a:stretch>
                  <a:fillRect b="-230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5220072" y="2492896"/>
                <a:ext cx="3024336" cy="1477328"/>
              </a:xfrm>
              <a:prstGeom prst="rect">
                <a:avLst/>
              </a:prstGeom>
              <a:noFill/>
            </p:spPr>
            <p:txBody>
              <a:bodyPr wrap="square" rtlCol="0">
                <a:spAutoFit/>
              </a:bodyPr>
              <a:lstStyle/>
              <a:p>
                <a:r>
                  <a:rPr lang="en-GB" dirty="0"/>
                  <a:t>When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=0, </m:t>
                    </m:r>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=−2</m:t>
                    </m:r>
                  </m:oMath>
                </a14:m>
                <a:endParaRPr lang="en-GB" dirty="0"/>
              </a:p>
              <a:p>
                <a:r>
                  <a:rPr lang="en-GB" dirty="0"/>
                  <a:t>When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=4, </m:t>
                    </m:r>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=10</m:t>
                    </m:r>
                  </m:oMath>
                </a14:m>
                <a:endParaRPr lang="en-GB" dirty="0"/>
              </a:p>
              <a:p>
                <a:endParaRPr lang="en-GB" dirty="0"/>
              </a:p>
              <a:p>
                <a:r>
                  <a:rPr lang="en-GB" b="1" dirty="0"/>
                  <a:t>Range:</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m:t>
                      </m:r>
                      <m:r>
                        <a:rPr lang="en-GB" b="1" i="1" smtClean="0">
                          <a:latin typeface="Cambria Math" panose="02040503050406030204" pitchFamily="18" charset="0"/>
                        </a:rPr>
                        <m:t>𝒇</m:t>
                      </m:r>
                      <m:d>
                        <m:dPr>
                          <m:ctrlPr>
                            <a:rPr lang="en-GB" b="1" i="1" smtClean="0">
                              <a:latin typeface="Cambria Math" panose="02040503050406030204" pitchFamily="18" charset="0"/>
                            </a:rPr>
                          </m:ctrlPr>
                        </m:dPr>
                        <m:e>
                          <m:r>
                            <a:rPr lang="en-GB" b="1" i="1" smtClean="0">
                              <a:latin typeface="Cambria Math" panose="02040503050406030204" pitchFamily="18" charset="0"/>
                            </a:rPr>
                            <m:t>𝒙</m:t>
                          </m:r>
                        </m:e>
                      </m:d>
                      <m:r>
                        <a:rPr lang="en-GB" b="1" i="1" smtClean="0">
                          <a:latin typeface="Cambria Math" panose="02040503050406030204" pitchFamily="18" charset="0"/>
                        </a:rPr>
                        <m:t>&lt;</m:t>
                      </m:r>
                      <m:r>
                        <a:rPr lang="en-GB" b="1" i="1" smtClean="0">
                          <a:latin typeface="Cambria Math" panose="02040503050406030204" pitchFamily="18" charset="0"/>
                        </a:rPr>
                        <m:t>𝟏𝟎</m:t>
                      </m:r>
                    </m:oMath>
                  </m:oMathPara>
                </a14:m>
                <a:endParaRPr lang="en-GB" b="1" dirty="0"/>
              </a:p>
            </p:txBody>
          </p:sp>
        </mc:Choice>
        <mc:Fallback xmlns="">
          <p:sp>
            <p:nvSpPr>
              <p:cNvPr id="21" name="TextBox 20"/>
              <p:cNvSpPr txBox="1">
                <a:spLocks noRot="1" noChangeAspect="1" noMove="1" noResize="1" noEditPoints="1" noAdjustHandles="1" noChangeArrowheads="1" noChangeShapeType="1" noTextEdit="1"/>
              </p:cNvSpPr>
              <p:nvPr/>
            </p:nvSpPr>
            <p:spPr>
              <a:xfrm>
                <a:off x="5220072" y="2492896"/>
                <a:ext cx="3024336" cy="1477328"/>
              </a:xfrm>
              <a:prstGeom prst="rect">
                <a:avLst/>
              </a:prstGeom>
              <a:blipFill rotWithShape="0">
                <a:blip r:embed="rId8"/>
                <a:stretch>
                  <a:fillRect l="-1613" t="-2479" b="-2479"/>
                </a:stretch>
              </a:blipFill>
            </p:spPr>
            <p:txBody>
              <a:bodyPr/>
              <a:lstStyle/>
              <a:p>
                <a:r>
                  <a:rPr lang="en-GB">
                    <a:noFill/>
                  </a:rPr>
                  <a:t> </a:t>
                </a:r>
              </a:p>
            </p:txBody>
          </p:sp>
        </mc:Fallback>
      </mc:AlternateContent>
      <p:sp>
        <p:nvSpPr>
          <p:cNvPr id="23" name="Rectangle 22"/>
          <p:cNvSpPr/>
          <p:nvPr/>
        </p:nvSpPr>
        <p:spPr>
          <a:xfrm>
            <a:off x="4834520" y="1834094"/>
            <a:ext cx="3795440" cy="44896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7271893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3"/>
                                        </p:tgtEl>
                                      </p:cBhvr>
                                    </p:animEffect>
                                    <p:set>
                                      <p:cBhvr>
                                        <p:cTn id="13"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19" grpId="0" animBg="1"/>
      <p:bldP spid="2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7"/>
          <p:cNvGrpSpPr/>
          <p:nvPr/>
        </p:nvGrpSpPr>
        <p:grpSpPr>
          <a:xfrm>
            <a:off x="-1144" y="0"/>
            <a:ext cx="9145144" cy="599127"/>
            <a:chOff x="-1144" y="0"/>
            <a:chExt cx="9145144" cy="599127"/>
          </a:xfrm>
        </p:grpSpPr>
        <p:sp>
          <p:nvSpPr>
            <p:cNvPr id="3" name="TextBox 2"/>
            <p:cNvSpPr txBox="1"/>
            <p:nvPr/>
          </p:nvSpPr>
          <p:spPr>
            <a:xfrm>
              <a:off x="0" y="0"/>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Range of Trigonometric Functions</a:t>
              </a:r>
            </a:p>
          </p:txBody>
        </p:sp>
        <p:cxnSp>
          <p:nvCxnSpPr>
            <p:cNvPr id="4" name="Straight Connector 3"/>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6" name="Straight Arrow Connector 5"/>
          <p:cNvCxnSpPr/>
          <p:nvPr/>
        </p:nvCxnSpPr>
        <p:spPr>
          <a:xfrm flipV="1">
            <a:off x="1187624" y="1052736"/>
            <a:ext cx="0" cy="22322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a:off x="1187624" y="2204864"/>
            <a:ext cx="554461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Freeform 11"/>
          <p:cNvSpPr/>
          <p:nvPr/>
        </p:nvSpPr>
        <p:spPr>
          <a:xfrm>
            <a:off x="1193800" y="1184267"/>
            <a:ext cx="4953000" cy="1933630"/>
          </a:xfrm>
          <a:custGeom>
            <a:avLst/>
            <a:gdLst>
              <a:gd name="connsiteX0" fmla="*/ 0 w 4953000"/>
              <a:gd name="connsiteY0" fmla="*/ 1038233 h 1933630"/>
              <a:gd name="connsiteX1" fmla="*/ 1435100 w 4953000"/>
              <a:gd name="connsiteY1" fmla="*/ 22233 h 1933630"/>
              <a:gd name="connsiteX2" fmla="*/ 3416300 w 4953000"/>
              <a:gd name="connsiteY2" fmla="*/ 1901833 h 1933630"/>
              <a:gd name="connsiteX3" fmla="*/ 4953000 w 4953000"/>
              <a:gd name="connsiteY3" fmla="*/ 1025533 h 1933630"/>
            </a:gdLst>
            <a:ahLst/>
            <a:cxnLst>
              <a:cxn ang="0">
                <a:pos x="connsiteX0" y="connsiteY0"/>
              </a:cxn>
              <a:cxn ang="0">
                <a:pos x="connsiteX1" y="connsiteY1"/>
              </a:cxn>
              <a:cxn ang="0">
                <a:pos x="connsiteX2" y="connsiteY2"/>
              </a:cxn>
              <a:cxn ang="0">
                <a:pos x="connsiteX3" y="connsiteY3"/>
              </a:cxn>
            </a:cxnLst>
            <a:rect l="l" t="t" r="r" b="b"/>
            <a:pathLst>
              <a:path w="4953000" h="1933630">
                <a:moveTo>
                  <a:pt x="0" y="1038233"/>
                </a:moveTo>
                <a:cubicBezTo>
                  <a:pt x="432858" y="458266"/>
                  <a:pt x="865717" y="-121700"/>
                  <a:pt x="1435100" y="22233"/>
                </a:cubicBezTo>
                <a:cubicBezTo>
                  <a:pt x="2004483" y="166166"/>
                  <a:pt x="2829983" y="1734616"/>
                  <a:pt x="3416300" y="1901833"/>
                </a:cubicBezTo>
                <a:cubicBezTo>
                  <a:pt x="4002617" y="2069050"/>
                  <a:pt x="4477808" y="1547291"/>
                  <a:pt x="4953000" y="1025533"/>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4" name="TextBox 13"/>
              <p:cNvSpPr txBox="1"/>
              <p:nvPr/>
            </p:nvSpPr>
            <p:spPr>
              <a:xfrm>
                <a:off x="2062591" y="2225122"/>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90°</m:t>
                      </m:r>
                    </m:oMath>
                  </m:oMathPara>
                </a14:m>
                <a:endParaRPr lang="en-GB" dirty="0"/>
              </a:p>
            </p:txBody>
          </p:sp>
        </mc:Choice>
        <mc:Fallback xmlns="">
          <p:sp>
            <p:nvSpPr>
              <p:cNvPr id="14" name="TextBox 13"/>
              <p:cNvSpPr txBox="1">
                <a:spLocks noRot="1" noChangeAspect="1" noMove="1" noResize="1" noEditPoints="1" noAdjustHandles="1" noChangeArrowheads="1" noChangeShapeType="1" noTextEdit="1"/>
              </p:cNvSpPr>
              <p:nvPr/>
            </p:nvSpPr>
            <p:spPr>
              <a:xfrm>
                <a:off x="2062591" y="2225122"/>
                <a:ext cx="432048" cy="369332"/>
              </a:xfrm>
              <a:prstGeom prst="rect">
                <a:avLst/>
              </a:prstGeom>
              <a:blipFill rotWithShape="0">
                <a:blip r:embed="rId2"/>
                <a:stretch>
                  <a:fillRect r="-197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254028" y="2204864"/>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180°</m:t>
                      </m:r>
                    </m:oMath>
                  </m:oMathPara>
                </a14:m>
                <a:endParaRPr lang="en-GB" dirty="0"/>
              </a:p>
            </p:txBody>
          </p:sp>
        </mc:Choice>
        <mc:Fallback xmlns="">
          <p:sp>
            <p:nvSpPr>
              <p:cNvPr id="15" name="TextBox 14"/>
              <p:cNvSpPr txBox="1">
                <a:spLocks noRot="1" noChangeAspect="1" noMove="1" noResize="1" noEditPoints="1" noAdjustHandles="1" noChangeArrowheads="1" noChangeShapeType="1" noTextEdit="1"/>
              </p:cNvSpPr>
              <p:nvPr/>
            </p:nvSpPr>
            <p:spPr>
              <a:xfrm>
                <a:off x="3254028" y="2204864"/>
                <a:ext cx="432048" cy="369332"/>
              </a:xfrm>
              <a:prstGeom prst="rect">
                <a:avLst/>
              </a:prstGeom>
              <a:blipFill rotWithShape="0">
                <a:blip r:embed="rId3"/>
                <a:stretch>
                  <a:fillRect r="-4788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4617895" y="2225122"/>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270°</m:t>
                      </m:r>
                    </m:oMath>
                  </m:oMathPara>
                </a14:m>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4617895" y="2225122"/>
                <a:ext cx="432048" cy="369332"/>
              </a:xfrm>
              <a:prstGeom prst="rect">
                <a:avLst/>
              </a:prstGeom>
              <a:blipFill rotWithShape="0">
                <a:blip r:embed="rId4"/>
                <a:stretch>
                  <a:fillRect r="-5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5915092" y="2207446"/>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rPr>
                        <m:t>3</m:t>
                      </m:r>
                      <m:r>
                        <a:rPr lang="en-GB" b="0" i="1" smtClean="0">
                          <a:latin typeface="Cambria Math" panose="02040503050406030204" pitchFamily="18" charset="0"/>
                        </a:rPr>
                        <m:t>60°</m:t>
                      </m:r>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5915092" y="2207446"/>
                <a:ext cx="432048" cy="369332"/>
              </a:xfrm>
              <a:prstGeom prst="rect">
                <a:avLst/>
              </a:prstGeom>
              <a:blipFill rotWithShape="0">
                <a:blip r:embed="rId5"/>
                <a:stretch>
                  <a:fillRect r="-4929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18" name="Table 17"/>
              <p:cNvGraphicFramePr>
                <a:graphicFrameLocks noGrp="1"/>
              </p:cNvGraphicFramePr>
              <p:nvPr>
                <p:extLst>
                  <p:ext uri="{D42A27DB-BD31-4B8C-83A1-F6EECF244321}">
                    <p14:modId xmlns:p14="http://schemas.microsoft.com/office/powerpoint/2010/main" val="3191940495"/>
                  </p:ext>
                </p:extLst>
              </p:nvPr>
            </p:nvGraphicFramePr>
            <p:xfrm>
              <a:off x="1403648" y="4509120"/>
              <a:ext cx="6096000" cy="1483360"/>
            </p:xfrm>
            <a:graphic>
              <a:graphicData uri="http://schemas.openxmlformats.org/drawingml/2006/table">
                <a:tbl>
                  <a:tblPr firstRow="1" bandRow="1">
                    <a:tableStyleId>{073A0DAA-6AF3-43AB-8588-CEC1D06C72B9}</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r>
                            <a:rPr lang="en-GB" dirty="0"/>
                            <a:t>Domain</a:t>
                          </a:r>
                        </a:p>
                      </a:txBody>
                      <a:tcPr/>
                    </a:tc>
                    <a:tc>
                      <a:txBody>
                        <a:bodyPr/>
                        <a:lstStyle/>
                        <a:p>
                          <a:r>
                            <a:rPr lang="en-GB" dirty="0"/>
                            <a:t>Range</a:t>
                          </a:r>
                        </a:p>
                      </a:txBody>
                      <a:tcPr/>
                    </a:tc>
                    <a:extLst>
                      <a:ext uri="{0D108BD9-81ED-4DB2-BD59-A6C34878D82A}">
                        <a16:rowId xmlns:a16="http://schemas.microsoft.com/office/drawing/2014/main" val="10000"/>
                      </a:ext>
                    </a:extLst>
                  </a:tr>
                  <a:tr h="370840">
                    <a:tc>
                      <a:txBody>
                        <a:bodyPr/>
                        <a:lstStyle/>
                        <a:p>
                          <a:r>
                            <a:rPr lang="en-GB" dirty="0"/>
                            <a:t>For</a:t>
                          </a:r>
                          <a:r>
                            <a:rPr lang="en-GB" baseline="0" dirty="0"/>
                            <a:t> all </a:t>
                          </a:r>
                          <a14:m>
                            <m:oMath xmlns:m="http://schemas.openxmlformats.org/officeDocument/2006/math">
                              <m:r>
                                <a:rPr lang="en-GB" baseline="0" smtClean="0">
                                  <a:latin typeface="Cambria Math" panose="02040503050406030204" pitchFamily="18" charset="0"/>
                                </a:rPr>
                                <m:t>𝑥</m:t>
                              </m:r>
                            </m:oMath>
                          </a14:m>
                          <a:r>
                            <a:rPr lang="en-GB" dirty="0"/>
                            <a:t> (i.e. unrestricted)</a:t>
                          </a:r>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−1≤</m:t>
                                </m:r>
                                <m:r>
                                  <a:rPr lang="en-GB" smtClean="0">
                                    <a:latin typeface="Cambria Math" panose="02040503050406030204" pitchFamily="18" charset="0"/>
                                  </a:rPr>
                                  <m:t>𝑓</m:t>
                                </m:r>
                                <m:d>
                                  <m:dPr>
                                    <m:ctrlPr>
                                      <a:rPr lang="en-GB" i="1" smtClean="0">
                                        <a:latin typeface="Cambria Math" panose="02040503050406030204" pitchFamily="18" charset="0"/>
                                      </a:rPr>
                                    </m:ctrlPr>
                                  </m:dPr>
                                  <m:e>
                                    <m:r>
                                      <a:rPr lang="en-GB" smtClean="0">
                                        <a:latin typeface="Cambria Math" panose="02040503050406030204" pitchFamily="18" charset="0"/>
                                      </a:rPr>
                                      <m:t>𝑥</m:t>
                                    </m:r>
                                  </m:e>
                                </m:d>
                                <m:r>
                                  <a:rPr lang="en-GB" smtClean="0">
                                    <a:latin typeface="Cambria Math" panose="02040503050406030204" pitchFamily="18" charset="0"/>
                                  </a:rPr>
                                  <m:t>≤1</m:t>
                                </m:r>
                              </m:oMath>
                            </m:oMathPara>
                          </a14:m>
                          <a:endParaRPr lang="en-GB"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180≤</m:t>
                                </m:r>
                                <m:r>
                                  <a:rPr lang="en-GB" smtClean="0">
                                    <a:latin typeface="Cambria Math" panose="02040503050406030204" pitchFamily="18" charset="0"/>
                                  </a:rPr>
                                  <m:t>𝑥</m:t>
                                </m:r>
                                <m:r>
                                  <a:rPr lang="en-GB" smtClean="0">
                                    <a:latin typeface="Cambria Math" panose="02040503050406030204" pitchFamily="18" charset="0"/>
                                  </a:rPr>
                                  <m:t>≤360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−1≤</m:t>
                                </m:r>
                                <m:r>
                                  <a:rPr lang="en-GB" smtClean="0">
                                    <a:latin typeface="Cambria Math" panose="02040503050406030204" pitchFamily="18" charset="0"/>
                                  </a:rPr>
                                  <m:t>𝑓</m:t>
                                </m:r>
                                <m:d>
                                  <m:dPr>
                                    <m:ctrlPr>
                                      <a:rPr lang="en-GB" i="1" smtClean="0">
                                        <a:latin typeface="Cambria Math" panose="02040503050406030204" pitchFamily="18" charset="0"/>
                                      </a:rPr>
                                    </m:ctrlPr>
                                  </m:dPr>
                                  <m:e>
                                    <m:r>
                                      <a:rPr lang="en-GB" smtClean="0">
                                        <a:latin typeface="Cambria Math" panose="02040503050406030204" pitchFamily="18" charset="0"/>
                                      </a:rPr>
                                      <m:t>𝑥</m:t>
                                    </m:r>
                                  </m:e>
                                </m:d>
                                <m:r>
                                  <a:rPr lang="en-GB" smtClean="0">
                                    <a:latin typeface="Cambria Math" panose="02040503050406030204" pitchFamily="18" charset="0"/>
                                  </a:rPr>
                                  <m:t>≤0</m:t>
                                </m:r>
                              </m:oMath>
                            </m:oMathPara>
                          </a14:m>
                          <a:endParaRPr lang="en-GB" dirty="0"/>
                        </a:p>
                      </a:txBody>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0≤</m:t>
                                </m:r>
                                <m:r>
                                  <a:rPr lang="en-GB" smtClean="0">
                                    <a:latin typeface="Cambria Math" panose="02040503050406030204" pitchFamily="18" charset="0"/>
                                  </a:rPr>
                                  <m:t>𝑥</m:t>
                                </m:r>
                                <m:r>
                                  <a:rPr lang="en-GB" smtClean="0">
                                    <a:latin typeface="Cambria Math" panose="02040503050406030204" pitchFamily="18" charset="0"/>
                                  </a:rPr>
                                  <m:t>≤180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0≤</m:t>
                                </m:r>
                                <m:r>
                                  <a:rPr lang="en-GB" smtClean="0">
                                    <a:latin typeface="Cambria Math" panose="02040503050406030204" pitchFamily="18" charset="0"/>
                                  </a:rPr>
                                  <m:t>𝑓</m:t>
                                </m:r>
                                <m:d>
                                  <m:dPr>
                                    <m:ctrlPr>
                                      <a:rPr lang="en-GB" i="1" smtClean="0">
                                        <a:latin typeface="Cambria Math" panose="02040503050406030204" pitchFamily="18" charset="0"/>
                                      </a:rPr>
                                    </m:ctrlPr>
                                  </m:dPr>
                                  <m:e>
                                    <m:r>
                                      <a:rPr lang="en-GB" smtClean="0">
                                        <a:latin typeface="Cambria Math" panose="02040503050406030204" pitchFamily="18" charset="0"/>
                                      </a:rPr>
                                      <m:t>𝑥</m:t>
                                    </m:r>
                                  </m:e>
                                </m:d>
                                <m:r>
                                  <a:rPr lang="en-GB" smtClean="0">
                                    <a:latin typeface="Cambria Math" panose="02040503050406030204" pitchFamily="18" charset="0"/>
                                  </a:rPr>
                                  <m:t>≤1</m:t>
                                </m:r>
                              </m:oMath>
                            </m:oMathPara>
                          </a14:m>
                          <a:endParaRPr lang="en-GB" dirty="0"/>
                        </a:p>
                      </a:txBody>
                      <a:tcPr/>
                    </a:tc>
                    <a:extLst>
                      <a:ext uri="{0D108BD9-81ED-4DB2-BD59-A6C34878D82A}">
                        <a16:rowId xmlns:a16="http://schemas.microsoft.com/office/drawing/2014/main" val="10003"/>
                      </a:ext>
                    </a:extLst>
                  </a:tr>
                </a:tbl>
              </a:graphicData>
            </a:graphic>
          </p:graphicFrame>
        </mc:Choice>
        <mc:Fallback xmlns="">
          <p:graphicFrame>
            <p:nvGraphicFramePr>
              <p:cNvPr id="18" name="Table 17"/>
              <p:cNvGraphicFramePr>
                <a:graphicFrameLocks noGrp="1"/>
              </p:cNvGraphicFramePr>
              <p:nvPr>
                <p:extLst>
                  <p:ext uri="{D42A27DB-BD31-4B8C-83A1-F6EECF244321}">
                    <p14:modId xmlns:p14="http://schemas.microsoft.com/office/powerpoint/2010/main" val="3191940495"/>
                  </p:ext>
                </p:extLst>
              </p:nvPr>
            </p:nvGraphicFramePr>
            <p:xfrm>
              <a:off x="1403648" y="4509120"/>
              <a:ext cx="6096000" cy="1483360"/>
            </p:xfrm>
            <a:graphic>
              <a:graphicData uri="http://schemas.openxmlformats.org/drawingml/2006/table">
                <a:tbl>
                  <a:tblPr firstRow="1" bandRow="1">
                    <a:tableStyleId>{073A0DAA-6AF3-43AB-8588-CEC1D06C72B9}</a:tableStyleId>
                  </a:tblPr>
                  <a:tblGrid>
                    <a:gridCol w="3048000"/>
                    <a:gridCol w="3048000"/>
                  </a:tblGrid>
                  <a:tr h="370840">
                    <a:tc>
                      <a:txBody>
                        <a:bodyPr/>
                        <a:lstStyle/>
                        <a:p>
                          <a:r>
                            <a:rPr lang="en-GB" dirty="0" smtClean="0"/>
                            <a:t>Domain</a:t>
                          </a:r>
                          <a:endParaRPr lang="en-GB" dirty="0"/>
                        </a:p>
                      </a:txBody>
                      <a:tcPr/>
                    </a:tc>
                    <a:tc>
                      <a:txBody>
                        <a:bodyPr/>
                        <a:lstStyle/>
                        <a:p>
                          <a:r>
                            <a:rPr lang="en-GB" dirty="0" smtClean="0"/>
                            <a:t>Range</a:t>
                          </a:r>
                          <a:endParaRPr lang="en-GB" dirty="0"/>
                        </a:p>
                      </a:txBody>
                      <a:tcPr/>
                    </a:tc>
                  </a:tr>
                  <a:tr h="370840">
                    <a:tc>
                      <a:txBody>
                        <a:bodyPr/>
                        <a:lstStyle/>
                        <a:p>
                          <a:endParaRPr lang="en-US"/>
                        </a:p>
                      </a:txBody>
                      <a:tcPr>
                        <a:blipFill rotWithShape="0">
                          <a:blip r:embed="rId6"/>
                          <a:stretch>
                            <a:fillRect l="-200" t="-106452" r="-100599" b="-208065"/>
                          </a:stretch>
                        </a:blipFill>
                      </a:tcPr>
                    </a:tc>
                    <a:tc>
                      <a:txBody>
                        <a:bodyPr/>
                        <a:lstStyle/>
                        <a:p>
                          <a:endParaRPr lang="en-US"/>
                        </a:p>
                      </a:txBody>
                      <a:tcPr>
                        <a:blipFill rotWithShape="0">
                          <a:blip r:embed="rId6"/>
                          <a:stretch>
                            <a:fillRect l="-100400" t="-106452" r="-800" b="-208065"/>
                          </a:stretch>
                        </a:blipFill>
                      </a:tcPr>
                    </a:tc>
                  </a:tr>
                  <a:tr h="370840">
                    <a:tc>
                      <a:txBody>
                        <a:bodyPr/>
                        <a:lstStyle/>
                        <a:p>
                          <a:endParaRPr lang="en-US"/>
                        </a:p>
                      </a:txBody>
                      <a:tcPr>
                        <a:blipFill rotWithShape="0">
                          <a:blip r:embed="rId6"/>
                          <a:stretch>
                            <a:fillRect l="-200" t="-209836" r="-100599" b="-111475"/>
                          </a:stretch>
                        </a:blipFill>
                      </a:tcPr>
                    </a:tc>
                    <a:tc>
                      <a:txBody>
                        <a:bodyPr/>
                        <a:lstStyle/>
                        <a:p>
                          <a:endParaRPr lang="en-US"/>
                        </a:p>
                      </a:txBody>
                      <a:tcPr>
                        <a:blipFill rotWithShape="0">
                          <a:blip r:embed="rId6"/>
                          <a:stretch>
                            <a:fillRect l="-100400" t="-209836" r="-800" b="-111475"/>
                          </a:stretch>
                        </a:blipFill>
                      </a:tcPr>
                    </a:tc>
                  </a:tr>
                  <a:tr h="370840">
                    <a:tc>
                      <a:txBody>
                        <a:bodyPr/>
                        <a:lstStyle/>
                        <a:p>
                          <a:endParaRPr lang="en-US"/>
                        </a:p>
                      </a:txBody>
                      <a:tcPr>
                        <a:blipFill rotWithShape="0">
                          <a:blip r:embed="rId6"/>
                          <a:stretch>
                            <a:fillRect l="-200" t="-309836" r="-100599" b="-11475"/>
                          </a:stretch>
                        </a:blipFill>
                      </a:tcPr>
                    </a:tc>
                    <a:tc>
                      <a:txBody>
                        <a:bodyPr/>
                        <a:lstStyle/>
                        <a:p>
                          <a:endParaRPr lang="en-US"/>
                        </a:p>
                      </a:txBody>
                      <a:tcPr>
                        <a:blipFill rotWithShape="0">
                          <a:blip r:embed="rId6"/>
                          <a:stretch>
                            <a:fillRect l="-100400" t="-309836" r="-800" b="-11475"/>
                          </a:stretch>
                        </a:blipFill>
                      </a:tcPr>
                    </a:tc>
                  </a:tr>
                </a:tbl>
              </a:graphicData>
            </a:graphic>
          </p:graphicFrame>
        </mc:Fallback>
      </mc:AlternateContent>
      <p:sp>
        <p:nvSpPr>
          <p:cNvPr id="19" name="TextBox 18"/>
          <p:cNvSpPr txBox="1"/>
          <p:nvPr/>
        </p:nvSpPr>
        <p:spPr>
          <a:xfrm>
            <a:off x="802680" y="3560015"/>
            <a:ext cx="8161808" cy="646331"/>
          </a:xfrm>
          <a:prstGeom prst="rect">
            <a:avLst/>
          </a:prstGeom>
          <a:noFill/>
        </p:spPr>
        <p:txBody>
          <a:bodyPr wrap="square" rtlCol="0">
            <a:spAutoFit/>
          </a:bodyPr>
          <a:lstStyle/>
          <a:p>
            <a:r>
              <a:rPr lang="en-GB" dirty="0"/>
              <a:t>Suppose we restricted the domain in different ways.</a:t>
            </a:r>
          </a:p>
          <a:p>
            <a:r>
              <a:rPr lang="en-GB" dirty="0"/>
              <a:t>Determine the range in each case (or vice versa). Ignore angles below 0 or above 360.</a:t>
            </a:r>
          </a:p>
        </p:txBody>
      </p:sp>
      <p:sp>
        <p:nvSpPr>
          <p:cNvPr id="20" name="Rectangle 19"/>
          <p:cNvSpPr/>
          <p:nvPr/>
        </p:nvSpPr>
        <p:spPr>
          <a:xfrm>
            <a:off x="4431989" y="4851400"/>
            <a:ext cx="3073711" cy="3940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1" name="Rectangle 20"/>
          <p:cNvSpPr/>
          <p:nvPr/>
        </p:nvSpPr>
        <p:spPr>
          <a:xfrm>
            <a:off x="4431988" y="5242101"/>
            <a:ext cx="3073711" cy="3940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2" name="Rectangle 21"/>
          <p:cNvSpPr/>
          <p:nvPr/>
        </p:nvSpPr>
        <p:spPr>
          <a:xfrm>
            <a:off x="1435100" y="5632803"/>
            <a:ext cx="2996887" cy="36159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7889417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8" restart="whenNotActive" fill="hold" evtFilter="cancelBubble" nodeType="interactiveSeq">
                <p:stCondLst>
                  <p:cond evt="onClick" delay="0">
                    <p:tgtEl>
                      <p:spTgt spid="2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1"/>
                                        </p:tgtEl>
                                      </p:cBhvr>
                                    </p:animEffect>
                                    <p:set>
                                      <p:cBhvr>
                                        <p:cTn id="1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4" restart="whenNotActive" fill="hold" evtFilter="cancelBubble" nodeType="interactiveSeq">
                <p:stCondLst>
                  <p:cond evt="onClick" delay="0">
                    <p:tgtEl>
                      <p:spTgt spid="2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2"/>
                                        </p:tgtEl>
                                      </p:cBhvr>
                                    </p:animEffect>
                                    <p:set>
                                      <p:cBhvr>
                                        <p:cTn id="19"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20" grpId="0" animBg="1"/>
      <p:bldP spid="21" grpId="0" animBg="1"/>
      <p:bldP spid="2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7"/>
          <p:cNvGrpSpPr/>
          <p:nvPr/>
        </p:nvGrpSpPr>
        <p:grpSpPr>
          <a:xfrm>
            <a:off x="-1144" y="0"/>
            <a:ext cx="9145144" cy="599127"/>
            <a:chOff x="-1144" y="0"/>
            <a:chExt cx="9145144" cy="599127"/>
          </a:xfrm>
        </p:grpSpPr>
        <p:sp>
          <p:nvSpPr>
            <p:cNvPr id="3" name="TextBox 2"/>
            <p:cNvSpPr txBox="1"/>
            <p:nvPr/>
          </p:nvSpPr>
          <p:spPr>
            <a:xfrm>
              <a:off x="0" y="0"/>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Range of Piecewise Functions</a:t>
              </a:r>
            </a:p>
          </p:txBody>
        </p:sp>
        <p:cxnSp>
          <p:nvCxnSpPr>
            <p:cNvPr id="4" name="Straight Connector 3"/>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467544" y="836712"/>
            <a:ext cx="8136904" cy="369332"/>
          </a:xfrm>
          <a:prstGeom prst="rect">
            <a:avLst/>
          </a:prstGeom>
          <a:noFill/>
        </p:spPr>
        <p:txBody>
          <a:bodyPr wrap="square" rtlCol="0">
            <a:spAutoFit/>
          </a:bodyPr>
          <a:lstStyle/>
          <a:p>
            <a:r>
              <a:rPr lang="en-GB" dirty="0"/>
              <a:t>It’s a simple case of just sketching the full function.</a:t>
            </a:r>
          </a:p>
        </p:txBody>
      </p:sp>
      <mc:AlternateContent xmlns:mc="http://schemas.openxmlformats.org/markup-compatibility/2006" xmlns:a14="http://schemas.microsoft.com/office/drawing/2010/main">
        <mc:Choice Requires="a14">
          <p:sp>
            <p:nvSpPr>
              <p:cNvPr id="6" name="Rectangle 5"/>
              <p:cNvSpPr/>
              <p:nvPr/>
            </p:nvSpPr>
            <p:spPr>
              <a:xfrm>
                <a:off x="683568" y="1340768"/>
                <a:ext cx="6666312" cy="1530612"/>
              </a:xfrm>
              <a:prstGeom prst="rect">
                <a:avLst/>
              </a:prstGeom>
              <a:solidFill>
                <a:schemeClr val="bg1"/>
              </a:solidFill>
              <a:effectLst>
                <a:outerShdw blurRad="63500" sx="102000" sy="102000" algn="ctr" rotWithShape="0">
                  <a:prstClr val="black">
                    <a:alpha val="40000"/>
                  </a:prstClr>
                </a:outerShdw>
              </a:effectLst>
            </p:spPr>
            <p:txBody>
              <a:bodyPr wrap="none">
                <a:spAutoFit/>
              </a:bodyPr>
              <a:lstStyle/>
              <a:p>
                <a:r>
                  <a:rPr lang="en-GB" dirty="0">
                    <a:latin typeface="+mj-lt"/>
                    <a:ea typeface="Calibri" panose="020F0502020204030204" pitchFamily="34" charset="0"/>
                    <a:cs typeface="Times New Roman" panose="02020603050405020304" pitchFamily="18" charset="0"/>
                  </a:rPr>
                  <a:t>The sketch shows the graph of </a:t>
                </a:r>
                <a14:m>
                  <m:oMath xmlns:m="http://schemas.openxmlformats.org/officeDocument/2006/math">
                    <m:r>
                      <a:rPr lang="en-GB" b="0" i="1" smtClean="0">
                        <a:latin typeface="Cambria Math" panose="02040503050406030204" pitchFamily="18" charset="0"/>
                        <a:ea typeface="Calibri" panose="020F0502020204030204" pitchFamily="34" charset="0"/>
                        <a:cs typeface="Times New Roman" panose="02020603050405020304" pitchFamily="18" charset="0"/>
                      </a:rPr>
                      <m:t>𝑦</m:t>
                    </m:r>
                    <m:r>
                      <a:rPr lang="en-GB" b="0" i="1" smtClean="0">
                        <a:latin typeface="Cambria Math" panose="02040503050406030204" pitchFamily="18" charset="0"/>
                        <a:ea typeface="Calibri" panose="020F0502020204030204" pitchFamily="34" charset="0"/>
                        <a:cs typeface="Times New Roman" panose="02020603050405020304" pitchFamily="18" charset="0"/>
                      </a:rPr>
                      <m:t>=</m:t>
                    </m:r>
                    <m:r>
                      <a:rPr lang="en-GB" b="0" i="1" smtClean="0">
                        <a:latin typeface="Cambria Math" panose="02040503050406030204" pitchFamily="18" charset="0"/>
                        <a:ea typeface="Calibri" panose="020F0502020204030204" pitchFamily="34" charset="0"/>
                        <a:cs typeface="Times New Roman" panose="02020603050405020304" pitchFamily="18" charset="0"/>
                      </a:rPr>
                      <m:t>𝑓</m:t>
                    </m:r>
                    <m:r>
                      <a:rPr lang="en-GB" b="0" i="1" smtClean="0">
                        <a:latin typeface="Cambria Math" panose="02040503050406030204" pitchFamily="18" charset="0"/>
                        <a:ea typeface="Calibri" panose="020F0502020204030204" pitchFamily="34" charset="0"/>
                        <a:cs typeface="Times New Roman" panose="02020603050405020304" pitchFamily="18" charset="0"/>
                      </a:rPr>
                      <m:t>(</m:t>
                    </m:r>
                    <m:r>
                      <a:rPr lang="en-GB" b="0" i="1" smtClean="0">
                        <a:latin typeface="Cambria Math" panose="02040503050406030204" pitchFamily="18" charset="0"/>
                        <a:ea typeface="Calibri" panose="020F0502020204030204" pitchFamily="34" charset="0"/>
                        <a:cs typeface="Times New Roman" panose="02020603050405020304" pitchFamily="18" charset="0"/>
                      </a:rPr>
                      <m:t>𝑥</m:t>
                    </m:r>
                    <m:r>
                      <a:rPr lang="en-GB" b="0" i="1" smtClean="0">
                        <a:latin typeface="Cambria Math" panose="02040503050406030204" pitchFamily="18" charset="0"/>
                        <a:ea typeface="Calibri" panose="020F0502020204030204" pitchFamily="34" charset="0"/>
                        <a:cs typeface="Times New Roman" panose="02020603050405020304" pitchFamily="18" charset="0"/>
                      </a:rPr>
                      <m:t>)</m:t>
                    </m:r>
                  </m:oMath>
                </a14:m>
                <a:r>
                  <a:rPr lang="en-GB" dirty="0">
                    <a:latin typeface="+mj-lt"/>
                    <a:ea typeface="Calibri" panose="020F0502020204030204" pitchFamily="34" charset="0"/>
                    <a:cs typeface="Times New Roman" panose="02020603050405020304" pitchFamily="18" charset="0"/>
                  </a:rPr>
                  <a:t> with the domain </a:t>
                </a:r>
                <a14:m>
                  <m:oMath xmlns:m="http://schemas.openxmlformats.org/officeDocument/2006/math">
                    <m:r>
                      <a:rPr lang="en-GB" b="0" i="1" smtClean="0">
                        <a:latin typeface="Cambria Math" panose="02040503050406030204" pitchFamily="18" charset="0"/>
                        <a:ea typeface="Calibri" panose="020F0502020204030204" pitchFamily="34" charset="0"/>
                        <a:cs typeface="Times New Roman" panose="02020603050405020304" pitchFamily="18" charset="0"/>
                      </a:rPr>
                      <m:t>0≤</m:t>
                    </m:r>
                    <m:r>
                      <a:rPr lang="en-GB" b="0" i="1" smtClean="0">
                        <a:latin typeface="Cambria Math" panose="02040503050406030204" pitchFamily="18" charset="0"/>
                        <a:ea typeface="Calibri" panose="020F0502020204030204" pitchFamily="34" charset="0"/>
                        <a:cs typeface="Times New Roman" panose="02020603050405020304" pitchFamily="18" charset="0"/>
                      </a:rPr>
                      <m:t>𝑥</m:t>
                    </m:r>
                    <m:r>
                      <a:rPr lang="en-GB" b="0" i="1" smtClean="0">
                        <a:latin typeface="Cambria Math" panose="02040503050406030204" pitchFamily="18" charset="0"/>
                        <a:ea typeface="Calibri" panose="020F0502020204030204" pitchFamily="34" charset="0"/>
                        <a:cs typeface="Times New Roman" panose="02020603050405020304" pitchFamily="18" charset="0"/>
                      </a:rPr>
                      <m:t>≤9</m:t>
                    </m:r>
                  </m:oMath>
                </a14:m>
                <a:r>
                  <a:rPr lang="en-GB" dirty="0">
                    <a:latin typeface="+mj-lt"/>
                    <a:ea typeface="Calibri" panose="020F0502020204030204" pitchFamily="34" charset="0"/>
                    <a:cs typeface="Times New Roman" panose="02020603050405020304" pitchFamily="18" charset="0"/>
                  </a:rPr>
                  <a:t> </a:t>
                </a:r>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ea typeface="Calibri" panose="020F0502020204030204" pitchFamily="34" charset="0"/>
                          <a:cs typeface="Times New Roman" panose="02020603050405020304" pitchFamily="18" charset="0"/>
                        </a:rPr>
                        <m:t>𝑓</m:t>
                      </m:r>
                      <m:d>
                        <m:dPr>
                          <m:ctrlPr>
                            <a:rPr lang="en-GB" i="1">
                              <a:latin typeface="Cambria Math" panose="02040503050406030204" pitchFamily="18" charset="0"/>
                              <a:ea typeface="Calibri" panose="020F0502020204030204" pitchFamily="34" charset="0"/>
                              <a:cs typeface="Times New Roman" panose="02020603050405020304" pitchFamily="18" charset="0"/>
                            </a:rPr>
                          </m:ctrlPr>
                        </m:dPr>
                        <m:e>
                          <m:r>
                            <a:rPr lang="en-GB" i="1">
                              <a:latin typeface="Cambria Math" panose="02040503050406030204" pitchFamily="18" charset="0"/>
                              <a:ea typeface="Calibri" panose="020F0502020204030204" pitchFamily="34" charset="0"/>
                              <a:cs typeface="Times New Roman" panose="02020603050405020304" pitchFamily="18" charset="0"/>
                            </a:rPr>
                            <m:t>𝑥</m:t>
                          </m:r>
                        </m:e>
                      </m:d>
                      <m:r>
                        <a:rPr lang="en-GB" i="1">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GB" i="1">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2"/>
                                    <m:mcJc m:val="center"/>
                                  </m:mcPr>
                                </m:mc>
                              </m:mcs>
                              <m:ctrlPr>
                                <a:rPr lang="en-GB" i="1">
                                  <a:latin typeface="Cambria Math" panose="02040503050406030204" pitchFamily="18" charset="0"/>
                                  <a:ea typeface="Calibri" panose="020F0502020204030204" pitchFamily="34" charset="0"/>
                                  <a:cs typeface="Times New Roman" panose="02020603050405020304" pitchFamily="18" charset="0"/>
                                </a:rPr>
                              </m:ctrlPr>
                            </m:mPr>
                            <m:mr>
                              <m:e>
                                <m:r>
                                  <a:rPr lang="en-GB" i="1">
                                    <a:latin typeface="Cambria Math" panose="02040503050406030204" pitchFamily="18" charset="0"/>
                                    <a:ea typeface="Calibri" panose="020F0502020204030204" pitchFamily="34" charset="0"/>
                                    <a:cs typeface="Times New Roman" panose="02020603050405020304" pitchFamily="18" charset="0"/>
                                  </a:rPr>
                                  <m:t>3</m:t>
                                </m:r>
                              </m:e>
                              <m:e>
                                <m:r>
                                  <a:rPr lang="en-GB" i="1">
                                    <a:latin typeface="Cambria Math" panose="02040503050406030204" pitchFamily="18" charset="0"/>
                                    <a:ea typeface="Calibri" panose="020F0502020204030204" pitchFamily="34" charset="0"/>
                                    <a:cs typeface="Times New Roman" panose="02020603050405020304" pitchFamily="18" charset="0"/>
                                  </a:rPr>
                                  <m:t>0≤</m:t>
                                </m:r>
                                <m:r>
                                  <a:rPr lang="en-GB" i="1">
                                    <a:latin typeface="Cambria Math" panose="02040503050406030204" pitchFamily="18" charset="0"/>
                                    <a:ea typeface="Calibri" panose="020F0502020204030204" pitchFamily="34" charset="0"/>
                                    <a:cs typeface="Times New Roman" panose="02020603050405020304" pitchFamily="18" charset="0"/>
                                  </a:rPr>
                                  <m:t>𝑥</m:t>
                                </m:r>
                                <m:r>
                                  <a:rPr lang="en-GB" i="1">
                                    <a:latin typeface="Cambria Math" panose="02040503050406030204" pitchFamily="18" charset="0"/>
                                    <a:ea typeface="Calibri" panose="020F0502020204030204" pitchFamily="34" charset="0"/>
                                    <a:cs typeface="Times New Roman" panose="02020603050405020304" pitchFamily="18" charset="0"/>
                                  </a:rPr>
                                  <m:t>&lt;2</m:t>
                                </m:r>
                              </m:e>
                            </m:mr>
                            <m:mr>
                              <m:e>
                                <m:r>
                                  <a:rPr lang="en-GB" i="1">
                                    <a:latin typeface="Cambria Math" panose="02040503050406030204" pitchFamily="18" charset="0"/>
                                    <a:ea typeface="Calibri" panose="020F0502020204030204" pitchFamily="34" charset="0"/>
                                    <a:cs typeface="Times New Roman" panose="02020603050405020304" pitchFamily="18" charset="0"/>
                                  </a:rPr>
                                  <m:t>𝑥</m:t>
                                </m:r>
                                <m:r>
                                  <a:rPr lang="en-GB" i="1">
                                    <a:latin typeface="Cambria Math" panose="02040503050406030204" pitchFamily="18" charset="0"/>
                                    <a:ea typeface="Calibri" panose="020F0502020204030204" pitchFamily="34" charset="0"/>
                                    <a:cs typeface="Times New Roman" panose="02020603050405020304" pitchFamily="18" charset="0"/>
                                  </a:rPr>
                                  <m:t>+1</m:t>
                                </m:r>
                              </m:e>
                              <m:e>
                                <m:r>
                                  <a:rPr lang="en-GB" i="1">
                                    <a:latin typeface="Cambria Math" panose="02040503050406030204" pitchFamily="18" charset="0"/>
                                    <a:ea typeface="Calibri" panose="020F0502020204030204" pitchFamily="34" charset="0"/>
                                    <a:cs typeface="Times New Roman" panose="02020603050405020304" pitchFamily="18" charset="0"/>
                                  </a:rPr>
                                  <m:t>2≤</m:t>
                                </m:r>
                                <m:r>
                                  <a:rPr lang="en-GB" i="1">
                                    <a:latin typeface="Cambria Math" panose="02040503050406030204" pitchFamily="18" charset="0"/>
                                    <a:ea typeface="Calibri" panose="020F0502020204030204" pitchFamily="34" charset="0"/>
                                    <a:cs typeface="Times New Roman" panose="02020603050405020304" pitchFamily="18" charset="0"/>
                                  </a:rPr>
                                  <m:t>𝑥</m:t>
                                </m:r>
                                <m:r>
                                  <a:rPr lang="en-GB" i="1">
                                    <a:latin typeface="Cambria Math" panose="02040503050406030204" pitchFamily="18" charset="0"/>
                                    <a:ea typeface="Calibri" panose="020F0502020204030204" pitchFamily="34" charset="0"/>
                                    <a:cs typeface="Times New Roman" panose="02020603050405020304" pitchFamily="18" charset="0"/>
                                  </a:rPr>
                                  <m:t>&lt;4</m:t>
                                </m:r>
                              </m:e>
                            </m:mr>
                            <m:mr>
                              <m:e>
                                <m:r>
                                  <a:rPr lang="en-GB" i="1">
                                    <a:latin typeface="Cambria Math" panose="02040503050406030204" pitchFamily="18" charset="0"/>
                                    <a:ea typeface="Calibri" panose="020F0502020204030204" pitchFamily="34" charset="0"/>
                                    <a:cs typeface="Times New Roman" panose="02020603050405020304" pitchFamily="18" charset="0"/>
                                  </a:rPr>
                                  <m:t>9−</m:t>
                                </m:r>
                                <m:r>
                                  <a:rPr lang="en-GB" i="1">
                                    <a:latin typeface="Cambria Math" panose="02040503050406030204" pitchFamily="18" charset="0"/>
                                    <a:ea typeface="Calibri" panose="020F0502020204030204" pitchFamily="34" charset="0"/>
                                    <a:cs typeface="Times New Roman" panose="02020603050405020304" pitchFamily="18" charset="0"/>
                                  </a:rPr>
                                  <m:t>𝑥</m:t>
                                </m:r>
                              </m:e>
                              <m:e>
                                <m:r>
                                  <a:rPr lang="en-GB" i="1">
                                    <a:latin typeface="Cambria Math" panose="02040503050406030204" pitchFamily="18" charset="0"/>
                                    <a:ea typeface="Calibri" panose="020F0502020204030204" pitchFamily="34" charset="0"/>
                                    <a:cs typeface="Times New Roman" panose="02020603050405020304" pitchFamily="18" charset="0"/>
                                  </a:rPr>
                                  <m:t>4≤</m:t>
                                </m:r>
                                <m:r>
                                  <a:rPr lang="en-GB" i="1">
                                    <a:latin typeface="Cambria Math" panose="02040503050406030204" pitchFamily="18" charset="0"/>
                                    <a:ea typeface="Calibri" panose="020F0502020204030204" pitchFamily="34" charset="0"/>
                                    <a:cs typeface="Times New Roman" panose="02020603050405020304" pitchFamily="18" charset="0"/>
                                  </a:rPr>
                                  <m:t>𝑥</m:t>
                                </m:r>
                                <m:r>
                                  <a:rPr lang="en-GB" i="1">
                                    <a:latin typeface="Cambria Math" panose="02040503050406030204" pitchFamily="18" charset="0"/>
                                    <a:ea typeface="Calibri" panose="020F0502020204030204" pitchFamily="34" charset="0"/>
                                    <a:cs typeface="Times New Roman" panose="02020603050405020304" pitchFamily="18" charset="0"/>
                                  </a:rPr>
                                  <m:t>≤9</m:t>
                                </m:r>
                              </m:e>
                            </m:mr>
                          </m:m>
                        </m:e>
                      </m:d>
                    </m:oMath>
                  </m:oMathPara>
                </a14:m>
                <a:endParaRPr lang="en-GB" dirty="0"/>
              </a:p>
              <a:p>
                <a:r>
                  <a:rPr lang="en-GB" dirty="0"/>
                  <a:t>Determine the range of </a:t>
                </a:r>
                <a14:m>
                  <m:oMath xmlns:m="http://schemas.openxmlformats.org/officeDocument/2006/math">
                    <m:r>
                      <a:rPr lang="en-GB" b="0" i="1" smtClean="0">
                        <a:latin typeface="Cambria Math" panose="02040503050406030204" pitchFamily="18" charset="0"/>
                      </a:rPr>
                      <m:t>𝑓</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oMath>
                </a14:m>
                <a:r>
                  <a:rPr lang="en-GB" dirty="0"/>
                  <a:t>.</a:t>
                </a:r>
              </a:p>
            </p:txBody>
          </p:sp>
        </mc:Choice>
        <mc:Fallback xmlns="">
          <p:sp>
            <p:nvSpPr>
              <p:cNvPr id="6" name="Rectangle 5"/>
              <p:cNvSpPr>
                <a:spLocks noRot="1" noChangeAspect="1" noMove="1" noResize="1" noEditPoints="1" noAdjustHandles="1" noChangeArrowheads="1" noChangeShapeType="1" noTextEdit="1"/>
              </p:cNvSpPr>
              <p:nvPr/>
            </p:nvSpPr>
            <p:spPr>
              <a:xfrm>
                <a:off x="683568" y="1340768"/>
                <a:ext cx="6666312" cy="1530612"/>
              </a:xfrm>
              <a:prstGeom prst="rect">
                <a:avLst/>
              </a:prstGeom>
              <a:blipFill rotWithShape="0">
                <a:blip r:embed="rId2"/>
                <a:stretch>
                  <a:fillRect b="-361"/>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3006104"/>
            <a:ext cx="4536504" cy="3240360"/>
          </a:xfrm>
          <a:prstGeom prst="rect">
            <a:avLst/>
          </a:prstGeom>
          <a:noFill/>
          <a:ln>
            <a:noFill/>
          </a:ln>
        </p:spPr>
      </p:pic>
      <p:cxnSp>
        <p:nvCxnSpPr>
          <p:cNvPr id="8" name="Straight Connector 7"/>
          <p:cNvCxnSpPr/>
          <p:nvPr/>
        </p:nvCxnSpPr>
        <p:spPr>
          <a:xfrm flipH="1">
            <a:off x="961605" y="4657352"/>
            <a:ext cx="787400" cy="0"/>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flipH="1">
            <a:off x="1749005" y="3793752"/>
            <a:ext cx="800100" cy="863600"/>
          </a:xfrm>
          <a:prstGeom prst="line">
            <a:avLst/>
          </a:prstGeom>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flipV="1">
            <a:off x="2549106" y="3819152"/>
            <a:ext cx="1943099" cy="2108200"/>
          </a:xfrm>
          <a:prstGeom prst="line">
            <a:avLst/>
          </a:prstGeom>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5499969" y="4005064"/>
                <a:ext cx="2808312" cy="954107"/>
              </a:xfrm>
              <a:prstGeom prst="rect">
                <a:avLst/>
              </a:prstGeom>
              <a:noFill/>
            </p:spPr>
            <p:txBody>
              <a:bodyPr wrap="square" rtlCol="0">
                <a:spAutoFit/>
              </a:bodyPr>
              <a:lstStyle/>
              <a:p>
                <a:r>
                  <a:rPr lang="en-GB" sz="2800" b="1" dirty="0"/>
                  <a:t>Range:</a:t>
                </a:r>
              </a:p>
              <a:p>
                <a:pPr/>
                <a14:m>
                  <m:oMathPara xmlns:m="http://schemas.openxmlformats.org/officeDocument/2006/math">
                    <m:oMathParaPr>
                      <m:jc m:val="centerGroup"/>
                    </m:oMathParaPr>
                    <m:oMath xmlns:m="http://schemas.openxmlformats.org/officeDocument/2006/math">
                      <m:r>
                        <a:rPr lang="en-GB" sz="2800" b="1" i="1" smtClean="0">
                          <a:latin typeface="Cambria Math" panose="02040503050406030204" pitchFamily="18" charset="0"/>
                        </a:rPr>
                        <m:t>𝟎</m:t>
                      </m:r>
                      <m:r>
                        <a:rPr lang="en-GB" sz="2800" b="1" i="1" smtClean="0">
                          <a:latin typeface="Cambria Math" panose="02040503050406030204" pitchFamily="18" charset="0"/>
                        </a:rPr>
                        <m:t>≤</m:t>
                      </m:r>
                      <m:r>
                        <a:rPr lang="en-GB" sz="2800" b="1" i="1" smtClean="0">
                          <a:latin typeface="Cambria Math" panose="02040503050406030204" pitchFamily="18" charset="0"/>
                        </a:rPr>
                        <m:t>𝒇</m:t>
                      </m:r>
                      <m:d>
                        <m:dPr>
                          <m:ctrlPr>
                            <a:rPr lang="en-GB" sz="2800" b="1" i="1" smtClean="0">
                              <a:latin typeface="Cambria Math" panose="02040503050406030204" pitchFamily="18" charset="0"/>
                            </a:rPr>
                          </m:ctrlPr>
                        </m:dPr>
                        <m:e>
                          <m:r>
                            <a:rPr lang="en-GB" sz="2800" b="1" i="1" smtClean="0">
                              <a:latin typeface="Cambria Math" panose="02040503050406030204" pitchFamily="18" charset="0"/>
                            </a:rPr>
                            <m:t>𝒙</m:t>
                          </m:r>
                        </m:e>
                      </m:d>
                      <m:r>
                        <a:rPr lang="en-GB" sz="2800" b="1" i="1" smtClean="0">
                          <a:latin typeface="Cambria Math" panose="02040503050406030204" pitchFamily="18" charset="0"/>
                        </a:rPr>
                        <m:t>≤</m:t>
                      </m:r>
                      <m:r>
                        <a:rPr lang="en-GB" sz="2800" b="1" i="1" smtClean="0">
                          <a:latin typeface="Cambria Math" panose="02040503050406030204" pitchFamily="18" charset="0"/>
                        </a:rPr>
                        <m:t>𝟓</m:t>
                      </m:r>
                    </m:oMath>
                  </m:oMathPara>
                </a14:m>
                <a:endParaRPr lang="en-GB" sz="2800"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5499969" y="4005064"/>
                <a:ext cx="2808312" cy="954107"/>
              </a:xfrm>
              <a:prstGeom prst="rect">
                <a:avLst/>
              </a:prstGeom>
              <a:blipFill rotWithShape="0">
                <a:blip r:embed="rId4"/>
                <a:stretch>
                  <a:fillRect l="-4338" t="-6369"/>
                </a:stretch>
              </a:blipFill>
            </p:spPr>
            <p:txBody>
              <a:bodyPr/>
              <a:lstStyle/>
              <a:p>
                <a:r>
                  <a:rPr lang="en-GB">
                    <a:noFill/>
                  </a:rPr>
                  <a:t> </a:t>
                </a:r>
              </a:p>
            </p:txBody>
          </p:sp>
        </mc:Fallback>
      </mc:AlternateContent>
      <p:sp>
        <p:nvSpPr>
          <p:cNvPr id="12" name="Rectangle 11"/>
          <p:cNvSpPr/>
          <p:nvPr/>
        </p:nvSpPr>
        <p:spPr>
          <a:xfrm>
            <a:off x="612199" y="3044196"/>
            <a:ext cx="4751889" cy="333699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Graph ?</a:t>
            </a:r>
          </a:p>
        </p:txBody>
      </p:sp>
      <p:sp>
        <p:nvSpPr>
          <p:cNvPr id="13" name="Rectangle 12"/>
          <p:cNvSpPr/>
          <p:nvPr/>
        </p:nvSpPr>
        <p:spPr>
          <a:xfrm>
            <a:off x="5364088" y="3044196"/>
            <a:ext cx="2944193" cy="333699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Range ?</a:t>
            </a:r>
          </a:p>
        </p:txBody>
      </p:sp>
    </p:spTree>
    <p:extLst>
      <p:ext uri="{BB962C8B-B14F-4D97-AF65-F5344CB8AC3E}">
        <p14:creationId xmlns:p14="http://schemas.microsoft.com/office/powerpoint/2010/main" val="20626661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2" grpId="0" animBg="1"/>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7"/>
          <p:cNvGrpSpPr/>
          <p:nvPr/>
        </p:nvGrpSpPr>
        <p:grpSpPr>
          <a:xfrm>
            <a:off x="-1144" y="0"/>
            <a:ext cx="9145144" cy="599127"/>
            <a:chOff x="-1144" y="0"/>
            <a:chExt cx="9145144" cy="599127"/>
          </a:xfrm>
        </p:grpSpPr>
        <p:sp>
          <p:nvSpPr>
            <p:cNvPr id="3" name="TextBox 2"/>
            <p:cNvSpPr txBox="1"/>
            <p:nvPr/>
          </p:nvSpPr>
          <p:spPr>
            <a:xfrm>
              <a:off x="0" y="0"/>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Test Your Understanding</a:t>
              </a:r>
            </a:p>
          </p:txBody>
        </p:sp>
        <p:cxnSp>
          <p:nvCxnSpPr>
            <p:cNvPr id="4" name="Straight Connector 3"/>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Rectangle 4"/>
              <p:cNvSpPr/>
              <p:nvPr/>
            </p:nvSpPr>
            <p:spPr>
              <a:xfrm>
                <a:off x="612199" y="833637"/>
                <a:ext cx="7264034" cy="1530612"/>
              </a:xfrm>
              <a:prstGeom prst="rect">
                <a:avLst/>
              </a:prstGeom>
              <a:solidFill>
                <a:schemeClr val="bg1"/>
              </a:solidFill>
              <a:effectLst>
                <a:outerShdw blurRad="63500" sx="102000" sy="102000" algn="ctr" rotWithShape="0">
                  <a:prstClr val="black">
                    <a:alpha val="40000"/>
                  </a:prstClr>
                </a:outerShdw>
              </a:effectLst>
            </p:spPr>
            <p:txBody>
              <a:bodyPr wrap="square">
                <a:spAutoFit/>
              </a:bodyPr>
              <a:lstStyle/>
              <a:p>
                <a:r>
                  <a:rPr lang="en-GB" dirty="0">
                    <a:latin typeface="+mj-lt"/>
                    <a:ea typeface="Calibri" panose="020F0502020204030204" pitchFamily="34" charset="0"/>
                    <a:cs typeface="Times New Roman" panose="02020603050405020304" pitchFamily="18" charset="0"/>
                  </a:rPr>
                  <a:t>The function </a:t>
                </a:r>
                <a14:m>
                  <m:oMath xmlns:m="http://schemas.openxmlformats.org/officeDocument/2006/math">
                    <m:r>
                      <a:rPr lang="en-GB" b="0" i="1" smtClean="0">
                        <a:latin typeface="Cambria Math" panose="02040503050406030204" pitchFamily="18" charset="0"/>
                        <a:ea typeface="Calibri" panose="020F0502020204030204" pitchFamily="34" charset="0"/>
                        <a:cs typeface="Times New Roman" panose="02020603050405020304" pitchFamily="18" charset="0"/>
                      </a:rPr>
                      <m:t>𝑓</m:t>
                    </m:r>
                    <m:r>
                      <a:rPr lang="en-GB" b="0" i="1" smtClean="0">
                        <a:latin typeface="Cambria Math" panose="02040503050406030204" pitchFamily="18" charset="0"/>
                        <a:ea typeface="Calibri" panose="020F0502020204030204" pitchFamily="34" charset="0"/>
                        <a:cs typeface="Times New Roman" panose="02020603050405020304" pitchFamily="18" charset="0"/>
                      </a:rPr>
                      <m:t>(</m:t>
                    </m:r>
                    <m:r>
                      <a:rPr lang="en-GB" b="0" i="1" smtClean="0">
                        <a:latin typeface="Cambria Math" panose="02040503050406030204" pitchFamily="18" charset="0"/>
                        <a:ea typeface="Calibri" panose="020F0502020204030204" pitchFamily="34" charset="0"/>
                        <a:cs typeface="Times New Roman" panose="02020603050405020304" pitchFamily="18" charset="0"/>
                      </a:rPr>
                      <m:t>𝑥</m:t>
                    </m:r>
                    <m:r>
                      <a:rPr lang="en-GB" b="0" i="1" smtClean="0">
                        <a:latin typeface="Cambria Math" panose="02040503050406030204" pitchFamily="18" charset="0"/>
                        <a:ea typeface="Calibri" panose="020F0502020204030204" pitchFamily="34" charset="0"/>
                        <a:cs typeface="Times New Roman" panose="02020603050405020304" pitchFamily="18" charset="0"/>
                      </a:rPr>
                      <m:t>)</m:t>
                    </m:r>
                  </m:oMath>
                </a14:m>
                <a:r>
                  <a:rPr lang="en-GB" dirty="0">
                    <a:latin typeface="+mj-lt"/>
                    <a:ea typeface="Calibri" panose="020F0502020204030204" pitchFamily="34" charset="0"/>
                    <a:cs typeface="Times New Roman" panose="02020603050405020304" pitchFamily="18" charset="0"/>
                  </a:rPr>
                  <a:t> is defined for all </a:t>
                </a:r>
                <a14:m>
                  <m:oMath xmlns:m="http://schemas.openxmlformats.org/officeDocument/2006/math">
                    <m:r>
                      <a:rPr lang="en-GB" b="0" i="1" smtClean="0">
                        <a:latin typeface="Cambria Math" panose="02040503050406030204" pitchFamily="18" charset="0"/>
                        <a:ea typeface="Calibri" panose="020F0502020204030204" pitchFamily="34" charset="0"/>
                        <a:cs typeface="Times New Roman" panose="02020603050405020304" pitchFamily="18" charset="0"/>
                      </a:rPr>
                      <m:t>𝑥</m:t>
                    </m:r>
                  </m:oMath>
                </a14:m>
                <a:r>
                  <a:rPr lang="en-GB" dirty="0">
                    <a:latin typeface="+mj-lt"/>
                    <a:ea typeface="Calibri" panose="020F0502020204030204" pitchFamily="34" charset="0"/>
                    <a:cs typeface="Times New Roman" panose="02020603050405020304" pitchFamily="18" charset="0"/>
                  </a:rPr>
                  <a:t>:</a:t>
                </a:r>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ea typeface="Calibri" panose="020F0502020204030204" pitchFamily="34" charset="0"/>
                          <a:cs typeface="Times New Roman" panose="02020603050405020304" pitchFamily="18" charset="0"/>
                        </a:rPr>
                        <m:t>𝑓</m:t>
                      </m:r>
                      <m:d>
                        <m:dPr>
                          <m:ctrlPr>
                            <a:rPr lang="en-GB" i="1">
                              <a:latin typeface="Cambria Math" panose="02040503050406030204" pitchFamily="18" charset="0"/>
                              <a:ea typeface="Calibri" panose="020F0502020204030204" pitchFamily="34" charset="0"/>
                              <a:cs typeface="Times New Roman" panose="02020603050405020304" pitchFamily="18" charset="0"/>
                            </a:rPr>
                          </m:ctrlPr>
                        </m:dPr>
                        <m:e>
                          <m:r>
                            <a:rPr lang="en-GB" i="1">
                              <a:latin typeface="Cambria Math" panose="02040503050406030204" pitchFamily="18" charset="0"/>
                              <a:ea typeface="Calibri" panose="020F0502020204030204" pitchFamily="34" charset="0"/>
                              <a:cs typeface="Times New Roman" panose="02020603050405020304" pitchFamily="18" charset="0"/>
                            </a:rPr>
                            <m:t>𝑥</m:t>
                          </m:r>
                        </m:e>
                      </m:d>
                      <m:r>
                        <a:rPr lang="en-GB" i="1">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GB" i="1">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2"/>
                                    <m:mcJc m:val="center"/>
                                  </m:mcPr>
                                </m:mc>
                              </m:mcs>
                              <m:ctrlPr>
                                <a:rPr lang="en-GB" i="1">
                                  <a:latin typeface="Cambria Math" panose="02040503050406030204" pitchFamily="18" charset="0"/>
                                  <a:ea typeface="Calibri" panose="020F0502020204030204" pitchFamily="34" charset="0"/>
                                  <a:cs typeface="Times New Roman" panose="02020603050405020304" pitchFamily="18" charset="0"/>
                                </a:rPr>
                              </m:ctrlPr>
                            </m:mPr>
                            <m:mr>
                              <m:e>
                                <m:r>
                                  <a:rPr lang="en-GB" i="1">
                                    <a:latin typeface="Cambria Math" panose="02040503050406030204" pitchFamily="18" charset="0"/>
                                    <a:ea typeface="Calibri" panose="020F0502020204030204" pitchFamily="34" charset="0"/>
                                    <a:cs typeface="Times New Roman" panose="02020603050405020304" pitchFamily="18" charset="0"/>
                                  </a:rPr>
                                  <m:t>4</m:t>
                                </m:r>
                              </m:e>
                              <m:e>
                                <m:r>
                                  <a:rPr lang="en-GB" i="1">
                                    <a:latin typeface="Cambria Math" panose="02040503050406030204" pitchFamily="18" charset="0"/>
                                    <a:ea typeface="Calibri" panose="020F0502020204030204" pitchFamily="34" charset="0"/>
                                    <a:cs typeface="Times New Roman" panose="02020603050405020304" pitchFamily="18" charset="0"/>
                                  </a:rPr>
                                  <m:t>𝑥</m:t>
                                </m:r>
                                <m:r>
                                  <a:rPr lang="en-GB" i="1">
                                    <a:latin typeface="Cambria Math" panose="02040503050406030204" pitchFamily="18" charset="0"/>
                                    <a:ea typeface="Calibri" panose="020F0502020204030204" pitchFamily="34" charset="0"/>
                                    <a:cs typeface="Times New Roman" panose="02020603050405020304" pitchFamily="18" charset="0"/>
                                  </a:rPr>
                                  <m:t>&lt;−2</m:t>
                                </m:r>
                              </m:e>
                            </m:mr>
                            <m:mr>
                              <m:e>
                                <m:sSup>
                                  <m:sSupPr>
                                    <m:ctrlPr>
                                      <a:rPr lang="en-GB" i="1">
                                        <a:latin typeface="Cambria Math" panose="02040503050406030204" pitchFamily="18" charset="0"/>
                                        <a:ea typeface="Calibri" panose="020F0502020204030204" pitchFamily="34" charset="0"/>
                                        <a:cs typeface="Times New Roman" panose="02020603050405020304" pitchFamily="18" charset="0"/>
                                      </a:rPr>
                                    </m:ctrlPr>
                                  </m:sSupPr>
                                  <m:e>
                                    <m:r>
                                      <a:rPr lang="en-GB" i="1">
                                        <a:latin typeface="Cambria Math" panose="02040503050406030204" pitchFamily="18" charset="0"/>
                                        <a:ea typeface="Calibri" panose="020F0502020204030204" pitchFamily="34" charset="0"/>
                                        <a:cs typeface="Times New Roman" panose="02020603050405020304" pitchFamily="18" charset="0"/>
                                      </a:rPr>
                                      <m:t>𝑥</m:t>
                                    </m:r>
                                  </m:e>
                                  <m:sup>
                                    <m:r>
                                      <a:rPr lang="en-GB" i="1">
                                        <a:latin typeface="Cambria Math" panose="02040503050406030204" pitchFamily="18" charset="0"/>
                                        <a:ea typeface="Calibri" panose="020F0502020204030204" pitchFamily="34" charset="0"/>
                                        <a:cs typeface="Times New Roman" panose="02020603050405020304" pitchFamily="18" charset="0"/>
                                      </a:rPr>
                                      <m:t>2</m:t>
                                    </m:r>
                                  </m:sup>
                                </m:sSup>
                              </m:e>
                              <m:e>
                                <m:r>
                                  <a:rPr lang="en-GB" i="1">
                                    <a:latin typeface="Cambria Math" panose="02040503050406030204" pitchFamily="18" charset="0"/>
                                    <a:ea typeface="Calibri" panose="020F0502020204030204" pitchFamily="34" charset="0"/>
                                    <a:cs typeface="Times New Roman" panose="02020603050405020304" pitchFamily="18" charset="0"/>
                                  </a:rPr>
                                  <m:t>−2≤</m:t>
                                </m:r>
                                <m:r>
                                  <a:rPr lang="en-GB" i="1">
                                    <a:latin typeface="Cambria Math" panose="02040503050406030204" pitchFamily="18" charset="0"/>
                                    <a:ea typeface="Calibri" panose="020F0502020204030204" pitchFamily="34" charset="0"/>
                                    <a:cs typeface="Times New Roman" panose="02020603050405020304" pitchFamily="18" charset="0"/>
                                  </a:rPr>
                                  <m:t>𝑥</m:t>
                                </m:r>
                                <m:r>
                                  <a:rPr lang="en-GB" i="1">
                                    <a:latin typeface="Cambria Math" panose="02040503050406030204" pitchFamily="18" charset="0"/>
                                    <a:ea typeface="Calibri" panose="020F0502020204030204" pitchFamily="34" charset="0"/>
                                    <a:cs typeface="Times New Roman" panose="02020603050405020304" pitchFamily="18" charset="0"/>
                                  </a:rPr>
                                  <m:t>≤2</m:t>
                                </m:r>
                              </m:e>
                            </m:mr>
                            <m:mr>
                              <m:e>
                                <m:r>
                                  <a:rPr lang="en-GB" i="1">
                                    <a:latin typeface="Cambria Math" panose="02040503050406030204" pitchFamily="18" charset="0"/>
                                    <a:ea typeface="Calibri" panose="020F0502020204030204" pitchFamily="34" charset="0"/>
                                    <a:cs typeface="Times New Roman" panose="02020603050405020304" pitchFamily="18" charset="0"/>
                                  </a:rPr>
                                  <m:t>12−4</m:t>
                                </m:r>
                                <m:r>
                                  <a:rPr lang="en-GB" i="1">
                                    <a:latin typeface="Cambria Math" panose="02040503050406030204" pitchFamily="18" charset="0"/>
                                    <a:ea typeface="Calibri" panose="020F0502020204030204" pitchFamily="34" charset="0"/>
                                    <a:cs typeface="Times New Roman" panose="02020603050405020304" pitchFamily="18" charset="0"/>
                                  </a:rPr>
                                  <m:t>𝑥</m:t>
                                </m:r>
                              </m:e>
                              <m:e>
                                <m:r>
                                  <a:rPr lang="en-GB" i="1">
                                    <a:latin typeface="Cambria Math" panose="02040503050406030204" pitchFamily="18" charset="0"/>
                                    <a:ea typeface="Calibri" panose="020F0502020204030204" pitchFamily="34" charset="0"/>
                                    <a:cs typeface="Times New Roman" panose="02020603050405020304" pitchFamily="18" charset="0"/>
                                  </a:rPr>
                                  <m:t>𝑥</m:t>
                                </m:r>
                                <m:r>
                                  <a:rPr lang="en-GB" i="1">
                                    <a:latin typeface="Cambria Math" panose="02040503050406030204" pitchFamily="18" charset="0"/>
                                    <a:ea typeface="Calibri" panose="020F0502020204030204" pitchFamily="34" charset="0"/>
                                    <a:cs typeface="Times New Roman" panose="02020603050405020304" pitchFamily="18" charset="0"/>
                                  </a:rPr>
                                  <m:t>&gt;2</m:t>
                                </m:r>
                              </m:e>
                            </m:mr>
                          </m:m>
                        </m:e>
                      </m:d>
                    </m:oMath>
                  </m:oMathPara>
                </a14:m>
                <a:endParaRPr lang="en-GB" dirty="0"/>
              </a:p>
              <a:p>
                <a:r>
                  <a:rPr lang="en-GB" dirty="0"/>
                  <a:t>Determine the range of </a:t>
                </a:r>
                <a14:m>
                  <m:oMath xmlns:m="http://schemas.openxmlformats.org/officeDocument/2006/math">
                    <m:r>
                      <a:rPr lang="en-GB" b="0" i="1" smtClean="0">
                        <a:latin typeface="Cambria Math" panose="02040503050406030204" pitchFamily="18" charset="0"/>
                      </a:rPr>
                      <m:t>𝑓</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oMath>
                </a14:m>
                <a:r>
                  <a:rPr lang="en-GB" dirty="0"/>
                  <a:t>.</a:t>
                </a:r>
              </a:p>
            </p:txBody>
          </p:sp>
        </mc:Choice>
        <mc:Fallback xmlns="">
          <p:sp>
            <p:nvSpPr>
              <p:cNvPr id="5" name="Rectangle 4"/>
              <p:cNvSpPr>
                <a:spLocks noRot="1" noChangeAspect="1" noMove="1" noResize="1" noEditPoints="1" noAdjustHandles="1" noChangeArrowheads="1" noChangeShapeType="1" noTextEdit="1"/>
              </p:cNvSpPr>
              <p:nvPr/>
            </p:nvSpPr>
            <p:spPr>
              <a:xfrm>
                <a:off x="612199" y="833637"/>
                <a:ext cx="7264034" cy="1530612"/>
              </a:xfrm>
              <a:prstGeom prst="rect">
                <a:avLst/>
              </a:prstGeom>
              <a:blipFill rotWithShape="0">
                <a:blip r:embed="rId2"/>
                <a:stretch>
                  <a:fillRect b="-361"/>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2924944"/>
            <a:ext cx="2880320" cy="3051805"/>
          </a:xfrm>
          <a:prstGeom prst="rect">
            <a:avLst/>
          </a:prstGeom>
          <a:noFill/>
          <a:ln>
            <a:noFill/>
          </a:ln>
        </p:spPr>
      </p:pic>
      <p:cxnSp>
        <p:nvCxnSpPr>
          <p:cNvPr id="7" name="Straight Connector 6"/>
          <p:cNvCxnSpPr/>
          <p:nvPr/>
        </p:nvCxnSpPr>
        <p:spPr>
          <a:xfrm flipH="1" flipV="1">
            <a:off x="1592952" y="3391292"/>
            <a:ext cx="777280" cy="3800"/>
          </a:xfrm>
          <a:prstGeom prst="line">
            <a:avLst/>
          </a:prstGeom>
        </p:spPr>
        <p:style>
          <a:lnRef idx="3">
            <a:schemeClr val="dk1"/>
          </a:lnRef>
          <a:fillRef idx="0">
            <a:schemeClr val="dk1"/>
          </a:fillRef>
          <a:effectRef idx="2">
            <a:schemeClr val="dk1"/>
          </a:effectRef>
          <a:fontRef idx="minor">
            <a:schemeClr val="tx1"/>
          </a:fontRef>
        </p:style>
      </p:cxnSp>
      <p:sp>
        <p:nvSpPr>
          <p:cNvPr id="8" name="Freeform 7"/>
          <p:cNvSpPr/>
          <p:nvPr/>
        </p:nvSpPr>
        <p:spPr>
          <a:xfrm>
            <a:off x="2370192" y="3391292"/>
            <a:ext cx="1059180" cy="1135398"/>
          </a:xfrm>
          <a:custGeom>
            <a:avLst/>
            <a:gdLst>
              <a:gd name="connsiteX0" fmla="*/ 0 w 1059180"/>
              <a:gd name="connsiteY0" fmla="*/ 0 h 1135398"/>
              <a:gd name="connsiteX1" fmla="*/ 266700 w 1059180"/>
              <a:gd name="connsiteY1" fmla="*/ 883920 h 1135398"/>
              <a:gd name="connsiteX2" fmla="*/ 525780 w 1059180"/>
              <a:gd name="connsiteY2" fmla="*/ 1135380 h 1135398"/>
              <a:gd name="connsiteX3" fmla="*/ 800100 w 1059180"/>
              <a:gd name="connsiteY3" fmla="*/ 876300 h 1135398"/>
              <a:gd name="connsiteX4" fmla="*/ 1059180 w 1059180"/>
              <a:gd name="connsiteY4" fmla="*/ 7620 h 1135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180" h="1135398">
                <a:moveTo>
                  <a:pt x="0" y="0"/>
                </a:moveTo>
                <a:cubicBezTo>
                  <a:pt x="89535" y="347345"/>
                  <a:pt x="179070" y="694690"/>
                  <a:pt x="266700" y="883920"/>
                </a:cubicBezTo>
                <a:cubicBezTo>
                  <a:pt x="354330" y="1073150"/>
                  <a:pt x="436880" y="1136650"/>
                  <a:pt x="525780" y="1135380"/>
                </a:cubicBezTo>
                <a:cubicBezTo>
                  <a:pt x="614680" y="1134110"/>
                  <a:pt x="711200" y="1064260"/>
                  <a:pt x="800100" y="876300"/>
                </a:cubicBezTo>
                <a:cubicBezTo>
                  <a:pt x="889000" y="688340"/>
                  <a:pt x="974090" y="347980"/>
                  <a:pt x="1059180" y="7620"/>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cxnSp>
        <p:nvCxnSpPr>
          <p:cNvPr id="9" name="Straight Connector 8"/>
          <p:cNvCxnSpPr>
            <a:endCxn id="8" idx="4"/>
          </p:cNvCxnSpPr>
          <p:nvPr/>
        </p:nvCxnSpPr>
        <p:spPr>
          <a:xfrm flipH="1" flipV="1">
            <a:off x="3429372" y="3398912"/>
            <a:ext cx="510540" cy="2232660"/>
          </a:xfrm>
          <a:prstGeom prst="line">
            <a:avLst/>
          </a:prstGeom>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4932040" y="3717032"/>
                <a:ext cx="3240360" cy="954107"/>
              </a:xfrm>
              <a:prstGeom prst="rect">
                <a:avLst/>
              </a:prstGeom>
              <a:noFill/>
            </p:spPr>
            <p:txBody>
              <a:bodyPr wrap="square" rtlCol="0">
                <a:spAutoFit/>
              </a:bodyPr>
              <a:lstStyle/>
              <a:p>
                <a:r>
                  <a:rPr lang="en-GB" sz="2800" b="1" dirty="0">
                    <a:latin typeface="+mj-lt"/>
                  </a:rPr>
                  <a:t>Range:</a:t>
                </a:r>
              </a:p>
              <a:p>
                <a:pPr/>
                <a14:m>
                  <m:oMathPara xmlns:m="http://schemas.openxmlformats.org/officeDocument/2006/math">
                    <m:oMathParaPr>
                      <m:jc m:val="centerGroup"/>
                    </m:oMathParaPr>
                    <m:oMath xmlns:m="http://schemas.openxmlformats.org/officeDocument/2006/math">
                      <m:r>
                        <a:rPr lang="en-GB" sz="2800" b="1" i="1" smtClean="0">
                          <a:latin typeface="Cambria Math" panose="02040503050406030204" pitchFamily="18" charset="0"/>
                        </a:rPr>
                        <m:t>𝒇</m:t>
                      </m:r>
                      <m:d>
                        <m:dPr>
                          <m:ctrlPr>
                            <a:rPr lang="en-GB" sz="2800" b="1" i="1" smtClean="0">
                              <a:latin typeface="Cambria Math" panose="02040503050406030204" pitchFamily="18" charset="0"/>
                            </a:rPr>
                          </m:ctrlPr>
                        </m:dPr>
                        <m:e>
                          <m:r>
                            <a:rPr lang="en-GB" sz="2800" b="1" i="1" smtClean="0">
                              <a:latin typeface="Cambria Math" panose="02040503050406030204" pitchFamily="18" charset="0"/>
                            </a:rPr>
                            <m:t>𝒙</m:t>
                          </m:r>
                        </m:e>
                      </m:d>
                      <m:r>
                        <a:rPr lang="en-GB" sz="2800" b="1" i="1" smtClean="0">
                          <a:latin typeface="Cambria Math" panose="02040503050406030204" pitchFamily="18" charset="0"/>
                        </a:rPr>
                        <m:t>≤</m:t>
                      </m:r>
                      <m:r>
                        <a:rPr lang="en-GB" sz="2800" b="1" i="1" smtClean="0">
                          <a:latin typeface="Cambria Math" panose="02040503050406030204" pitchFamily="18" charset="0"/>
                        </a:rPr>
                        <m:t>𝟒</m:t>
                      </m:r>
                    </m:oMath>
                  </m:oMathPara>
                </a14:m>
                <a:endParaRPr lang="en-GB" sz="2800" b="1" dirty="0"/>
              </a:p>
            </p:txBody>
          </p:sp>
        </mc:Choice>
        <mc:Fallback xmlns="">
          <p:sp>
            <p:nvSpPr>
              <p:cNvPr id="10" name="TextBox 9"/>
              <p:cNvSpPr txBox="1">
                <a:spLocks noRot="1" noChangeAspect="1" noMove="1" noResize="1" noEditPoints="1" noAdjustHandles="1" noChangeArrowheads="1" noChangeShapeType="1" noTextEdit="1"/>
              </p:cNvSpPr>
              <p:nvPr/>
            </p:nvSpPr>
            <p:spPr>
              <a:xfrm>
                <a:off x="4932040" y="3717032"/>
                <a:ext cx="3240360" cy="954107"/>
              </a:xfrm>
              <a:prstGeom prst="rect">
                <a:avLst/>
              </a:prstGeom>
              <a:blipFill rotWithShape="0">
                <a:blip r:embed="rId4"/>
                <a:stretch>
                  <a:fillRect l="-3759" t="-6410"/>
                </a:stretch>
              </a:blipFill>
            </p:spPr>
            <p:txBody>
              <a:bodyPr/>
              <a:lstStyle/>
              <a:p>
                <a:r>
                  <a:rPr lang="en-GB">
                    <a:noFill/>
                  </a:rPr>
                  <a:t> </a:t>
                </a:r>
              </a:p>
            </p:txBody>
          </p:sp>
        </mc:Fallback>
      </mc:AlternateContent>
      <p:sp>
        <p:nvSpPr>
          <p:cNvPr id="11" name="Rectangle 10"/>
          <p:cNvSpPr/>
          <p:nvPr/>
        </p:nvSpPr>
        <p:spPr>
          <a:xfrm>
            <a:off x="612199" y="2858194"/>
            <a:ext cx="4319841" cy="333699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Graph ?</a:t>
            </a:r>
          </a:p>
        </p:txBody>
      </p:sp>
      <p:sp>
        <p:nvSpPr>
          <p:cNvPr id="12" name="Rectangle 11"/>
          <p:cNvSpPr/>
          <p:nvPr/>
        </p:nvSpPr>
        <p:spPr>
          <a:xfrm>
            <a:off x="4932040" y="2858194"/>
            <a:ext cx="2944193" cy="333699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Range ?</a:t>
            </a:r>
          </a:p>
        </p:txBody>
      </p:sp>
    </p:spTree>
    <p:extLst>
      <p:ext uri="{BB962C8B-B14F-4D97-AF65-F5344CB8AC3E}">
        <p14:creationId xmlns:p14="http://schemas.microsoft.com/office/powerpoint/2010/main" val="6560532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1" grpId="0" animBg="1"/>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7"/>
          <p:cNvGrpSpPr/>
          <p:nvPr/>
        </p:nvGrpSpPr>
        <p:grpSpPr>
          <a:xfrm>
            <a:off x="-1144" y="0"/>
            <a:ext cx="9145144" cy="599127"/>
            <a:chOff x="-1144" y="0"/>
            <a:chExt cx="9145144" cy="599127"/>
          </a:xfrm>
        </p:grpSpPr>
        <p:sp>
          <p:nvSpPr>
            <p:cNvPr id="3" name="TextBox 2"/>
            <p:cNvSpPr txBox="1"/>
            <p:nvPr/>
          </p:nvSpPr>
          <p:spPr>
            <a:xfrm>
              <a:off x="0" y="0"/>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Exercise 5</a:t>
              </a:r>
            </a:p>
          </p:txBody>
        </p:sp>
        <p:cxnSp>
          <p:nvCxnSpPr>
            <p:cNvPr id="4" name="Straight Connector 3"/>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Rectangle 4"/>
              <p:cNvSpPr/>
              <p:nvPr/>
            </p:nvSpPr>
            <p:spPr>
              <a:xfrm>
                <a:off x="539552" y="764704"/>
                <a:ext cx="4032448" cy="6054350"/>
              </a:xfrm>
              <a:prstGeom prst="rect">
                <a:avLst/>
              </a:prstGeom>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Work out the range for each of these functions.</a:t>
                </a:r>
                <a:br>
                  <a:rPr lang="en-GB" dirty="0">
                    <a:latin typeface="Calibri" panose="020F0502020204030204" pitchFamily="34" charset="0"/>
                    <a:ea typeface="Times New Roman" panose="02020603050405020304" pitchFamily="18" charset="0"/>
                    <a:cs typeface="Times New Roman" panose="02020603050405020304" pitchFamily="18" charset="0"/>
                  </a:rPr>
                </a:br>
                <a:r>
                  <a:rPr lang="en-GB" dirty="0">
                    <a:latin typeface="Calibri" panose="020F0502020204030204" pitchFamily="34" charset="0"/>
                    <a:ea typeface="Times New Roman" panose="02020603050405020304" pitchFamily="18" charset="0"/>
                    <a:cs typeface="Times New Roman" panose="02020603050405020304" pitchFamily="18" charset="0"/>
                  </a:rPr>
                  <a:t>(a) </a:t>
                </a:r>
                <a14:m>
                  <m:oMath xmlns:m="http://schemas.openxmlformats.org/officeDocument/2006/math">
                    <m:r>
                      <a:rPr lang="en-GB" i="1">
                        <a:effectLst/>
                        <a:latin typeface="Cambria Math" panose="02040503050406030204" pitchFamily="18" charset="0"/>
                        <a:ea typeface="Times New Roman" panose="02020603050405020304" pitchFamily="18" charset="0"/>
                        <a:cs typeface="Times New Roman" panose="02020603050405020304" pitchFamily="18" charset="0"/>
                      </a:rPr>
                      <m:t>𝑓</m:t>
                    </m:r>
                    <m:d>
                      <m:dPr>
                        <m:ctrlPr>
                          <a:rPr lang="en-GB" i="1">
                            <a:effectLst/>
                            <a:latin typeface="Cambria Math" panose="02040503050406030204" pitchFamily="18" charset="0"/>
                            <a:ea typeface="Times New Roman" panose="02020603050405020304" pitchFamily="18" charset="0"/>
                          </a:rPr>
                        </m:ctrlPr>
                      </m:dPr>
                      <m:e>
                        <m:r>
                          <a:rPr lang="en-GB" i="1">
                            <a:effectLst/>
                            <a:latin typeface="Cambria Math" panose="02040503050406030204" pitchFamily="18" charset="0"/>
                            <a:ea typeface="Times New Roman" panose="02020603050405020304" pitchFamily="18" charset="0"/>
                            <a:cs typeface="Times New Roman" panose="02020603050405020304" pitchFamily="18" charset="0"/>
                          </a:rPr>
                          <m:t>𝑥</m:t>
                        </m:r>
                      </m:e>
                    </m:d>
                    <m:r>
                      <a:rPr lang="en-GB"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GB" i="1">
                            <a:effectLst/>
                            <a:latin typeface="Cambria Math" panose="02040503050406030204" pitchFamily="18" charset="0"/>
                            <a:ea typeface="Times New Roman" panose="02020603050405020304" pitchFamily="18" charset="0"/>
                          </a:rPr>
                        </m:ctrlPr>
                      </m:sSupPr>
                      <m:e>
                        <m:r>
                          <a:rPr lang="en-GB"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GB"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GB" i="1">
                        <a:effectLst/>
                        <a:latin typeface="Cambria Math" panose="02040503050406030204" pitchFamily="18" charset="0"/>
                        <a:ea typeface="Times New Roman" panose="02020603050405020304" pitchFamily="18" charset="0"/>
                        <a:cs typeface="Times New Roman" panose="02020603050405020304" pitchFamily="18" charset="0"/>
                      </a:rPr>
                      <m:t>+6</m:t>
                    </m:r>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for all </a:t>
                </a:r>
                <a14:m>
                  <m:oMath xmlns:m="http://schemas.openxmlformats.org/officeDocument/2006/math">
                    <m:r>
                      <a:rPr lang="en-GB" i="1">
                        <a:effectLst/>
                        <a:latin typeface="Cambria Math" panose="02040503050406030204" pitchFamily="18" charset="0"/>
                        <a:ea typeface="Times New Roman" panose="02020603050405020304" pitchFamily="18" charset="0"/>
                        <a:cs typeface="Times New Roman" panose="02020603050405020304" pitchFamily="18" charset="0"/>
                      </a:rPr>
                      <m:t>𝑥</m:t>
                    </m:r>
                  </m:oMath>
                </a14:m>
                <a:endParaRPr lang="en-GB" dirty="0">
                  <a:effectLst/>
                  <a:latin typeface="Calibri" panose="020F0502020204030204" pitchFamily="34" charset="0"/>
                  <a:ea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GB" b="1" i="1" smtClean="0">
                          <a:effectLst/>
                          <a:latin typeface="Cambria Math" panose="02040503050406030204" pitchFamily="18" charset="0"/>
                          <a:ea typeface="Times New Roman" panose="02020603050405020304" pitchFamily="18" charset="0"/>
                          <a:cs typeface="Times New Roman" panose="02020603050405020304" pitchFamily="18" charset="0"/>
                        </a:rPr>
                        <m:t>𝒇</m:t>
                      </m:r>
                      <m:d>
                        <m:dPr>
                          <m:ctrlPr>
                            <a:rPr lang="en-GB" b="1" i="1" smtClean="0">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GB" b="1" i="1" smtClean="0">
                              <a:effectLst/>
                              <a:latin typeface="Cambria Math" panose="02040503050406030204" pitchFamily="18" charset="0"/>
                              <a:ea typeface="Times New Roman" panose="02020603050405020304" pitchFamily="18" charset="0"/>
                              <a:cs typeface="Times New Roman" panose="02020603050405020304" pitchFamily="18" charset="0"/>
                            </a:rPr>
                            <m:t>𝒙</m:t>
                          </m:r>
                        </m:e>
                      </m:d>
                      <m:r>
                        <a:rPr lang="en-GB" b="1"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n-GB" b="1" i="1" smtClean="0">
                          <a:effectLst/>
                          <a:latin typeface="Cambria Math" panose="02040503050406030204" pitchFamily="18" charset="0"/>
                          <a:ea typeface="Times New Roman" panose="02020603050405020304" pitchFamily="18" charset="0"/>
                          <a:cs typeface="Times New Roman" panose="02020603050405020304" pitchFamily="18" charset="0"/>
                        </a:rPr>
                        <m:t>𝟔</m:t>
                      </m:r>
                    </m:oMath>
                  </m:oMathPara>
                </a14:m>
                <a:r>
                  <a:rPr lang="en-GB" dirty="0">
                    <a:effectLst/>
                    <a:latin typeface="Calibri" panose="020F0502020204030204" pitchFamily="34" charset="0"/>
                    <a:ea typeface="Times New Roman" panose="02020603050405020304" pitchFamily="18" charset="0"/>
                    <a:cs typeface="Times New Roman" panose="02020603050405020304" pitchFamily="18" charset="0"/>
                  </a:rPr>
                  <a:t/>
                </a:r>
                <a:br>
                  <a:rPr lang="en-GB" dirty="0">
                    <a:effectLst/>
                    <a:latin typeface="Calibri" panose="020F0502020204030204" pitchFamily="34" charset="0"/>
                    <a:ea typeface="Times New Roman" panose="02020603050405020304" pitchFamily="18" charset="0"/>
                    <a:cs typeface="Times New Roman" panose="02020603050405020304" pitchFamily="18" charset="0"/>
                  </a:rPr>
                </a:br>
                <a:r>
                  <a:rPr lang="en-GB" dirty="0">
                    <a:effectLst/>
                    <a:latin typeface="Calibri" panose="020F0502020204030204" pitchFamily="34" charset="0"/>
                    <a:ea typeface="Times New Roman" panose="02020603050405020304" pitchFamily="18" charset="0"/>
                    <a:cs typeface="Times New Roman" panose="02020603050405020304" pitchFamily="18" charset="0"/>
                  </a:rPr>
                  <a:t>(b) </a:t>
                </a:r>
                <a14:m>
                  <m:oMath xmlns:m="http://schemas.openxmlformats.org/officeDocument/2006/math">
                    <m:r>
                      <a:rPr lang="en-GB" i="1">
                        <a:effectLst/>
                        <a:latin typeface="Cambria Math" panose="02040503050406030204" pitchFamily="18" charset="0"/>
                        <a:ea typeface="Times New Roman" panose="02020603050405020304" pitchFamily="18" charset="0"/>
                        <a:cs typeface="Times New Roman" panose="02020603050405020304" pitchFamily="18" charset="0"/>
                      </a:rPr>
                      <m:t>𝑓</m:t>
                    </m:r>
                    <m:d>
                      <m:dPr>
                        <m:ctrlPr>
                          <a:rPr lang="en-GB" i="1">
                            <a:effectLst/>
                            <a:latin typeface="Cambria Math" panose="02040503050406030204" pitchFamily="18" charset="0"/>
                            <a:ea typeface="Times New Roman" panose="02020603050405020304" pitchFamily="18" charset="0"/>
                          </a:rPr>
                        </m:ctrlPr>
                      </m:dPr>
                      <m:e>
                        <m:r>
                          <a:rPr lang="en-GB" i="1">
                            <a:effectLst/>
                            <a:latin typeface="Cambria Math" panose="02040503050406030204" pitchFamily="18" charset="0"/>
                            <a:ea typeface="Times New Roman" panose="02020603050405020304" pitchFamily="18" charset="0"/>
                            <a:cs typeface="Times New Roman" panose="02020603050405020304" pitchFamily="18" charset="0"/>
                          </a:rPr>
                          <m:t>𝑥</m:t>
                        </m:r>
                      </m:e>
                    </m:d>
                    <m:r>
                      <a:rPr lang="en-GB" i="1">
                        <a:effectLst/>
                        <a:latin typeface="Cambria Math" panose="02040503050406030204" pitchFamily="18" charset="0"/>
                        <a:ea typeface="Times New Roman" panose="02020603050405020304" pitchFamily="18" charset="0"/>
                        <a:cs typeface="Times New Roman" panose="02020603050405020304" pitchFamily="18" charset="0"/>
                      </a:rPr>
                      <m:t>=3</m:t>
                    </m:r>
                    <m:r>
                      <a:rPr lang="en-GB"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GB" i="1">
                        <a:effectLst/>
                        <a:latin typeface="Cambria Math" panose="02040503050406030204" pitchFamily="18" charset="0"/>
                        <a:ea typeface="Times New Roman" panose="02020603050405020304" pitchFamily="18" charset="0"/>
                        <a:cs typeface="Times New Roman" panose="02020603050405020304" pitchFamily="18" charset="0"/>
                      </a:rPr>
                      <m:t>−5,  −2≤</m:t>
                    </m:r>
                    <m:r>
                      <a:rPr lang="en-GB"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GB" i="1">
                        <a:effectLst/>
                        <a:latin typeface="Cambria Math" panose="02040503050406030204" pitchFamily="18" charset="0"/>
                        <a:ea typeface="Times New Roman" panose="02020603050405020304" pitchFamily="18" charset="0"/>
                        <a:cs typeface="Times New Roman" panose="02020603050405020304" pitchFamily="18" charset="0"/>
                      </a:rPr>
                      <m:t>≤6</m:t>
                    </m:r>
                  </m:oMath>
                </a14:m>
                <a:endParaRPr lang="en-GB" dirty="0">
                  <a:effectLst/>
                  <a:latin typeface="Calibri" panose="020F0502020204030204" pitchFamily="34" charset="0"/>
                  <a:ea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GB" b="1"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n-GB" b="1" i="1" smtClean="0">
                          <a:effectLst/>
                          <a:latin typeface="Cambria Math" panose="02040503050406030204" pitchFamily="18" charset="0"/>
                          <a:ea typeface="Times New Roman" panose="02020603050405020304" pitchFamily="18" charset="0"/>
                          <a:cs typeface="Times New Roman" panose="02020603050405020304" pitchFamily="18" charset="0"/>
                        </a:rPr>
                        <m:t>𝟏𝟏</m:t>
                      </m:r>
                      <m:r>
                        <a:rPr lang="en-GB" b="1"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n-GB" b="1" i="1" smtClean="0">
                          <a:effectLst/>
                          <a:latin typeface="Cambria Math" panose="02040503050406030204" pitchFamily="18" charset="0"/>
                          <a:ea typeface="Times New Roman" panose="02020603050405020304" pitchFamily="18" charset="0"/>
                          <a:cs typeface="Times New Roman" panose="02020603050405020304" pitchFamily="18" charset="0"/>
                        </a:rPr>
                        <m:t>𝒇</m:t>
                      </m:r>
                      <m:d>
                        <m:dPr>
                          <m:ctrlPr>
                            <a:rPr lang="en-GB" b="1" i="1" smtClean="0">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GB" b="1" i="1" smtClean="0">
                              <a:effectLst/>
                              <a:latin typeface="Cambria Math" panose="02040503050406030204" pitchFamily="18" charset="0"/>
                              <a:ea typeface="Times New Roman" panose="02020603050405020304" pitchFamily="18" charset="0"/>
                              <a:cs typeface="Times New Roman" panose="02020603050405020304" pitchFamily="18" charset="0"/>
                            </a:rPr>
                            <m:t>𝒙</m:t>
                          </m:r>
                        </m:e>
                      </m:d>
                      <m:r>
                        <a:rPr lang="en-GB" b="1"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n-GB" b="1" i="1" smtClean="0">
                          <a:effectLst/>
                          <a:latin typeface="Cambria Math" panose="02040503050406030204" pitchFamily="18" charset="0"/>
                          <a:ea typeface="Times New Roman" panose="02020603050405020304" pitchFamily="18" charset="0"/>
                          <a:cs typeface="Times New Roman" panose="02020603050405020304" pitchFamily="18" charset="0"/>
                        </a:rPr>
                        <m:t>𝟏𝟑</m:t>
                      </m:r>
                    </m:oMath>
                  </m:oMathPara>
                </a14:m>
                <a:r>
                  <a:rPr lang="en-GB" dirty="0">
                    <a:effectLst/>
                    <a:latin typeface="Calibri" panose="020F0502020204030204" pitchFamily="34" charset="0"/>
                    <a:ea typeface="Times New Roman" panose="02020603050405020304" pitchFamily="18" charset="0"/>
                    <a:cs typeface="Times New Roman" panose="02020603050405020304" pitchFamily="18" charset="0"/>
                  </a:rPr>
                  <a:t/>
                </a:r>
                <a:br>
                  <a:rPr lang="en-GB" dirty="0">
                    <a:effectLst/>
                    <a:latin typeface="Calibri" panose="020F0502020204030204" pitchFamily="34" charset="0"/>
                    <a:ea typeface="Times New Roman" panose="02020603050405020304" pitchFamily="18" charset="0"/>
                    <a:cs typeface="Times New Roman" panose="02020603050405020304" pitchFamily="18" charset="0"/>
                  </a:rPr>
                </a:br>
                <a:r>
                  <a:rPr lang="en-GB" dirty="0">
                    <a:effectLst/>
                    <a:latin typeface="Calibri" panose="020F0502020204030204" pitchFamily="34" charset="0"/>
                    <a:ea typeface="Times New Roman" panose="02020603050405020304" pitchFamily="18" charset="0"/>
                    <a:cs typeface="Times New Roman" panose="02020603050405020304" pitchFamily="18" charset="0"/>
                  </a:rPr>
                  <a:t>(c) </a:t>
                </a:r>
                <a14:m>
                  <m:oMath xmlns:m="http://schemas.openxmlformats.org/officeDocument/2006/math">
                    <m:r>
                      <a:rPr lang="en-GB" i="1">
                        <a:effectLst/>
                        <a:latin typeface="Cambria Math" panose="02040503050406030204" pitchFamily="18" charset="0"/>
                        <a:ea typeface="Times New Roman" panose="02020603050405020304" pitchFamily="18" charset="0"/>
                        <a:cs typeface="Times New Roman" panose="02020603050405020304" pitchFamily="18" charset="0"/>
                      </a:rPr>
                      <m:t>𝑓</m:t>
                    </m:r>
                    <m:d>
                      <m:dPr>
                        <m:ctrlPr>
                          <a:rPr lang="en-GB" i="1">
                            <a:effectLst/>
                            <a:latin typeface="Cambria Math" panose="02040503050406030204" pitchFamily="18" charset="0"/>
                            <a:ea typeface="Times New Roman" panose="02020603050405020304" pitchFamily="18" charset="0"/>
                          </a:rPr>
                        </m:ctrlPr>
                      </m:dPr>
                      <m:e>
                        <m:r>
                          <a:rPr lang="en-GB" i="1">
                            <a:effectLst/>
                            <a:latin typeface="Cambria Math" panose="02040503050406030204" pitchFamily="18" charset="0"/>
                            <a:ea typeface="Times New Roman" panose="02020603050405020304" pitchFamily="18" charset="0"/>
                            <a:cs typeface="Times New Roman" panose="02020603050405020304" pitchFamily="18" charset="0"/>
                          </a:rPr>
                          <m:t>𝑥</m:t>
                        </m:r>
                      </m:e>
                    </m:d>
                    <m:r>
                      <a:rPr lang="en-GB" i="1">
                        <a:effectLst/>
                        <a:latin typeface="Cambria Math" panose="02040503050406030204" pitchFamily="18" charset="0"/>
                        <a:ea typeface="Times New Roman" panose="02020603050405020304" pitchFamily="18" charset="0"/>
                        <a:cs typeface="Times New Roman" panose="02020603050405020304" pitchFamily="18" charset="0"/>
                      </a:rPr>
                      <m:t>=3</m:t>
                    </m:r>
                    <m:sSup>
                      <m:sSupPr>
                        <m:ctrlPr>
                          <a:rPr lang="en-GB" i="1">
                            <a:effectLst/>
                            <a:latin typeface="Cambria Math" panose="02040503050406030204" pitchFamily="18" charset="0"/>
                            <a:ea typeface="Times New Roman" panose="02020603050405020304" pitchFamily="18" charset="0"/>
                          </a:rPr>
                        </m:ctrlPr>
                      </m:sSupPr>
                      <m:e>
                        <m:r>
                          <a:rPr lang="en-GB"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GB" i="1">
                            <a:effectLst/>
                            <a:latin typeface="Cambria Math" panose="02040503050406030204" pitchFamily="18" charset="0"/>
                            <a:ea typeface="Times New Roman" panose="02020603050405020304" pitchFamily="18" charset="0"/>
                            <a:cs typeface="Times New Roman" panose="02020603050405020304" pitchFamily="18" charset="0"/>
                          </a:rPr>
                          <m:t>4</m:t>
                        </m:r>
                      </m:sup>
                    </m:sSup>
                    <m:r>
                      <a:rPr lang="en-GB" i="1">
                        <a:effectLst/>
                        <a:latin typeface="Cambria Math" panose="02040503050406030204" pitchFamily="18" charset="0"/>
                        <a:ea typeface="Times New Roman" panose="02020603050405020304" pitchFamily="18" charset="0"/>
                        <a:cs typeface="Times New Roman" panose="02020603050405020304" pitchFamily="18" charset="0"/>
                      </a:rPr>
                      <m:t>,   </m:t>
                    </m:r>
                    <m:r>
                      <a:rPr lang="en-GB"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GB" i="1">
                        <a:effectLst/>
                        <a:latin typeface="Cambria Math" panose="02040503050406030204" pitchFamily="18" charset="0"/>
                        <a:ea typeface="Times New Roman" panose="02020603050405020304" pitchFamily="18" charset="0"/>
                        <a:cs typeface="Times New Roman" panose="02020603050405020304" pitchFamily="18" charset="0"/>
                      </a:rPr>
                      <m:t>&lt;−2</m:t>
                    </m:r>
                  </m:oMath>
                </a14:m>
                <a:endParaRPr lang="en-GB" dirty="0"/>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𝒇</m:t>
                      </m:r>
                      <m:d>
                        <m:dPr>
                          <m:ctrlPr>
                            <a:rPr lang="en-GB" b="1" i="1" smtClean="0">
                              <a:latin typeface="Cambria Math" panose="02040503050406030204" pitchFamily="18" charset="0"/>
                            </a:rPr>
                          </m:ctrlPr>
                        </m:dPr>
                        <m:e>
                          <m:r>
                            <a:rPr lang="en-GB" b="1" i="1" smtClean="0">
                              <a:latin typeface="Cambria Math" panose="02040503050406030204" pitchFamily="18" charset="0"/>
                            </a:rPr>
                            <m:t>𝒙</m:t>
                          </m:r>
                        </m:e>
                      </m:d>
                      <m:r>
                        <a:rPr lang="en-GB" b="1" i="1" smtClean="0">
                          <a:latin typeface="Cambria Math"/>
                        </a:rPr>
                        <m:t>&gt;</m:t>
                      </m:r>
                      <m:r>
                        <a:rPr lang="en-GB" b="1" i="1" smtClean="0">
                          <a:latin typeface="Cambria Math" panose="02040503050406030204" pitchFamily="18" charset="0"/>
                        </a:rPr>
                        <m:t>𝟒𝟖</m:t>
                      </m:r>
                    </m:oMath>
                  </m:oMathPara>
                </a14:m>
                <a:endParaRPr lang="en-GB" b="1" dirty="0"/>
              </a:p>
              <a:p>
                <a:endParaRPr lang="en-GB" dirty="0"/>
              </a:p>
              <a:p>
                <a:pPr lvl="0"/>
                <a:r>
                  <a:rPr lang="en-GB" dirty="0"/>
                  <a:t>(a) </a:t>
                </a:r>
                <a14:m>
                  <m:oMath xmlns:m="http://schemas.openxmlformats.org/officeDocument/2006/math">
                    <m:r>
                      <a:rPr lang="en-GB" i="1">
                        <a:latin typeface="Cambria Math" panose="02040503050406030204" pitchFamily="18" charset="0"/>
                      </a:rPr>
                      <m:t>𝑓</m:t>
                    </m:r>
                    <m:d>
                      <m:dPr>
                        <m:ctrlPr>
                          <a:rPr lang="en-GB" i="1">
                            <a:latin typeface="Cambria Math" panose="02040503050406030204" pitchFamily="18" charset="0"/>
                          </a:rPr>
                        </m:ctrlPr>
                      </m:dPr>
                      <m:e>
                        <m:r>
                          <a:rPr lang="en-GB" i="1">
                            <a:latin typeface="Cambria Math" panose="02040503050406030204" pitchFamily="18" charset="0"/>
                          </a:rPr>
                          <m:t>𝑥</m:t>
                        </m:r>
                      </m:e>
                    </m:d>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𝑥</m:t>
                        </m:r>
                        <m:r>
                          <a:rPr lang="en-GB" i="1">
                            <a:latin typeface="Cambria Math" panose="02040503050406030204" pitchFamily="18" charset="0"/>
                          </a:rPr>
                          <m:t>+2</m:t>
                        </m:r>
                      </m:num>
                      <m:den>
                        <m:r>
                          <a:rPr lang="en-GB" i="1">
                            <a:latin typeface="Cambria Math" panose="02040503050406030204" pitchFamily="18" charset="0"/>
                          </a:rPr>
                          <m:t>𝑥</m:t>
                        </m:r>
                        <m:r>
                          <a:rPr lang="en-GB" i="1">
                            <a:latin typeface="Cambria Math" panose="02040503050406030204" pitchFamily="18" charset="0"/>
                          </a:rPr>
                          <m:t>−3</m:t>
                        </m:r>
                      </m:den>
                    </m:f>
                  </m:oMath>
                </a14:m>
                <a:r>
                  <a:rPr lang="en-GB" dirty="0"/>
                  <a:t/>
                </a:r>
                <a:br>
                  <a:rPr lang="en-GB" dirty="0"/>
                </a:br>
                <a:r>
                  <a:rPr lang="en-GB" dirty="0"/>
                  <a:t>Give a reason why </a:t>
                </a:r>
                <a14:m>
                  <m:oMath xmlns:m="http://schemas.openxmlformats.org/officeDocument/2006/math">
                    <m:r>
                      <a:rPr lang="en-GB" i="1">
                        <a:latin typeface="Cambria Math" panose="02040503050406030204" pitchFamily="18" charset="0"/>
                      </a:rPr>
                      <m:t>𝑥</m:t>
                    </m:r>
                    <m:r>
                      <a:rPr lang="en-GB" i="1">
                        <a:latin typeface="Cambria Math" panose="02040503050406030204" pitchFamily="18" charset="0"/>
                      </a:rPr>
                      <m:t>&gt;0</m:t>
                    </m:r>
                  </m:oMath>
                </a14:m>
                <a:r>
                  <a:rPr lang="en-GB" dirty="0"/>
                  <a:t> is not a suitable domain for </a:t>
                </a:r>
                <a14:m>
                  <m:oMath xmlns:m="http://schemas.openxmlformats.org/officeDocument/2006/math">
                    <m:r>
                      <a:rPr lang="en-GB" i="1">
                        <a:latin typeface="Cambria Math" panose="02040503050406030204" pitchFamily="18" charset="0"/>
                      </a:rPr>
                      <m:t>𝑓</m:t>
                    </m:r>
                    <m:r>
                      <a:rPr lang="en-GB" i="1">
                        <a:latin typeface="Cambria Math" panose="02040503050406030204" pitchFamily="18" charset="0"/>
                      </a:rPr>
                      <m:t>(</m:t>
                    </m:r>
                    <m:r>
                      <a:rPr lang="en-GB" i="1">
                        <a:latin typeface="Cambria Math" panose="02040503050406030204" pitchFamily="18" charset="0"/>
                      </a:rPr>
                      <m:t>𝑥</m:t>
                    </m:r>
                    <m:r>
                      <a:rPr lang="en-GB" i="1">
                        <a:latin typeface="Cambria Math" panose="02040503050406030204" pitchFamily="18" charset="0"/>
                      </a:rPr>
                      <m:t>)</m:t>
                    </m:r>
                  </m:oMath>
                </a14:m>
                <a:r>
                  <a:rPr lang="en-GB" dirty="0"/>
                  <a:t>.</a:t>
                </a:r>
              </a:p>
              <a:p>
                <a:pPr lvl="0"/>
                <a:r>
                  <a:rPr lang="en-GB" b="1" dirty="0"/>
                  <a:t>It would include 3, for which </a:t>
                </a:r>
                <a14:m>
                  <m:oMath xmlns:m="http://schemas.openxmlformats.org/officeDocument/2006/math">
                    <m:r>
                      <a:rPr lang="en-GB" b="1" i="1" smtClean="0">
                        <a:latin typeface="Cambria Math" panose="02040503050406030204" pitchFamily="18" charset="0"/>
                      </a:rPr>
                      <m:t>𝒇</m:t>
                    </m:r>
                    <m:r>
                      <a:rPr lang="en-GB" b="1" i="1" smtClean="0">
                        <a:latin typeface="Cambria Math" panose="02040503050406030204" pitchFamily="18" charset="0"/>
                      </a:rPr>
                      <m:t>(</m:t>
                    </m:r>
                    <m:r>
                      <a:rPr lang="en-GB" b="1" i="1" smtClean="0">
                        <a:latin typeface="Cambria Math" panose="02040503050406030204" pitchFamily="18" charset="0"/>
                      </a:rPr>
                      <m:t>𝒙</m:t>
                    </m:r>
                    <m:r>
                      <a:rPr lang="en-GB" b="1" i="1" smtClean="0">
                        <a:latin typeface="Cambria Math" panose="02040503050406030204" pitchFamily="18" charset="0"/>
                      </a:rPr>
                      <m:t>)</m:t>
                    </m:r>
                  </m:oMath>
                </a14:m>
                <a:r>
                  <a:rPr lang="en-GB" b="1" dirty="0"/>
                  <a:t> is undefined.</a:t>
                </a:r>
                <a:r>
                  <a:rPr lang="en-GB" dirty="0"/>
                  <a:t/>
                </a:r>
                <a:br>
                  <a:rPr lang="en-GB" dirty="0"/>
                </a:br>
                <a:r>
                  <a:rPr lang="en-GB" dirty="0"/>
                  <a:t>(b) Give a possible domain for         </a:t>
                </a:r>
                <a14:m>
                  <m:oMath xmlns:m="http://schemas.openxmlformats.org/officeDocument/2006/math">
                    <m:r>
                      <a:rPr lang="en-GB" i="1">
                        <a:latin typeface="Cambria Math" panose="02040503050406030204" pitchFamily="18" charset="0"/>
                      </a:rPr>
                      <m:t>𝑓</m:t>
                    </m:r>
                    <m:d>
                      <m:dPr>
                        <m:ctrlPr>
                          <a:rPr lang="en-GB" i="1">
                            <a:latin typeface="Cambria Math" panose="02040503050406030204" pitchFamily="18" charset="0"/>
                          </a:rPr>
                        </m:ctrlPr>
                      </m:dPr>
                      <m:e>
                        <m:r>
                          <a:rPr lang="en-GB" i="1">
                            <a:latin typeface="Cambria Math" panose="02040503050406030204" pitchFamily="18" charset="0"/>
                          </a:rPr>
                          <m:t>𝑥</m:t>
                        </m:r>
                      </m:e>
                    </m:d>
                    <m:r>
                      <a:rPr lang="en-GB" i="1">
                        <a:latin typeface="Cambria Math" panose="02040503050406030204" pitchFamily="18" charset="0"/>
                      </a:rPr>
                      <m:t>=</m:t>
                    </m:r>
                    <m:rad>
                      <m:radPr>
                        <m:degHide m:val="on"/>
                        <m:ctrlPr>
                          <a:rPr lang="en-GB" i="1">
                            <a:latin typeface="Cambria Math" panose="02040503050406030204" pitchFamily="18" charset="0"/>
                          </a:rPr>
                        </m:ctrlPr>
                      </m:radPr>
                      <m:deg/>
                      <m:e>
                        <m:r>
                          <a:rPr lang="en-GB" i="1">
                            <a:latin typeface="Cambria Math" panose="02040503050406030204" pitchFamily="18" charset="0"/>
                          </a:rPr>
                          <m:t>𝑥</m:t>
                        </m:r>
                        <m:r>
                          <a:rPr lang="en-GB" i="1">
                            <a:latin typeface="Cambria Math" panose="02040503050406030204" pitchFamily="18" charset="0"/>
                          </a:rPr>
                          <m:t>−5</m:t>
                        </m:r>
                      </m:e>
                    </m:rad>
                  </m:oMath>
                </a14:m>
                <a:r>
                  <a:rPr lang="en-GB" dirty="0"/>
                  <a:t>             </a:t>
                </a:r>
                <a14:m>
                  <m:oMath xmlns:m="http://schemas.openxmlformats.org/officeDocument/2006/math">
                    <m:r>
                      <a:rPr lang="en-GB" b="1" i="1" dirty="0" smtClean="0">
                        <a:latin typeface="Cambria Math"/>
                      </a:rPr>
                      <m:t>𝒙</m:t>
                    </m:r>
                    <m:r>
                      <a:rPr lang="en-GB" b="1" i="1" dirty="0" smtClean="0">
                        <a:latin typeface="Cambria Math" panose="02040503050406030204" pitchFamily="18" charset="0"/>
                      </a:rPr>
                      <m:t>≥</m:t>
                    </m:r>
                    <m:r>
                      <a:rPr lang="en-GB" b="1" i="1" dirty="0" smtClean="0">
                        <a:latin typeface="Cambria Math" panose="02040503050406030204" pitchFamily="18" charset="0"/>
                      </a:rPr>
                      <m:t>𝟓</m:t>
                    </m:r>
                  </m:oMath>
                </a14:m>
                <a:r>
                  <a:rPr lang="en-GB" dirty="0"/>
                  <a:t/>
                </a:r>
                <a:br>
                  <a:rPr lang="en-GB" dirty="0"/>
                </a:br>
                <a:endParaRPr lang="en-GB" dirty="0"/>
              </a:p>
              <a:p>
                <a:pPr lvl="0"/>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𝑓</m:t>
                      </m:r>
                      <m:d>
                        <m:dPr>
                          <m:ctrlPr>
                            <a:rPr lang="en-GB" i="1">
                              <a:latin typeface="Cambria Math" panose="02040503050406030204" pitchFamily="18" charset="0"/>
                            </a:rPr>
                          </m:ctrlPr>
                        </m:dPr>
                        <m:e>
                          <m:r>
                            <a:rPr lang="en-GB" i="1">
                              <a:latin typeface="Cambria Math" panose="02040503050406030204" pitchFamily="18" charset="0"/>
                            </a:rPr>
                            <m:t>𝑥</m:t>
                          </m:r>
                        </m:e>
                      </m:d>
                      <m:r>
                        <a:rPr lang="en-GB" i="1">
                          <a:latin typeface="Cambria Math" panose="02040503050406030204" pitchFamily="18" charset="0"/>
                        </a:rPr>
                        <m:t>=3−2</m:t>
                      </m:r>
                      <m:r>
                        <a:rPr lang="en-GB" i="1">
                          <a:latin typeface="Cambria Math" panose="02040503050406030204" pitchFamily="18" charset="0"/>
                        </a:rPr>
                        <m:t>𝑥</m:t>
                      </m:r>
                      <m:r>
                        <a:rPr lang="en-GB" i="1">
                          <a:latin typeface="Cambria Math" panose="02040503050406030204" pitchFamily="18" charset="0"/>
                        </a:rPr>
                        <m:t>,   </m:t>
                      </m:r>
                      <m:r>
                        <a:rPr lang="en-GB" i="1">
                          <a:latin typeface="Cambria Math" panose="02040503050406030204" pitchFamily="18" charset="0"/>
                        </a:rPr>
                        <m:t>𝑎</m:t>
                      </m:r>
                      <m:r>
                        <a:rPr lang="en-GB" i="1">
                          <a:latin typeface="Cambria Math" panose="02040503050406030204" pitchFamily="18" charset="0"/>
                        </a:rPr>
                        <m:t>&lt;</m:t>
                      </m:r>
                      <m:r>
                        <a:rPr lang="en-GB" i="1">
                          <a:latin typeface="Cambria Math" panose="02040503050406030204" pitchFamily="18" charset="0"/>
                        </a:rPr>
                        <m:t>𝑥</m:t>
                      </m:r>
                      <m:r>
                        <a:rPr lang="en-GB" i="1">
                          <a:latin typeface="Cambria Math" panose="02040503050406030204" pitchFamily="18" charset="0"/>
                        </a:rPr>
                        <m:t>&lt;</m:t>
                      </m:r>
                      <m:r>
                        <a:rPr lang="en-GB" i="1">
                          <a:latin typeface="Cambria Math" panose="02040503050406030204" pitchFamily="18" charset="0"/>
                        </a:rPr>
                        <m:t>𝑏</m:t>
                      </m:r>
                    </m:oMath>
                  </m:oMathPara>
                </a14:m>
                <a:r>
                  <a:rPr lang="en-GB" dirty="0"/>
                  <a:t/>
                </a:r>
                <a:br>
                  <a:rPr lang="en-GB" dirty="0"/>
                </a:br>
                <a:r>
                  <a:rPr lang="en-GB" dirty="0"/>
                  <a:t>The range of </a:t>
                </a:r>
                <a14:m>
                  <m:oMath xmlns:m="http://schemas.openxmlformats.org/officeDocument/2006/math">
                    <m:r>
                      <a:rPr lang="en-GB" i="1">
                        <a:latin typeface="Cambria Math" panose="02040503050406030204" pitchFamily="18" charset="0"/>
                      </a:rPr>
                      <m:t>𝑓</m:t>
                    </m:r>
                    <m:r>
                      <a:rPr lang="en-GB" i="1">
                        <a:latin typeface="Cambria Math" panose="02040503050406030204" pitchFamily="18" charset="0"/>
                      </a:rPr>
                      <m:t>(</m:t>
                    </m:r>
                    <m:r>
                      <a:rPr lang="en-GB" i="1">
                        <a:latin typeface="Cambria Math" panose="02040503050406030204" pitchFamily="18" charset="0"/>
                      </a:rPr>
                      <m:t>𝑥</m:t>
                    </m:r>
                    <m:r>
                      <a:rPr lang="en-GB" i="1">
                        <a:latin typeface="Cambria Math" panose="02040503050406030204" pitchFamily="18" charset="0"/>
                      </a:rPr>
                      <m:t>)</m:t>
                    </m:r>
                  </m:oMath>
                </a14:m>
                <a:r>
                  <a:rPr lang="en-GB" dirty="0"/>
                  <a:t> is </a:t>
                </a:r>
                <a14:m>
                  <m:oMath xmlns:m="http://schemas.openxmlformats.org/officeDocument/2006/math">
                    <m:r>
                      <a:rPr lang="en-GB" i="1">
                        <a:latin typeface="Cambria Math" panose="02040503050406030204" pitchFamily="18" charset="0"/>
                      </a:rPr>
                      <m:t>−5&lt;</m:t>
                    </m:r>
                    <m:r>
                      <a:rPr lang="en-GB" i="1">
                        <a:latin typeface="Cambria Math" panose="02040503050406030204" pitchFamily="18" charset="0"/>
                      </a:rPr>
                      <m:t>𝑓</m:t>
                    </m:r>
                    <m:d>
                      <m:dPr>
                        <m:ctrlPr>
                          <a:rPr lang="en-GB" i="1">
                            <a:latin typeface="Cambria Math" panose="02040503050406030204" pitchFamily="18" charset="0"/>
                          </a:rPr>
                        </m:ctrlPr>
                      </m:dPr>
                      <m:e>
                        <m:r>
                          <a:rPr lang="en-GB" i="1">
                            <a:latin typeface="Cambria Math" panose="02040503050406030204" pitchFamily="18" charset="0"/>
                          </a:rPr>
                          <m:t>𝑥</m:t>
                        </m:r>
                      </m:e>
                    </m:d>
                    <m:r>
                      <a:rPr lang="en-GB" i="1">
                        <a:latin typeface="Cambria Math" panose="02040503050406030204" pitchFamily="18" charset="0"/>
                      </a:rPr>
                      <m:t>&lt;5</m:t>
                    </m:r>
                  </m:oMath>
                </a14:m>
                <a:r>
                  <a:rPr lang="en-GB" dirty="0"/>
                  <a:t/>
                </a:r>
                <a:br>
                  <a:rPr lang="en-GB" dirty="0"/>
                </a:br>
                <a:r>
                  <a:rPr lang="en-GB" dirty="0"/>
                  <a:t>Work out </a:t>
                </a:r>
                <a14:m>
                  <m:oMath xmlns:m="http://schemas.openxmlformats.org/officeDocument/2006/math">
                    <m:r>
                      <a:rPr lang="en-GB" i="1">
                        <a:latin typeface="Cambria Math" panose="02040503050406030204" pitchFamily="18" charset="0"/>
                      </a:rPr>
                      <m:t>𝑎</m:t>
                    </m:r>
                  </m:oMath>
                </a14:m>
                <a:r>
                  <a:rPr lang="en-GB" dirty="0"/>
                  <a:t> and </a:t>
                </a:r>
                <a14:m>
                  <m:oMath xmlns:m="http://schemas.openxmlformats.org/officeDocument/2006/math">
                    <m:r>
                      <a:rPr lang="en-GB" i="1">
                        <a:latin typeface="Cambria Math" panose="02040503050406030204" pitchFamily="18" charset="0"/>
                      </a:rPr>
                      <m:t>𝑏</m:t>
                    </m:r>
                  </m:oMath>
                </a14:m>
                <a:r>
                  <a:rPr lang="en-GB" dirty="0"/>
                  <a:t>.</a:t>
                </a:r>
              </a:p>
              <a:p>
                <a:pPr lvl="0"/>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𝒂</m:t>
                      </m:r>
                      <m:r>
                        <a:rPr lang="en-GB" b="1"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 </m:t>
                      </m:r>
                      <m:r>
                        <a:rPr lang="en-GB" b="1" i="1" smtClean="0">
                          <a:latin typeface="Cambria Math" panose="02040503050406030204" pitchFamily="18" charset="0"/>
                        </a:rPr>
                        <m:t>𝒃</m:t>
                      </m:r>
                      <m:r>
                        <a:rPr lang="en-GB" b="1" i="1" smtClean="0">
                          <a:latin typeface="Cambria Math" panose="02040503050406030204" pitchFamily="18" charset="0"/>
                        </a:rPr>
                        <m:t>=</m:t>
                      </m:r>
                      <m:r>
                        <a:rPr lang="en-GB" b="1" i="1" smtClean="0">
                          <a:latin typeface="Cambria Math" panose="02040503050406030204" pitchFamily="18" charset="0"/>
                        </a:rPr>
                        <m:t>𝟒</m:t>
                      </m:r>
                    </m:oMath>
                  </m:oMathPara>
                </a14:m>
                <a:endParaRPr lang="en-GB" b="1" dirty="0"/>
              </a:p>
            </p:txBody>
          </p:sp>
        </mc:Choice>
        <mc:Fallback xmlns="">
          <p:sp>
            <p:nvSpPr>
              <p:cNvPr id="5" name="Rectangle 4"/>
              <p:cNvSpPr>
                <a:spLocks noRot="1" noChangeAspect="1" noMove="1" noResize="1" noEditPoints="1" noAdjustHandles="1" noChangeArrowheads="1" noChangeShapeType="1" noTextEdit="1"/>
              </p:cNvSpPr>
              <p:nvPr/>
            </p:nvSpPr>
            <p:spPr>
              <a:xfrm>
                <a:off x="539552" y="764704"/>
                <a:ext cx="4032448" cy="6054350"/>
              </a:xfrm>
              <a:prstGeom prst="rect">
                <a:avLst/>
              </a:prstGeom>
              <a:blipFill rotWithShape="1">
                <a:blip r:embed="rId2"/>
                <a:stretch>
                  <a:fillRect l="-1362" t="-503" r="-166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5004048" y="748884"/>
                <a:ext cx="4138808" cy="5644750"/>
              </a:xfrm>
              <a:prstGeom prst="rect">
                <a:avLst/>
              </a:prstGeom>
            </p:spPr>
            <p:txBody>
              <a:bodyPr wrap="square">
                <a:spAutoFit/>
              </a:bodyPr>
              <a:lstStyle/>
              <a:p>
                <a:pPr/>
                <a:r>
                  <a:rPr lang="en-GB" dirty="0"/>
                  <a:t>[Set 1 Paper 2] (a) The function </a:t>
                </a:r>
                <a14:m>
                  <m:oMath xmlns:m="http://schemas.openxmlformats.org/officeDocument/2006/math">
                    <m:r>
                      <a:rPr lang="en-GB" i="1">
                        <a:latin typeface="Cambria Math" panose="02040503050406030204" pitchFamily="18" charset="0"/>
                      </a:rPr>
                      <m:t>𝑓</m:t>
                    </m:r>
                    <m:r>
                      <a:rPr lang="en-GB" i="1">
                        <a:latin typeface="Cambria Math" panose="02040503050406030204" pitchFamily="18" charset="0"/>
                      </a:rPr>
                      <m:t>(</m:t>
                    </m:r>
                    <m:r>
                      <a:rPr lang="en-GB" i="1">
                        <a:latin typeface="Cambria Math" panose="02040503050406030204" pitchFamily="18" charset="0"/>
                      </a:rPr>
                      <m:t>𝑥</m:t>
                    </m:r>
                    <m:r>
                      <a:rPr lang="en-GB" i="1">
                        <a:latin typeface="Cambria Math" panose="02040503050406030204" pitchFamily="18" charset="0"/>
                      </a:rPr>
                      <m:t>)</m:t>
                    </m:r>
                  </m:oMath>
                </a14:m>
                <a:r>
                  <a:rPr lang="en-GB" dirty="0"/>
                  <a:t> is defined as:</a:t>
                </a:r>
                <a:br>
                  <a:rPr lang="en-GB" dirty="0"/>
                </a:b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𝑓</m:t>
                      </m:r>
                      <m:d>
                        <m:dPr>
                          <m:ctrlPr>
                            <a:rPr lang="en-GB" i="1">
                              <a:latin typeface="Cambria Math" panose="02040503050406030204" pitchFamily="18" charset="0"/>
                            </a:rPr>
                          </m:ctrlPr>
                        </m:dPr>
                        <m:e>
                          <m:r>
                            <a:rPr lang="en-GB" i="1">
                              <a:latin typeface="Cambria Math" panose="02040503050406030204" pitchFamily="18" charset="0"/>
                            </a:rPr>
                            <m:t>𝑥</m:t>
                          </m:r>
                        </m:e>
                      </m:d>
                      <m:r>
                        <a:rPr lang="en-GB" i="1">
                          <a:latin typeface="Cambria Math" panose="02040503050406030204" pitchFamily="18" charset="0"/>
                        </a:rPr>
                        <m:t>=22−7</m:t>
                      </m:r>
                      <m:r>
                        <a:rPr lang="en-GB" i="1">
                          <a:latin typeface="Cambria Math" panose="02040503050406030204" pitchFamily="18" charset="0"/>
                        </a:rPr>
                        <m:t>𝑥</m:t>
                      </m:r>
                      <m:r>
                        <a:rPr lang="en-GB" i="1">
                          <a:latin typeface="Cambria Math" panose="02040503050406030204" pitchFamily="18" charset="0"/>
                        </a:rPr>
                        <m:t>,   −2≤</m:t>
                      </m:r>
                      <m:r>
                        <a:rPr lang="en-GB" i="1">
                          <a:latin typeface="Cambria Math" panose="02040503050406030204" pitchFamily="18" charset="0"/>
                        </a:rPr>
                        <m:t>𝑥</m:t>
                      </m:r>
                      <m:r>
                        <a:rPr lang="en-GB" i="1">
                          <a:latin typeface="Cambria Math" panose="02040503050406030204" pitchFamily="18" charset="0"/>
                        </a:rPr>
                        <m:t>≤</m:t>
                      </m:r>
                      <m:r>
                        <a:rPr lang="en-GB" i="1">
                          <a:latin typeface="Cambria Math" panose="02040503050406030204" pitchFamily="18" charset="0"/>
                        </a:rPr>
                        <m:t>𝑝</m:t>
                      </m:r>
                    </m:oMath>
                  </m:oMathPara>
                </a14:m>
                <a:r>
                  <a:rPr lang="en-GB" dirty="0"/>
                  <a:t/>
                </a:r>
                <a:br>
                  <a:rPr lang="en-GB" dirty="0"/>
                </a:br>
                <a:r>
                  <a:rPr lang="en-GB" dirty="0"/>
                  <a:t>The range of </a:t>
                </a:r>
                <a14:m>
                  <m:oMath xmlns:m="http://schemas.openxmlformats.org/officeDocument/2006/math">
                    <m:r>
                      <a:rPr lang="en-GB" i="1">
                        <a:latin typeface="Cambria Math" panose="02040503050406030204" pitchFamily="18" charset="0"/>
                      </a:rPr>
                      <m:t>𝑓</m:t>
                    </m:r>
                    <m:r>
                      <a:rPr lang="en-GB" i="1">
                        <a:latin typeface="Cambria Math" panose="02040503050406030204" pitchFamily="18" charset="0"/>
                      </a:rPr>
                      <m:t>(</m:t>
                    </m:r>
                    <m:r>
                      <a:rPr lang="en-GB" i="1">
                        <a:latin typeface="Cambria Math" panose="02040503050406030204" pitchFamily="18" charset="0"/>
                      </a:rPr>
                      <m:t>𝑥</m:t>
                    </m:r>
                    <m:r>
                      <a:rPr lang="en-GB" i="1">
                        <a:latin typeface="Cambria Math" panose="02040503050406030204" pitchFamily="18" charset="0"/>
                      </a:rPr>
                      <m:t>)</m:t>
                    </m:r>
                  </m:oMath>
                </a14:m>
                <a:r>
                  <a:rPr lang="en-GB" dirty="0"/>
                  <a:t> is </a:t>
                </a:r>
                <a14:m>
                  <m:oMath xmlns:m="http://schemas.openxmlformats.org/officeDocument/2006/math">
                    <m:r>
                      <a:rPr lang="en-GB" i="1">
                        <a:latin typeface="Cambria Math" panose="02040503050406030204" pitchFamily="18" charset="0"/>
                      </a:rPr>
                      <m:t>−13≤</m:t>
                    </m:r>
                    <m:r>
                      <a:rPr lang="en-GB" i="1">
                        <a:latin typeface="Cambria Math" panose="02040503050406030204" pitchFamily="18" charset="0"/>
                      </a:rPr>
                      <m:t>𝑓</m:t>
                    </m:r>
                    <m:d>
                      <m:dPr>
                        <m:ctrlPr>
                          <a:rPr lang="en-GB" i="1">
                            <a:latin typeface="Cambria Math" panose="02040503050406030204" pitchFamily="18" charset="0"/>
                          </a:rPr>
                        </m:ctrlPr>
                      </m:dPr>
                      <m:e>
                        <m:r>
                          <a:rPr lang="en-GB" i="1">
                            <a:latin typeface="Cambria Math" panose="02040503050406030204" pitchFamily="18" charset="0"/>
                          </a:rPr>
                          <m:t>𝑥</m:t>
                        </m:r>
                      </m:e>
                    </m:d>
                    <m:r>
                      <a:rPr lang="en-GB" i="1">
                        <a:latin typeface="Cambria Math" panose="02040503050406030204" pitchFamily="18" charset="0"/>
                      </a:rPr>
                      <m:t>≤36</m:t>
                    </m:r>
                  </m:oMath>
                </a14:m>
                <a:r>
                  <a:rPr lang="en-GB" dirty="0"/>
                  <a:t/>
                </a:r>
                <a:br>
                  <a:rPr lang="en-GB" dirty="0"/>
                </a:br>
                <a:r>
                  <a:rPr lang="en-GB" dirty="0"/>
                  <a:t>Work out the value of </a:t>
                </a:r>
                <a14:m>
                  <m:oMath xmlns:m="http://schemas.openxmlformats.org/officeDocument/2006/math">
                    <m:r>
                      <a:rPr lang="en-GB" i="1">
                        <a:latin typeface="Cambria Math" panose="02040503050406030204" pitchFamily="18" charset="0"/>
                      </a:rPr>
                      <m:t>𝑝</m:t>
                    </m:r>
                  </m:oMath>
                </a14:m>
                <a:r>
                  <a:rPr lang="en-GB" dirty="0"/>
                  <a:t>.</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𝒑</m:t>
                      </m:r>
                      <m:r>
                        <a:rPr lang="en-GB" b="1" i="1" smtClean="0">
                          <a:latin typeface="Cambria Math" panose="02040503050406030204" pitchFamily="18" charset="0"/>
                        </a:rPr>
                        <m:t>=</m:t>
                      </m:r>
                      <m:r>
                        <a:rPr lang="en-GB" b="1" i="1" smtClean="0">
                          <a:latin typeface="Cambria Math" panose="02040503050406030204" pitchFamily="18" charset="0"/>
                        </a:rPr>
                        <m:t>𝟓</m:t>
                      </m:r>
                    </m:oMath>
                  </m:oMathPara>
                </a14:m>
                <a:endParaRPr lang="en-GB" b="1" dirty="0"/>
              </a:p>
              <a:p>
                <a:r>
                  <a:rPr lang="en-GB" dirty="0"/>
                  <a:t/>
                </a:r>
                <a:br>
                  <a:rPr lang="en-GB" dirty="0"/>
                </a:br>
                <a:r>
                  <a:rPr lang="en-GB" dirty="0"/>
                  <a:t>(b) The function </a:t>
                </a:r>
                <a14:m>
                  <m:oMath xmlns:m="http://schemas.openxmlformats.org/officeDocument/2006/math">
                    <m:r>
                      <a:rPr lang="en-GB" i="1">
                        <a:latin typeface="Cambria Math" panose="02040503050406030204" pitchFamily="18" charset="0"/>
                      </a:rPr>
                      <m:t>𝑔</m:t>
                    </m:r>
                    <m:r>
                      <a:rPr lang="en-GB" i="1">
                        <a:latin typeface="Cambria Math" panose="02040503050406030204" pitchFamily="18" charset="0"/>
                      </a:rPr>
                      <m:t>(</m:t>
                    </m:r>
                    <m:r>
                      <a:rPr lang="en-GB" i="1">
                        <a:latin typeface="Cambria Math" panose="02040503050406030204" pitchFamily="18" charset="0"/>
                      </a:rPr>
                      <m:t>𝑥</m:t>
                    </m:r>
                    <m:r>
                      <a:rPr lang="en-GB" i="1">
                        <a:latin typeface="Cambria Math" panose="02040503050406030204" pitchFamily="18" charset="0"/>
                      </a:rPr>
                      <m:t>)</m:t>
                    </m:r>
                  </m:oMath>
                </a14:m>
                <a:r>
                  <a:rPr lang="en-GB" dirty="0"/>
                  <a:t> is defined as</a:t>
                </a:r>
                <a:br>
                  <a:rPr lang="en-GB" dirty="0"/>
                </a:br>
                <a14:m>
                  <m:oMath xmlns:m="http://schemas.openxmlformats.org/officeDocument/2006/math">
                    <m:r>
                      <a:rPr lang="en-GB" i="1">
                        <a:latin typeface="Cambria Math" panose="02040503050406030204" pitchFamily="18" charset="0"/>
                      </a:rPr>
                      <m:t>𝑔</m:t>
                    </m:r>
                    <m:d>
                      <m:dPr>
                        <m:ctrlPr>
                          <a:rPr lang="en-GB" i="1">
                            <a:latin typeface="Cambria Math" panose="02040503050406030204" pitchFamily="18" charset="0"/>
                          </a:rPr>
                        </m:ctrlPr>
                      </m:dPr>
                      <m:e>
                        <m:r>
                          <a:rPr lang="en-GB" i="1">
                            <a:latin typeface="Cambria Math" panose="02040503050406030204" pitchFamily="18" charset="0"/>
                          </a:rPr>
                          <m:t>𝑥</m:t>
                        </m:r>
                      </m:e>
                    </m:d>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𝑥</m:t>
                        </m:r>
                      </m:e>
                      <m:sup>
                        <m:r>
                          <a:rPr lang="en-GB" i="1">
                            <a:latin typeface="Cambria Math" panose="02040503050406030204" pitchFamily="18" charset="0"/>
                          </a:rPr>
                          <m:t>2</m:t>
                        </m:r>
                      </m:sup>
                    </m:sSup>
                    <m:r>
                      <a:rPr lang="en-GB" i="1">
                        <a:latin typeface="Cambria Math" panose="02040503050406030204" pitchFamily="18" charset="0"/>
                      </a:rPr>
                      <m:t>−4</m:t>
                    </m:r>
                    <m:r>
                      <a:rPr lang="en-GB" i="1">
                        <a:latin typeface="Cambria Math" panose="02040503050406030204" pitchFamily="18" charset="0"/>
                      </a:rPr>
                      <m:t>𝑥</m:t>
                    </m:r>
                    <m:r>
                      <a:rPr lang="en-GB" i="1">
                        <a:latin typeface="Cambria Math" panose="02040503050406030204" pitchFamily="18" charset="0"/>
                      </a:rPr>
                      <m:t>+5</m:t>
                    </m:r>
                  </m:oMath>
                </a14:m>
                <a:r>
                  <a:rPr lang="en-GB" dirty="0"/>
                  <a:t>  for all </a:t>
                </a:r>
                <a14:m>
                  <m:oMath xmlns:m="http://schemas.openxmlformats.org/officeDocument/2006/math">
                    <m:r>
                      <a:rPr lang="en-GB" i="1">
                        <a:latin typeface="Cambria Math" panose="02040503050406030204" pitchFamily="18" charset="0"/>
                      </a:rPr>
                      <m:t>𝑥</m:t>
                    </m:r>
                  </m:oMath>
                </a14:m>
                <a:r>
                  <a:rPr lang="en-GB" dirty="0"/>
                  <a:t>.</a:t>
                </a:r>
                <a:br>
                  <a:rPr lang="en-GB" dirty="0"/>
                </a:br>
                <a:r>
                  <a:rPr lang="en-GB" dirty="0"/>
                  <a:t>(</a:t>
                </a:r>
                <a:r>
                  <a:rPr lang="en-GB" dirty="0" err="1"/>
                  <a:t>i</a:t>
                </a:r>
                <a:r>
                  <a:rPr lang="en-GB" dirty="0"/>
                  <a:t>) Express </a:t>
                </a:r>
                <a14:m>
                  <m:oMath xmlns:m="http://schemas.openxmlformats.org/officeDocument/2006/math">
                    <m:r>
                      <a:rPr lang="en-GB" i="1">
                        <a:latin typeface="Cambria Math" panose="02040503050406030204" pitchFamily="18" charset="0"/>
                      </a:rPr>
                      <m:t>𝑔</m:t>
                    </m:r>
                    <m:r>
                      <a:rPr lang="en-GB" i="1">
                        <a:latin typeface="Cambria Math" panose="02040503050406030204" pitchFamily="18" charset="0"/>
                      </a:rPr>
                      <m:t>(</m:t>
                    </m:r>
                    <m:r>
                      <a:rPr lang="en-GB" i="1">
                        <a:latin typeface="Cambria Math" panose="02040503050406030204" pitchFamily="18" charset="0"/>
                      </a:rPr>
                      <m:t>𝑥</m:t>
                    </m:r>
                    <m:r>
                      <a:rPr lang="en-GB" i="1">
                        <a:latin typeface="Cambria Math" panose="02040503050406030204" pitchFamily="18" charset="0"/>
                      </a:rPr>
                      <m:t>)</m:t>
                    </m:r>
                  </m:oMath>
                </a14:m>
                <a:r>
                  <a:rPr lang="en-GB" dirty="0"/>
                  <a:t> in the form </a:t>
                </a:r>
                <a14:m>
                  <m:oMath xmlns:m="http://schemas.openxmlformats.org/officeDocument/2006/math">
                    <m:sSup>
                      <m:sSupPr>
                        <m:ctrlPr>
                          <a:rPr lang="en-GB" i="1">
                            <a:latin typeface="Cambria Math" panose="02040503050406030204" pitchFamily="18" charset="0"/>
                          </a:rPr>
                        </m:ctrlPr>
                      </m:sSupPr>
                      <m:e>
                        <m:d>
                          <m:dPr>
                            <m:ctrlPr>
                              <a:rPr lang="en-GB" i="1">
                                <a:latin typeface="Cambria Math" panose="02040503050406030204" pitchFamily="18" charset="0"/>
                              </a:rPr>
                            </m:ctrlPr>
                          </m:dPr>
                          <m:e>
                            <m:r>
                              <a:rPr lang="en-GB" i="1">
                                <a:latin typeface="Cambria Math" panose="02040503050406030204" pitchFamily="18" charset="0"/>
                              </a:rPr>
                              <m:t>𝑥</m:t>
                            </m:r>
                            <m:r>
                              <a:rPr lang="en-GB" i="1">
                                <a:latin typeface="Cambria Math" panose="02040503050406030204" pitchFamily="18" charset="0"/>
                              </a:rPr>
                              <m:t>−</m:t>
                            </m:r>
                            <m:r>
                              <a:rPr lang="en-GB" i="1">
                                <a:latin typeface="Cambria Math" panose="02040503050406030204" pitchFamily="18" charset="0"/>
                              </a:rPr>
                              <m:t>𝑎</m:t>
                            </m:r>
                          </m:e>
                        </m:d>
                      </m:e>
                      <m:sup>
                        <m:r>
                          <a:rPr lang="en-GB" i="1">
                            <a:latin typeface="Cambria Math" panose="02040503050406030204" pitchFamily="18" charset="0"/>
                          </a:rPr>
                          <m:t>2</m:t>
                        </m:r>
                      </m:sup>
                    </m:sSup>
                    <m:r>
                      <a:rPr lang="en-GB" i="1">
                        <a:latin typeface="Cambria Math" panose="02040503050406030204" pitchFamily="18" charset="0"/>
                      </a:rPr>
                      <m:t>+</m:t>
                    </m:r>
                    <m:r>
                      <a:rPr lang="en-GB" i="1">
                        <a:latin typeface="Cambria Math" panose="02040503050406030204" pitchFamily="18" charset="0"/>
                      </a:rPr>
                      <m:t>𝑏</m:t>
                    </m:r>
                  </m:oMath>
                </a14:m>
                <a:endParaRPr lang="en-GB" dirty="0"/>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𝒈</m:t>
                      </m:r>
                      <m:d>
                        <m:dPr>
                          <m:ctrlPr>
                            <a:rPr lang="en-GB" b="1" i="1" smtClean="0">
                              <a:latin typeface="Cambria Math" panose="02040503050406030204" pitchFamily="18" charset="0"/>
                            </a:rPr>
                          </m:ctrlPr>
                        </m:dPr>
                        <m:e>
                          <m:r>
                            <a:rPr lang="en-GB" b="1" i="1" smtClean="0">
                              <a:latin typeface="Cambria Math" panose="02040503050406030204" pitchFamily="18" charset="0"/>
                            </a:rPr>
                            <m:t>𝒙</m:t>
                          </m:r>
                        </m:e>
                      </m:d>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d>
                            <m:dPr>
                              <m:ctrlPr>
                                <a:rPr lang="en-GB" b="1" i="1" smtClean="0">
                                  <a:latin typeface="Cambria Math" panose="02040503050406030204" pitchFamily="18" charset="0"/>
                                </a:rPr>
                              </m:ctrlPr>
                            </m:dPr>
                            <m:e>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𝟐</m:t>
                              </m:r>
                            </m:e>
                          </m:d>
                        </m:e>
                        <m:sup>
                          <m:r>
                            <a:rPr lang="en-GB" b="1" i="1" smtClean="0">
                              <a:latin typeface="Cambria Math" panose="02040503050406030204" pitchFamily="18" charset="0"/>
                            </a:rPr>
                            <m:t>𝟐</m:t>
                          </m:r>
                        </m:sup>
                      </m:sSup>
                      <m:r>
                        <a:rPr lang="en-GB" b="1" i="1" smtClean="0">
                          <a:latin typeface="Cambria Math" panose="02040503050406030204" pitchFamily="18" charset="0"/>
                        </a:rPr>
                        <m:t>+</m:t>
                      </m:r>
                      <m:r>
                        <a:rPr lang="en-GB" b="1" i="1" smtClean="0">
                          <a:latin typeface="Cambria Math" panose="02040503050406030204" pitchFamily="18" charset="0"/>
                        </a:rPr>
                        <m:t>𝟏</m:t>
                      </m:r>
                    </m:oMath>
                  </m:oMathPara>
                </a14:m>
                <a:r>
                  <a:rPr lang="en-GB" dirty="0"/>
                  <a:t/>
                </a:r>
                <a:br>
                  <a:rPr lang="en-GB" dirty="0"/>
                </a:br>
                <a:r>
                  <a:rPr lang="en-GB" dirty="0"/>
                  <a:t>(ii) Hence write down the range of </a:t>
                </a:r>
                <a14:m>
                  <m:oMath xmlns:m="http://schemas.openxmlformats.org/officeDocument/2006/math">
                    <m:r>
                      <a:rPr lang="en-GB" i="1">
                        <a:latin typeface="Cambria Math" panose="02040503050406030204" pitchFamily="18" charset="0"/>
                      </a:rPr>
                      <m:t>𝑔</m:t>
                    </m:r>
                    <m:r>
                      <a:rPr lang="en-GB" i="1">
                        <a:latin typeface="Cambria Math" panose="02040503050406030204" pitchFamily="18" charset="0"/>
                      </a:rPr>
                      <m:t>(</m:t>
                    </m:r>
                    <m:r>
                      <a:rPr lang="en-GB" i="1">
                        <a:latin typeface="Cambria Math" panose="02040503050406030204" pitchFamily="18" charset="0"/>
                      </a:rPr>
                      <m:t>𝑥</m:t>
                    </m:r>
                    <m:r>
                      <a:rPr lang="en-GB" i="1">
                        <a:latin typeface="Cambria Math" panose="02040503050406030204" pitchFamily="18" charset="0"/>
                      </a:rPr>
                      <m:t>)</m:t>
                    </m:r>
                  </m:oMath>
                </a14:m>
                <a:r>
                  <a:rPr lang="en-GB" dirty="0"/>
                  <a:t>.</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𝒈</m:t>
                      </m:r>
                      <m:d>
                        <m:dPr>
                          <m:ctrlPr>
                            <a:rPr lang="en-GB" b="1" i="1" smtClean="0">
                              <a:latin typeface="Cambria Math" panose="02040503050406030204" pitchFamily="18" charset="0"/>
                            </a:rPr>
                          </m:ctrlPr>
                        </m:dPr>
                        <m:e>
                          <m:r>
                            <a:rPr lang="en-GB" b="1" i="1" smtClean="0">
                              <a:latin typeface="Cambria Math" panose="02040503050406030204" pitchFamily="18" charset="0"/>
                            </a:rPr>
                            <m:t>𝒙</m:t>
                          </m:r>
                        </m:e>
                      </m:d>
                      <m:r>
                        <a:rPr lang="en-GB" b="1" i="1" smtClean="0">
                          <a:latin typeface="Cambria Math" panose="02040503050406030204" pitchFamily="18" charset="0"/>
                        </a:rPr>
                        <m:t>≥</m:t>
                      </m:r>
                      <m:r>
                        <a:rPr lang="en-GB" b="1" i="1" smtClean="0">
                          <a:latin typeface="Cambria Math" panose="02040503050406030204" pitchFamily="18" charset="0"/>
                        </a:rPr>
                        <m:t>𝟏</m:t>
                      </m:r>
                    </m:oMath>
                  </m:oMathPara>
                </a14:m>
                <a:endParaRPr lang="en-GB" b="1" dirty="0"/>
              </a:p>
              <a:p>
                <a:endParaRPr lang="en-GB" b="1" dirty="0"/>
              </a:p>
              <a:p>
                <a:r>
                  <a:rPr lang="en-GB" dirty="0"/>
                  <a:t>[June 2012 Paper 1] </a:t>
                </a:r>
                <a14:m>
                  <m:oMath xmlns:m="http://schemas.openxmlformats.org/officeDocument/2006/math">
                    <m:r>
                      <a:rPr lang="en-GB" i="1">
                        <a:latin typeface="Cambria Math" panose="02040503050406030204" pitchFamily="18" charset="0"/>
                      </a:rPr>
                      <m:t>𝑓</m:t>
                    </m:r>
                    <m:d>
                      <m:dPr>
                        <m:ctrlPr>
                          <a:rPr lang="en-GB" i="1">
                            <a:latin typeface="Cambria Math" panose="02040503050406030204" pitchFamily="18" charset="0"/>
                          </a:rPr>
                        </m:ctrlPr>
                      </m:dPr>
                      <m:e>
                        <m:r>
                          <a:rPr lang="en-GB" i="1">
                            <a:latin typeface="Cambria Math" panose="02040503050406030204" pitchFamily="18" charset="0"/>
                          </a:rPr>
                          <m:t>𝑥</m:t>
                        </m:r>
                      </m:e>
                    </m:d>
                    <m:r>
                      <a:rPr lang="en-GB" i="1">
                        <a:latin typeface="Cambria Math" panose="02040503050406030204" pitchFamily="18" charset="0"/>
                      </a:rPr>
                      <m:t>=2</m:t>
                    </m:r>
                    <m:sSup>
                      <m:sSupPr>
                        <m:ctrlPr>
                          <a:rPr lang="en-GB" i="1">
                            <a:latin typeface="Cambria Math" panose="02040503050406030204" pitchFamily="18" charset="0"/>
                          </a:rPr>
                        </m:ctrlPr>
                      </m:sSupPr>
                      <m:e>
                        <m:r>
                          <a:rPr lang="en-GB" i="1">
                            <a:latin typeface="Cambria Math" panose="02040503050406030204" pitchFamily="18" charset="0"/>
                          </a:rPr>
                          <m:t>𝑥</m:t>
                        </m:r>
                      </m:e>
                      <m:sup>
                        <m:r>
                          <a:rPr lang="en-GB" i="1">
                            <a:latin typeface="Cambria Math" panose="02040503050406030204" pitchFamily="18" charset="0"/>
                          </a:rPr>
                          <m:t>2</m:t>
                        </m:r>
                      </m:sup>
                    </m:sSup>
                    <m:r>
                      <a:rPr lang="en-GB" i="1">
                        <a:latin typeface="Cambria Math" panose="02040503050406030204" pitchFamily="18" charset="0"/>
                      </a:rPr>
                      <m:t>+7</m:t>
                    </m:r>
                  </m:oMath>
                </a14:m>
                <a:r>
                  <a:rPr lang="en-GB" dirty="0"/>
                  <a:t> for all values of </a:t>
                </a:r>
                <a14:m>
                  <m:oMath xmlns:m="http://schemas.openxmlformats.org/officeDocument/2006/math">
                    <m:r>
                      <a:rPr lang="en-GB" i="1">
                        <a:latin typeface="Cambria Math" panose="02040503050406030204" pitchFamily="18" charset="0"/>
                      </a:rPr>
                      <m:t>𝑥</m:t>
                    </m:r>
                  </m:oMath>
                </a14:m>
                <a:r>
                  <a:rPr lang="en-GB" dirty="0"/>
                  <a:t>.</a:t>
                </a:r>
                <a:br>
                  <a:rPr lang="en-GB" dirty="0"/>
                </a:br>
                <a:r>
                  <a:rPr lang="en-GB" dirty="0"/>
                  <a:t>(a) What is the value of </a:t>
                </a:r>
                <a14:m>
                  <m:oMath xmlns:m="http://schemas.openxmlformats.org/officeDocument/2006/math">
                    <m:r>
                      <a:rPr lang="en-GB" i="1">
                        <a:latin typeface="Cambria Math" panose="02040503050406030204" pitchFamily="18" charset="0"/>
                      </a:rPr>
                      <m:t>𝑓</m:t>
                    </m:r>
                    <m:d>
                      <m:dPr>
                        <m:ctrlPr>
                          <a:rPr lang="en-GB" i="1">
                            <a:latin typeface="Cambria Math" panose="02040503050406030204" pitchFamily="18" charset="0"/>
                          </a:rPr>
                        </m:ctrlPr>
                      </m:dPr>
                      <m:e>
                        <m:r>
                          <a:rPr lang="en-GB" i="1">
                            <a:latin typeface="Cambria Math" panose="02040503050406030204" pitchFamily="18" charset="0"/>
                          </a:rPr>
                          <m:t>−1</m:t>
                        </m:r>
                      </m:e>
                    </m:d>
                  </m:oMath>
                </a14:m>
                <a:r>
                  <a:rPr lang="en-GB" dirty="0"/>
                  <a:t>?</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𝒇</m:t>
                      </m:r>
                      <m:d>
                        <m:dPr>
                          <m:ctrlPr>
                            <a:rPr lang="en-GB" b="1" i="1" smtClean="0">
                              <a:latin typeface="Cambria Math" panose="02040503050406030204" pitchFamily="18" charset="0"/>
                            </a:rPr>
                          </m:ctrlPr>
                        </m:dPr>
                        <m:e>
                          <m:r>
                            <a:rPr lang="en-GB" b="1" i="1" smtClean="0">
                              <a:latin typeface="Cambria Math" panose="02040503050406030204" pitchFamily="18" charset="0"/>
                            </a:rPr>
                            <m:t>−</m:t>
                          </m:r>
                          <m:r>
                            <a:rPr lang="en-GB" b="1" i="1" smtClean="0">
                              <a:latin typeface="Cambria Math" panose="02040503050406030204" pitchFamily="18" charset="0"/>
                            </a:rPr>
                            <m:t>𝟏</m:t>
                          </m:r>
                        </m:e>
                      </m:d>
                      <m:r>
                        <a:rPr lang="en-GB" b="1" i="1" smtClean="0">
                          <a:latin typeface="Cambria Math" panose="02040503050406030204" pitchFamily="18" charset="0"/>
                        </a:rPr>
                        <m:t>=</m:t>
                      </m:r>
                      <m:r>
                        <a:rPr lang="en-GB" b="1" i="1" smtClean="0">
                          <a:latin typeface="Cambria Math" panose="02040503050406030204" pitchFamily="18" charset="0"/>
                        </a:rPr>
                        <m:t>𝟗</m:t>
                      </m:r>
                    </m:oMath>
                  </m:oMathPara>
                </a14:m>
                <a:r>
                  <a:rPr lang="en-GB" dirty="0"/>
                  <a:t/>
                </a:r>
                <a:br>
                  <a:rPr lang="en-GB" dirty="0"/>
                </a:br>
                <a:r>
                  <a:rPr lang="en-GB" dirty="0"/>
                  <a:t>(b) What is the range of </a:t>
                </a:r>
                <a14:m>
                  <m:oMath xmlns:m="http://schemas.openxmlformats.org/officeDocument/2006/math">
                    <m:r>
                      <a:rPr lang="en-GB" i="1">
                        <a:latin typeface="Cambria Math" panose="02040503050406030204" pitchFamily="18" charset="0"/>
                      </a:rPr>
                      <m:t>𝑓</m:t>
                    </m:r>
                    <m:r>
                      <a:rPr lang="en-GB" i="1">
                        <a:latin typeface="Cambria Math" panose="02040503050406030204" pitchFamily="18" charset="0"/>
                      </a:rPr>
                      <m:t>(</m:t>
                    </m:r>
                    <m:r>
                      <a:rPr lang="en-GB" i="1">
                        <a:latin typeface="Cambria Math" panose="02040503050406030204" pitchFamily="18" charset="0"/>
                      </a:rPr>
                      <m:t>𝑥</m:t>
                    </m:r>
                    <m:r>
                      <a:rPr lang="en-GB" i="1">
                        <a:latin typeface="Cambria Math" panose="02040503050406030204" pitchFamily="18" charset="0"/>
                      </a:rPr>
                      <m:t>)</m:t>
                    </m:r>
                  </m:oMath>
                </a14:m>
                <a:r>
                  <a:rPr lang="en-GB" dirty="0"/>
                  <a:t>?</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𝒇</m:t>
                      </m:r>
                      <m:d>
                        <m:dPr>
                          <m:ctrlPr>
                            <a:rPr lang="en-GB" b="1" i="1" smtClean="0">
                              <a:latin typeface="Cambria Math" panose="02040503050406030204" pitchFamily="18" charset="0"/>
                            </a:rPr>
                          </m:ctrlPr>
                        </m:dPr>
                        <m:e>
                          <m:r>
                            <a:rPr lang="en-GB" b="1" i="1" smtClean="0">
                              <a:latin typeface="Cambria Math" panose="02040503050406030204" pitchFamily="18" charset="0"/>
                            </a:rPr>
                            <m:t>𝒙</m:t>
                          </m:r>
                        </m:e>
                      </m:d>
                      <m:r>
                        <a:rPr lang="en-GB" b="1" i="1" smtClean="0">
                          <a:latin typeface="Cambria Math" panose="02040503050406030204" pitchFamily="18" charset="0"/>
                        </a:rPr>
                        <m:t>≥</m:t>
                      </m:r>
                      <m:r>
                        <a:rPr lang="en-GB" b="1" i="1" smtClean="0">
                          <a:latin typeface="Cambria Math" panose="02040503050406030204" pitchFamily="18" charset="0"/>
                        </a:rPr>
                        <m:t>𝟕</m:t>
                      </m:r>
                    </m:oMath>
                  </m:oMathPara>
                </a14:m>
                <a:endParaRPr lang="en-GB" b="1" dirty="0"/>
              </a:p>
            </p:txBody>
          </p:sp>
        </mc:Choice>
        <mc:Fallback xmlns="">
          <p:sp>
            <p:nvSpPr>
              <p:cNvPr id="6" name="Rectangle 5"/>
              <p:cNvSpPr>
                <a:spLocks noRot="1" noChangeAspect="1" noMove="1" noResize="1" noEditPoints="1" noAdjustHandles="1" noChangeArrowheads="1" noChangeShapeType="1" noTextEdit="1"/>
              </p:cNvSpPr>
              <p:nvPr/>
            </p:nvSpPr>
            <p:spPr>
              <a:xfrm>
                <a:off x="5004048" y="748884"/>
                <a:ext cx="4138808" cy="5644750"/>
              </a:xfrm>
              <a:prstGeom prst="rect">
                <a:avLst/>
              </a:prstGeom>
              <a:blipFill rotWithShape="0">
                <a:blip r:embed="rId3"/>
                <a:stretch>
                  <a:fillRect l="-1325" t="-648"/>
                </a:stretch>
              </a:blipFill>
            </p:spPr>
            <p:txBody>
              <a:bodyPr/>
              <a:lstStyle/>
              <a:p>
                <a:r>
                  <a:rPr lang="en-GB">
                    <a:noFill/>
                  </a:rPr>
                  <a:t> </a:t>
                </a:r>
              </a:p>
            </p:txBody>
          </p:sp>
        </mc:Fallback>
      </mc:AlternateContent>
      <p:sp>
        <p:nvSpPr>
          <p:cNvPr id="7" name="Rectangle 6"/>
          <p:cNvSpPr/>
          <p:nvPr/>
        </p:nvSpPr>
        <p:spPr>
          <a:xfrm>
            <a:off x="202507" y="835956"/>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8" name="Rectangle 7"/>
          <p:cNvSpPr/>
          <p:nvPr/>
        </p:nvSpPr>
        <p:spPr>
          <a:xfrm>
            <a:off x="214382" y="3355991"/>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
        <p:nvSpPr>
          <p:cNvPr id="9" name="Rectangle 8"/>
          <p:cNvSpPr/>
          <p:nvPr/>
        </p:nvSpPr>
        <p:spPr>
          <a:xfrm>
            <a:off x="202507" y="5732010"/>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3</a:t>
            </a:r>
          </a:p>
        </p:txBody>
      </p:sp>
      <p:sp>
        <p:nvSpPr>
          <p:cNvPr id="10" name="Rectangle 9"/>
          <p:cNvSpPr/>
          <p:nvPr/>
        </p:nvSpPr>
        <p:spPr>
          <a:xfrm>
            <a:off x="4644008" y="764704"/>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4</a:t>
            </a:r>
          </a:p>
        </p:txBody>
      </p:sp>
      <p:sp>
        <p:nvSpPr>
          <p:cNvPr id="11" name="Rectangle 10"/>
          <p:cNvSpPr/>
          <p:nvPr/>
        </p:nvSpPr>
        <p:spPr>
          <a:xfrm>
            <a:off x="4609138" y="4653136"/>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5</a:t>
            </a:r>
          </a:p>
        </p:txBody>
      </p:sp>
      <p:sp>
        <p:nvSpPr>
          <p:cNvPr id="12" name="Rectangle 11"/>
          <p:cNvSpPr/>
          <p:nvPr/>
        </p:nvSpPr>
        <p:spPr>
          <a:xfrm>
            <a:off x="1980889" y="1612901"/>
            <a:ext cx="1511611" cy="3175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1691680" y="2146300"/>
            <a:ext cx="1775420" cy="3210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1786435" y="2771336"/>
            <a:ext cx="1775420" cy="3210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603052" y="4226887"/>
            <a:ext cx="3486348" cy="52291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p:cNvSpPr/>
          <p:nvPr/>
        </p:nvSpPr>
        <p:spPr>
          <a:xfrm>
            <a:off x="2555776" y="5021827"/>
            <a:ext cx="1514946" cy="417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1821917" y="6422101"/>
            <a:ext cx="1514946" cy="417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6372200" y="2146300"/>
            <a:ext cx="1514946" cy="417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p:cNvSpPr/>
          <p:nvPr/>
        </p:nvSpPr>
        <p:spPr>
          <a:xfrm>
            <a:off x="6012160" y="3543716"/>
            <a:ext cx="2141240" cy="31708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p:cNvSpPr/>
          <p:nvPr/>
        </p:nvSpPr>
        <p:spPr>
          <a:xfrm>
            <a:off x="6002832" y="4120459"/>
            <a:ext cx="2141240" cy="31708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1" name="Rectangle 20"/>
          <p:cNvSpPr/>
          <p:nvPr/>
        </p:nvSpPr>
        <p:spPr>
          <a:xfrm>
            <a:off x="6002832" y="5439427"/>
            <a:ext cx="2141240" cy="31708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2" name="Rectangle 21"/>
          <p:cNvSpPr/>
          <p:nvPr/>
        </p:nvSpPr>
        <p:spPr>
          <a:xfrm>
            <a:off x="6002832" y="6020042"/>
            <a:ext cx="2141240" cy="31708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3" name="TextBox 22"/>
          <p:cNvSpPr txBox="1"/>
          <p:nvPr/>
        </p:nvSpPr>
        <p:spPr>
          <a:xfrm>
            <a:off x="5916271" y="103621"/>
            <a:ext cx="3168352" cy="369332"/>
          </a:xfrm>
          <a:prstGeom prst="rect">
            <a:avLst/>
          </a:prstGeom>
          <a:noFill/>
        </p:spPr>
        <p:txBody>
          <a:bodyPr wrap="square" rtlCol="0">
            <a:spAutoFit/>
          </a:bodyPr>
          <a:lstStyle/>
          <a:p>
            <a:pPr algn="r"/>
            <a:r>
              <a:rPr lang="en-GB" dirty="0">
                <a:solidFill>
                  <a:schemeClr val="bg1"/>
                </a:solidFill>
              </a:rPr>
              <a:t>(exercises on provided sheet)</a:t>
            </a:r>
          </a:p>
        </p:txBody>
      </p:sp>
    </p:spTree>
    <p:extLst>
      <p:ext uri="{BB962C8B-B14F-4D97-AF65-F5344CB8AC3E}">
        <p14:creationId xmlns:p14="http://schemas.microsoft.com/office/powerpoint/2010/main" val="42483770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0" restart="whenNotActive" fill="hold" evtFilter="cancelBubble" nodeType="interactiveSeq">
                <p:stCondLst>
                  <p:cond evt="onClick" delay="0">
                    <p:tgtEl>
                      <p:spTgt spid="1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6" restart="whenNotActive" fill="hold" evtFilter="cancelBubble" nodeType="interactiveSeq">
                <p:stCondLst>
                  <p:cond evt="onClick" delay="0">
                    <p:tgtEl>
                      <p:spTgt spid="16"/>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6"/>
                                        </p:tgtEl>
                                      </p:cBhvr>
                                    </p:animEffect>
                                    <p:set>
                                      <p:cBhvr>
                                        <p:cTn id="31"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2" restart="whenNotActive" fill="hold" evtFilter="cancelBubble" nodeType="interactiveSeq">
                <p:stCondLst>
                  <p:cond evt="onClick" delay="0">
                    <p:tgtEl>
                      <p:spTgt spid="17"/>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8" restart="whenNotActive" fill="hold" evtFilter="cancelBubble" nodeType="interactiveSeq">
                <p:stCondLst>
                  <p:cond evt="onClick" delay="0">
                    <p:tgtEl>
                      <p:spTgt spid="18"/>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18"/>
                                        </p:tgtEl>
                                      </p:cBhvr>
                                    </p:animEffect>
                                    <p:set>
                                      <p:cBhvr>
                                        <p:cTn id="4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44" restart="whenNotActive" fill="hold" evtFilter="cancelBubble" nodeType="interactiveSeq">
                <p:stCondLst>
                  <p:cond evt="onClick" delay="0">
                    <p:tgtEl>
                      <p:spTgt spid="19"/>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19"/>
                                        </p:tgtEl>
                                      </p:cBhvr>
                                    </p:animEffect>
                                    <p:set>
                                      <p:cBhvr>
                                        <p:cTn id="49"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50" restart="whenNotActive" fill="hold" evtFilter="cancelBubble" nodeType="interactiveSeq">
                <p:stCondLst>
                  <p:cond evt="onClick" delay="0">
                    <p:tgtEl>
                      <p:spTgt spid="20"/>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20"/>
                                        </p:tgtEl>
                                      </p:cBhvr>
                                    </p:animEffect>
                                    <p:set>
                                      <p:cBhvr>
                                        <p:cTn id="55"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56" restart="whenNotActive" fill="hold" evtFilter="cancelBubble" nodeType="interactiveSeq">
                <p:stCondLst>
                  <p:cond evt="onClick" delay="0">
                    <p:tgtEl>
                      <p:spTgt spid="21"/>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21"/>
                                        </p:tgtEl>
                                      </p:cBhvr>
                                    </p:animEffect>
                                    <p:set>
                                      <p:cBhvr>
                                        <p:cTn id="61"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62" restart="whenNotActive" fill="hold" evtFilter="cancelBubble" nodeType="interactiveSeq">
                <p:stCondLst>
                  <p:cond evt="onClick" delay="0">
                    <p:tgtEl>
                      <p:spTgt spid="22"/>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22"/>
                                        </p:tgtEl>
                                      </p:cBhvr>
                                    </p:animEffect>
                                    <p:set>
                                      <p:cBhvr>
                                        <p:cTn id="67"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9143074" cy="599127"/>
            <a:chOff x="0" y="13335"/>
            <a:chExt cx="9144218" cy="599127"/>
          </a:xfrm>
        </p:grpSpPr>
        <p:sp>
          <p:nvSpPr>
            <p:cNvPr id="6"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b="1" dirty="0"/>
                <a:t>OVERVIEW</a:t>
              </a:r>
              <a:endParaRPr lang="en-GB" sz="3200" dirty="0"/>
            </a:p>
          </p:txBody>
        </p:sp>
        <p:cxnSp>
          <p:nvCxnSpPr>
            <p:cNvPr id="7" name="Straight Connector 6"/>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24" name="TextBox 23"/>
          <p:cNvSpPr txBox="1"/>
          <p:nvPr/>
        </p:nvSpPr>
        <p:spPr>
          <a:xfrm>
            <a:off x="4355976" y="1064894"/>
            <a:ext cx="4176464"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#5</a:t>
            </a:r>
            <a:r>
              <a:rPr lang="en-GB" dirty="0"/>
              <a:t>: Domain/Range of common functions (particularly quadratic and trigonometric)</a:t>
            </a:r>
          </a:p>
          <a:p>
            <a:endParaRPr lang="en-GB" dirty="0"/>
          </a:p>
        </p:txBody>
      </p:sp>
      <p:sp>
        <p:nvSpPr>
          <p:cNvPr id="25" name="TextBox 24"/>
          <p:cNvSpPr txBox="1"/>
          <p:nvPr/>
        </p:nvSpPr>
        <p:spPr>
          <a:xfrm>
            <a:off x="323528" y="4293096"/>
            <a:ext cx="338437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#6</a:t>
            </a:r>
            <a:r>
              <a:rPr lang="en-GB" dirty="0"/>
              <a:t>: Domain/Range of other functions</a:t>
            </a:r>
          </a:p>
        </p:txBody>
      </p:sp>
      <p:sp>
        <p:nvSpPr>
          <p:cNvPr id="26" name="TextBox 25"/>
          <p:cNvSpPr txBox="1"/>
          <p:nvPr/>
        </p:nvSpPr>
        <p:spPr>
          <a:xfrm>
            <a:off x="4355976" y="4291861"/>
            <a:ext cx="338437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#7</a:t>
            </a:r>
            <a:r>
              <a:rPr lang="en-GB" dirty="0"/>
              <a:t>: Constructing a function based on a given domain/range.</a:t>
            </a:r>
          </a:p>
        </p:txBody>
      </p:sp>
      <p:pic>
        <p:nvPicPr>
          <p:cNvPr id="12" name="Picture 11"/>
          <p:cNvPicPr>
            <a:picLocks noChangeAspect="1"/>
          </p:cNvPicPr>
          <p:nvPr/>
        </p:nvPicPr>
        <p:blipFill>
          <a:blip r:embed="rId2"/>
          <a:stretch>
            <a:fillRect/>
          </a:stretch>
        </p:blipFill>
        <p:spPr>
          <a:xfrm>
            <a:off x="4355976" y="5085184"/>
            <a:ext cx="4307631" cy="1506091"/>
          </a:xfrm>
          <a:prstGeom prst="rect">
            <a:avLst/>
          </a:prstGeom>
          <a:effectLst>
            <a:outerShdw blurRad="63500" sx="102000" sy="102000" algn="ctr" rotWithShape="0">
              <a:prstClr val="black">
                <a:alpha val="40000"/>
              </a:prstClr>
            </a:outerShdw>
          </a:effectLst>
        </p:spPr>
      </p:pic>
      <p:pic>
        <p:nvPicPr>
          <p:cNvPr id="27" name="Picture 26"/>
          <p:cNvPicPr>
            <a:picLocks noChangeAspect="1"/>
          </p:cNvPicPr>
          <p:nvPr/>
        </p:nvPicPr>
        <p:blipFill>
          <a:blip r:embed="rId3"/>
          <a:stretch>
            <a:fillRect/>
          </a:stretch>
        </p:blipFill>
        <p:spPr>
          <a:xfrm>
            <a:off x="4351777" y="2048917"/>
            <a:ext cx="4390251" cy="1177011"/>
          </a:xfrm>
          <a:prstGeom prst="rect">
            <a:avLst/>
          </a:prstGeom>
          <a:effectLst>
            <a:outerShdw blurRad="63500" sx="102000" sy="102000" algn="ctr" rotWithShape="0">
              <a:prstClr val="black">
                <a:alpha val="40000"/>
              </a:prstClr>
            </a:outerShdw>
          </a:effectLst>
        </p:spPr>
      </p:pic>
      <p:pic>
        <p:nvPicPr>
          <p:cNvPr id="28" name="Picture 27"/>
          <p:cNvPicPr>
            <a:picLocks noChangeAspect="1"/>
          </p:cNvPicPr>
          <p:nvPr/>
        </p:nvPicPr>
        <p:blipFill>
          <a:blip r:embed="rId4"/>
          <a:stretch>
            <a:fillRect/>
          </a:stretch>
        </p:blipFill>
        <p:spPr>
          <a:xfrm>
            <a:off x="376055" y="5078003"/>
            <a:ext cx="3607783" cy="1334671"/>
          </a:xfrm>
          <a:prstGeom prst="rect">
            <a:avLst/>
          </a:prstGeom>
          <a:effectLst>
            <a:outerShdw blurRad="63500" sx="102000" sy="102000" algn="ctr" rotWithShape="0">
              <a:prstClr val="black">
                <a:alpha val="40000"/>
              </a:prstClr>
            </a:outerShdw>
          </a:effectLst>
        </p:spPr>
      </p:pic>
      <p:sp>
        <p:nvSpPr>
          <p:cNvPr id="3" name="TextBox 2"/>
          <p:cNvSpPr txBox="1"/>
          <p:nvPr/>
        </p:nvSpPr>
        <p:spPr>
          <a:xfrm>
            <a:off x="7736153" y="1688180"/>
            <a:ext cx="1048967"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dirty="0"/>
              <a:t>IGCSEFM</a:t>
            </a:r>
          </a:p>
        </p:txBody>
      </p:sp>
      <p:sp>
        <p:nvSpPr>
          <p:cNvPr id="15" name="TextBox 14"/>
          <p:cNvSpPr txBox="1"/>
          <p:nvPr/>
        </p:nvSpPr>
        <p:spPr>
          <a:xfrm>
            <a:off x="2910965" y="4615026"/>
            <a:ext cx="1048967"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dirty="0"/>
              <a:t>IGCSEFM</a:t>
            </a:r>
          </a:p>
        </p:txBody>
      </p:sp>
      <p:sp>
        <p:nvSpPr>
          <p:cNvPr id="16" name="TextBox 15"/>
          <p:cNvSpPr txBox="1"/>
          <p:nvPr/>
        </p:nvSpPr>
        <p:spPr>
          <a:xfrm>
            <a:off x="512688" y="1064821"/>
            <a:ext cx="302433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#4</a:t>
            </a:r>
            <a:r>
              <a:rPr lang="en-GB" dirty="0"/>
              <a:t>: Piecewise functions</a:t>
            </a:r>
          </a:p>
          <a:p>
            <a:endParaRPr lang="en-GB" dirty="0"/>
          </a:p>
        </p:txBody>
      </p:sp>
      <p:pic>
        <p:nvPicPr>
          <p:cNvPr id="17" name="Picture 16"/>
          <p:cNvPicPr>
            <a:picLocks noChangeAspect="1"/>
          </p:cNvPicPr>
          <p:nvPr/>
        </p:nvPicPr>
        <p:blipFill>
          <a:blip r:embed="rId5"/>
          <a:stretch>
            <a:fillRect/>
          </a:stretch>
        </p:blipFill>
        <p:spPr>
          <a:xfrm>
            <a:off x="783567" y="1962637"/>
            <a:ext cx="3158734" cy="1332591"/>
          </a:xfrm>
          <a:prstGeom prst="rect">
            <a:avLst/>
          </a:prstGeom>
          <a:effectLst>
            <a:outerShdw blurRad="63500" sx="102000" sy="102000" algn="ctr" rotWithShape="0">
              <a:prstClr val="black">
                <a:alpha val="40000"/>
              </a:prstClr>
            </a:outerShdw>
          </a:effectLst>
        </p:spPr>
      </p:pic>
      <p:sp>
        <p:nvSpPr>
          <p:cNvPr id="18" name="TextBox 17"/>
          <p:cNvSpPr txBox="1"/>
          <p:nvPr/>
        </p:nvSpPr>
        <p:spPr>
          <a:xfrm>
            <a:off x="2771800" y="1499660"/>
            <a:ext cx="1048967"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dirty="0"/>
              <a:t>IGCSEFM</a:t>
            </a:r>
          </a:p>
        </p:txBody>
      </p:sp>
      <p:sp>
        <p:nvSpPr>
          <p:cNvPr id="19" name="TextBox 18"/>
          <p:cNvSpPr txBox="1"/>
          <p:nvPr/>
        </p:nvSpPr>
        <p:spPr>
          <a:xfrm>
            <a:off x="7205412" y="4642356"/>
            <a:ext cx="1048967"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dirty="0"/>
              <a:t>IGCSEFM</a:t>
            </a:r>
          </a:p>
        </p:txBody>
      </p:sp>
    </p:spTree>
    <p:extLst>
      <p:ext uri="{BB962C8B-B14F-4D97-AF65-F5344CB8AC3E}">
        <p14:creationId xmlns:p14="http://schemas.microsoft.com/office/powerpoint/2010/main" val="6719895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7"/>
          <p:cNvGrpSpPr/>
          <p:nvPr/>
        </p:nvGrpSpPr>
        <p:grpSpPr>
          <a:xfrm>
            <a:off x="-1144" y="0"/>
            <a:ext cx="9145144" cy="599127"/>
            <a:chOff x="-1144" y="0"/>
            <a:chExt cx="9145144" cy="599127"/>
          </a:xfrm>
        </p:grpSpPr>
        <p:sp>
          <p:nvSpPr>
            <p:cNvPr id="3" name="TextBox 2"/>
            <p:cNvSpPr txBox="1"/>
            <p:nvPr/>
          </p:nvSpPr>
          <p:spPr>
            <a:xfrm>
              <a:off x="0" y="0"/>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Exercise 5</a:t>
              </a:r>
            </a:p>
          </p:txBody>
        </p:sp>
        <p:cxnSp>
          <p:nvCxnSpPr>
            <p:cNvPr id="4" name="Straight Connector 3"/>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Rectangle 4"/>
              <p:cNvSpPr/>
              <p:nvPr/>
            </p:nvSpPr>
            <p:spPr>
              <a:xfrm>
                <a:off x="539552" y="764704"/>
                <a:ext cx="4572000" cy="5541004"/>
              </a:xfrm>
              <a:prstGeom prst="rect">
                <a:avLst/>
              </a:prstGeom>
            </p:spPr>
            <p:txBody>
              <a:bodyPr>
                <a:spAutoFit/>
              </a:bodyPr>
              <a:lstStyle/>
              <a:p>
                <a:pPr lvl="0">
                  <a:lnSpc>
                    <a:spcPct val="107000"/>
                  </a:lnSpc>
                  <a:spcAft>
                    <a:spcPts val="800"/>
                  </a:spcAft>
                  <a:buSzPts val="1100"/>
                </a:pPr>
                <a:r>
                  <a:rPr lang="en-GB" dirty="0">
                    <a:latin typeface="Calibri" panose="020F0502020204030204" pitchFamily="34" charset="0"/>
                    <a:ea typeface="Times New Roman" panose="02020603050405020304" pitchFamily="18" charset="0"/>
                    <a:cs typeface="Times New Roman" panose="02020603050405020304" pitchFamily="18" charset="0"/>
                  </a:rPr>
                  <a:t>[Jan 2013 Paper 2]</a:t>
                </a:r>
                <a:br>
                  <a:rPr lang="en-GB" dirty="0">
                    <a:latin typeface="Calibri" panose="020F0502020204030204" pitchFamily="34" charset="0"/>
                    <a:ea typeface="Times New Roman" panose="02020603050405020304" pitchFamily="18" charset="0"/>
                    <a:cs typeface="Times New Roman" panose="02020603050405020304" pitchFamily="18" charset="0"/>
                  </a:rPr>
                </a:br>
                <a14:m>
                  <m:oMathPara xmlns:m="http://schemas.openxmlformats.org/officeDocument/2006/math">
                    <m:oMathParaPr>
                      <m:jc m:val="centerGroup"/>
                    </m:oMathParaPr>
                    <m:oMath xmlns:m="http://schemas.openxmlformats.org/officeDocument/2006/math">
                      <m:r>
                        <a:rPr lang="en-GB" i="1">
                          <a:effectLst/>
                          <a:latin typeface="Cambria Math" panose="02040503050406030204" pitchFamily="18" charset="0"/>
                          <a:ea typeface="Times New Roman" panose="02020603050405020304" pitchFamily="18" charset="0"/>
                          <a:cs typeface="Times New Roman" panose="02020603050405020304" pitchFamily="18" charset="0"/>
                        </a:rPr>
                        <m:t>𝑓</m:t>
                      </m:r>
                      <m:d>
                        <m:dPr>
                          <m:ctrlPr>
                            <a:rPr lang="en-GB"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GB" i="1">
                              <a:effectLst/>
                              <a:latin typeface="Cambria Math" panose="02040503050406030204" pitchFamily="18" charset="0"/>
                              <a:ea typeface="Times New Roman" panose="02020603050405020304" pitchFamily="18" charset="0"/>
                              <a:cs typeface="Times New Roman" panose="02020603050405020304" pitchFamily="18" charset="0"/>
                            </a:rPr>
                            <m:t>𝑥</m:t>
                          </m:r>
                        </m:e>
                      </m:d>
                      <m:r>
                        <a:rPr lang="en-GB" i="1">
                          <a:effectLst/>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GB"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en-GB">
                              <a:effectLst/>
                              <a:latin typeface="Cambria Math" panose="02040503050406030204" pitchFamily="18" charset="0"/>
                              <a:ea typeface="Times New Roman" panose="02020603050405020304" pitchFamily="18" charset="0"/>
                              <a:cs typeface="Times New Roman" panose="02020603050405020304" pitchFamily="18" charset="0"/>
                            </a:rPr>
                            <m:t>sin</m:t>
                          </m:r>
                        </m:fName>
                        <m:e>
                          <m:r>
                            <a:rPr lang="en-GB" i="1">
                              <a:effectLst/>
                              <a:latin typeface="Cambria Math" panose="02040503050406030204" pitchFamily="18" charset="0"/>
                              <a:ea typeface="Times New Roman" panose="02020603050405020304" pitchFamily="18" charset="0"/>
                              <a:cs typeface="Times New Roman" panose="02020603050405020304" pitchFamily="18" charset="0"/>
                            </a:rPr>
                            <m:t>𝑥</m:t>
                          </m:r>
                        </m:e>
                      </m:func>
                      <m:r>
                        <a:rPr lang="en-GB" i="1">
                          <a:effectLst/>
                          <a:latin typeface="Cambria Math" panose="02040503050406030204" pitchFamily="18" charset="0"/>
                          <a:ea typeface="Times New Roman" panose="02020603050405020304" pitchFamily="18" charset="0"/>
                          <a:cs typeface="Times New Roman" panose="02020603050405020304" pitchFamily="18" charset="0"/>
                        </a:rPr>
                        <m:t>     180°≤</m:t>
                      </m:r>
                      <m:r>
                        <a:rPr lang="en-GB"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GB" i="1">
                          <a:effectLst/>
                          <a:latin typeface="Cambria Math" panose="02040503050406030204" pitchFamily="18" charset="0"/>
                          <a:ea typeface="Times New Roman" panose="02020603050405020304" pitchFamily="18" charset="0"/>
                          <a:cs typeface="Times New Roman" panose="02020603050405020304" pitchFamily="18" charset="0"/>
                        </a:rPr>
                        <m:t>≤360°</m:t>
                      </m:r>
                    </m:oMath>
                    <m:oMath xmlns:m="http://schemas.openxmlformats.org/officeDocument/2006/math">
                      <m:r>
                        <a:rPr lang="en-GB" i="1">
                          <a:effectLst/>
                          <a:latin typeface="Cambria Math" panose="02040503050406030204" pitchFamily="18" charset="0"/>
                          <a:ea typeface="Times New Roman" panose="02020603050405020304" pitchFamily="18" charset="0"/>
                          <a:cs typeface="Times New Roman" panose="02020603050405020304" pitchFamily="18" charset="0"/>
                        </a:rPr>
                        <m:t>𝑔</m:t>
                      </m:r>
                      <m:d>
                        <m:dPr>
                          <m:ctrlPr>
                            <a:rPr lang="en-GB"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GB" i="1">
                              <a:effectLst/>
                              <a:latin typeface="Cambria Math" panose="02040503050406030204" pitchFamily="18" charset="0"/>
                              <a:ea typeface="Times New Roman" panose="02020603050405020304" pitchFamily="18" charset="0"/>
                              <a:cs typeface="Times New Roman" panose="02020603050405020304" pitchFamily="18" charset="0"/>
                            </a:rPr>
                            <m:t>𝑥</m:t>
                          </m:r>
                        </m:e>
                      </m:d>
                      <m:r>
                        <a:rPr lang="en-GB" i="1">
                          <a:effectLst/>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GB"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en-GB">
                              <a:effectLst/>
                              <a:latin typeface="Cambria Math" panose="02040503050406030204" pitchFamily="18" charset="0"/>
                              <a:ea typeface="Times New Roman" panose="02020603050405020304" pitchFamily="18" charset="0"/>
                              <a:cs typeface="Times New Roman" panose="02020603050405020304" pitchFamily="18" charset="0"/>
                            </a:rPr>
                            <m:t>cos</m:t>
                          </m:r>
                        </m:fName>
                        <m:e>
                          <m:r>
                            <a:rPr lang="en-GB" i="1">
                              <a:effectLst/>
                              <a:latin typeface="Cambria Math" panose="02040503050406030204" pitchFamily="18" charset="0"/>
                              <a:ea typeface="Times New Roman" panose="02020603050405020304" pitchFamily="18" charset="0"/>
                              <a:cs typeface="Times New Roman" panose="02020603050405020304" pitchFamily="18" charset="0"/>
                            </a:rPr>
                            <m:t>𝑥</m:t>
                          </m:r>
                        </m:e>
                      </m:func>
                      <m:r>
                        <a:rPr lang="en-GB" i="1">
                          <a:effectLst/>
                          <a:latin typeface="Cambria Math" panose="02040503050406030204" pitchFamily="18" charset="0"/>
                          <a:ea typeface="Times New Roman" panose="02020603050405020304" pitchFamily="18" charset="0"/>
                          <a:cs typeface="Times New Roman" panose="02020603050405020304" pitchFamily="18" charset="0"/>
                        </a:rPr>
                        <m:t>     0°≤</m:t>
                      </m:r>
                      <m:r>
                        <a:rPr lang="en-GB"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GB" i="1">
                          <a:effectLst/>
                          <a:latin typeface="Cambria Math" panose="02040503050406030204" pitchFamily="18" charset="0"/>
                          <a:ea typeface="Times New Roman" panose="02020603050405020304" pitchFamily="18" charset="0"/>
                          <a:cs typeface="Times New Roman" panose="02020603050405020304" pitchFamily="18" charset="0"/>
                        </a:rPr>
                        <m:t>≤</m:t>
                      </m:r>
                      <m:r>
                        <a:rPr lang="en-GB" i="1">
                          <a:effectLst/>
                          <a:latin typeface="Cambria Math" panose="02040503050406030204" pitchFamily="18" charset="0"/>
                          <a:ea typeface="Times New Roman" panose="02020603050405020304" pitchFamily="18" charset="0"/>
                          <a:cs typeface="Times New Roman" panose="02020603050405020304" pitchFamily="18" charset="0"/>
                        </a:rPr>
                        <m:t>𝜃</m:t>
                      </m:r>
                    </m:oMath>
                  </m:oMathPara>
                </a14:m>
                <a:r>
                  <a:rPr lang="en-GB" dirty="0">
                    <a:effectLst/>
                    <a:latin typeface="Calibri" panose="020F0502020204030204" pitchFamily="34" charset="0"/>
                    <a:ea typeface="Times New Roman" panose="02020603050405020304" pitchFamily="18" charset="0"/>
                    <a:cs typeface="Times New Roman" panose="02020603050405020304" pitchFamily="18" charset="0"/>
                  </a:rPr>
                  <a:t/>
                </a:r>
                <a:br>
                  <a:rPr lang="en-GB" dirty="0">
                    <a:effectLst/>
                    <a:latin typeface="Calibri" panose="020F0502020204030204" pitchFamily="34" charset="0"/>
                    <a:ea typeface="Times New Roman" panose="02020603050405020304" pitchFamily="18" charset="0"/>
                    <a:cs typeface="Times New Roman" panose="02020603050405020304" pitchFamily="18" charset="0"/>
                  </a:rPr>
                </a:br>
                <a:r>
                  <a:rPr lang="en-GB" dirty="0">
                    <a:effectLst/>
                    <a:latin typeface="Calibri" panose="020F0502020204030204" pitchFamily="34" charset="0"/>
                    <a:ea typeface="Times New Roman" panose="02020603050405020304" pitchFamily="18" charset="0"/>
                    <a:cs typeface="Times New Roman" panose="02020603050405020304" pitchFamily="18" charset="0"/>
                  </a:rPr>
                  <a:t>(a) What is the range of </a:t>
                </a:r>
                <a14:m>
                  <m:oMath xmlns:m="http://schemas.openxmlformats.org/officeDocument/2006/math">
                    <m:r>
                      <a:rPr lang="en-GB" i="1">
                        <a:effectLst/>
                        <a:latin typeface="Cambria Math" panose="02040503050406030204" pitchFamily="18" charset="0"/>
                        <a:ea typeface="Times New Roman" panose="02020603050405020304" pitchFamily="18" charset="0"/>
                        <a:cs typeface="Times New Roman" panose="02020603050405020304" pitchFamily="18" charset="0"/>
                      </a:rPr>
                      <m:t>𝑓</m:t>
                    </m:r>
                    <m:r>
                      <a:rPr lang="en-GB" i="1">
                        <a:effectLst/>
                        <a:latin typeface="Cambria Math" panose="02040503050406030204" pitchFamily="18" charset="0"/>
                        <a:ea typeface="Times New Roman" panose="02020603050405020304" pitchFamily="18" charset="0"/>
                        <a:cs typeface="Times New Roman" panose="02020603050405020304" pitchFamily="18" charset="0"/>
                      </a:rPr>
                      <m:t>(</m:t>
                    </m:r>
                    <m:r>
                      <a:rPr lang="en-GB"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GB"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a:t>
                </a:r>
              </a:p>
              <a:p>
                <a:pPr lvl="0">
                  <a:lnSpc>
                    <a:spcPct val="107000"/>
                  </a:lnSpc>
                  <a:spcAft>
                    <a:spcPts val="800"/>
                  </a:spcAft>
                  <a:buSzPts val="1100"/>
                </a:pPr>
                <a14:m>
                  <m:oMathPara xmlns:m="http://schemas.openxmlformats.org/officeDocument/2006/math">
                    <m:oMathParaPr>
                      <m:jc m:val="centerGroup"/>
                    </m:oMathParaPr>
                    <m:oMath xmlns:m="http://schemas.openxmlformats.org/officeDocument/2006/math">
                      <m:r>
                        <a:rPr lang="en-GB" b="1"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n-GB" b="1" i="1" smtClean="0">
                          <a:effectLst/>
                          <a:latin typeface="Cambria Math" panose="02040503050406030204" pitchFamily="18" charset="0"/>
                          <a:ea typeface="Times New Roman" panose="02020603050405020304" pitchFamily="18" charset="0"/>
                          <a:cs typeface="Times New Roman" panose="02020603050405020304" pitchFamily="18" charset="0"/>
                        </a:rPr>
                        <m:t>𝟏</m:t>
                      </m:r>
                      <m:r>
                        <a:rPr lang="en-GB" b="1"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n-GB" b="1" i="1" smtClean="0">
                          <a:effectLst/>
                          <a:latin typeface="Cambria Math" panose="02040503050406030204" pitchFamily="18" charset="0"/>
                          <a:ea typeface="Times New Roman" panose="02020603050405020304" pitchFamily="18" charset="0"/>
                          <a:cs typeface="Times New Roman" panose="02020603050405020304" pitchFamily="18" charset="0"/>
                        </a:rPr>
                        <m:t>𝒇</m:t>
                      </m:r>
                      <m:d>
                        <m:dPr>
                          <m:ctrlPr>
                            <a:rPr lang="en-GB" b="1" i="1" smtClean="0">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GB" b="1" i="1" smtClean="0">
                              <a:effectLst/>
                              <a:latin typeface="Cambria Math" panose="02040503050406030204" pitchFamily="18" charset="0"/>
                              <a:ea typeface="Times New Roman" panose="02020603050405020304" pitchFamily="18" charset="0"/>
                              <a:cs typeface="Times New Roman" panose="02020603050405020304" pitchFamily="18" charset="0"/>
                            </a:rPr>
                            <m:t>𝒙</m:t>
                          </m:r>
                        </m:e>
                      </m:d>
                      <m:r>
                        <a:rPr lang="en-GB" b="1"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n-GB" b="1" i="1" smtClean="0">
                          <a:effectLst/>
                          <a:latin typeface="Cambria Math" panose="02040503050406030204" pitchFamily="18" charset="0"/>
                          <a:ea typeface="Times New Roman" panose="02020603050405020304" pitchFamily="18" charset="0"/>
                          <a:cs typeface="Times New Roman" panose="02020603050405020304" pitchFamily="18" charset="0"/>
                        </a:rPr>
                        <m:t>𝟎</m:t>
                      </m:r>
                    </m:oMath>
                  </m:oMathPara>
                </a14:m>
                <a:r>
                  <a:rPr lang="en-GB" b="1" dirty="0">
                    <a:effectLst/>
                    <a:latin typeface="Calibri" panose="020F0502020204030204" pitchFamily="34" charset="0"/>
                    <a:ea typeface="Times New Roman" panose="02020603050405020304" pitchFamily="18" charset="0"/>
                    <a:cs typeface="Times New Roman" panose="02020603050405020304" pitchFamily="18" charset="0"/>
                  </a:rPr>
                  <a:t/>
                </a:r>
                <a:br>
                  <a:rPr lang="en-GB" b="1" dirty="0">
                    <a:effectLst/>
                    <a:latin typeface="Calibri" panose="020F0502020204030204" pitchFamily="34" charset="0"/>
                    <a:ea typeface="Times New Roman" panose="02020603050405020304" pitchFamily="18" charset="0"/>
                    <a:cs typeface="Times New Roman" panose="02020603050405020304" pitchFamily="18" charset="0"/>
                  </a:rPr>
                </a:br>
                <a:r>
                  <a:rPr lang="en-GB" dirty="0">
                    <a:effectLst/>
                    <a:latin typeface="Calibri" panose="020F0502020204030204" pitchFamily="34" charset="0"/>
                    <a:ea typeface="Times New Roman" panose="02020603050405020304" pitchFamily="18" charset="0"/>
                    <a:cs typeface="Times New Roman" panose="02020603050405020304" pitchFamily="18" charset="0"/>
                  </a:rPr>
                  <a:t>(b) You are given that </a:t>
                </a:r>
                <a14:m>
                  <m:oMath xmlns:m="http://schemas.openxmlformats.org/officeDocument/2006/math">
                    <m:r>
                      <a:rPr lang="en-GB" i="1">
                        <a:effectLst/>
                        <a:latin typeface="Cambria Math" panose="02040503050406030204" pitchFamily="18" charset="0"/>
                        <a:ea typeface="Times New Roman" panose="02020603050405020304" pitchFamily="18" charset="0"/>
                        <a:cs typeface="Times New Roman" panose="02020603050405020304" pitchFamily="18" charset="0"/>
                      </a:rPr>
                      <m:t>0≤</m:t>
                    </m:r>
                    <m:r>
                      <a:rPr lang="en-GB" i="1">
                        <a:effectLst/>
                        <a:latin typeface="Cambria Math" panose="02040503050406030204" pitchFamily="18" charset="0"/>
                        <a:ea typeface="Times New Roman" panose="02020603050405020304" pitchFamily="18" charset="0"/>
                        <a:cs typeface="Times New Roman" panose="02020603050405020304" pitchFamily="18" charset="0"/>
                      </a:rPr>
                      <m:t>𝑔</m:t>
                    </m:r>
                    <m:d>
                      <m:dPr>
                        <m:ctrlPr>
                          <a:rPr lang="en-GB"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GB" i="1">
                            <a:effectLst/>
                            <a:latin typeface="Cambria Math" panose="02040503050406030204" pitchFamily="18" charset="0"/>
                            <a:ea typeface="Times New Roman" panose="02020603050405020304" pitchFamily="18" charset="0"/>
                            <a:cs typeface="Times New Roman" panose="02020603050405020304" pitchFamily="18" charset="0"/>
                          </a:rPr>
                          <m:t>𝑥</m:t>
                        </m:r>
                      </m:e>
                    </m:d>
                    <m:r>
                      <a:rPr lang="en-GB" i="1">
                        <a:effectLst/>
                        <a:latin typeface="Cambria Math" panose="02040503050406030204" pitchFamily="18" charset="0"/>
                        <a:ea typeface="Times New Roman" panose="02020603050405020304" pitchFamily="18" charset="0"/>
                        <a:cs typeface="Times New Roman" panose="02020603050405020304" pitchFamily="18" charset="0"/>
                      </a:rPr>
                      <m:t>≤1</m:t>
                    </m:r>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a:t>
                </a:r>
                <a:br>
                  <a:rPr lang="en-GB" dirty="0">
                    <a:effectLst/>
                    <a:latin typeface="Calibri" panose="020F0502020204030204" pitchFamily="34" charset="0"/>
                    <a:ea typeface="Times New Roman" panose="02020603050405020304" pitchFamily="18" charset="0"/>
                    <a:cs typeface="Times New Roman" panose="02020603050405020304" pitchFamily="18" charset="0"/>
                  </a:rPr>
                </a:br>
                <a:r>
                  <a:rPr lang="en-GB" dirty="0">
                    <a:effectLst/>
                    <a:latin typeface="Calibri" panose="020F0502020204030204" pitchFamily="34" charset="0"/>
                    <a:ea typeface="Times New Roman" panose="02020603050405020304" pitchFamily="18" charset="0"/>
                    <a:cs typeface="Times New Roman" panose="02020603050405020304" pitchFamily="18" charset="0"/>
                  </a:rPr>
                  <a:t>Work out the value of </a:t>
                </a:r>
                <a14:m>
                  <m:oMath xmlns:m="http://schemas.openxmlformats.org/officeDocument/2006/math">
                    <m:r>
                      <a:rPr lang="en-GB" i="1">
                        <a:effectLst/>
                        <a:latin typeface="Cambria Math" panose="02040503050406030204" pitchFamily="18" charset="0"/>
                        <a:ea typeface="Times New Roman" panose="02020603050405020304" pitchFamily="18" charset="0"/>
                        <a:cs typeface="Times New Roman" panose="02020603050405020304" pitchFamily="18" charset="0"/>
                      </a:rPr>
                      <m:t>𝜃</m:t>
                    </m:r>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a:t>
                </a:r>
              </a:p>
              <a:p>
                <a:pPr lvl="0">
                  <a:lnSpc>
                    <a:spcPct val="107000"/>
                  </a:lnSpc>
                  <a:spcAft>
                    <a:spcPts val="800"/>
                  </a:spcAft>
                  <a:buSzPts val="1100"/>
                </a:pPr>
                <a14:m>
                  <m:oMathPara xmlns:m="http://schemas.openxmlformats.org/officeDocument/2006/math">
                    <m:oMathParaPr>
                      <m:jc m:val="centerGroup"/>
                    </m:oMathParaPr>
                    <m:oMath xmlns:m="http://schemas.openxmlformats.org/officeDocument/2006/math">
                      <m:r>
                        <a:rPr lang="en-GB" b="1" i="1" smtClean="0">
                          <a:effectLst/>
                          <a:latin typeface="Cambria Math" panose="02040503050406030204" pitchFamily="18" charset="0"/>
                          <a:ea typeface="Times New Roman" panose="02020603050405020304" pitchFamily="18" charset="0"/>
                          <a:cs typeface="Times New Roman" panose="02020603050405020304" pitchFamily="18" charset="0"/>
                        </a:rPr>
                        <m:t>𝜽</m:t>
                      </m:r>
                      <m:r>
                        <a:rPr lang="en-GB" b="1"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n-GB" b="1" i="1" smtClean="0">
                          <a:effectLst/>
                          <a:latin typeface="Cambria Math" panose="02040503050406030204" pitchFamily="18" charset="0"/>
                          <a:ea typeface="Times New Roman" panose="02020603050405020304" pitchFamily="18" charset="0"/>
                          <a:cs typeface="Times New Roman" panose="02020603050405020304" pitchFamily="18" charset="0"/>
                        </a:rPr>
                        <m:t>𝟗𝟎</m:t>
                      </m:r>
                      <m:r>
                        <a:rPr lang="en-GB" b="1" i="1" smtClean="0">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GB" b="1"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latin typeface="Calibri" panose="020F0502020204030204" pitchFamily="34" charset="0"/>
                  <a:ea typeface="Times New Roman" panose="02020603050405020304" pitchFamily="18" charset="0"/>
                  <a:cs typeface="Times New Roman" panose="02020603050405020304" pitchFamily="18" charset="0"/>
                </a:endParaRPr>
              </a:p>
              <a:p>
                <a:r>
                  <a:rPr lang="en-GB" dirty="0">
                    <a:effectLst/>
                    <a:latin typeface="Calibri" panose="020F0502020204030204" pitchFamily="34" charset="0"/>
                    <a:ea typeface="Times New Roman" panose="02020603050405020304" pitchFamily="18" charset="0"/>
                    <a:cs typeface="Times New Roman" panose="02020603050405020304" pitchFamily="18" charset="0"/>
                  </a:rPr>
                  <a:t>By completing the square or otherwise, determine the range of the following functions:</a:t>
                </a:r>
                <a:br>
                  <a:rPr lang="en-GB" dirty="0">
                    <a:effectLst/>
                    <a:latin typeface="Calibri" panose="020F0502020204030204" pitchFamily="34" charset="0"/>
                    <a:ea typeface="Times New Roman" panose="02020603050405020304" pitchFamily="18" charset="0"/>
                    <a:cs typeface="Times New Roman" panose="02020603050405020304" pitchFamily="18" charset="0"/>
                  </a:rPr>
                </a:br>
                <a:r>
                  <a:rPr lang="en-GB" dirty="0">
                    <a:effectLst/>
                    <a:latin typeface="Calibri" panose="020F0502020204030204" pitchFamily="34" charset="0"/>
                    <a:ea typeface="Times New Roman" panose="02020603050405020304" pitchFamily="18" charset="0"/>
                    <a:cs typeface="Times New Roman" panose="02020603050405020304" pitchFamily="18" charset="0"/>
                  </a:rPr>
                  <a:t>(a) </a:t>
                </a:r>
                <a14:m>
                  <m:oMath xmlns:m="http://schemas.openxmlformats.org/officeDocument/2006/math">
                    <m:r>
                      <a:rPr lang="en-GB" i="1">
                        <a:effectLst/>
                        <a:latin typeface="Cambria Math" panose="02040503050406030204" pitchFamily="18" charset="0"/>
                        <a:ea typeface="Times New Roman" panose="02020603050405020304" pitchFamily="18" charset="0"/>
                        <a:cs typeface="Times New Roman" panose="02020603050405020304" pitchFamily="18" charset="0"/>
                      </a:rPr>
                      <m:t>𝑓</m:t>
                    </m:r>
                    <m:d>
                      <m:dPr>
                        <m:ctrlPr>
                          <a:rPr lang="en-GB" i="1">
                            <a:effectLst/>
                            <a:latin typeface="Cambria Math" panose="02040503050406030204" pitchFamily="18" charset="0"/>
                            <a:ea typeface="Times New Roman" panose="02020603050405020304" pitchFamily="18" charset="0"/>
                          </a:rPr>
                        </m:ctrlPr>
                      </m:dPr>
                      <m:e>
                        <m:r>
                          <a:rPr lang="en-GB" i="1">
                            <a:effectLst/>
                            <a:latin typeface="Cambria Math" panose="02040503050406030204" pitchFamily="18" charset="0"/>
                            <a:ea typeface="Times New Roman" panose="02020603050405020304" pitchFamily="18" charset="0"/>
                            <a:cs typeface="Times New Roman" panose="02020603050405020304" pitchFamily="18" charset="0"/>
                          </a:rPr>
                          <m:t>𝑥</m:t>
                        </m:r>
                      </m:e>
                    </m:d>
                    <m:r>
                      <a:rPr lang="en-GB"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GB" i="1">
                            <a:effectLst/>
                            <a:latin typeface="Cambria Math" panose="02040503050406030204" pitchFamily="18" charset="0"/>
                            <a:ea typeface="Times New Roman" panose="02020603050405020304" pitchFamily="18" charset="0"/>
                          </a:rPr>
                        </m:ctrlPr>
                      </m:sSupPr>
                      <m:e>
                        <m:r>
                          <a:rPr lang="en-GB"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GB"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GB" i="1">
                        <a:effectLst/>
                        <a:latin typeface="Cambria Math" panose="02040503050406030204" pitchFamily="18" charset="0"/>
                        <a:ea typeface="Times New Roman" panose="02020603050405020304" pitchFamily="18" charset="0"/>
                        <a:cs typeface="Times New Roman" panose="02020603050405020304" pitchFamily="18" charset="0"/>
                      </a:rPr>
                      <m:t>−2</m:t>
                    </m:r>
                    <m:r>
                      <a:rPr lang="en-GB"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GB" i="1">
                        <a:effectLst/>
                        <a:latin typeface="Cambria Math" panose="02040503050406030204" pitchFamily="18" charset="0"/>
                        <a:ea typeface="Times New Roman" panose="02020603050405020304" pitchFamily="18" charset="0"/>
                        <a:cs typeface="Times New Roman" panose="02020603050405020304" pitchFamily="18" charset="0"/>
                      </a:rPr>
                      <m:t>+5,  </m:t>
                    </m:r>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for all </a:t>
                </a:r>
                <a14:m>
                  <m:oMath xmlns:m="http://schemas.openxmlformats.org/officeDocument/2006/math">
                    <m:r>
                      <a:rPr lang="en-GB" i="1">
                        <a:effectLst/>
                        <a:latin typeface="Cambria Math" panose="02040503050406030204" pitchFamily="18" charset="0"/>
                        <a:ea typeface="Times New Roman" panose="02020603050405020304" pitchFamily="18" charset="0"/>
                        <a:cs typeface="Times New Roman" panose="02020603050405020304" pitchFamily="18" charset="0"/>
                      </a:rPr>
                      <m:t>𝑥</m:t>
                    </m:r>
                  </m:oMath>
                </a14:m>
                <a:endParaRPr lang="en-GB" dirty="0">
                  <a:effectLst/>
                  <a:latin typeface="Calibri" panose="020F0502020204030204" pitchFamily="34" charset="0"/>
                  <a:ea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GB" b="1" i="1" smtClean="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GB" b="1" i="1" smtClean="0">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GB" b="1" i="1" smtClean="0">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GB" b="1" i="1" smtClean="0">
                                  <a:effectLst/>
                                  <a:latin typeface="Cambria Math" panose="02040503050406030204" pitchFamily="18" charset="0"/>
                                  <a:ea typeface="Times New Roman" panose="02020603050405020304" pitchFamily="18" charset="0"/>
                                  <a:cs typeface="Times New Roman" panose="02020603050405020304" pitchFamily="18" charset="0"/>
                                </a:rPr>
                                <m:t>𝒙</m:t>
                              </m:r>
                              <m:r>
                                <a:rPr lang="en-GB" b="1"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n-GB" b="1" i="1" smtClean="0">
                                  <a:effectLst/>
                                  <a:latin typeface="Cambria Math" panose="02040503050406030204" pitchFamily="18" charset="0"/>
                                  <a:ea typeface="Times New Roman" panose="02020603050405020304" pitchFamily="18" charset="0"/>
                                  <a:cs typeface="Times New Roman" panose="02020603050405020304" pitchFamily="18" charset="0"/>
                                </a:rPr>
                                <m:t>𝟏</m:t>
                              </m:r>
                            </m:e>
                          </m:d>
                        </m:e>
                        <m:sup>
                          <m:r>
                            <a:rPr lang="en-GB" b="1" i="1" smtClean="0">
                              <a:effectLst/>
                              <a:latin typeface="Cambria Math" panose="02040503050406030204" pitchFamily="18" charset="0"/>
                              <a:ea typeface="Times New Roman" panose="02020603050405020304" pitchFamily="18" charset="0"/>
                              <a:cs typeface="Times New Roman" panose="02020603050405020304" pitchFamily="18" charset="0"/>
                            </a:rPr>
                            <m:t>𝟐</m:t>
                          </m:r>
                        </m:sup>
                      </m:sSup>
                      <m:r>
                        <a:rPr lang="en-GB" b="1"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n-GB" b="1" i="1" smtClean="0">
                          <a:effectLst/>
                          <a:latin typeface="Cambria Math" panose="02040503050406030204" pitchFamily="18" charset="0"/>
                          <a:ea typeface="Times New Roman" panose="02020603050405020304" pitchFamily="18" charset="0"/>
                          <a:cs typeface="Times New Roman" panose="02020603050405020304" pitchFamily="18" charset="0"/>
                        </a:rPr>
                        <m:t>𝟒</m:t>
                      </m:r>
                    </m:oMath>
                  </m:oMathPara>
                </a14:m>
                <a:endParaRPr lang="en-GB" b="1"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r>
                  <a:rPr lang="en-GB" b="1" dirty="0">
                    <a:latin typeface="Calibri" panose="020F0502020204030204" pitchFamily="34" charset="0"/>
                    <a:ea typeface="Times New Roman" panose="02020603050405020304" pitchFamily="18" charset="0"/>
                    <a:cs typeface="Times New Roman" panose="02020603050405020304" pitchFamily="18" charset="0"/>
                  </a:rPr>
                  <a:t>Range: </a:t>
                </a:r>
                <a14:m>
                  <m:oMath xmlns:m="http://schemas.openxmlformats.org/officeDocument/2006/math">
                    <m:r>
                      <a:rPr lang="en-GB" b="1" i="1" smtClean="0">
                        <a:latin typeface="Cambria Math" panose="02040503050406030204" pitchFamily="18" charset="0"/>
                        <a:ea typeface="Times New Roman" panose="02020603050405020304" pitchFamily="18" charset="0"/>
                        <a:cs typeface="Times New Roman" panose="02020603050405020304" pitchFamily="18" charset="0"/>
                      </a:rPr>
                      <m:t>𝒇</m:t>
                    </m:r>
                    <m:d>
                      <m:dPr>
                        <m:ctrlPr>
                          <a:rPr lang="en-GB" b="1" i="1" smtClean="0">
                            <a:latin typeface="Cambria Math" panose="02040503050406030204" pitchFamily="18" charset="0"/>
                            <a:ea typeface="Times New Roman" panose="02020603050405020304" pitchFamily="18" charset="0"/>
                            <a:cs typeface="Times New Roman" panose="02020603050405020304" pitchFamily="18" charset="0"/>
                          </a:rPr>
                        </m:ctrlPr>
                      </m:dPr>
                      <m:e>
                        <m:r>
                          <a:rPr lang="en-GB" b="1" i="1" smtClean="0">
                            <a:latin typeface="Cambria Math" panose="02040503050406030204" pitchFamily="18" charset="0"/>
                            <a:ea typeface="Times New Roman" panose="02020603050405020304" pitchFamily="18" charset="0"/>
                            <a:cs typeface="Times New Roman" panose="02020603050405020304" pitchFamily="18" charset="0"/>
                          </a:rPr>
                          <m:t>𝒙</m:t>
                        </m:r>
                      </m:e>
                    </m:d>
                    <m:r>
                      <a:rPr lang="en-GB" b="1" i="1" smtClean="0">
                        <a:latin typeface="Cambria Math" panose="02040503050406030204" pitchFamily="18" charset="0"/>
                        <a:ea typeface="Times New Roman" panose="02020603050405020304" pitchFamily="18" charset="0"/>
                        <a:cs typeface="Times New Roman" panose="02020603050405020304" pitchFamily="18" charset="0"/>
                      </a:rPr>
                      <m:t>≥</m:t>
                    </m:r>
                    <m:r>
                      <a:rPr lang="en-GB" b="1" i="1" smtClean="0">
                        <a:latin typeface="Cambria Math" panose="02040503050406030204" pitchFamily="18" charset="0"/>
                        <a:ea typeface="Times New Roman" panose="02020603050405020304" pitchFamily="18" charset="0"/>
                        <a:cs typeface="Times New Roman" panose="02020603050405020304" pitchFamily="18" charset="0"/>
                      </a:rPr>
                      <m:t>𝟒</m:t>
                    </m:r>
                  </m:oMath>
                </a14:m>
                <a:endParaRPr lang="en-GB" b="1"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GB" dirty="0">
                    <a:effectLst/>
                    <a:latin typeface="Calibri" panose="020F0502020204030204" pitchFamily="34" charset="0"/>
                    <a:ea typeface="Times New Roman" panose="02020603050405020304" pitchFamily="18" charset="0"/>
                    <a:cs typeface="Times New Roman" panose="02020603050405020304" pitchFamily="18" charset="0"/>
                  </a:rPr>
                  <a:t>(b) </a:t>
                </a:r>
                <a14:m>
                  <m:oMath xmlns:m="http://schemas.openxmlformats.org/officeDocument/2006/math">
                    <m:r>
                      <a:rPr lang="en-GB" i="1">
                        <a:effectLst/>
                        <a:latin typeface="Cambria Math" panose="02040503050406030204" pitchFamily="18" charset="0"/>
                        <a:ea typeface="Times New Roman" panose="02020603050405020304" pitchFamily="18" charset="0"/>
                        <a:cs typeface="Times New Roman" panose="02020603050405020304" pitchFamily="18" charset="0"/>
                      </a:rPr>
                      <m:t>𝑓</m:t>
                    </m:r>
                    <m:d>
                      <m:dPr>
                        <m:ctrlPr>
                          <a:rPr lang="en-GB" i="1">
                            <a:effectLst/>
                            <a:latin typeface="Cambria Math" panose="02040503050406030204" pitchFamily="18" charset="0"/>
                            <a:ea typeface="Times New Roman" panose="02020603050405020304" pitchFamily="18" charset="0"/>
                          </a:rPr>
                        </m:ctrlPr>
                      </m:dPr>
                      <m:e>
                        <m:r>
                          <a:rPr lang="en-GB" i="1">
                            <a:effectLst/>
                            <a:latin typeface="Cambria Math" panose="02040503050406030204" pitchFamily="18" charset="0"/>
                            <a:ea typeface="Times New Roman" panose="02020603050405020304" pitchFamily="18" charset="0"/>
                            <a:cs typeface="Times New Roman" panose="02020603050405020304" pitchFamily="18" charset="0"/>
                          </a:rPr>
                          <m:t>𝑥</m:t>
                        </m:r>
                      </m:e>
                    </m:d>
                    <m:r>
                      <a:rPr lang="en-GB"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GB" i="1">
                            <a:effectLst/>
                            <a:latin typeface="Cambria Math" panose="02040503050406030204" pitchFamily="18" charset="0"/>
                            <a:ea typeface="Times New Roman" panose="02020603050405020304" pitchFamily="18" charset="0"/>
                          </a:rPr>
                        </m:ctrlPr>
                      </m:sSupPr>
                      <m:e>
                        <m:r>
                          <a:rPr lang="en-GB"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GB"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GB" i="1">
                        <a:effectLst/>
                        <a:latin typeface="Cambria Math" panose="02040503050406030204" pitchFamily="18" charset="0"/>
                        <a:ea typeface="Times New Roman" panose="02020603050405020304" pitchFamily="18" charset="0"/>
                        <a:cs typeface="Times New Roman" panose="02020603050405020304" pitchFamily="18" charset="0"/>
                      </a:rPr>
                      <m:t>+6</m:t>
                    </m:r>
                    <m:r>
                      <a:rPr lang="en-GB"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GB" i="1">
                        <a:effectLst/>
                        <a:latin typeface="Cambria Math" panose="02040503050406030204" pitchFamily="18" charset="0"/>
                        <a:ea typeface="Times New Roman" panose="02020603050405020304" pitchFamily="18" charset="0"/>
                        <a:cs typeface="Times New Roman" panose="02020603050405020304" pitchFamily="18" charset="0"/>
                      </a:rPr>
                      <m:t>−2,</m:t>
                    </m:r>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for all </a:t>
                </a:r>
                <a14:m>
                  <m:oMath xmlns:m="http://schemas.openxmlformats.org/officeDocument/2006/math">
                    <m:r>
                      <a:rPr lang="en-GB" i="1">
                        <a:effectLst/>
                        <a:latin typeface="Cambria Math" panose="02040503050406030204" pitchFamily="18" charset="0"/>
                        <a:ea typeface="Times New Roman" panose="02020603050405020304" pitchFamily="18" charset="0"/>
                        <a:cs typeface="Times New Roman" panose="02020603050405020304" pitchFamily="18" charset="0"/>
                      </a:rPr>
                      <m:t>𝑥</m:t>
                    </m:r>
                  </m:oMath>
                </a14:m>
                <a:endParaRPr lang="en-GB" dirty="0"/>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d>
                            <m:dPr>
                              <m:ctrlPr>
                                <a:rPr lang="en-GB" b="1" i="1" smtClean="0">
                                  <a:latin typeface="Cambria Math" panose="02040503050406030204" pitchFamily="18" charset="0"/>
                                </a:rPr>
                              </m:ctrlPr>
                            </m:dPr>
                            <m:e>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𝟑</m:t>
                              </m:r>
                            </m:e>
                          </m:d>
                        </m:e>
                        <m:sup>
                          <m:r>
                            <a:rPr lang="en-GB" b="1" i="1" smtClean="0">
                              <a:latin typeface="Cambria Math" panose="02040503050406030204" pitchFamily="18" charset="0"/>
                            </a:rPr>
                            <m:t>𝟐</m:t>
                          </m:r>
                        </m:sup>
                      </m:sSup>
                      <m:r>
                        <a:rPr lang="en-GB" b="1" i="1" smtClean="0">
                          <a:latin typeface="Cambria Math" panose="02040503050406030204" pitchFamily="18" charset="0"/>
                        </a:rPr>
                        <m:t>−</m:t>
                      </m:r>
                      <m:r>
                        <a:rPr lang="en-GB" b="1" i="1" smtClean="0">
                          <a:latin typeface="Cambria Math" panose="02040503050406030204" pitchFamily="18" charset="0"/>
                        </a:rPr>
                        <m:t>𝟏𝟏</m:t>
                      </m:r>
                    </m:oMath>
                  </m:oMathPara>
                </a14:m>
                <a:endParaRPr lang="en-GB" b="1" dirty="0"/>
              </a:p>
              <a:p>
                <a:pPr algn="ctr"/>
                <a:r>
                  <a:rPr lang="en-GB" b="1" dirty="0"/>
                  <a:t>Range: </a:t>
                </a:r>
                <a14:m>
                  <m:oMath xmlns:m="http://schemas.openxmlformats.org/officeDocument/2006/math">
                    <m:r>
                      <a:rPr lang="en-GB" b="1" i="1" smtClean="0">
                        <a:latin typeface="Cambria Math" panose="02040503050406030204" pitchFamily="18" charset="0"/>
                      </a:rPr>
                      <m:t>𝒇</m:t>
                    </m:r>
                    <m:d>
                      <m:dPr>
                        <m:ctrlPr>
                          <a:rPr lang="en-GB" b="1" i="1" smtClean="0">
                            <a:latin typeface="Cambria Math" panose="02040503050406030204" pitchFamily="18" charset="0"/>
                          </a:rPr>
                        </m:ctrlPr>
                      </m:dPr>
                      <m:e>
                        <m:r>
                          <a:rPr lang="en-GB" b="1" i="1" smtClean="0">
                            <a:latin typeface="Cambria Math" panose="02040503050406030204" pitchFamily="18" charset="0"/>
                          </a:rPr>
                          <m:t>𝒙</m:t>
                        </m:r>
                      </m:e>
                    </m:d>
                    <m:r>
                      <a:rPr lang="en-GB" b="1" i="1" smtClean="0">
                        <a:latin typeface="Cambria Math" panose="02040503050406030204" pitchFamily="18" charset="0"/>
                      </a:rPr>
                      <m:t>≥−</m:t>
                    </m:r>
                    <m:r>
                      <a:rPr lang="en-GB" b="1" i="1" smtClean="0">
                        <a:latin typeface="Cambria Math" panose="02040503050406030204" pitchFamily="18" charset="0"/>
                      </a:rPr>
                      <m:t>𝟏𝟏</m:t>
                    </m:r>
                  </m:oMath>
                </a14:m>
                <a:endParaRPr lang="en-GB" b="1" dirty="0"/>
              </a:p>
            </p:txBody>
          </p:sp>
        </mc:Choice>
        <mc:Fallback xmlns="">
          <p:sp>
            <p:nvSpPr>
              <p:cNvPr id="5" name="Rectangle 4"/>
              <p:cNvSpPr>
                <a:spLocks noRot="1" noChangeAspect="1" noMove="1" noResize="1" noEditPoints="1" noAdjustHandles="1" noChangeArrowheads="1" noChangeShapeType="1" noTextEdit="1"/>
              </p:cNvSpPr>
              <p:nvPr/>
            </p:nvSpPr>
            <p:spPr>
              <a:xfrm>
                <a:off x="539552" y="764704"/>
                <a:ext cx="4572000" cy="5541004"/>
              </a:xfrm>
              <a:prstGeom prst="rect">
                <a:avLst/>
              </a:prstGeom>
              <a:blipFill rotWithShape="0">
                <a:blip r:embed="rId2"/>
                <a:stretch>
                  <a:fillRect l="-1200" t="-440" b="-990"/>
                </a:stretch>
              </a:blipFill>
            </p:spPr>
            <p:txBody>
              <a:bodyPr/>
              <a:lstStyle/>
              <a:p>
                <a:r>
                  <a:rPr lang="en-GB">
                    <a:noFill/>
                  </a:rPr>
                  <a:t> </a:t>
                </a:r>
              </a:p>
            </p:txBody>
          </p:sp>
        </mc:Fallback>
      </mc:AlternateContent>
      <p:sp>
        <p:nvSpPr>
          <p:cNvPr id="6" name="Rectangle 5"/>
          <p:cNvSpPr/>
          <p:nvPr/>
        </p:nvSpPr>
        <p:spPr>
          <a:xfrm>
            <a:off x="230038" y="882401"/>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6</a:t>
            </a:r>
          </a:p>
        </p:txBody>
      </p:sp>
      <p:sp>
        <p:nvSpPr>
          <p:cNvPr id="7" name="Rectangle 6"/>
          <p:cNvSpPr/>
          <p:nvPr/>
        </p:nvSpPr>
        <p:spPr>
          <a:xfrm>
            <a:off x="230038" y="3789040"/>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7</a:t>
            </a:r>
          </a:p>
        </p:txBody>
      </p:sp>
      <p:sp>
        <p:nvSpPr>
          <p:cNvPr id="8" name="Rectangle 7"/>
          <p:cNvSpPr/>
          <p:nvPr/>
        </p:nvSpPr>
        <p:spPr>
          <a:xfrm>
            <a:off x="4989018" y="882401"/>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8</a:t>
            </a:r>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5580112" y="786288"/>
            <a:ext cx="2664296" cy="2066648"/>
          </a:xfrm>
          <a:prstGeom prst="rect">
            <a:avLst/>
          </a:prstGeom>
          <a:noFill/>
          <a:ln>
            <a:noFill/>
          </a:ln>
        </p:spPr>
      </p:pic>
      <mc:AlternateContent xmlns:mc="http://schemas.openxmlformats.org/markup-compatibility/2006" xmlns:a14="http://schemas.microsoft.com/office/drawing/2010/main">
        <mc:Choice Requires="a14">
          <p:sp>
            <p:nvSpPr>
              <p:cNvPr id="10" name="Rectangle 9"/>
              <p:cNvSpPr/>
              <p:nvPr/>
            </p:nvSpPr>
            <p:spPr>
              <a:xfrm>
                <a:off x="5531320" y="3040097"/>
                <a:ext cx="3289152" cy="2308324"/>
              </a:xfrm>
              <a:prstGeom prst="rect">
                <a:avLst/>
              </a:prstGeom>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Here is a sketch of </a:t>
                </a:r>
                <a:endParaRPr lang="en-GB" i="1" dirty="0">
                  <a:effectLst/>
                  <a:latin typeface="Cambria Math" panose="02040503050406030204" pitchFamily="18" charset="0"/>
                  <a:ea typeface="Times New Roman" panose="02020603050405020304" pitchFamily="18" charset="0"/>
                  <a:cs typeface="Times New Roman" panose="02020603050405020304" pitchFamily="18" charset="0"/>
                </a:endParaRPr>
              </a:p>
              <a:p>
                <a14:m>
                  <m:oMath xmlns:m="http://schemas.openxmlformats.org/officeDocument/2006/math">
                    <m:r>
                      <a:rPr lang="en-GB" i="1">
                        <a:effectLst/>
                        <a:latin typeface="Cambria Math" panose="02040503050406030204" pitchFamily="18" charset="0"/>
                        <a:ea typeface="Times New Roman" panose="02020603050405020304" pitchFamily="18" charset="0"/>
                        <a:cs typeface="Times New Roman" panose="02020603050405020304" pitchFamily="18" charset="0"/>
                      </a:rPr>
                      <m:t>𝑓</m:t>
                    </m:r>
                    <m:d>
                      <m:dPr>
                        <m:ctrlPr>
                          <a:rPr lang="en-GB" i="1">
                            <a:effectLst/>
                            <a:latin typeface="Cambria Math" panose="02040503050406030204" pitchFamily="18" charset="0"/>
                            <a:ea typeface="Times New Roman" panose="02020603050405020304" pitchFamily="18" charset="0"/>
                          </a:rPr>
                        </m:ctrlPr>
                      </m:dPr>
                      <m:e>
                        <m:r>
                          <a:rPr lang="en-GB" i="1">
                            <a:effectLst/>
                            <a:latin typeface="Cambria Math" panose="02040503050406030204" pitchFamily="18" charset="0"/>
                            <a:ea typeface="Times New Roman" panose="02020603050405020304" pitchFamily="18" charset="0"/>
                            <a:cs typeface="Times New Roman" panose="02020603050405020304" pitchFamily="18" charset="0"/>
                          </a:rPr>
                          <m:t>𝑥</m:t>
                        </m:r>
                      </m:e>
                    </m:d>
                    <m:r>
                      <a:rPr lang="en-GB"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GB" i="1">
                            <a:effectLst/>
                            <a:latin typeface="Cambria Math" panose="02040503050406030204" pitchFamily="18" charset="0"/>
                            <a:ea typeface="Times New Roman" panose="02020603050405020304" pitchFamily="18" charset="0"/>
                          </a:rPr>
                        </m:ctrlPr>
                      </m:sSupPr>
                      <m:e>
                        <m:r>
                          <a:rPr lang="en-GB"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GB"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GB" i="1">
                        <a:effectLst/>
                        <a:latin typeface="Cambria Math" panose="02040503050406030204" pitchFamily="18" charset="0"/>
                        <a:ea typeface="Times New Roman" panose="02020603050405020304" pitchFamily="18" charset="0"/>
                        <a:cs typeface="Times New Roman" panose="02020603050405020304" pitchFamily="18" charset="0"/>
                      </a:rPr>
                      <m:t>+6</m:t>
                    </m:r>
                    <m:r>
                      <a:rPr lang="en-GB"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GB" i="1">
                        <a:effectLst/>
                        <a:latin typeface="Cambria Math" panose="02040503050406030204" pitchFamily="18" charset="0"/>
                        <a:ea typeface="Times New Roman" panose="02020603050405020304" pitchFamily="18" charset="0"/>
                        <a:cs typeface="Times New Roman" panose="02020603050405020304" pitchFamily="18" charset="0"/>
                      </a:rPr>
                      <m:t>+</m:t>
                    </m:r>
                    <m:r>
                      <a:rPr lang="en-GB" i="1">
                        <a:effectLst/>
                        <a:latin typeface="Cambria Math" panose="02040503050406030204" pitchFamily="18" charset="0"/>
                        <a:ea typeface="Times New Roman" panose="02020603050405020304" pitchFamily="18" charset="0"/>
                        <a:cs typeface="Times New Roman" panose="02020603050405020304" pitchFamily="18" charset="0"/>
                      </a:rPr>
                      <m:t>𝑎</m:t>
                    </m:r>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for all </a:t>
                </a:r>
                <a14:m>
                  <m:oMath xmlns:m="http://schemas.openxmlformats.org/officeDocument/2006/math">
                    <m:r>
                      <a:rPr lang="en-GB" i="1">
                        <a:effectLst/>
                        <a:latin typeface="Cambria Math" panose="02040503050406030204" pitchFamily="18" charset="0"/>
                        <a:ea typeface="Times New Roman" panose="02020603050405020304" pitchFamily="18" charset="0"/>
                        <a:cs typeface="Times New Roman" panose="02020603050405020304" pitchFamily="18" charset="0"/>
                      </a:rPr>
                      <m:t>𝑥</m:t>
                    </m:r>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where </a:t>
                </a:r>
                <a14:m>
                  <m:oMath xmlns:m="http://schemas.openxmlformats.org/officeDocument/2006/math">
                    <m:r>
                      <a:rPr lang="en-GB" i="1">
                        <a:effectLst/>
                        <a:latin typeface="Cambria Math" panose="02040503050406030204" pitchFamily="18" charset="0"/>
                        <a:ea typeface="Times New Roman" panose="02020603050405020304" pitchFamily="18" charset="0"/>
                        <a:cs typeface="Times New Roman" panose="02020603050405020304" pitchFamily="18" charset="0"/>
                      </a:rPr>
                      <m:t>𝑎</m:t>
                    </m:r>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is a constant. </a:t>
                </a:r>
                <a:r>
                  <a:rPr lang="en-GB" dirty="0"/>
                  <a:t>The range of </a:t>
                </a:r>
                <a14:m>
                  <m:oMath xmlns:m="http://schemas.openxmlformats.org/officeDocument/2006/math">
                    <m:r>
                      <a:rPr lang="en-GB" i="1">
                        <a:latin typeface="Cambria Math" panose="02040503050406030204" pitchFamily="18" charset="0"/>
                      </a:rPr>
                      <m:t>𝑓</m:t>
                    </m:r>
                    <m:r>
                      <a:rPr lang="en-GB" i="1">
                        <a:latin typeface="Cambria Math" panose="02040503050406030204" pitchFamily="18" charset="0"/>
                      </a:rPr>
                      <m:t>(</m:t>
                    </m:r>
                    <m:r>
                      <a:rPr lang="en-GB" i="1">
                        <a:latin typeface="Cambria Math" panose="02040503050406030204" pitchFamily="18" charset="0"/>
                      </a:rPr>
                      <m:t>𝑥</m:t>
                    </m:r>
                    <m:r>
                      <a:rPr lang="en-GB" i="1">
                        <a:latin typeface="Cambria Math" panose="02040503050406030204" pitchFamily="18" charset="0"/>
                      </a:rPr>
                      <m:t>)</m:t>
                    </m:r>
                  </m:oMath>
                </a14:m>
                <a:r>
                  <a:rPr lang="en-GB" dirty="0"/>
                  <a:t> is </a:t>
                </a:r>
                <a14:m>
                  <m:oMath xmlns:m="http://schemas.openxmlformats.org/officeDocument/2006/math">
                    <m:r>
                      <a:rPr lang="en-GB" i="1">
                        <a:latin typeface="Cambria Math" panose="02040503050406030204" pitchFamily="18" charset="0"/>
                      </a:rPr>
                      <m:t>𝑓</m:t>
                    </m:r>
                    <m:d>
                      <m:dPr>
                        <m:ctrlPr>
                          <a:rPr lang="en-GB" i="1">
                            <a:latin typeface="Cambria Math" panose="02040503050406030204" pitchFamily="18" charset="0"/>
                          </a:rPr>
                        </m:ctrlPr>
                      </m:dPr>
                      <m:e>
                        <m:r>
                          <a:rPr lang="en-GB" i="1">
                            <a:latin typeface="Cambria Math" panose="02040503050406030204" pitchFamily="18" charset="0"/>
                          </a:rPr>
                          <m:t>𝑥</m:t>
                        </m:r>
                      </m:e>
                    </m:d>
                    <m:r>
                      <a:rPr lang="en-GB" i="1">
                        <a:latin typeface="Cambria Math" panose="02040503050406030204" pitchFamily="18" charset="0"/>
                      </a:rPr>
                      <m:t>≥11</m:t>
                    </m:r>
                  </m:oMath>
                </a14:m>
                <a:r>
                  <a:rPr lang="en-GB" dirty="0"/>
                  <a:t>. Work out the value of </a:t>
                </a:r>
                <a14:m>
                  <m:oMath xmlns:m="http://schemas.openxmlformats.org/officeDocument/2006/math">
                    <m:r>
                      <a:rPr lang="en-GB" i="1">
                        <a:latin typeface="Cambria Math" panose="02040503050406030204" pitchFamily="18" charset="0"/>
                      </a:rPr>
                      <m:t>𝑎</m:t>
                    </m:r>
                  </m:oMath>
                </a14:m>
                <a:r>
                  <a:rPr lang="en-GB" dirty="0"/>
                  <a:t>.</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𝒇</m:t>
                      </m:r>
                      <m:d>
                        <m:dPr>
                          <m:ctrlPr>
                            <a:rPr lang="en-GB" b="1" i="1" smtClean="0">
                              <a:latin typeface="Cambria Math" panose="02040503050406030204" pitchFamily="18" charset="0"/>
                            </a:rPr>
                          </m:ctrlPr>
                        </m:dPr>
                        <m:e>
                          <m:r>
                            <a:rPr lang="en-GB" b="1" i="1" smtClean="0">
                              <a:latin typeface="Cambria Math" panose="02040503050406030204" pitchFamily="18" charset="0"/>
                            </a:rPr>
                            <m:t>𝒙</m:t>
                          </m:r>
                        </m:e>
                      </m:d>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d>
                            <m:dPr>
                              <m:ctrlPr>
                                <a:rPr lang="en-GB" b="1" i="1" smtClean="0">
                                  <a:latin typeface="Cambria Math" panose="02040503050406030204" pitchFamily="18" charset="0"/>
                                </a:rPr>
                              </m:ctrlPr>
                            </m:dPr>
                            <m:e>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𝟑</m:t>
                              </m:r>
                            </m:e>
                          </m:d>
                        </m:e>
                        <m:sup>
                          <m:r>
                            <a:rPr lang="en-GB" b="1" i="1" smtClean="0">
                              <a:latin typeface="Cambria Math" panose="02040503050406030204" pitchFamily="18" charset="0"/>
                            </a:rPr>
                            <m:t>𝟐</m:t>
                          </m:r>
                        </m:sup>
                      </m:sSup>
                      <m:r>
                        <a:rPr lang="en-GB" b="1" i="1" smtClean="0">
                          <a:latin typeface="Cambria Math" panose="02040503050406030204" pitchFamily="18" charset="0"/>
                        </a:rPr>
                        <m:t>−</m:t>
                      </m:r>
                      <m:r>
                        <a:rPr lang="en-GB" b="1" i="1" smtClean="0">
                          <a:latin typeface="Cambria Math" panose="02040503050406030204" pitchFamily="18" charset="0"/>
                        </a:rPr>
                        <m:t>𝟗</m:t>
                      </m:r>
                      <m:r>
                        <a:rPr lang="en-GB" b="1" i="1" smtClean="0">
                          <a:latin typeface="Cambria Math" panose="02040503050406030204" pitchFamily="18" charset="0"/>
                        </a:rPr>
                        <m:t>+</m:t>
                      </m:r>
                      <m:r>
                        <a:rPr lang="en-GB" b="1" i="1" smtClean="0">
                          <a:latin typeface="Cambria Math" panose="02040503050406030204" pitchFamily="18" charset="0"/>
                        </a:rPr>
                        <m:t>𝒂</m:t>
                      </m:r>
                    </m:oMath>
                    <m:oMath xmlns:m="http://schemas.openxmlformats.org/officeDocument/2006/math">
                      <m:r>
                        <a:rPr lang="en-GB" b="1" i="1" smtClean="0">
                          <a:latin typeface="Cambria Math" panose="02040503050406030204" pitchFamily="18" charset="0"/>
                        </a:rPr>
                        <m:t>−</m:t>
                      </m:r>
                      <m:r>
                        <a:rPr lang="en-GB" b="1" i="1" smtClean="0">
                          <a:latin typeface="Cambria Math" panose="02040503050406030204" pitchFamily="18" charset="0"/>
                        </a:rPr>
                        <m:t>𝟗</m:t>
                      </m:r>
                      <m:r>
                        <a:rPr lang="en-GB" b="1" i="1" smtClean="0">
                          <a:latin typeface="Cambria Math" panose="02040503050406030204" pitchFamily="18" charset="0"/>
                        </a:rPr>
                        <m:t>+</m:t>
                      </m:r>
                      <m:r>
                        <a:rPr lang="en-GB" b="1" i="1" smtClean="0">
                          <a:latin typeface="Cambria Math" panose="02040503050406030204" pitchFamily="18" charset="0"/>
                        </a:rPr>
                        <m:t>𝒂</m:t>
                      </m:r>
                      <m:r>
                        <a:rPr lang="en-GB" b="1" i="1" smtClean="0">
                          <a:latin typeface="Cambria Math" panose="02040503050406030204" pitchFamily="18" charset="0"/>
                        </a:rPr>
                        <m:t>=</m:t>
                      </m:r>
                      <m:r>
                        <a:rPr lang="en-GB" b="1" i="1" smtClean="0">
                          <a:latin typeface="Cambria Math" panose="02040503050406030204" pitchFamily="18" charset="0"/>
                        </a:rPr>
                        <m:t>𝟏𝟏</m:t>
                      </m:r>
                    </m:oMath>
                    <m:oMath xmlns:m="http://schemas.openxmlformats.org/officeDocument/2006/math">
                      <m:r>
                        <a:rPr lang="en-GB" b="1" i="1" smtClean="0">
                          <a:latin typeface="Cambria Math" panose="02040503050406030204" pitchFamily="18" charset="0"/>
                        </a:rPr>
                        <m:t>𝒂</m:t>
                      </m:r>
                      <m:r>
                        <a:rPr lang="en-GB" b="1" i="1" smtClean="0">
                          <a:latin typeface="Cambria Math" panose="02040503050406030204" pitchFamily="18" charset="0"/>
                        </a:rPr>
                        <m:t>=</m:t>
                      </m:r>
                      <m:r>
                        <a:rPr lang="en-GB" b="1" i="1" smtClean="0">
                          <a:latin typeface="Cambria Math" panose="02040503050406030204" pitchFamily="18" charset="0"/>
                        </a:rPr>
                        <m:t>𝟐𝟎</m:t>
                      </m:r>
                    </m:oMath>
                  </m:oMathPara>
                </a14:m>
                <a:endParaRPr lang="en-GB" b="1" dirty="0"/>
              </a:p>
            </p:txBody>
          </p:sp>
        </mc:Choice>
        <mc:Fallback xmlns="">
          <p:sp>
            <p:nvSpPr>
              <p:cNvPr id="10" name="Rectangle 9"/>
              <p:cNvSpPr>
                <a:spLocks noRot="1" noChangeAspect="1" noMove="1" noResize="1" noEditPoints="1" noAdjustHandles="1" noChangeArrowheads="1" noChangeShapeType="1" noTextEdit="1"/>
              </p:cNvSpPr>
              <p:nvPr/>
            </p:nvSpPr>
            <p:spPr>
              <a:xfrm>
                <a:off x="5531320" y="3040097"/>
                <a:ext cx="3289152" cy="2308324"/>
              </a:xfrm>
              <a:prstGeom prst="rect">
                <a:avLst/>
              </a:prstGeom>
              <a:blipFill rotWithShape="0">
                <a:blip r:embed="rId4"/>
                <a:stretch>
                  <a:fillRect l="-1481" t="-1587" r="-556"/>
                </a:stretch>
              </a:blipFill>
            </p:spPr>
            <p:txBody>
              <a:bodyPr/>
              <a:lstStyle/>
              <a:p>
                <a:r>
                  <a:rPr lang="en-GB">
                    <a:noFill/>
                  </a:rPr>
                  <a:t> </a:t>
                </a:r>
              </a:p>
            </p:txBody>
          </p:sp>
        </mc:Fallback>
      </mc:AlternateContent>
      <p:sp>
        <p:nvSpPr>
          <p:cNvPr id="11" name="Rectangle 10"/>
          <p:cNvSpPr/>
          <p:nvPr/>
        </p:nvSpPr>
        <p:spPr>
          <a:xfrm>
            <a:off x="1773732" y="2044942"/>
            <a:ext cx="2141240" cy="31708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1781496" y="2984500"/>
            <a:ext cx="2141240" cy="3726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1794196" y="4822552"/>
            <a:ext cx="2141240" cy="5749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1801960" y="5657803"/>
            <a:ext cx="2141240" cy="5749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5841640" y="4437112"/>
            <a:ext cx="2654660" cy="8841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TextBox 15"/>
          <p:cNvSpPr txBox="1"/>
          <p:nvPr/>
        </p:nvSpPr>
        <p:spPr>
          <a:xfrm>
            <a:off x="5916271" y="103621"/>
            <a:ext cx="3168352" cy="369332"/>
          </a:xfrm>
          <a:prstGeom prst="rect">
            <a:avLst/>
          </a:prstGeom>
          <a:noFill/>
        </p:spPr>
        <p:txBody>
          <a:bodyPr wrap="square" rtlCol="0">
            <a:spAutoFit/>
          </a:bodyPr>
          <a:lstStyle/>
          <a:p>
            <a:pPr algn="r"/>
            <a:r>
              <a:rPr lang="en-GB" dirty="0">
                <a:solidFill>
                  <a:schemeClr val="bg1"/>
                </a:solidFill>
              </a:rPr>
              <a:t>(exercises on provided sheet)</a:t>
            </a:r>
          </a:p>
        </p:txBody>
      </p:sp>
    </p:spTree>
    <p:extLst>
      <p:ext uri="{BB962C8B-B14F-4D97-AF65-F5344CB8AC3E}">
        <p14:creationId xmlns:p14="http://schemas.microsoft.com/office/powerpoint/2010/main" val="38890453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0" restart="whenNotActive" fill="hold" evtFilter="cancelBubble" nodeType="interactiveSeq">
                <p:stCondLst>
                  <p:cond evt="onClick" delay="0">
                    <p:tgtEl>
                      <p:spTgt spid="14"/>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6" restart="whenNotActive" fill="hold" evtFilter="cancelBubble" nodeType="interactiveSeq">
                <p:stCondLst>
                  <p:cond evt="onClick" delay="0">
                    <p:tgtEl>
                      <p:spTgt spid="15"/>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5"/>
                                        </p:tgtEl>
                                      </p:cBhvr>
                                    </p:animEffect>
                                    <p:set>
                                      <p:cBhvr>
                                        <p:cTn id="31"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1" grpId="0" animBg="1"/>
      <p:bldP spid="12" grpId="0" animBg="1"/>
      <p:bldP spid="13" grpId="0" animBg="1"/>
      <p:bldP spid="14" grpId="0" animBg="1"/>
      <p:bldP spid="1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7"/>
          <p:cNvGrpSpPr/>
          <p:nvPr/>
        </p:nvGrpSpPr>
        <p:grpSpPr>
          <a:xfrm>
            <a:off x="-1144" y="0"/>
            <a:ext cx="9145144" cy="599127"/>
            <a:chOff x="-1144" y="0"/>
            <a:chExt cx="9145144" cy="599127"/>
          </a:xfrm>
        </p:grpSpPr>
        <p:sp>
          <p:nvSpPr>
            <p:cNvPr id="3" name="TextBox 2"/>
            <p:cNvSpPr txBox="1"/>
            <p:nvPr/>
          </p:nvSpPr>
          <p:spPr>
            <a:xfrm>
              <a:off x="0" y="0"/>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Exercise 5</a:t>
              </a:r>
            </a:p>
          </p:txBody>
        </p:sp>
        <p:cxnSp>
          <p:nvCxnSpPr>
            <p:cNvPr id="4" name="Straight Connector 3"/>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755576" y="764704"/>
            <a:ext cx="2952328" cy="2736304"/>
          </a:xfrm>
          <a:prstGeom prst="rect">
            <a:avLst/>
          </a:prstGeom>
          <a:noFill/>
          <a:ln>
            <a:noFill/>
          </a:ln>
        </p:spPr>
      </p:pic>
      <mc:AlternateContent xmlns:mc="http://schemas.openxmlformats.org/markup-compatibility/2006" xmlns:a14="http://schemas.microsoft.com/office/drawing/2010/main">
        <mc:Choice Requires="a14">
          <p:sp>
            <p:nvSpPr>
              <p:cNvPr id="6" name="Rectangle 5"/>
              <p:cNvSpPr/>
              <p:nvPr/>
            </p:nvSpPr>
            <p:spPr>
              <a:xfrm>
                <a:off x="395536" y="3501008"/>
                <a:ext cx="3924436" cy="2308324"/>
              </a:xfrm>
              <a:prstGeom prst="rect">
                <a:avLst/>
              </a:prstGeom>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The straight line shows a sketch of </a:t>
                </a:r>
                <a14:m>
                  <m:oMath xmlns:m="http://schemas.openxmlformats.org/officeDocument/2006/math">
                    <m:r>
                      <a:rPr lang="en-GB" i="1">
                        <a:effectLst/>
                        <a:latin typeface="Cambria Math" panose="02040503050406030204" pitchFamily="18" charset="0"/>
                        <a:ea typeface="Times New Roman" panose="02020603050405020304" pitchFamily="18" charset="0"/>
                        <a:cs typeface="Times New Roman" panose="02020603050405020304" pitchFamily="18" charset="0"/>
                      </a:rPr>
                      <m:t>𝑦</m:t>
                    </m:r>
                    <m:r>
                      <a:rPr lang="en-GB" i="1">
                        <a:effectLst/>
                        <a:latin typeface="Cambria Math" panose="02040503050406030204" pitchFamily="18" charset="0"/>
                        <a:ea typeface="Times New Roman" panose="02020603050405020304" pitchFamily="18" charset="0"/>
                        <a:cs typeface="Times New Roman" panose="02020603050405020304" pitchFamily="18" charset="0"/>
                      </a:rPr>
                      <m:t>=</m:t>
                    </m:r>
                    <m:r>
                      <a:rPr lang="en-GB" i="1">
                        <a:effectLst/>
                        <a:latin typeface="Cambria Math" panose="02040503050406030204" pitchFamily="18" charset="0"/>
                        <a:ea typeface="Times New Roman" panose="02020603050405020304" pitchFamily="18" charset="0"/>
                        <a:cs typeface="Times New Roman" panose="02020603050405020304" pitchFamily="18" charset="0"/>
                      </a:rPr>
                      <m:t>𝑓</m:t>
                    </m:r>
                    <m:r>
                      <a:rPr lang="en-GB" i="1">
                        <a:effectLst/>
                        <a:latin typeface="Cambria Math" panose="02040503050406030204" pitchFamily="18" charset="0"/>
                        <a:ea typeface="Times New Roman" panose="02020603050405020304" pitchFamily="18" charset="0"/>
                        <a:cs typeface="Times New Roman" panose="02020603050405020304" pitchFamily="18" charset="0"/>
                      </a:rPr>
                      <m:t>(</m:t>
                    </m:r>
                    <m:r>
                      <a:rPr lang="en-GB"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GB"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for the full domain of the function.</a:t>
                </a:r>
                <a:br>
                  <a:rPr lang="en-GB" dirty="0">
                    <a:effectLst/>
                    <a:latin typeface="Calibri" panose="020F0502020204030204" pitchFamily="34" charset="0"/>
                    <a:ea typeface="Times New Roman" panose="02020603050405020304" pitchFamily="18" charset="0"/>
                    <a:cs typeface="Times New Roman" panose="02020603050405020304" pitchFamily="18" charset="0"/>
                  </a:rPr>
                </a:br>
                <a:r>
                  <a:rPr lang="en-GB" dirty="0"/>
                  <a:t>(a) State the domain of the function</a:t>
                </a:r>
                <a:r>
                  <a:rPr lang="en-GB" b="1" dirty="0"/>
                  <a:t>.</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𝟐</m:t>
                      </m:r>
                      <m:r>
                        <a:rPr lang="en-GB" b="1" i="1" smtClean="0">
                          <a:latin typeface="Cambria Math" panose="02040503050406030204" pitchFamily="18" charset="0"/>
                        </a:rPr>
                        <m:t>≤</m:t>
                      </m:r>
                      <m:r>
                        <a:rPr lang="en-GB" b="1" i="1" smtClean="0">
                          <a:latin typeface="Cambria Math" panose="02040503050406030204" pitchFamily="18" charset="0"/>
                        </a:rPr>
                        <m:t>𝒇</m:t>
                      </m:r>
                      <m:d>
                        <m:dPr>
                          <m:ctrlPr>
                            <a:rPr lang="en-GB" b="1" i="1" smtClean="0">
                              <a:latin typeface="Cambria Math" panose="02040503050406030204" pitchFamily="18" charset="0"/>
                            </a:rPr>
                          </m:ctrlPr>
                        </m:dPr>
                        <m:e>
                          <m:r>
                            <a:rPr lang="en-GB" b="1" i="1" smtClean="0">
                              <a:latin typeface="Cambria Math" panose="02040503050406030204" pitchFamily="18" charset="0"/>
                            </a:rPr>
                            <m:t>𝒙</m:t>
                          </m:r>
                        </m:e>
                      </m:d>
                      <m:r>
                        <a:rPr lang="en-GB" b="1" i="1" smtClean="0">
                          <a:latin typeface="Cambria Math" panose="02040503050406030204" pitchFamily="18" charset="0"/>
                        </a:rPr>
                        <m:t>≤</m:t>
                      </m:r>
                      <m:r>
                        <a:rPr lang="en-GB" b="1" i="1" smtClean="0">
                          <a:latin typeface="Cambria Math" panose="02040503050406030204" pitchFamily="18" charset="0"/>
                        </a:rPr>
                        <m:t>𝟏𝟒</m:t>
                      </m:r>
                    </m:oMath>
                  </m:oMathPara>
                </a14:m>
                <a:r>
                  <a:rPr lang="en-GB" dirty="0"/>
                  <a:t/>
                </a:r>
                <a:br>
                  <a:rPr lang="en-GB" dirty="0"/>
                </a:br>
                <a:r>
                  <a:rPr lang="en-GB" dirty="0"/>
                  <a:t>(b) Work out the equation of the line.</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𝒇</m:t>
                      </m:r>
                      <m:d>
                        <m:dPr>
                          <m:ctrlPr>
                            <a:rPr lang="en-GB" b="1" i="1" smtClean="0">
                              <a:latin typeface="Cambria Math" panose="02040503050406030204" pitchFamily="18" charset="0"/>
                            </a:rPr>
                          </m:ctrlPr>
                        </m:dPr>
                        <m:e>
                          <m:r>
                            <a:rPr lang="en-GB" b="1" i="1" smtClean="0">
                              <a:latin typeface="Cambria Math" panose="02040503050406030204" pitchFamily="18" charset="0"/>
                            </a:rPr>
                            <m:t>𝒙</m:t>
                          </m:r>
                        </m:e>
                      </m:d>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𝟏𝟎</m:t>
                      </m:r>
                    </m:oMath>
                  </m:oMathPara>
                </a14:m>
                <a:endParaRPr lang="en-GB" b="1" dirty="0"/>
              </a:p>
              <a:p>
                <a:endParaRPr lang="en-GB" dirty="0"/>
              </a:p>
              <a:p>
                <a:endParaRPr lang="en-GB" dirty="0"/>
              </a:p>
            </p:txBody>
          </p:sp>
        </mc:Choice>
        <mc:Fallback xmlns="">
          <p:sp>
            <p:nvSpPr>
              <p:cNvPr id="6" name="Rectangle 5"/>
              <p:cNvSpPr>
                <a:spLocks noRot="1" noChangeAspect="1" noMove="1" noResize="1" noEditPoints="1" noAdjustHandles="1" noChangeArrowheads="1" noChangeShapeType="1" noTextEdit="1"/>
              </p:cNvSpPr>
              <p:nvPr/>
            </p:nvSpPr>
            <p:spPr>
              <a:xfrm>
                <a:off x="395536" y="3501008"/>
                <a:ext cx="3924436" cy="2308324"/>
              </a:xfrm>
              <a:prstGeom prst="rect">
                <a:avLst/>
              </a:prstGeom>
              <a:blipFill rotWithShape="0">
                <a:blip r:embed="rId3"/>
                <a:stretch>
                  <a:fillRect l="-1398" t="-1319" r="-1242"/>
                </a:stretch>
              </a:blipFill>
            </p:spPr>
            <p:txBody>
              <a:bodyPr/>
              <a:lstStyle/>
              <a:p>
                <a:r>
                  <a:rPr lang="en-GB">
                    <a:noFill/>
                  </a:rPr>
                  <a:t> </a:t>
                </a:r>
              </a:p>
            </p:txBody>
          </p:sp>
        </mc:Fallback>
      </mc:AlternateContent>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5076056" y="619153"/>
            <a:ext cx="3600400" cy="3235847"/>
          </a:xfrm>
          <a:prstGeom prst="rect">
            <a:avLst/>
          </a:prstGeom>
          <a:noFill/>
          <a:ln>
            <a:noFill/>
          </a:ln>
        </p:spPr>
      </p:pic>
      <mc:AlternateContent xmlns:mc="http://schemas.openxmlformats.org/markup-compatibility/2006" xmlns:a14="http://schemas.microsoft.com/office/drawing/2010/main">
        <mc:Choice Requires="a14">
          <p:sp>
            <p:nvSpPr>
              <p:cNvPr id="8" name="Rectangle 7"/>
              <p:cNvSpPr/>
              <p:nvPr/>
            </p:nvSpPr>
            <p:spPr>
              <a:xfrm>
                <a:off x="4932040" y="3843070"/>
                <a:ext cx="4032448" cy="2862322"/>
              </a:xfrm>
              <a:prstGeom prst="rect">
                <a:avLst/>
              </a:prstGeom>
            </p:spPr>
            <p:txBody>
              <a:bodyPr wrap="square">
                <a:spAutoFit/>
              </a:bodyPr>
              <a:lstStyle/>
              <a:p>
                <a14:m>
                  <m:oMath xmlns:m="http://schemas.openxmlformats.org/officeDocument/2006/math">
                    <m:r>
                      <a:rPr lang="en-GB" i="1" smtClean="0">
                        <a:effectLst/>
                        <a:latin typeface="Cambria Math" panose="02040503050406030204" pitchFamily="18" charset="0"/>
                        <a:ea typeface="Times New Roman" panose="02020603050405020304" pitchFamily="18" charset="0"/>
                        <a:cs typeface="Times New Roman" panose="02020603050405020304" pitchFamily="18" charset="0"/>
                      </a:rPr>
                      <m:t>𝑓</m:t>
                    </m:r>
                    <m:r>
                      <a:rPr lang="en-GB"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n-GB" i="1" smtClean="0">
                        <a:effectLst/>
                        <a:latin typeface="Cambria Math" panose="02040503050406030204" pitchFamily="18" charset="0"/>
                        <a:ea typeface="Times New Roman" panose="02020603050405020304" pitchFamily="18" charset="0"/>
                        <a:cs typeface="Times New Roman" panose="02020603050405020304" pitchFamily="18" charset="0"/>
                      </a:rPr>
                      <m:t>𝑥</m:t>
                    </m:r>
                    <m:r>
                      <a:rPr lang="en-GB" i="1" smtClean="0">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is a quadratic function with domain all real values of </a:t>
                </a:r>
                <a14:m>
                  <m:oMath xmlns:m="http://schemas.openxmlformats.org/officeDocument/2006/math">
                    <m:r>
                      <a:rPr lang="en-GB" i="1">
                        <a:effectLst/>
                        <a:latin typeface="Cambria Math" panose="02040503050406030204" pitchFamily="18" charset="0"/>
                        <a:ea typeface="Times New Roman" panose="02020603050405020304" pitchFamily="18" charset="0"/>
                        <a:cs typeface="Times New Roman" panose="02020603050405020304" pitchFamily="18" charset="0"/>
                      </a:rPr>
                      <m:t>𝑥</m:t>
                    </m:r>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Part of the graph of </a:t>
                </a:r>
                <a14:m>
                  <m:oMath xmlns:m="http://schemas.openxmlformats.org/officeDocument/2006/math">
                    <m:r>
                      <a:rPr lang="en-GB" i="1">
                        <a:effectLst/>
                        <a:latin typeface="Cambria Math" panose="02040503050406030204" pitchFamily="18" charset="0"/>
                        <a:ea typeface="Times New Roman" panose="02020603050405020304" pitchFamily="18" charset="0"/>
                        <a:cs typeface="Times New Roman" panose="02020603050405020304" pitchFamily="18" charset="0"/>
                      </a:rPr>
                      <m:t>𝑦</m:t>
                    </m:r>
                    <m:r>
                      <a:rPr lang="en-GB" i="1">
                        <a:effectLst/>
                        <a:latin typeface="Cambria Math" panose="02040503050406030204" pitchFamily="18" charset="0"/>
                        <a:ea typeface="Times New Roman" panose="02020603050405020304" pitchFamily="18" charset="0"/>
                        <a:cs typeface="Times New Roman" panose="02020603050405020304" pitchFamily="18" charset="0"/>
                      </a:rPr>
                      <m:t>=</m:t>
                    </m:r>
                    <m:r>
                      <a:rPr lang="en-GB" i="1">
                        <a:effectLst/>
                        <a:latin typeface="Cambria Math" panose="02040503050406030204" pitchFamily="18" charset="0"/>
                        <a:ea typeface="Times New Roman" panose="02020603050405020304" pitchFamily="18" charset="0"/>
                        <a:cs typeface="Times New Roman" panose="02020603050405020304" pitchFamily="18" charset="0"/>
                      </a:rPr>
                      <m:t>𝑓</m:t>
                    </m:r>
                    <m:d>
                      <m:dPr>
                        <m:ctrlPr>
                          <a:rPr lang="en-GB" i="1">
                            <a:effectLst/>
                            <a:latin typeface="Cambria Math" panose="02040503050406030204" pitchFamily="18" charset="0"/>
                            <a:ea typeface="Times New Roman" panose="02020603050405020304" pitchFamily="18" charset="0"/>
                          </a:rPr>
                        </m:ctrlPr>
                      </m:dPr>
                      <m:e>
                        <m:r>
                          <a:rPr lang="en-GB" i="1">
                            <a:effectLst/>
                            <a:latin typeface="Cambria Math" panose="02040503050406030204" pitchFamily="18" charset="0"/>
                            <a:ea typeface="Times New Roman" panose="02020603050405020304" pitchFamily="18" charset="0"/>
                            <a:cs typeface="Times New Roman" panose="02020603050405020304" pitchFamily="18" charset="0"/>
                          </a:rPr>
                          <m:t>𝑥</m:t>
                        </m:r>
                      </m:e>
                    </m:d>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is shown.</a:t>
                </a:r>
              </a:p>
              <a:p>
                <a:r>
                  <a:rPr lang="en-GB" dirty="0"/>
                  <a:t>(a) Write down the range of </a:t>
                </a:r>
                <a14:m>
                  <m:oMath xmlns:m="http://schemas.openxmlformats.org/officeDocument/2006/math">
                    <m:r>
                      <a:rPr lang="en-GB" i="1">
                        <a:latin typeface="Cambria Math" panose="02040503050406030204" pitchFamily="18" charset="0"/>
                      </a:rPr>
                      <m:t>𝑓</m:t>
                    </m:r>
                    <m:r>
                      <a:rPr lang="en-GB" i="1">
                        <a:latin typeface="Cambria Math" panose="02040503050406030204" pitchFamily="18" charset="0"/>
                      </a:rPr>
                      <m:t>(</m:t>
                    </m:r>
                    <m:r>
                      <a:rPr lang="en-GB" i="1">
                        <a:latin typeface="Cambria Math" panose="02040503050406030204" pitchFamily="18" charset="0"/>
                      </a:rPr>
                      <m:t>𝑥</m:t>
                    </m:r>
                    <m:r>
                      <a:rPr lang="en-GB" i="1">
                        <a:latin typeface="Cambria Math" panose="02040503050406030204" pitchFamily="18" charset="0"/>
                      </a:rPr>
                      <m:t>)</m:t>
                    </m:r>
                  </m:oMath>
                </a14:m>
                <a:r>
                  <a:rPr lang="en-GB" dirty="0"/>
                  <a:t>.</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𝒇</m:t>
                      </m:r>
                      <m:d>
                        <m:dPr>
                          <m:ctrlPr>
                            <a:rPr lang="en-GB" b="1" i="1" smtClean="0">
                              <a:latin typeface="Cambria Math" panose="02040503050406030204" pitchFamily="18" charset="0"/>
                            </a:rPr>
                          </m:ctrlPr>
                        </m:dPr>
                        <m:e>
                          <m:r>
                            <a:rPr lang="en-GB" b="1" i="1" smtClean="0">
                              <a:latin typeface="Cambria Math" panose="02040503050406030204" pitchFamily="18" charset="0"/>
                            </a:rPr>
                            <m:t>𝒙</m:t>
                          </m:r>
                        </m:e>
                      </m:d>
                      <m:r>
                        <a:rPr lang="en-GB" b="1" i="1" smtClean="0">
                          <a:latin typeface="Cambria Math" panose="02040503050406030204" pitchFamily="18" charset="0"/>
                        </a:rPr>
                        <m:t>≤</m:t>
                      </m:r>
                      <m:r>
                        <a:rPr lang="en-GB" b="1" i="1" smtClean="0">
                          <a:latin typeface="Cambria Math" panose="02040503050406030204" pitchFamily="18" charset="0"/>
                        </a:rPr>
                        <m:t>𝟒</m:t>
                      </m:r>
                    </m:oMath>
                  </m:oMathPara>
                </a14:m>
                <a:r>
                  <a:rPr lang="en-GB" dirty="0"/>
                  <a:t/>
                </a:r>
                <a:br>
                  <a:rPr lang="en-GB" dirty="0"/>
                </a:br>
                <a:r>
                  <a:rPr lang="en-GB" dirty="0"/>
                  <a:t>(b) Use the graph to find solutions of the equation </a:t>
                </a:r>
                <a14:m>
                  <m:oMath xmlns:m="http://schemas.openxmlformats.org/officeDocument/2006/math">
                    <m:r>
                      <a:rPr lang="en-GB" i="1">
                        <a:latin typeface="Cambria Math" panose="02040503050406030204" pitchFamily="18" charset="0"/>
                      </a:rPr>
                      <m:t>𝑓</m:t>
                    </m:r>
                    <m:d>
                      <m:dPr>
                        <m:ctrlPr>
                          <a:rPr lang="en-GB" i="1">
                            <a:latin typeface="Cambria Math" panose="02040503050406030204" pitchFamily="18" charset="0"/>
                          </a:rPr>
                        </m:ctrlPr>
                      </m:dPr>
                      <m:e>
                        <m:r>
                          <a:rPr lang="en-GB" i="1">
                            <a:latin typeface="Cambria Math" panose="02040503050406030204" pitchFamily="18" charset="0"/>
                          </a:rPr>
                          <m:t>𝑥</m:t>
                        </m:r>
                      </m:e>
                    </m:d>
                    <m:r>
                      <a:rPr lang="en-GB" i="1">
                        <a:latin typeface="Cambria Math" panose="02040503050406030204" pitchFamily="18" charset="0"/>
                      </a:rPr>
                      <m:t>=1</m:t>
                    </m:r>
                  </m:oMath>
                </a14:m>
                <a:r>
                  <a:rPr lang="en-GB" dirty="0"/>
                  <a:t>.</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𝟕</m:t>
                      </m:r>
                      <m:r>
                        <a:rPr lang="en-GB" b="1" i="1" smtClean="0">
                          <a:latin typeface="Cambria Math" panose="02040503050406030204" pitchFamily="18" charset="0"/>
                        </a:rPr>
                        <m:t>, </m:t>
                      </m:r>
                      <m:r>
                        <a:rPr lang="en-GB" b="1" i="1" smtClean="0">
                          <a:latin typeface="Cambria Math" panose="02040503050406030204" pitchFamily="18" charset="0"/>
                        </a:rPr>
                        <m:t>𝟐</m:t>
                      </m:r>
                      <m:r>
                        <a:rPr lang="en-GB" b="1" i="1" smtClean="0">
                          <a:latin typeface="Cambria Math" panose="02040503050406030204" pitchFamily="18" charset="0"/>
                        </a:rPr>
                        <m:t>.</m:t>
                      </m:r>
                      <m:r>
                        <a:rPr lang="en-GB" b="1" i="1" smtClean="0">
                          <a:latin typeface="Cambria Math" panose="02040503050406030204" pitchFamily="18" charset="0"/>
                        </a:rPr>
                        <m:t>𝟕</m:t>
                      </m:r>
                    </m:oMath>
                  </m:oMathPara>
                </a14:m>
                <a:r>
                  <a:rPr lang="en-GB" dirty="0"/>
                  <a:t/>
                </a:r>
                <a:br>
                  <a:rPr lang="en-GB" dirty="0"/>
                </a:br>
                <a:r>
                  <a:rPr lang="en-GB" dirty="0"/>
                  <a:t>(c) Use the graph to solve </a:t>
                </a:r>
                <a14:m>
                  <m:oMath xmlns:m="http://schemas.openxmlformats.org/officeDocument/2006/math">
                    <m:r>
                      <a:rPr lang="en-GB" i="1">
                        <a:latin typeface="Cambria Math" panose="02040503050406030204" pitchFamily="18" charset="0"/>
                      </a:rPr>
                      <m:t>𝑓</m:t>
                    </m:r>
                    <m:d>
                      <m:dPr>
                        <m:ctrlPr>
                          <a:rPr lang="en-GB" i="1">
                            <a:latin typeface="Cambria Math" panose="02040503050406030204" pitchFamily="18" charset="0"/>
                          </a:rPr>
                        </m:ctrlPr>
                      </m:dPr>
                      <m:e>
                        <m:r>
                          <a:rPr lang="en-GB" i="1">
                            <a:latin typeface="Cambria Math" panose="02040503050406030204" pitchFamily="18" charset="0"/>
                          </a:rPr>
                          <m:t>𝑥</m:t>
                        </m:r>
                      </m:e>
                    </m:d>
                    <m:r>
                      <a:rPr lang="en-GB" i="1">
                        <a:latin typeface="Cambria Math" panose="02040503050406030204" pitchFamily="18" charset="0"/>
                      </a:rPr>
                      <m:t>&lt;0</m:t>
                    </m:r>
                  </m:oMath>
                </a14:m>
                <a:r>
                  <a:rPr lang="en-GB" dirty="0"/>
                  <a:t>.</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𝒙</m:t>
                      </m:r>
                      <m:r>
                        <a:rPr lang="en-GB" b="1" i="1" smtClean="0">
                          <a:latin typeface="Cambria Math" panose="02040503050406030204" pitchFamily="18" charset="0"/>
                        </a:rPr>
                        <m:t>&lt;−</m:t>
                      </m:r>
                      <m:r>
                        <a:rPr lang="en-GB" b="1" i="1" smtClean="0">
                          <a:latin typeface="Cambria Math" panose="02040503050406030204" pitchFamily="18" charset="0"/>
                        </a:rPr>
                        <m:t>𝟏</m:t>
                      </m:r>
                      <m:r>
                        <a:rPr lang="en-GB" b="1" i="1" smtClean="0">
                          <a:latin typeface="Cambria Math" panose="02040503050406030204" pitchFamily="18" charset="0"/>
                        </a:rPr>
                        <m:t> </m:t>
                      </m:r>
                      <m:r>
                        <a:rPr lang="en-GB" b="1" i="1" smtClean="0">
                          <a:latin typeface="Cambria Math" panose="02040503050406030204" pitchFamily="18" charset="0"/>
                        </a:rPr>
                        <m:t>𝒐𝒓</m:t>
                      </m:r>
                      <m:r>
                        <a:rPr lang="en-GB" b="1" i="1" smtClean="0">
                          <a:latin typeface="Cambria Math" panose="02040503050406030204" pitchFamily="18" charset="0"/>
                        </a:rPr>
                        <m:t> </m:t>
                      </m:r>
                      <m:r>
                        <a:rPr lang="en-GB" b="1" i="1" smtClean="0">
                          <a:latin typeface="Cambria Math" panose="02040503050406030204" pitchFamily="18" charset="0"/>
                        </a:rPr>
                        <m:t>𝒙</m:t>
                      </m:r>
                      <m:r>
                        <a:rPr lang="en-GB" b="1" i="1" smtClean="0">
                          <a:latin typeface="Cambria Math" panose="02040503050406030204" pitchFamily="18" charset="0"/>
                        </a:rPr>
                        <m:t>&gt;</m:t>
                      </m:r>
                      <m:r>
                        <a:rPr lang="en-GB" b="1" i="1" smtClean="0">
                          <a:latin typeface="Cambria Math" panose="02040503050406030204" pitchFamily="18" charset="0"/>
                        </a:rPr>
                        <m:t>𝟑</m:t>
                      </m:r>
                    </m:oMath>
                  </m:oMathPara>
                </a14:m>
                <a:endParaRPr lang="en-GB" b="1" dirty="0"/>
              </a:p>
            </p:txBody>
          </p:sp>
        </mc:Choice>
        <mc:Fallback xmlns="">
          <p:sp>
            <p:nvSpPr>
              <p:cNvPr id="8" name="Rectangle 7"/>
              <p:cNvSpPr>
                <a:spLocks noRot="1" noChangeAspect="1" noMove="1" noResize="1" noEditPoints="1" noAdjustHandles="1" noChangeArrowheads="1" noChangeShapeType="1" noTextEdit="1"/>
              </p:cNvSpPr>
              <p:nvPr/>
            </p:nvSpPr>
            <p:spPr>
              <a:xfrm>
                <a:off x="4932040" y="3843070"/>
                <a:ext cx="4032448" cy="2862322"/>
              </a:xfrm>
              <a:prstGeom prst="rect">
                <a:avLst/>
              </a:prstGeom>
              <a:blipFill rotWithShape="0">
                <a:blip r:embed="rId5"/>
                <a:stretch>
                  <a:fillRect l="-1208" t="-1064" r="-1208"/>
                </a:stretch>
              </a:blipFill>
            </p:spPr>
            <p:txBody>
              <a:bodyPr/>
              <a:lstStyle/>
              <a:p>
                <a:r>
                  <a:rPr lang="en-GB">
                    <a:noFill/>
                  </a:rPr>
                  <a:t> </a:t>
                </a:r>
              </a:p>
            </p:txBody>
          </p:sp>
        </mc:Fallback>
      </mc:AlternateContent>
      <p:sp>
        <p:nvSpPr>
          <p:cNvPr id="9" name="Rectangle 8"/>
          <p:cNvSpPr/>
          <p:nvPr/>
        </p:nvSpPr>
        <p:spPr>
          <a:xfrm>
            <a:off x="323528" y="867114"/>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9</a:t>
            </a:r>
          </a:p>
        </p:txBody>
      </p:sp>
      <p:sp>
        <p:nvSpPr>
          <p:cNvPr id="10" name="Rectangle 9"/>
          <p:cNvSpPr/>
          <p:nvPr/>
        </p:nvSpPr>
        <p:spPr>
          <a:xfrm>
            <a:off x="4298868" y="867114"/>
            <a:ext cx="416004"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10</a:t>
            </a:r>
          </a:p>
        </p:txBody>
      </p:sp>
      <p:sp>
        <p:nvSpPr>
          <p:cNvPr id="11" name="Rectangle 10"/>
          <p:cNvSpPr/>
          <p:nvPr/>
        </p:nvSpPr>
        <p:spPr>
          <a:xfrm>
            <a:off x="1392374" y="4572655"/>
            <a:ext cx="1930760" cy="3507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1392374" y="5147924"/>
            <a:ext cx="1930760" cy="3507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5982884" y="4978399"/>
            <a:ext cx="1930760" cy="2958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5982884" y="5802769"/>
            <a:ext cx="1930760" cy="2958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5982884" y="6409561"/>
            <a:ext cx="1930760" cy="2958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TextBox 15"/>
          <p:cNvSpPr txBox="1"/>
          <p:nvPr/>
        </p:nvSpPr>
        <p:spPr>
          <a:xfrm>
            <a:off x="5916271" y="103621"/>
            <a:ext cx="3168352" cy="369332"/>
          </a:xfrm>
          <a:prstGeom prst="rect">
            <a:avLst/>
          </a:prstGeom>
          <a:noFill/>
        </p:spPr>
        <p:txBody>
          <a:bodyPr wrap="square" rtlCol="0">
            <a:spAutoFit/>
          </a:bodyPr>
          <a:lstStyle/>
          <a:p>
            <a:pPr algn="r"/>
            <a:r>
              <a:rPr lang="en-GB" dirty="0">
                <a:solidFill>
                  <a:schemeClr val="bg1"/>
                </a:solidFill>
              </a:rPr>
              <a:t>(exercises on provided sheet)</a:t>
            </a:r>
          </a:p>
        </p:txBody>
      </p:sp>
    </p:spTree>
    <p:extLst>
      <p:ext uri="{BB962C8B-B14F-4D97-AF65-F5344CB8AC3E}">
        <p14:creationId xmlns:p14="http://schemas.microsoft.com/office/powerpoint/2010/main" val="25213531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0" restart="whenNotActive" fill="hold" evtFilter="cancelBubble" nodeType="interactiveSeq">
                <p:stCondLst>
                  <p:cond evt="onClick" delay="0">
                    <p:tgtEl>
                      <p:spTgt spid="14"/>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6" restart="whenNotActive" fill="hold" evtFilter="cancelBubble" nodeType="interactiveSeq">
                <p:stCondLst>
                  <p:cond evt="onClick" delay="0">
                    <p:tgtEl>
                      <p:spTgt spid="15"/>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5"/>
                                        </p:tgtEl>
                                      </p:cBhvr>
                                    </p:animEffect>
                                    <p:set>
                                      <p:cBhvr>
                                        <p:cTn id="31"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1" grpId="0" animBg="1"/>
      <p:bldP spid="12" grpId="0" animBg="1"/>
      <p:bldP spid="13" grpId="0" animBg="1"/>
      <p:bldP spid="14" grpId="0" animBg="1"/>
      <p:bldP spid="1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7"/>
          <p:cNvGrpSpPr/>
          <p:nvPr/>
        </p:nvGrpSpPr>
        <p:grpSpPr>
          <a:xfrm>
            <a:off x="-1144" y="0"/>
            <a:ext cx="9145144" cy="599127"/>
            <a:chOff x="-1144" y="0"/>
            <a:chExt cx="9145144" cy="599127"/>
          </a:xfrm>
        </p:grpSpPr>
        <p:sp>
          <p:nvSpPr>
            <p:cNvPr id="3" name="TextBox 2"/>
            <p:cNvSpPr txBox="1"/>
            <p:nvPr/>
          </p:nvSpPr>
          <p:spPr>
            <a:xfrm>
              <a:off x="0" y="0"/>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Exercise 5</a:t>
              </a:r>
            </a:p>
          </p:txBody>
        </p:sp>
        <p:cxnSp>
          <p:nvCxnSpPr>
            <p:cNvPr id="4" name="Straight Connector 3"/>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Rectangle 4"/>
              <p:cNvSpPr/>
              <p:nvPr/>
            </p:nvSpPr>
            <p:spPr>
              <a:xfrm>
                <a:off x="611560" y="692696"/>
                <a:ext cx="4572000" cy="4623638"/>
              </a:xfrm>
              <a:prstGeom prst="rect">
                <a:avLst/>
              </a:prstGeom>
            </p:spPr>
            <p:txBody>
              <a:bodyPr>
                <a:spAutoFit/>
              </a:bodyPr>
              <a:lstStyle/>
              <a:p>
                <a:pPr lvl="0">
                  <a:lnSpc>
                    <a:spcPct val="107000"/>
                  </a:lnSpc>
                  <a:spcAft>
                    <a:spcPts val="0"/>
                  </a:spcAft>
                  <a:buSzPts val="1100"/>
                </a:pPr>
                <a:r>
                  <a:rPr lang="en-GB" dirty="0">
                    <a:latin typeface="Calibri" panose="020F0502020204030204" pitchFamily="34" charset="0"/>
                    <a:ea typeface="Times New Roman" panose="02020603050405020304" pitchFamily="18" charset="0"/>
                    <a:cs typeface="Times New Roman" panose="02020603050405020304" pitchFamily="18" charset="0"/>
                  </a:rPr>
                  <a:t>The function </a:t>
                </a:r>
                <a14:m>
                  <m:oMath xmlns:m="http://schemas.openxmlformats.org/officeDocument/2006/math">
                    <m:r>
                      <a:rPr lang="en-GB" i="1">
                        <a:effectLst/>
                        <a:latin typeface="Cambria Math" panose="02040503050406030204" pitchFamily="18" charset="0"/>
                        <a:ea typeface="Times New Roman" panose="02020603050405020304" pitchFamily="18" charset="0"/>
                        <a:cs typeface="Times New Roman" panose="02020603050405020304" pitchFamily="18" charset="0"/>
                      </a:rPr>
                      <m:t>𝑓</m:t>
                    </m:r>
                    <m:r>
                      <a:rPr lang="en-GB" i="1">
                        <a:effectLst/>
                        <a:latin typeface="Cambria Math" panose="02040503050406030204" pitchFamily="18" charset="0"/>
                        <a:ea typeface="Times New Roman" panose="02020603050405020304" pitchFamily="18" charset="0"/>
                        <a:cs typeface="Times New Roman" panose="02020603050405020304" pitchFamily="18" charset="0"/>
                      </a:rPr>
                      <m:t>(</m:t>
                    </m:r>
                    <m:r>
                      <a:rPr lang="en-GB"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GB"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is defined as:</a:t>
                </a:r>
                <a:br>
                  <a:rPr lang="en-GB" dirty="0">
                    <a:effectLst/>
                    <a:latin typeface="Calibri" panose="020F0502020204030204" pitchFamily="34" charset="0"/>
                    <a:ea typeface="Times New Roman" panose="02020603050405020304" pitchFamily="18" charset="0"/>
                    <a:cs typeface="Times New Roman" panose="02020603050405020304" pitchFamily="18" charset="0"/>
                  </a:rPr>
                </a:br>
                <a14:m>
                  <m:oMathPara xmlns:m="http://schemas.openxmlformats.org/officeDocument/2006/math">
                    <m:oMathParaPr>
                      <m:jc m:val="centerGroup"/>
                    </m:oMathParaPr>
                    <m:oMath xmlns:m="http://schemas.openxmlformats.org/officeDocument/2006/math">
                      <m:r>
                        <a:rPr lang="en-GB" i="1">
                          <a:effectLst/>
                          <a:latin typeface="Cambria Math" panose="02040503050406030204" pitchFamily="18" charset="0"/>
                          <a:ea typeface="Times New Roman" panose="02020603050405020304" pitchFamily="18" charset="0"/>
                          <a:cs typeface="Times New Roman" panose="02020603050405020304" pitchFamily="18" charset="0"/>
                        </a:rPr>
                        <m:t>𝑓</m:t>
                      </m:r>
                      <m:d>
                        <m:dPr>
                          <m:ctrlPr>
                            <a:rPr lang="en-GB"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GB" i="1">
                              <a:effectLst/>
                              <a:latin typeface="Cambria Math" panose="02040503050406030204" pitchFamily="18" charset="0"/>
                              <a:ea typeface="Times New Roman" panose="02020603050405020304" pitchFamily="18" charset="0"/>
                              <a:cs typeface="Times New Roman" panose="02020603050405020304" pitchFamily="18" charset="0"/>
                            </a:rPr>
                            <m:t>𝑥</m:t>
                          </m:r>
                        </m:e>
                      </m:d>
                      <m:r>
                        <a:rPr lang="en-GB" i="1">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n-GB" i="1">
                              <a:effectLst/>
                              <a:latin typeface="Cambria Math" panose="02040503050406030204" pitchFamily="18" charset="0"/>
                              <a:ea typeface="Times New Roman" panose="02020603050405020304" pitchFamily="18" charset="0"/>
                              <a:cs typeface="Times New Roman" panose="02020603050405020304" pitchFamily="18" charset="0"/>
                            </a:rPr>
                          </m:ctrlPr>
                        </m:dPr>
                        <m:e>
                          <m:m>
                            <m:mPr>
                              <m:mcs>
                                <m:mc>
                                  <m:mcPr>
                                    <m:count m:val="2"/>
                                    <m:mcJc m:val="center"/>
                                  </m:mcPr>
                                </m:mc>
                              </m:mcs>
                              <m:ctrlPr>
                                <a:rPr lang="en-GB" i="1">
                                  <a:effectLst/>
                                  <a:latin typeface="Cambria Math" panose="02040503050406030204" pitchFamily="18" charset="0"/>
                                  <a:ea typeface="Times New Roman" panose="02020603050405020304" pitchFamily="18" charset="0"/>
                                  <a:cs typeface="Times New Roman" panose="02020603050405020304" pitchFamily="18" charset="0"/>
                                </a:rPr>
                              </m:ctrlPr>
                            </m:mPr>
                            <m:mr>
                              <m:e>
                                <m:sSup>
                                  <m:sSupPr>
                                    <m:ctrlPr>
                                      <a:rPr lang="en-GB"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GB"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GB"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GB" i="1">
                                    <a:effectLst/>
                                    <a:latin typeface="Cambria Math" panose="02040503050406030204" pitchFamily="18" charset="0"/>
                                    <a:ea typeface="Times New Roman" panose="02020603050405020304" pitchFamily="18" charset="0"/>
                                    <a:cs typeface="Times New Roman" panose="02020603050405020304" pitchFamily="18" charset="0"/>
                                  </a:rPr>
                                  <m:t>−4</m:t>
                                </m:r>
                              </m:e>
                              <m:e>
                                <m:r>
                                  <a:rPr lang="en-GB" i="1">
                                    <a:effectLst/>
                                    <a:latin typeface="Cambria Math" panose="02040503050406030204" pitchFamily="18" charset="0"/>
                                    <a:ea typeface="Times New Roman" panose="02020603050405020304" pitchFamily="18" charset="0"/>
                                    <a:cs typeface="Times New Roman" panose="02020603050405020304" pitchFamily="18" charset="0"/>
                                  </a:rPr>
                                  <m:t>0≤</m:t>
                                </m:r>
                                <m:r>
                                  <a:rPr lang="en-GB"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GB" i="1">
                                    <a:effectLst/>
                                    <a:latin typeface="Cambria Math" panose="02040503050406030204" pitchFamily="18" charset="0"/>
                                    <a:ea typeface="Times New Roman" panose="02020603050405020304" pitchFamily="18" charset="0"/>
                                    <a:cs typeface="Times New Roman" panose="02020603050405020304" pitchFamily="18" charset="0"/>
                                  </a:rPr>
                                  <m:t>&lt;3</m:t>
                                </m:r>
                              </m:e>
                            </m:mr>
                            <m:mr>
                              <m:e>
                                <m:r>
                                  <a:rPr lang="en-GB" i="1">
                                    <a:effectLst/>
                                    <a:latin typeface="Cambria Math" panose="02040503050406030204" pitchFamily="18" charset="0"/>
                                    <a:ea typeface="Times New Roman" panose="02020603050405020304" pitchFamily="18" charset="0"/>
                                    <a:cs typeface="Times New Roman" panose="02020603050405020304" pitchFamily="18" charset="0"/>
                                  </a:rPr>
                                  <m:t>14−3</m:t>
                                </m:r>
                                <m:r>
                                  <a:rPr lang="en-GB" i="1">
                                    <a:effectLst/>
                                    <a:latin typeface="Cambria Math" panose="02040503050406030204" pitchFamily="18" charset="0"/>
                                    <a:ea typeface="Times New Roman" panose="02020603050405020304" pitchFamily="18" charset="0"/>
                                    <a:cs typeface="Times New Roman" panose="02020603050405020304" pitchFamily="18" charset="0"/>
                                  </a:rPr>
                                  <m:t>𝑥</m:t>
                                </m:r>
                              </m:e>
                              <m:e>
                                <m:r>
                                  <a:rPr lang="en-GB" i="1">
                                    <a:effectLst/>
                                    <a:latin typeface="Cambria Math" panose="02040503050406030204" pitchFamily="18" charset="0"/>
                                    <a:ea typeface="Times New Roman" panose="02020603050405020304" pitchFamily="18" charset="0"/>
                                    <a:cs typeface="Times New Roman" panose="02020603050405020304" pitchFamily="18" charset="0"/>
                                  </a:rPr>
                                  <m:t>3≤</m:t>
                                </m:r>
                                <m:r>
                                  <a:rPr lang="en-GB"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GB" i="1">
                                    <a:effectLst/>
                                    <a:latin typeface="Cambria Math" panose="02040503050406030204" pitchFamily="18" charset="0"/>
                                    <a:ea typeface="Times New Roman" panose="02020603050405020304" pitchFamily="18" charset="0"/>
                                    <a:cs typeface="Times New Roman" panose="02020603050405020304" pitchFamily="18" charset="0"/>
                                  </a:rPr>
                                  <m:t>≤5</m:t>
                                </m:r>
                              </m:e>
                            </m:mr>
                          </m:m>
                        </m:e>
                      </m:d>
                    </m:oMath>
                  </m:oMathPara>
                </a14:m>
                <a:r>
                  <a:rPr lang="en-GB" dirty="0">
                    <a:effectLst/>
                    <a:latin typeface="Calibri" panose="020F0502020204030204" pitchFamily="34" charset="0"/>
                    <a:ea typeface="Times New Roman" panose="02020603050405020304" pitchFamily="18" charset="0"/>
                    <a:cs typeface="Times New Roman" panose="02020603050405020304" pitchFamily="18" charset="0"/>
                  </a:rPr>
                  <a:t/>
                </a:r>
                <a:br>
                  <a:rPr lang="en-GB" dirty="0">
                    <a:effectLst/>
                    <a:latin typeface="Calibri" panose="020F0502020204030204" pitchFamily="34" charset="0"/>
                    <a:ea typeface="Times New Roman" panose="02020603050405020304" pitchFamily="18" charset="0"/>
                    <a:cs typeface="Times New Roman" panose="02020603050405020304" pitchFamily="18" charset="0"/>
                  </a:rPr>
                </a:br>
                <a:r>
                  <a:rPr lang="en-GB" dirty="0">
                    <a:effectLst/>
                    <a:latin typeface="Calibri" panose="020F0502020204030204" pitchFamily="34" charset="0"/>
                    <a:ea typeface="Times New Roman" panose="02020603050405020304" pitchFamily="18" charset="0"/>
                    <a:cs typeface="Times New Roman" panose="02020603050405020304" pitchFamily="18" charset="0"/>
                  </a:rPr>
                  <a:t>Work out the range of </a:t>
                </a:r>
                <a14:m>
                  <m:oMath xmlns:m="http://schemas.openxmlformats.org/officeDocument/2006/math">
                    <m:r>
                      <a:rPr lang="en-GB" i="1">
                        <a:effectLst/>
                        <a:latin typeface="Cambria Math" panose="02040503050406030204" pitchFamily="18" charset="0"/>
                        <a:ea typeface="Times New Roman" panose="02020603050405020304" pitchFamily="18" charset="0"/>
                        <a:cs typeface="Times New Roman" panose="02020603050405020304" pitchFamily="18" charset="0"/>
                      </a:rPr>
                      <m:t>𝑓</m:t>
                    </m:r>
                    <m:d>
                      <m:dPr>
                        <m:ctrlPr>
                          <a:rPr lang="en-GB"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GB" i="1">
                            <a:effectLst/>
                            <a:latin typeface="Cambria Math" panose="02040503050406030204" pitchFamily="18" charset="0"/>
                            <a:ea typeface="Times New Roman" panose="02020603050405020304" pitchFamily="18" charset="0"/>
                            <a:cs typeface="Times New Roman" panose="02020603050405020304" pitchFamily="18" charset="0"/>
                          </a:rPr>
                          <m:t>𝑥</m:t>
                        </m:r>
                      </m:e>
                    </m:d>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a:t>
                </a:r>
              </a:p>
              <a:p>
                <a:pPr lvl="0">
                  <a:lnSpc>
                    <a:spcPct val="107000"/>
                  </a:lnSpc>
                  <a:spcAft>
                    <a:spcPts val="0"/>
                  </a:spcAft>
                  <a:buSzPts val="1100"/>
                </a:pPr>
                <a14:m>
                  <m:oMathPara xmlns:m="http://schemas.openxmlformats.org/officeDocument/2006/math">
                    <m:oMathParaPr>
                      <m:jc m:val="centerGroup"/>
                    </m:oMathParaPr>
                    <m:oMath xmlns:m="http://schemas.openxmlformats.org/officeDocument/2006/math">
                      <m:r>
                        <a:rPr lang="en-GB" b="1" i="1" smtClean="0">
                          <a:effectLst/>
                          <a:latin typeface="Cambria Math" panose="02040503050406030204" pitchFamily="18" charset="0"/>
                          <a:ea typeface="Times New Roman" panose="02020603050405020304" pitchFamily="18" charset="0"/>
                          <a:cs typeface="Times New Roman" panose="02020603050405020304" pitchFamily="18" charset="0"/>
                        </a:rPr>
                        <m:t>𝒇</m:t>
                      </m:r>
                      <m:r>
                        <a:rPr lang="en-GB" b="1"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n-GB" b="1" i="1" smtClean="0">
                          <a:effectLst/>
                          <a:latin typeface="Cambria Math" panose="02040503050406030204" pitchFamily="18" charset="0"/>
                          <a:ea typeface="Times New Roman" panose="02020603050405020304" pitchFamily="18" charset="0"/>
                          <a:cs typeface="Times New Roman" panose="02020603050405020304" pitchFamily="18" charset="0"/>
                        </a:rPr>
                        <m:t>𝒙</m:t>
                      </m:r>
                      <m:r>
                        <a:rPr lang="en-GB" b="1"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n-GB" b="1" i="1" smtClean="0">
                          <a:effectLst/>
                          <a:latin typeface="Cambria Math" panose="02040503050406030204" pitchFamily="18" charset="0"/>
                          <a:ea typeface="Times New Roman" panose="02020603050405020304" pitchFamily="18" charset="0"/>
                          <a:cs typeface="Times New Roman" panose="02020603050405020304" pitchFamily="18" charset="0"/>
                        </a:rPr>
                        <m:t>𝟓</m:t>
                      </m:r>
                    </m:oMath>
                  </m:oMathPara>
                </a14:m>
                <a:endParaRPr lang="en-GB" b="1" dirty="0">
                  <a:effectLst/>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spcAft>
                    <a:spcPts val="0"/>
                  </a:spcAft>
                  <a:buSzPts val="1100"/>
                </a:pPr>
                <a:r>
                  <a:rPr lang="en-GB" dirty="0">
                    <a:effectLst/>
                    <a:latin typeface="Calibri" panose="020F0502020204030204" pitchFamily="34" charset="0"/>
                    <a:ea typeface="Times New Roman" panose="02020603050405020304" pitchFamily="18" charset="0"/>
                    <a:cs typeface="Times New Roman" panose="02020603050405020304" pitchFamily="18" charset="0"/>
                  </a:rPr>
                  <a:t/>
                </a:r>
                <a:br>
                  <a:rPr lang="en-GB" dirty="0">
                    <a:effectLst/>
                    <a:latin typeface="Calibri" panose="020F0502020204030204" pitchFamily="34" charset="0"/>
                    <a:ea typeface="Times New Roman" panose="02020603050405020304" pitchFamily="18" charset="0"/>
                    <a:cs typeface="Times New Roman" panose="02020603050405020304" pitchFamily="18" charset="0"/>
                  </a:rPr>
                </a:br>
                <a:r>
                  <a:rPr lang="en-GB" dirty="0">
                    <a:effectLst/>
                    <a:latin typeface="Calibri" panose="020F0502020204030204" pitchFamily="34" charset="0"/>
                    <a:ea typeface="Times New Roman" panose="02020603050405020304" pitchFamily="18" charset="0"/>
                    <a:cs typeface="Times New Roman" panose="02020603050405020304" pitchFamily="18" charset="0"/>
                  </a:rPr>
                  <a:t>The function </a:t>
                </a:r>
                <a14:m>
                  <m:oMath xmlns:m="http://schemas.openxmlformats.org/officeDocument/2006/math">
                    <m:r>
                      <a:rPr lang="en-GB" i="1">
                        <a:effectLst/>
                        <a:latin typeface="Cambria Math" panose="02040503050406030204" pitchFamily="18" charset="0"/>
                        <a:ea typeface="Times New Roman" panose="02020603050405020304" pitchFamily="18" charset="0"/>
                        <a:cs typeface="Times New Roman" panose="02020603050405020304" pitchFamily="18" charset="0"/>
                      </a:rPr>
                      <m:t>𝑓</m:t>
                    </m:r>
                    <m:r>
                      <a:rPr lang="en-GB" i="1">
                        <a:effectLst/>
                        <a:latin typeface="Cambria Math" panose="02040503050406030204" pitchFamily="18" charset="0"/>
                        <a:ea typeface="Times New Roman" panose="02020603050405020304" pitchFamily="18" charset="0"/>
                        <a:cs typeface="Times New Roman" panose="02020603050405020304" pitchFamily="18" charset="0"/>
                      </a:rPr>
                      <m:t>(</m:t>
                    </m:r>
                    <m:r>
                      <a:rPr lang="en-GB"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GB"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has the domain </a:t>
                </a:r>
                <a:br>
                  <a:rPr lang="en-GB" dirty="0">
                    <a:effectLst/>
                    <a:latin typeface="Calibri" panose="020F0502020204030204" pitchFamily="34" charset="0"/>
                    <a:ea typeface="Times New Roman" panose="02020603050405020304" pitchFamily="18" charset="0"/>
                    <a:cs typeface="Times New Roman" panose="02020603050405020304" pitchFamily="18" charset="0"/>
                  </a:rPr>
                </a:br>
                <a14:m>
                  <m:oMath xmlns:m="http://schemas.openxmlformats.org/officeDocument/2006/math">
                    <m:r>
                      <a:rPr lang="en-GB" i="1">
                        <a:effectLst/>
                        <a:latin typeface="Cambria Math" panose="02040503050406030204" pitchFamily="18" charset="0"/>
                        <a:ea typeface="Times New Roman" panose="02020603050405020304" pitchFamily="18" charset="0"/>
                        <a:cs typeface="Times New Roman" panose="02020603050405020304" pitchFamily="18" charset="0"/>
                      </a:rPr>
                      <m:t>−3≤</m:t>
                    </m:r>
                    <m:r>
                      <a:rPr lang="en-GB"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GB" i="1">
                        <a:effectLst/>
                        <a:latin typeface="Cambria Math" panose="02040503050406030204" pitchFamily="18" charset="0"/>
                        <a:ea typeface="Times New Roman" panose="02020603050405020304" pitchFamily="18" charset="0"/>
                        <a:cs typeface="Times New Roman" panose="02020603050405020304" pitchFamily="18" charset="0"/>
                      </a:rPr>
                      <m:t>≤3</m:t>
                    </m:r>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and is defined as:</a:t>
                </a:r>
                <a:br>
                  <a:rPr lang="en-GB" dirty="0">
                    <a:effectLst/>
                    <a:latin typeface="Calibri" panose="020F0502020204030204" pitchFamily="34" charset="0"/>
                    <a:ea typeface="Times New Roman" panose="02020603050405020304" pitchFamily="18" charset="0"/>
                    <a:cs typeface="Times New Roman" panose="02020603050405020304" pitchFamily="18" charset="0"/>
                  </a:rPr>
                </a:br>
                <a14:m>
                  <m:oMathPara xmlns:m="http://schemas.openxmlformats.org/officeDocument/2006/math">
                    <m:oMathParaPr>
                      <m:jc m:val="centerGroup"/>
                    </m:oMathParaPr>
                    <m:oMath xmlns:m="http://schemas.openxmlformats.org/officeDocument/2006/math">
                      <m:r>
                        <a:rPr lang="en-GB" i="1">
                          <a:effectLst/>
                          <a:latin typeface="Cambria Math" panose="02040503050406030204" pitchFamily="18" charset="0"/>
                          <a:ea typeface="Times New Roman" panose="02020603050405020304" pitchFamily="18" charset="0"/>
                          <a:cs typeface="Times New Roman" panose="02020603050405020304" pitchFamily="18" charset="0"/>
                        </a:rPr>
                        <m:t>𝑓</m:t>
                      </m:r>
                      <m:d>
                        <m:dPr>
                          <m:ctrlPr>
                            <a:rPr lang="en-GB"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GB" i="1">
                              <a:effectLst/>
                              <a:latin typeface="Cambria Math" panose="02040503050406030204" pitchFamily="18" charset="0"/>
                              <a:ea typeface="Times New Roman" panose="02020603050405020304" pitchFamily="18" charset="0"/>
                              <a:cs typeface="Times New Roman" panose="02020603050405020304" pitchFamily="18" charset="0"/>
                            </a:rPr>
                            <m:t>𝑥</m:t>
                          </m:r>
                        </m:e>
                      </m:d>
                      <m:r>
                        <a:rPr lang="en-GB" i="1">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n-GB" i="1">
                              <a:effectLst/>
                              <a:latin typeface="Cambria Math" panose="02040503050406030204" pitchFamily="18" charset="0"/>
                              <a:ea typeface="Times New Roman" panose="02020603050405020304" pitchFamily="18" charset="0"/>
                              <a:cs typeface="Times New Roman" panose="02020603050405020304" pitchFamily="18" charset="0"/>
                            </a:rPr>
                          </m:ctrlPr>
                        </m:dPr>
                        <m:e>
                          <m:m>
                            <m:mPr>
                              <m:mcs>
                                <m:mc>
                                  <m:mcPr>
                                    <m:count m:val="2"/>
                                    <m:mcJc m:val="center"/>
                                  </m:mcPr>
                                </m:mc>
                              </m:mcs>
                              <m:ctrlPr>
                                <a:rPr lang="en-GB" i="1">
                                  <a:effectLst/>
                                  <a:latin typeface="Cambria Math" panose="02040503050406030204" pitchFamily="18" charset="0"/>
                                  <a:ea typeface="Times New Roman" panose="02020603050405020304" pitchFamily="18" charset="0"/>
                                  <a:cs typeface="Times New Roman" panose="02020603050405020304" pitchFamily="18" charset="0"/>
                                </a:rPr>
                              </m:ctrlPr>
                            </m:mPr>
                            <m:mr>
                              <m:e>
                                <m:sSup>
                                  <m:sSupPr>
                                    <m:ctrlPr>
                                      <a:rPr lang="en-GB"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GB"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GB"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GB" i="1">
                                    <a:effectLst/>
                                    <a:latin typeface="Cambria Math" panose="02040503050406030204" pitchFamily="18" charset="0"/>
                                    <a:ea typeface="Times New Roman" panose="02020603050405020304" pitchFamily="18" charset="0"/>
                                    <a:cs typeface="Times New Roman" panose="02020603050405020304" pitchFamily="18" charset="0"/>
                                  </a:rPr>
                                  <m:t>+3</m:t>
                                </m:r>
                                <m:r>
                                  <a:rPr lang="en-GB"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GB" i="1">
                                    <a:effectLst/>
                                    <a:latin typeface="Cambria Math" panose="02040503050406030204" pitchFamily="18" charset="0"/>
                                    <a:ea typeface="Times New Roman" panose="02020603050405020304" pitchFamily="18" charset="0"/>
                                    <a:cs typeface="Times New Roman" panose="02020603050405020304" pitchFamily="18" charset="0"/>
                                  </a:rPr>
                                  <m:t>+2</m:t>
                                </m:r>
                              </m:e>
                              <m:e>
                                <m:r>
                                  <a:rPr lang="en-GB" i="1">
                                    <a:effectLst/>
                                    <a:latin typeface="Cambria Math" panose="02040503050406030204" pitchFamily="18" charset="0"/>
                                    <a:ea typeface="Times New Roman" panose="02020603050405020304" pitchFamily="18" charset="0"/>
                                    <a:cs typeface="Times New Roman" panose="02020603050405020304" pitchFamily="18" charset="0"/>
                                  </a:rPr>
                                  <m:t>−3≤</m:t>
                                </m:r>
                                <m:r>
                                  <a:rPr lang="en-GB"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GB" i="1">
                                    <a:effectLst/>
                                    <a:latin typeface="Cambria Math" panose="02040503050406030204" pitchFamily="18" charset="0"/>
                                    <a:ea typeface="Times New Roman" panose="02020603050405020304" pitchFamily="18" charset="0"/>
                                    <a:cs typeface="Times New Roman" panose="02020603050405020304" pitchFamily="18" charset="0"/>
                                  </a:rPr>
                                  <m:t>&lt;0</m:t>
                                </m:r>
                              </m:e>
                            </m:mr>
                            <m:mr>
                              <m:e>
                                <m:r>
                                  <a:rPr lang="en-GB" i="1">
                                    <a:effectLst/>
                                    <a:latin typeface="Cambria Math" panose="02040503050406030204" pitchFamily="18" charset="0"/>
                                    <a:ea typeface="Times New Roman" panose="02020603050405020304" pitchFamily="18" charset="0"/>
                                    <a:cs typeface="Times New Roman" panose="02020603050405020304" pitchFamily="18" charset="0"/>
                                  </a:rPr>
                                  <m:t>2+</m:t>
                                </m:r>
                                <m:r>
                                  <a:rPr lang="en-GB" i="1">
                                    <a:effectLst/>
                                    <a:latin typeface="Cambria Math" panose="02040503050406030204" pitchFamily="18" charset="0"/>
                                    <a:ea typeface="Times New Roman" panose="02020603050405020304" pitchFamily="18" charset="0"/>
                                    <a:cs typeface="Times New Roman" panose="02020603050405020304" pitchFamily="18" charset="0"/>
                                  </a:rPr>
                                  <m:t>𝑥</m:t>
                                </m:r>
                              </m:e>
                              <m:e>
                                <m:r>
                                  <a:rPr lang="en-GB" i="1">
                                    <a:effectLst/>
                                    <a:latin typeface="Cambria Math" panose="02040503050406030204" pitchFamily="18" charset="0"/>
                                    <a:ea typeface="Times New Roman" panose="02020603050405020304" pitchFamily="18" charset="0"/>
                                    <a:cs typeface="Times New Roman" panose="02020603050405020304" pitchFamily="18" charset="0"/>
                                  </a:rPr>
                                  <m:t>0≤</m:t>
                                </m:r>
                                <m:r>
                                  <a:rPr lang="en-GB"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GB" i="1">
                                    <a:effectLst/>
                                    <a:latin typeface="Cambria Math" panose="02040503050406030204" pitchFamily="18" charset="0"/>
                                    <a:ea typeface="Times New Roman" panose="02020603050405020304" pitchFamily="18" charset="0"/>
                                    <a:cs typeface="Times New Roman" panose="02020603050405020304" pitchFamily="18" charset="0"/>
                                  </a:rPr>
                                  <m:t>≤3</m:t>
                                </m:r>
                              </m:e>
                            </m:mr>
                          </m:m>
                        </m:e>
                      </m:d>
                    </m:oMath>
                  </m:oMathPara>
                </a14:m>
                <a:r>
                  <a:rPr lang="en-GB" dirty="0">
                    <a:effectLst/>
                    <a:latin typeface="Calibri" panose="020F0502020204030204" pitchFamily="34" charset="0"/>
                    <a:ea typeface="Times New Roman" panose="02020603050405020304" pitchFamily="18" charset="0"/>
                    <a:cs typeface="Times New Roman" panose="02020603050405020304" pitchFamily="18" charset="0"/>
                  </a:rPr>
                  <a:t/>
                </a:r>
                <a:br>
                  <a:rPr lang="en-GB" dirty="0">
                    <a:effectLst/>
                    <a:latin typeface="Calibri" panose="020F0502020204030204" pitchFamily="34" charset="0"/>
                    <a:ea typeface="Times New Roman" panose="02020603050405020304" pitchFamily="18" charset="0"/>
                    <a:cs typeface="Times New Roman" panose="02020603050405020304" pitchFamily="18" charset="0"/>
                  </a:rPr>
                </a:br>
                <a:r>
                  <a:rPr lang="en-GB" dirty="0">
                    <a:effectLst/>
                    <a:latin typeface="Calibri" panose="020F0502020204030204" pitchFamily="34" charset="0"/>
                    <a:ea typeface="Times New Roman" panose="02020603050405020304" pitchFamily="18" charset="0"/>
                    <a:cs typeface="Times New Roman" panose="02020603050405020304" pitchFamily="18" charset="0"/>
                  </a:rPr>
                  <a:t>Work out the range of </a:t>
                </a:r>
                <a14:m>
                  <m:oMath xmlns:m="http://schemas.openxmlformats.org/officeDocument/2006/math">
                    <m:r>
                      <a:rPr lang="en-GB" i="1">
                        <a:effectLst/>
                        <a:latin typeface="Cambria Math" panose="02040503050406030204" pitchFamily="18" charset="0"/>
                        <a:ea typeface="Times New Roman" panose="02020603050405020304" pitchFamily="18" charset="0"/>
                        <a:cs typeface="Times New Roman" panose="02020603050405020304" pitchFamily="18" charset="0"/>
                      </a:rPr>
                      <m:t>𝑓</m:t>
                    </m:r>
                    <m:d>
                      <m:dPr>
                        <m:ctrlPr>
                          <a:rPr lang="en-GB"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GB" i="1">
                            <a:effectLst/>
                            <a:latin typeface="Cambria Math" panose="02040503050406030204" pitchFamily="18" charset="0"/>
                            <a:ea typeface="Times New Roman" panose="02020603050405020304" pitchFamily="18" charset="0"/>
                            <a:cs typeface="Times New Roman" panose="02020603050405020304" pitchFamily="18" charset="0"/>
                          </a:rPr>
                          <m:t>𝑥</m:t>
                        </m:r>
                      </m:e>
                    </m:d>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a:t>
                </a:r>
              </a:p>
              <a:p>
                <a:pPr lvl="0">
                  <a:lnSpc>
                    <a:spcPct val="107000"/>
                  </a:lnSpc>
                  <a:spcAft>
                    <a:spcPts val="0"/>
                  </a:spcAft>
                  <a:buSzPts val="1100"/>
                </a:pPr>
                <a14:m>
                  <m:oMathPara xmlns:m="http://schemas.openxmlformats.org/officeDocument/2006/math">
                    <m:oMathParaPr>
                      <m:jc m:val="centerGroup"/>
                    </m:oMathParaPr>
                    <m:oMath xmlns:m="http://schemas.openxmlformats.org/officeDocument/2006/math">
                      <m:r>
                        <a:rPr lang="en-GB" b="1" i="1" smtClean="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GB" b="1" i="1" smtClean="0">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GB" b="1" i="1" smtClean="0">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GB" b="1" i="1" smtClean="0">
                              <a:effectLst/>
                              <a:latin typeface="Cambria Math" panose="02040503050406030204" pitchFamily="18" charset="0"/>
                              <a:ea typeface="Times New Roman" panose="02020603050405020304" pitchFamily="18" charset="0"/>
                              <a:cs typeface="Times New Roman" panose="02020603050405020304" pitchFamily="18" charset="0"/>
                            </a:rPr>
                            <m:t>𝟒</m:t>
                          </m:r>
                        </m:den>
                      </m:f>
                      <m:r>
                        <a:rPr lang="en-GB" b="1"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n-GB" b="1" i="1" smtClean="0">
                          <a:effectLst/>
                          <a:latin typeface="Cambria Math" panose="02040503050406030204" pitchFamily="18" charset="0"/>
                          <a:ea typeface="Times New Roman" panose="02020603050405020304" pitchFamily="18" charset="0"/>
                          <a:cs typeface="Times New Roman" panose="02020603050405020304" pitchFamily="18" charset="0"/>
                        </a:rPr>
                        <m:t>𝒇</m:t>
                      </m:r>
                      <m:d>
                        <m:dPr>
                          <m:ctrlPr>
                            <a:rPr lang="en-GB" b="1" i="1" smtClean="0">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GB" b="1" i="1" smtClean="0">
                              <a:effectLst/>
                              <a:latin typeface="Cambria Math" panose="02040503050406030204" pitchFamily="18" charset="0"/>
                              <a:ea typeface="Times New Roman" panose="02020603050405020304" pitchFamily="18" charset="0"/>
                              <a:cs typeface="Times New Roman" panose="02020603050405020304" pitchFamily="18" charset="0"/>
                            </a:rPr>
                            <m:t>𝒙</m:t>
                          </m:r>
                        </m:e>
                      </m:d>
                      <m:r>
                        <a:rPr lang="en-GB" b="1"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n-GB" b="1" i="1" smtClean="0">
                          <a:effectLst/>
                          <a:latin typeface="Cambria Math" panose="02040503050406030204" pitchFamily="18" charset="0"/>
                          <a:ea typeface="Times New Roman" panose="02020603050405020304" pitchFamily="18" charset="0"/>
                          <a:cs typeface="Times New Roman" panose="02020603050405020304" pitchFamily="18" charset="0"/>
                        </a:rPr>
                        <m:t>𝟓</m:t>
                      </m:r>
                    </m:oMath>
                  </m:oMathPara>
                </a14:m>
                <a:r>
                  <a:rPr lang="en-GB" dirty="0">
                    <a:effectLst/>
                    <a:latin typeface="Calibri" panose="020F0502020204030204" pitchFamily="34" charset="0"/>
                    <a:ea typeface="Times New Roman" panose="02020603050405020304" pitchFamily="18" charset="0"/>
                    <a:cs typeface="Times New Roman" panose="02020603050405020304" pitchFamily="18" charset="0"/>
                  </a:rPr>
                  <a:t/>
                </a:r>
                <a:br>
                  <a:rPr lang="en-GB" dirty="0">
                    <a:effectLst/>
                    <a:latin typeface="Calibri" panose="020F0502020204030204" pitchFamily="34" charset="0"/>
                    <a:ea typeface="Times New Roman" panose="02020603050405020304" pitchFamily="18" charset="0"/>
                    <a:cs typeface="Times New Roman" panose="02020603050405020304" pitchFamily="18" charset="0"/>
                  </a:rPr>
                </a:br>
                <a:endParaRPr lang="en-GB" dirty="0">
                  <a:effectLst/>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spcAft>
                    <a:spcPts val="0"/>
                  </a:spcAft>
                  <a:buSzPts val="1100"/>
                </a:pP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spcAft>
                    <a:spcPts val="0"/>
                  </a:spcAft>
                  <a:buSzPts val="1100"/>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611560" y="692696"/>
                <a:ext cx="4572000" cy="4623638"/>
              </a:xfrm>
              <a:prstGeom prst="rect">
                <a:avLst/>
              </a:prstGeom>
              <a:blipFill rotWithShape="0">
                <a:blip r:embed="rId2"/>
                <a:stretch>
                  <a:fillRect l="-1067" t="-660"/>
                </a:stretch>
              </a:blipFill>
            </p:spPr>
            <p:txBody>
              <a:bodyPr/>
              <a:lstStyle/>
              <a:p>
                <a:r>
                  <a:rPr lang="en-GB">
                    <a:noFill/>
                  </a:rPr>
                  <a:t> </a:t>
                </a:r>
              </a:p>
            </p:txBody>
          </p:sp>
        </mc:Fallback>
      </mc:AlternateContent>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5580112" y="836712"/>
            <a:ext cx="3255764" cy="1872208"/>
          </a:xfrm>
          <a:prstGeom prst="rect">
            <a:avLst/>
          </a:prstGeom>
          <a:noFill/>
          <a:ln>
            <a:noFill/>
          </a:ln>
        </p:spPr>
      </p:pic>
      <mc:AlternateContent xmlns:mc="http://schemas.openxmlformats.org/markup-compatibility/2006" xmlns:a14="http://schemas.microsoft.com/office/drawing/2010/main">
        <mc:Choice Requires="a14">
          <p:sp>
            <p:nvSpPr>
              <p:cNvPr id="7" name="Rectangle 6"/>
              <p:cNvSpPr/>
              <p:nvPr/>
            </p:nvSpPr>
            <p:spPr>
              <a:xfrm>
                <a:off x="5292080" y="2711244"/>
                <a:ext cx="3850776" cy="2990049"/>
              </a:xfrm>
              <a:prstGeom prst="rect">
                <a:avLst/>
              </a:prstGeom>
            </p:spPr>
            <p:txBody>
              <a:bodyPr wrap="square">
                <a:spAutoFit/>
              </a:bodyPr>
              <a:lstStyle/>
              <a:p>
                <a:pPr/>
                <a:r>
                  <a:rPr lang="en-GB" dirty="0">
                    <a:latin typeface="Calibri" panose="020F0502020204030204" pitchFamily="34" charset="0"/>
                    <a:ea typeface="Times New Roman" panose="02020603050405020304" pitchFamily="18" charset="0"/>
                    <a:cs typeface="Times New Roman" panose="02020603050405020304" pitchFamily="18" charset="0"/>
                  </a:rPr>
                  <a:t>[June 2012 Paper 2] A sketch of </a:t>
                </a:r>
                <a14:m>
                  <m:oMath xmlns:m="http://schemas.openxmlformats.org/officeDocument/2006/math">
                    <m:r>
                      <a:rPr lang="en-GB" i="1">
                        <a:latin typeface="Cambria Math" panose="02040503050406030204" pitchFamily="18" charset="0"/>
                        <a:ea typeface="Times New Roman" panose="02020603050405020304" pitchFamily="18" charset="0"/>
                        <a:cs typeface="Times New Roman" panose="02020603050405020304" pitchFamily="18" charset="0"/>
                      </a:rPr>
                      <m:t>𝑦</m:t>
                    </m:r>
                    <m:r>
                      <a:rPr lang="en-GB" i="1">
                        <a:latin typeface="Cambria Math" panose="02040503050406030204" pitchFamily="18" charset="0"/>
                        <a:ea typeface="Times New Roman" panose="02020603050405020304" pitchFamily="18" charset="0"/>
                        <a:cs typeface="Times New Roman" panose="02020603050405020304" pitchFamily="18" charset="0"/>
                      </a:rPr>
                      <m:t>=</m:t>
                    </m:r>
                    <m:r>
                      <a:rPr lang="en-GB" i="1">
                        <a:latin typeface="Cambria Math" panose="02040503050406030204" pitchFamily="18" charset="0"/>
                        <a:ea typeface="Times New Roman" panose="02020603050405020304" pitchFamily="18" charset="0"/>
                        <a:cs typeface="Times New Roman" panose="02020603050405020304" pitchFamily="18" charset="0"/>
                      </a:rPr>
                      <m:t>𝑔</m:t>
                    </m:r>
                    <m:r>
                      <a:rPr lang="en-GB" i="1">
                        <a:latin typeface="Cambria Math" panose="02040503050406030204" pitchFamily="18" charset="0"/>
                        <a:ea typeface="Times New Roman" panose="02020603050405020304" pitchFamily="18" charset="0"/>
                        <a:cs typeface="Times New Roman" panose="02020603050405020304" pitchFamily="18" charset="0"/>
                      </a:rPr>
                      <m:t>(</m:t>
                    </m:r>
                    <m:r>
                      <a:rPr lang="en-GB" i="1">
                        <a:latin typeface="Cambria Math" panose="02040503050406030204" pitchFamily="18" charset="0"/>
                        <a:ea typeface="Times New Roman" panose="02020603050405020304" pitchFamily="18" charset="0"/>
                        <a:cs typeface="Times New Roman" panose="02020603050405020304" pitchFamily="18" charset="0"/>
                      </a:rPr>
                      <m:t>𝑥</m:t>
                    </m:r>
                    <m:r>
                      <a:rPr lang="en-GB" i="1">
                        <a:latin typeface="Cambria Math" panose="02040503050406030204" pitchFamily="18" charset="0"/>
                        <a:ea typeface="Times New Roman" panose="02020603050405020304" pitchFamily="18" charset="0"/>
                        <a:cs typeface="Times New Roman" panose="02020603050405020304" pitchFamily="18" charset="0"/>
                      </a:rPr>
                      <m:t>)</m:t>
                    </m:r>
                  </m:oMath>
                </a14:m>
                <a:r>
                  <a:rPr lang="en-GB" dirty="0">
                    <a:latin typeface="Calibri" panose="020F0502020204030204" pitchFamily="34" charset="0"/>
                    <a:ea typeface="Times New Roman" panose="02020603050405020304" pitchFamily="18" charset="0"/>
                    <a:cs typeface="Times New Roman" panose="02020603050405020304" pitchFamily="18" charset="0"/>
                  </a:rPr>
                  <a:t> for domain </a:t>
                </a:r>
                <a14:m>
                  <m:oMath xmlns:m="http://schemas.openxmlformats.org/officeDocument/2006/math">
                    <m:r>
                      <a:rPr lang="en-GB" i="1">
                        <a:latin typeface="Cambria Math" panose="02040503050406030204" pitchFamily="18" charset="0"/>
                        <a:ea typeface="Times New Roman" panose="02020603050405020304" pitchFamily="18" charset="0"/>
                        <a:cs typeface="Times New Roman" panose="02020603050405020304" pitchFamily="18" charset="0"/>
                      </a:rPr>
                      <m:t>0≤</m:t>
                    </m:r>
                    <m:r>
                      <a:rPr lang="en-GB" i="1">
                        <a:latin typeface="Cambria Math" panose="02040503050406030204" pitchFamily="18" charset="0"/>
                        <a:ea typeface="Times New Roman" panose="02020603050405020304" pitchFamily="18" charset="0"/>
                        <a:cs typeface="Times New Roman" panose="02020603050405020304" pitchFamily="18" charset="0"/>
                      </a:rPr>
                      <m:t>𝑥</m:t>
                    </m:r>
                    <m:r>
                      <a:rPr lang="en-GB" i="1">
                        <a:latin typeface="Cambria Math" panose="02040503050406030204" pitchFamily="18" charset="0"/>
                        <a:ea typeface="Times New Roman" panose="02020603050405020304" pitchFamily="18" charset="0"/>
                        <a:cs typeface="Times New Roman" panose="02020603050405020304" pitchFamily="18" charset="0"/>
                      </a:rPr>
                      <m:t>≤8</m:t>
                    </m:r>
                  </m:oMath>
                </a14:m>
                <a:r>
                  <a:rPr lang="en-GB" dirty="0">
                    <a:latin typeface="Calibri" panose="020F0502020204030204" pitchFamily="34" charset="0"/>
                    <a:ea typeface="Times New Roman" panose="02020603050405020304" pitchFamily="18" charset="0"/>
                    <a:cs typeface="Times New Roman" panose="02020603050405020304" pitchFamily="18" charset="0"/>
                  </a:rPr>
                  <a:t> is shown.</a:t>
                </a:r>
                <a:br>
                  <a:rPr lang="en-GB" dirty="0">
                    <a:latin typeface="Calibri" panose="020F0502020204030204" pitchFamily="34" charset="0"/>
                    <a:ea typeface="Times New Roman" panose="02020603050405020304" pitchFamily="18" charset="0"/>
                    <a:cs typeface="Times New Roman" panose="02020603050405020304" pitchFamily="18" charset="0"/>
                  </a:rPr>
                </a:br>
                <a:r>
                  <a:rPr lang="en-GB" dirty="0">
                    <a:latin typeface="Calibri" panose="020F0502020204030204" pitchFamily="34" charset="0"/>
                    <a:ea typeface="Times New Roman" panose="02020603050405020304" pitchFamily="18" charset="0"/>
                    <a:cs typeface="Times New Roman" panose="02020603050405020304" pitchFamily="18" charset="0"/>
                  </a:rPr>
                  <a:t>The graph is symmetrical about </a:t>
                </a:r>
                <a14:m>
                  <m:oMath xmlns:m="http://schemas.openxmlformats.org/officeDocument/2006/math">
                    <m:r>
                      <a:rPr lang="en-GB" i="1">
                        <a:latin typeface="Cambria Math" panose="02040503050406030204" pitchFamily="18" charset="0"/>
                        <a:ea typeface="Times New Roman" panose="02020603050405020304" pitchFamily="18" charset="0"/>
                        <a:cs typeface="Times New Roman" panose="02020603050405020304" pitchFamily="18" charset="0"/>
                      </a:rPr>
                      <m:t>𝑥</m:t>
                    </m:r>
                    <m:r>
                      <a:rPr lang="en-GB" i="1">
                        <a:latin typeface="Cambria Math" panose="02040503050406030204" pitchFamily="18" charset="0"/>
                        <a:ea typeface="Times New Roman" panose="02020603050405020304" pitchFamily="18" charset="0"/>
                        <a:cs typeface="Times New Roman" panose="02020603050405020304" pitchFamily="18" charset="0"/>
                      </a:rPr>
                      <m:t>=4</m:t>
                    </m:r>
                  </m:oMath>
                </a14:m>
                <a:r>
                  <a:rPr lang="en-GB" dirty="0">
                    <a:latin typeface="Calibri" panose="020F0502020204030204" pitchFamily="34" charset="0"/>
                    <a:ea typeface="Times New Roman" panose="02020603050405020304" pitchFamily="18" charset="0"/>
                    <a:cs typeface="Times New Roman" panose="02020603050405020304" pitchFamily="18" charset="0"/>
                  </a:rPr>
                  <a:t>. The range of </a:t>
                </a:r>
                <a14:m>
                  <m:oMath xmlns:m="http://schemas.openxmlformats.org/officeDocument/2006/math">
                    <m:r>
                      <a:rPr lang="en-GB" i="1">
                        <a:latin typeface="Cambria Math" panose="02040503050406030204" pitchFamily="18" charset="0"/>
                        <a:ea typeface="Times New Roman" panose="02020603050405020304" pitchFamily="18" charset="0"/>
                        <a:cs typeface="Times New Roman" panose="02020603050405020304" pitchFamily="18" charset="0"/>
                      </a:rPr>
                      <m:t>𝑔</m:t>
                    </m:r>
                    <m:r>
                      <a:rPr lang="en-GB" i="1">
                        <a:latin typeface="Cambria Math" panose="02040503050406030204" pitchFamily="18" charset="0"/>
                        <a:ea typeface="Times New Roman" panose="02020603050405020304" pitchFamily="18" charset="0"/>
                        <a:cs typeface="Times New Roman" panose="02020603050405020304" pitchFamily="18" charset="0"/>
                      </a:rPr>
                      <m:t>(</m:t>
                    </m:r>
                    <m:r>
                      <a:rPr lang="en-GB" i="1">
                        <a:latin typeface="Cambria Math" panose="02040503050406030204" pitchFamily="18" charset="0"/>
                        <a:ea typeface="Times New Roman" panose="02020603050405020304" pitchFamily="18" charset="0"/>
                        <a:cs typeface="Times New Roman" panose="02020603050405020304" pitchFamily="18" charset="0"/>
                      </a:rPr>
                      <m:t>𝑥</m:t>
                    </m:r>
                    <m:r>
                      <a:rPr lang="en-GB" i="1">
                        <a:latin typeface="Cambria Math" panose="02040503050406030204" pitchFamily="18" charset="0"/>
                        <a:ea typeface="Times New Roman" panose="02020603050405020304" pitchFamily="18" charset="0"/>
                        <a:cs typeface="Times New Roman" panose="02020603050405020304" pitchFamily="18" charset="0"/>
                      </a:rPr>
                      <m:t>)</m:t>
                    </m:r>
                  </m:oMath>
                </a14:m>
                <a:r>
                  <a:rPr lang="en-GB" dirty="0">
                    <a:latin typeface="Calibri" panose="020F0502020204030204" pitchFamily="34" charset="0"/>
                    <a:ea typeface="Times New Roman" panose="02020603050405020304" pitchFamily="18" charset="0"/>
                    <a:cs typeface="Times New Roman" panose="02020603050405020304" pitchFamily="18" charset="0"/>
                  </a:rPr>
                  <a:t> is </a:t>
                </a:r>
                <a14:m>
                  <m:oMath xmlns:m="http://schemas.openxmlformats.org/officeDocument/2006/math">
                    <m:r>
                      <a:rPr lang="en-GB" i="1">
                        <a:latin typeface="Cambria Math" panose="02040503050406030204" pitchFamily="18" charset="0"/>
                        <a:ea typeface="Times New Roman" panose="02020603050405020304" pitchFamily="18" charset="0"/>
                        <a:cs typeface="Times New Roman" panose="02020603050405020304" pitchFamily="18" charset="0"/>
                      </a:rPr>
                      <m:t>0≤</m:t>
                    </m:r>
                    <m:r>
                      <a:rPr lang="en-GB" i="1">
                        <a:latin typeface="Cambria Math" panose="02040503050406030204" pitchFamily="18" charset="0"/>
                        <a:ea typeface="Times New Roman" panose="02020603050405020304" pitchFamily="18" charset="0"/>
                        <a:cs typeface="Times New Roman" panose="02020603050405020304" pitchFamily="18" charset="0"/>
                      </a:rPr>
                      <m:t>𝑔</m:t>
                    </m:r>
                    <m:d>
                      <m:dPr>
                        <m:ctrlPr>
                          <a:rPr lang="en-GB" i="1">
                            <a:latin typeface="Cambria Math" panose="02040503050406030204" pitchFamily="18" charset="0"/>
                            <a:ea typeface="Times New Roman" panose="02020603050405020304" pitchFamily="18" charset="0"/>
                            <a:cs typeface="Times New Roman" panose="02020603050405020304" pitchFamily="18" charset="0"/>
                          </a:rPr>
                        </m:ctrlPr>
                      </m:dPr>
                      <m:e>
                        <m:r>
                          <a:rPr lang="en-GB" i="1">
                            <a:latin typeface="Cambria Math" panose="02040503050406030204" pitchFamily="18" charset="0"/>
                            <a:ea typeface="Times New Roman" panose="02020603050405020304" pitchFamily="18" charset="0"/>
                            <a:cs typeface="Times New Roman" panose="02020603050405020304" pitchFamily="18" charset="0"/>
                          </a:rPr>
                          <m:t>𝑥</m:t>
                        </m:r>
                      </m:e>
                    </m:d>
                    <m:r>
                      <a:rPr lang="en-GB" i="1">
                        <a:latin typeface="Cambria Math" panose="02040503050406030204" pitchFamily="18" charset="0"/>
                        <a:ea typeface="Times New Roman" panose="02020603050405020304" pitchFamily="18" charset="0"/>
                        <a:cs typeface="Times New Roman" panose="02020603050405020304" pitchFamily="18" charset="0"/>
                      </a:rPr>
                      <m:t>≤12</m:t>
                    </m:r>
                  </m:oMath>
                </a14:m>
                <a:r>
                  <a:rPr lang="en-GB" dirty="0">
                    <a:latin typeface="Calibri" panose="020F0502020204030204" pitchFamily="34" charset="0"/>
                    <a:ea typeface="Times New Roman" panose="02020603050405020304" pitchFamily="18" charset="0"/>
                    <a:cs typeface="Times New Roman" panose="02020603050405020304" pitchFamily="18" charset="0"/>
                  </a:rPr>
                  <a:t>.</a:t>
                </a:r>
                <a:br>
                  <a:rPr lang="en-GB" dirty="0">
                    <a:latin typeface="Calibri" panose="020F0502020204030204" pitchFamily="34" charset="0"/>
                    <a:ea typeface="Times New Roman" panose="02020603050405020304" pitchFamily="18" charset="0"/>
                    <a:cs typeface="Times New Roman" panose="02020603050405020304" pitchFamily="18" charset="0"/>
                  </a:rPr>
                </a:br>
                <a:r>
                  <a:rPr lang="en-GB" dirty="0">
                    <a:latin typeface="Calibri" panose="020F0502020204030204" pitchFamily="34" charset="0"/>
                    <a:ea typeface="Times New Roman" panose="02020603050405020304" pitchFamily="18" charset="0"/>
                    <a:cs typeface="Times New Roman" panose="02020603050405020304" pitchFamily="18" charset="0"/>
                  </a:rPr>
                  <a:t>Work out the function </a:t>
                </a:r>
                <a14:m>
                  <m:oMath xmlns:m="http://schemas.openxmlformats.org/officeDocument/2006/math">
                    <m:r>
                      <a:rPr lang="en-GB" i="1">
                        <a:latin typeface="Cambria Math" panose="02040503050406030204" pitchFamily="18" charset="0"/>
                        <a:ea typeface="Times New Roman" panose="02020603050405020304" pitchFamily="18" charset="0"/>
                        <a:cs typeface="Times New Roman" panose="02020603050405020304" pitchFamily="18" charset="0"/>
                      </a:rPr>
                      <m:t>𝑔</m:t>
                    </m:r>
                    <m:r>
                      <a:rPr lang="en-GB" i="1">
                        <a:latin typeface="Cambria Math" panose="02040503050406030204" pitchFamily="18" charset="0"/>
                        <a:ea typeface="Times New Roman" panose="02020603050405020304" pitchFamily="18" charset="0"/>
                        <a:cs typeface="Times New Roman" panose="02020603050405020304" pitchFamily="18" charset="0"/>
                      </a:rPr>
                      <m:t>(</m:t>
                    </m:r>
                    <m:r>
                      <a:rPr lang="en-GB" i="1">
                        <a:latin typeface="Cambria Math" panose="02040503050406030204" pitchFamily="18" charset="0"/>
                        <a:ea typeface="Times New Roman" panose="02020603050405020304" pitchFamily="18" charset="0"/>
                        <a:cs typeface="Times New Roman" panose="02020603050405020304" pitchFamily="18" charset="0"/>
                      </a:rPr>
                      <m:t>𝑥</m:t>
                    </m:r>
                    <m:r>
                      <a:rPr lang="en-GB" i="1">
                        <a:latin typeface="Cambria Math" panose="02040503050406030204" pitchFamily="18" charset="0"/>
                        <a:ea typeface="Times New Roman" panose="02020603050405020304" pitchFamily="18" charset="0"/>
                        <a:cs typeface="Times New Roman" panose="02020603050405020304" pitchFamily="18" charset="0"/>
                      </a:rPr>
                      <m:t>)</m:t>
                    </m:r>
                  </m:oMath>
                </a14:m>
                <a:r>
                  <a:rPr lang="en-GB" dirty="0">
                    <a:latin typeface="Calibri" panose="020F0502020204030204" pitchFamily="34" charset="0"/>
                    <a:ea typeface="Times New Roman" panose="02020603050405020304" pitchFamily="18" charset="0"/>
                    <a:cs typeface="Times New Roman" panose="02020603050405020304" pitchFamily="18" charset="0"/>
                  </a:rPr>
                  <a:t>.</a:t>
                </a:r>
                <a:br>
                  <a:rPr lang="en-GB" dirty="0">
                    <a:latin typeface="Calibri" panose="020F0502020204030204" pitchFamily="34" charset="0"/>
                    <a:ea typeface="Times New Roman" panose="02020603050405020304" pitchFamily="18" charset="0"/>
                    <a:cs typeface="Times New Roman" panose="02020603050405020304" pitchFamily="18" charset="0"/>
                  </a:rPr>
                </a:b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ea typeface="Times New Roman" panose="02020603050405020304" pitchFamily="18" charset="0"/>
                          <a:cs typeface="Times New Roman" panose="02020603050405020304" pitchFamily="18" charset="0"/>
                        </a:rPr>
                        <m:t>𝑔</m:t>
                      </m:r>
                      <m:d>
                        <m:dPr>
                          <m:ctrlPr>
                            <a:rPr lang="en-GB" i="1">
                              <a:latin typeface="Cambria Math" panose="02040503050406030204" pitchFamily="18" charset="0"/>
                              <a:ea typeface="Times New Roman" panose="02020603050405020304" pitchFamily="18" charset="0"/>
                              <a:cs typeface="Times New Roman" panose="02020603050405020304" pitchFamily="18" charset="0"/>
                            </a:rPr>
                          </m:ctrlPr>
                        </m:dPr>
                        <m:e>
                          <m:r>
                            <a:rPr lang="en-GB" i="1">
                              <a:latin typeface="Cambria Math" panose="02040503050406030204" pitchFamily="18" charset="0"/>
                              <a:ea typeface="Times New Roman" panose="02020603050405020304" pitchFamily="18" charset="0"/>
                              <a:cs typeface="Times New Roman" panose="02020603050405020304" pitchFamily="18" charset="0"/>
                            </a:rPr>
                            <m:t>𝑥</m:t>
                          </m:r>
                        </m:e>
                      </m:d>
                      <m:r>
                        <a:rPr lang="en-GB" i="1">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n-GB" i="1">
                              <a:latin typeface="Cambria Math" panose="02040503050406030204" pitchFamily="18" charset="0"/>
                              <a:ea typeface="Times New Roman" panose="02020603050405020304" pitchFamily="18" charset="0"/>
                              <a:cs typeface="Times New Roman" panose="02020603050405020304" pitchFamily="18" charset="0"/>
                            </a:rPr>
                          </m:ctrlPr>
                        </m:dPr>
                        <m:e>
                          <m:m>
                            <m:mPr>
                              <m:mcs>
                                <m:mc>
                                  <m:mcPr>
                                    <m:count m:val="2"/>
                                    <m:mcJc m:val="center"/>
                                  </m:mcPr>
                                </m:mc>
                              </m:mcs>
                              <m:ctrlPr>
                                <a:rPr lang="en-GB" i="1">
                                  <a:latin typeface="Cambria Math" panose="02040503050406030204" pitchFamily="18" charset="0"/>
                                  <a:ea typeface="Times New Roman" panose="02020603050405020304" pitchFamily="18" charset="0"/>
                                  <a:cs typeface="Times New Roman" panose="02020603050405020304" pitchFamily="18" charset="0"/>
                                </a:rPr>
                              </m:ctrlPr>
                            </m:mPr>
                            <m:mr>
                              <m:e>
                                <m:r>
                                  <a:rPr lang="en-GB" i="1">
                                    <a:latin typeface="Cambria Math" panose="02040503050406030204" pitchFamily="18" charset="0"/>
                                    <a:ea typeface="Times New Roman" panose="02020603050405020304" pitchFamily="18" charset="0"/>
                                    <a:cs typeface="Times New Roman" panose="02020603050405020304" pitchFamily="18" charset="0"/>
                                  </a:rPr>
                                  <m:t>?</m:t>
                                </m:r>
                              </m:e>
                              <m:e>
                                <m:r>
                                  <a:rPr lang="en-GB" i="1">
                                    <a:latin typeface="Cambria Math" panose="02040503050406030204" pitchFamily="18" charset="0"/>
                                    <a:ea typeface="Times New Roman" panose="02020603050405020304" pitchFamily="18" charset="0"/>
                                    <a:cs typeface="Times New Roman" panose="02020603050405020304" pitchFamily="18" charset="0"/>
                                  </a:rPr>
                                  <m:t>0≤</m:t>
                                </m:r>
                                <m:r>
                                  <a:rPr lang="en-GB" i="1">
                                    <a:latin typeface="Cambria Math" panose="02040503050406030204" pitchFamily="18" charset="0"/>
                                    <a:ea typeface="Times New Roman" panose="02020603050405020304" pitchFamily="18" charset="0"/>
                                    <a:cs typeface="Times New Roman" panose="02020603050405020304" pitchFamily="18" charset="0"/>
                                  </a:rPr>
                                  <m:t>𝑥</m:t>
                                </m:r>
                                <m:r>
                                  <a:rPr lang="en-GB" i="1">
                                    <a:latin typeface="Cambria Math" panose="02040503050406030204" pitchFamily="18" charset="0"/>
                                    <a:ea typeface="Times New Roman" panose="02020603050405020304" pitchFamily="18" charset="0"/>
                                    <a:cs typeface="Times New Roman" panose="02020603050405020304" pitchFamily="18" charset="0"/>
                                  </a:rPr>
                                  <m:t>≤4</m:t>
                                </m:r>
                              </m:e>
                            </m:mr>
                            <m:mr>
                              <m:e>
                                <m:r>
                                  <a:rPr lang="en-GB" i="1">
                                    <a:latin typeface="Cambria Math" panose="02040503050406030204" pitchFamily="18" charset="0"/>
                                    <a:ea typeface="Times New Roman" panose="02020603050405020304" pitchFamily="18" charset="0"/>
                                    <a:cs typeface="Times New Roman" panose="02020603050405020304" pitchFamily="18" charset="0"/>
                                  </a:rPr>
                                  <m:t>?</m:t>
                                </m:r>
                              </m:e>
                              <m:e>
                                <m:r>
                                  <a:rPr lang="en-GB" i="1">
                                    <a:latin typeface="Cambria Math" panose="02040503050406030204" pitchFamily="18" charset="0"/>
                                    <a:ea typeface="Times New Roman" panose="02020603050405020304" pitchFamily="18" charset="0"/>
                                    <a:cs typeface="Times New Roman" panose="02020603050405020304" pitchFamily="18" charset="0"/>
                                  </a:rPr>
                                  <m:t>4&lt;</m:t>
                                </m:r>
                                <m:r>
                                  <a:rPr lang="en-GB" i="1">
                                    <a:latin typeface="Cambria Math" panose="02040503050406030204" pitchFamily="18" charset="0"/>
                                    <a:ea typeface="Times New Roman" panose="02020603050405020304" pitchFamily="18" charset="0"/>
                                    <a:cs typeface="Times New Roman" panose="02020603050405020304" pitchFamily="18" charset="0"/>
                                  </a:rPr>
                                  <m:t>𝑥</m:t>
                                </m:r>
                                <m:r>
                                  <a:rPr lang="en-GB" i="1">
                                    <a:latin typeface="Cambria Math" panose="02040503050406030204" pitchFamily="18" charset="0"/>
                                    <a:ea typeface="Times New Roman" panose="02020603050405020304" pitchFamily="18" charset="0"/>
                                    <a:cs typeface="Times New Roman" panose="02020603050405020304" pitchFamily="18" charset="0"/>
                                  </a:rPr>
                                  <m:t>≤8</m:t>
                                </m:r>
                              </m:e>
                            </m:mr>
                          </m:m>
                        </m:e>
                      </m:d>
                    </m:oMath>
                  </m:oMathPara>
                </a14:m>
                <a:endParaRPr lang="en-GB" dirty="0"/>
              </a:p>
              <a:p>
                <a:endParaRPr lang="en-GB" dirty="0"/>
              </a:p>
              <a:p>
                <a:pPr/>
                <a14:m>
                  <m:oMathPara xmlns:m="http://schemas.openxmlformats.org/officeDocument/2006/math">
                    <m:oMathParaPr>
                      <m:jc m:val="centerGroup"/>
                    </m:oMathParaPr>
                    <m:oMath xmlns:m="http://schemas.openxmlformats.org/officeDocument/2006/math">
                      <m:r>
                        <a:rPr lang="en-GB" b="1" i="1">
                          <a:latin typeface="Cambria Math" panose="02040503050406030204" pitchFamily="18" charset="0"/>
                          <a:ea typeface="Times New Roman" panose="02020603050405020304" pitchFamily="18" charset="0"/>
                          <a:cs typeface="Times New Roman" panose="02020603050405020304" pitchFamily="18" charset="0"/>
                        </a:rPr>
                        <m:t>𝒈</m:t>
                      </m:r>
                      <m:d>
                        <m:dPr>
                          <m:ctrlPr>
                            <a:rPr lang="en-GB" b="1" i="1">
                              <a:latin typeface="Cambria Math" panose="02040503050406030204" pitchFamily="18" charset="0"/>
                              <a:ea typeface="Times New Roman" panose="02020603050405020304" pitchFamily="18" charset="0"/>
                              <a:cs typeface="Times New Roman" panose="02020603050405020304" pitchFamily="18" charset="0"/>
                            </a:rPr>
                          </m:ctrlPr>
                        </m:dPr>
                        <m:e>
                          <m:r>
                            <a:rPr lang="en-GB" b="1" i="1">
                              <a:latin typeface="Cambria Math" panose="02040503050406030204" pitchFamily="18" charset="0"/>
                              <a:ea typeface="Times New Roman" panose="02020603050405020304" pitchFamily="18" charset="0"/>
                              <a:cs typeface="Times New Roman" panose="02020603050405020304" pitchFamily="18" charset="0"/>
                            </a:rPr>
                            <m:t>𝒙</m:t>
                          </m:r>
                        </m:e>
                      </m:d>
                      <m:r>
                        <a:rPr lang="en-GB" b="1" i="1">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n-GB" b="1" i="1">
                              <a:latin typeface="Cambria Math" panose="02040503050406030204" pitchFamily="18" charset="0"/>
                              <a:ea typeface="Times New Roman" panose="02020603050405020304" pitchFamily="18" charset="0"/>
                              <a:cs typeface="Times New Roman" panose="02020603050405020304" pitchFamily="18" charset="0"/>
                            </a:rPr>
                          </m:ctrlPr>
                        </m:dPr>
                        <m:e>
                          <m:m>
                            <m:mPr>
                              <m:mcs>
                                <m:mc>
                                  <m:mcPr>
                                    <m:count m:val="2"/>
                                    <m:mcJc m:val="center"/>
                                  </m:mcPr>
                                </m:mc>
                              </m:mcs>
                              <m:ctrlPr>
                                <a:rPr lang="en-GB" b="1" i="1">
                                  <a:latin typeface="Cambria Math" panose="02040503050406030204" pitchFamily="18" charset="0"/>
                                  <a:ea typeface="Times New Roman" panose="02020603050405020304" pitchFamily="18" charset="0"/>
                                  <a:cs typeface="Times New Roman" panose="02020603050405020304" pitchFamily="18" charset="0"/>
                                </a:rPr>
                              </m:ctrlPr>
                            </m:mPr>
                            <m:mr>
                              <m:e>
                                <m:r>
                                  <a:rPr lang="en-GB" b="1" i="1" smtClean="0">
                                    <a:latin typeface="Cambria Math" panose="02040503050406030204" pitchFamily="18" charset="0"/>
                                    <a:ea typeface="Times New Roman" panose="02020603050405020304" pitchFamily="18" charset="0"/>
                                    <a:cs typeface="Times New Roman" panose="02020603050405020304" pitchFamily="18" charset="0"/>
                                  </a:rPr>
                                  <m:t>𝟑</m:t>
                                </m:r>
                                <m:r>
                                  <a:rPr lang="en-GB" b="1" i="1" smtClean="0">
                                    <a:latin typeface="Cambria Math" panose="02040503050406030204" pitchFamily="18" charset="0"/>
                                    <a:ea typeface="Times New Roman" panose="02020603050405020304" pitchFamily="18" charset="0"/>
                                    <a:cs typeface="Times New Roman" panose="02020603050405020304" pitchFamily="18" charset="0"/>
                                  </a:rPr>
                                  <m:t>𝒙</m:t>
                                </m:r>
                              </m:e>
                              <m:e>
                                <m:r>
                                  <a:rPr lang="en-GB" b="1" i="1">
                                    <a:latin typeface="Cambria Math" panose="02040503050406030204" pitchFamily="18" charset="0"/>
                                    <a:ea typeface="Times New Roman" panose="02020603050405020304" pitchFamily="18" charset="0"/>
                                    <a:cs typeface="Times New Roman" panose="02020603050405020304" pitchFamily="18" charset="0"/>
                                  </a:rPr>
                                  <m:t>𝟎</m:t>
                                </m:r>
                                <m:r>
                                  <a:rPr lang="en-GB" b="1" i="1">
                                    <a:latin typeface="Cambria Math" panose="02040503050406030204" pitchFamily="18" charset="0"/>
                                    <a:ea typeface="Times New Roman" panose="02020603050405020304" pitchFamily="18" charset="0"/>
                                    <a:cs typeface="Times New Roman" panose="02020603050405020304" pitchFamily="18" charset="0"/>
                                  </a:rPr>
                                  <m:t>≤</m:t>
                                </m:r>
                                <m:r>
                                  <a:rPr lang="en-GB" b="1" i="1">
                                    <a:latin typeface="Cambria Math" panose="02040503050406030204" pitchFamily="18" charset="0"/>
                                    <a:ea typeface="Times New Roman" panose="02020603050405020304" pitchFamily="18" charset="0"/>
                                    <a:cs typeface="Times New Roman" panose="02020603050405020304" pitchFamily="18" charset="0"/>
                                  </a:rPr>
                                  <m:t>𝒙</m:t>
                                </m:r>
                                <m:r>
                                  <a:rPr lang="en-GB" b="1" i="1">
                                    <a:latin typeface="Cambria Math" panose="02040503050406030204" pitchFamily="18" charset="0"/>
                                    <a:ea typeface="Times New Roman" panose="02020603050405020304" pitchFamily="18" charset="0"/>
                                    <a:cs typeface="Times New Roman" panose="02020603050405020304" pitchFamily="18" charset="0"/>
                                  </a:rPr>
                                  <m:t>≤</m:t>
                                </m:r>
                                <m:r>
                                  <a:rPr lang="en-GB" b="1" i="1">
                                    <a:latin typeface="Cambria Math" panose="02040503050406030204" pitchFamily="18" charset="0"/>
                                    <a:ea typeface="Times New Roman" panose="02020603050405020304" pitchFamily="18" charset="0"/>
                                    <a:cs typeface="Times New Roman" panose="02020603050405020304" pitchFamily="18" charset="0"/>
                                  </a:rPr>
                                  <m:t>𝟒</m:t>
                                </m:r>
                              </m:e>
                            </m:mr>
                            <m:mr>
                              <m:e>
                                <m:r>
                                  <a:rPr lang="en-GB" b="1" i="1" smtClean="0">
                                    <a:latin typeface="Cambria Math" panose="02040503050406030204" pitchFamily="18" charset="0"/>
                                    <a:ea typeface="Times New Roman" panose="02020603050405020304" pitchFamily="18" charset="0"/>
                                    <a:cs typeface="Times New Roman" panose="02020603050405020304" pitchFamily="18" charset="0"/>
                                  </a:rPr>
                                  <m:t>𝟐𝟒</m:t>
                                </m:r>
                                <m:r>
                                  <a:rPr lang="en-GB" b="1" i="1" smtClean="0">
                                    <a:latin typeface="Cambria Math" panose="02040503050406030204" pitchFamily="18" charset="0"/>
                                    <a:ea typeface="Times New Roman" panose="02020603050405020304" pitchFamily="18" charset="0"/>
                                    <a:cs typeface="Times New Roman" panose="02020603050405020304" pitchFamily="18" charset="0"/>
                                  </a:rPr>
                                  <m:t>−</m:t>
                                </m:r>
                                <m:r>
                                  <a:rPr lang="en-GB" b="1" i="1" smtClean="0">
                                    <a:latin typeface="Cambria Math" panose="02040503050406030204" pitchFamily="18" charset="0"/>
                                    <a:ea typeface="Times New Roman" panose="02020603050405020304" pitchFamily="18" charset="0"/>
                                    <a:cs typeface="Times New Roman" panose="02020603050405020304" pitchFamily="18" charset="0"/>
                                  </a:rPr>
                                  <m:t>𝟑</m:t>
                                </m:r>
                                <m:r>
                                  <a:rPr lang="en-GB" b="1" i="1" smtClean="0">
                                    <a:latin typeface="Cambria Math" panose="02040503050406030204" pitchFamily="18" charset="0"/>
                                    <a:ea typeface="Times New Roman" panose="02020603050405020304" pitchFamily="18" charset="0"/>
                                    <a:cs typeface="Times New Roman" panose="02020603050405020304" pitchFamily="18" charset="0"/>
                                  </a:rPr>
                                  <m:t>𝒙</m:t>
                                </m:r>
                              </m:e>
                              <m:e>
                                <m:r>
                                  <a:rPr lang="en-GB" b="1" i="1">
                                    <a:latin typeface="Cambria Math" panose="02040503050406030204" pitchFamily="18" charset="0"/>
                                    <a:ea typeface="Times New Roman" panose="02020603050405020304" pitchFamily="18" charset="0"/>
                                    <a:cs typeface="Times New Roman" panose="02020603050405020304" pitchFamily="18" charset="0"/>
                                  </a:rPr>
                                  <m:t>𝟒</m:t>
                                </m:r>
                                <m:r>
                                  <a:rPr lang="en-GB" b="1" i="1">
                                    <a:latin typeface="Cambria Math" panose="02040503050406030204" pitchFamily="18" charset="0"/>
                                    <a:ea typeface="Times New Roman" panose="02020603050405020304" pitchFamily="18" charset="0"/>
                                    <a:cs typeface="Times New Roman" panose="02020603050405020304" pitchFamily="18" charset="0"/>
                                  </a:rPr>
                                  <m:t>&lt;</m:t>
                                </m:r>
                                <m:r>
                                  <a:rPr lang="en-GB" b="1" i="1">
                                    <a:latin typeface="Cambria Math" panose="02040503050406030204" pitchFamily="18" charset="0"/>
                                    <a:ea typeface="Times New Roman" panose="02020603050405020304" pitchFamily="18" charset="0"/>
                                    <a:cs typeface="Times New Roman" panose="02020603050405020304" pitchFamily="18" charset="0"/>
                                  </a:rPr>
                                  <m:t>𝒙</m:t>
                                </m:r>
                                <m:r>
                                  <a:rPr lang="en-GB" b="1" i="1">
                                    <a:latin typeface="Cambria Math" panose="02040503050406030204" pitchFamily="18" charset="0"/>
                                    <a:ea typeface="Times New Roman" panose="02020603050405020304" pitchFamily="18" charset="0"/>
                                    <a:cs typeface="Times New Roman" panose="02020603050405020304" pitchFamily="18" charset="0"/>
                                  </a:rPr>
                                  <m:t>≤</m:t>
                                </m:r>
                                <m:r>
                                  <a:rPr lang="en-GB" b="1" i="1">
                                    <a:latin typeface="Cambria Math" panose="02040503050406030204" pitchFamily="18" charset="0"/>
                                    <a:ea typeface="Times New Roman" panose="02020603050405020304" pitchFamily="18" charset="0"/>
                                    <a:cs typeface="Times New Roman" panose="02020603050405020304" pitchFamily="18" charset="0"/>
                                  </a:rPr>
                                  <m:t>𝟖</m:t>
                                </m:r>
                              </m:e>
                            </m:mr>
                          </m:m>
                        </m:e>
                      </m:d>
                    </m:oMath>
                  </m:oMathPara>
                </a14:m>
                <a:endParaRPr lang="en-GB" b="1" dirty="0"/>
              </a:p>
            </p:txBody>
          </p:sp>
        </mc:Choice>
        <mc:Fallback xmlns="">
          <p:sp>
            <p:nvSpPr>
              <p:cNvPr id="7" name="Rectangle 6"/>
              <p:cNvSpPr>
                <a:spLocks noRot="1" noChangeAspect="1" noMove="1" noResize="1" noEditPoints="1" noAdjustHandles="1" noChangeArrowheads="1" noChangeShapeType="1" noTextEdit="1"/>
              </p:cNvSpPr>
              <p:nvPr/>
            </p:nvSpPr>
            <p:spPr>
              <a:xfrm>
                <a:off x="5292080" y="2711244"/>
                <a:ext cx="3850776" cy="2990049"/>
              </a:xfrm>
              <a:prstGeom prst="rect">
                <a:avLst/>
              </a:prstGeom>
              <a:blipFill rotWithShape="0">
                <a:blip r:embed="rId4"/>
                <a:stretch>
                  <a:fillRect l="-1266" t="-1224" r="-316"/>
                </a:stretch>
              </a:blipFill>
            </p:spPr>
            <p:txBody>
              <a:bodyPr/>
              <a:lstStyle/>
              <a:p>
                <a:r>
                  <a:rPr lang="en-GB">
                    <a:noFill/>
                  </a:rPr>
                  <a:t> </a:t>
                </a:r>
              </a:p>
            </p:txBody>
          </p:sp>
        </mc:Fallback>
      </mc:AlternateContent>
      <p:sp>
        <p:nvSpPr>
          <p:cNvPr id="8" name="Rectangle 7"/>
          <p:cNvSpPr/>
          <p:nvPr/>
        </p:nvSpPr>
        <p:spPr>
          <a:xfrm>
            <a:off x="178130" y="783987"/>
            <a:ext cx="416004"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11</a:t>
            </a:r>
          </a:p>
        </p:txBody>
      </p:sp>
      <p:sp>
        <p:nvSpPr>
          <p:cNvPr id="9" name="Rectangle 8"/>
          <p:cNvSpPr/>
          <p:nvPr/>
        </p:nvSpPr>
        <p:spPr>
          <a:xfrm>
            <a:off x="4705445" y="783987"/>
            <a:ext cx="416004"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13</a:t>
            </a:r>
          </a:p>
        </p:txBody>
      </p:sp>
      <p:sp>
        <p:nvSpPr>
          <p:cNvPr id="10" name="Rectangle 9"/>
          <p:cNvSpPr/>
          <p:nvPr/>
        </p:nvSpPr>
        <p:spPr>
          <a:xfrm>
            <a:off x="186843" y="2593789"/>
            <a:ext cx="416004"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12</a:t>
            </a:r>
          </a:p>
        </p:txBody>
      </p:sp>
      <p:sp>
        <p:nvSpPr>
          <p:cNvPr id="11" name="Rectangle 10"/>
          <p:cNvSpPr/>
          <p:nvPr/>
        </p:nvSpPr>
        <p:spPr>
          <a:xfrm>
            <a:off x="1859013" y="1917390"/>
            <a:ext cx="1930760" cy="3976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1931584" y="3947886"/>
            <a:ext cx="1930760" cy="78921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5580112" y="4986320"/>
            <a:ext cx="3322588" cy="7286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TextBox 13"/>
          <p:cNvSpPr txBox="1"/>
          <p:nvPr/>
        </p:nvSpPr>
        <p:spPr>
          <a:xfrm>
            <a:off x="5916271" y="103621"/>
            <a:ext cx="3168352" cy="369332"/>
          </a:xfrm>
          <a:prstGeom prst="rect">
            <a:avLst/>
          </a:prstGeom>
          <a:noFill/>
        </p:spPr>
        <p:txBody>
          <a:bodyPr wrap="square" rtlCol="0">
            <a:spAutoFit/>
          </a:bodyPr>
          <a:lstStyle/>
          <a:p>
            <a:pPr algn="r"/>
            <a:r>
              <a:rPr lang="en-GB" dirty="0">
                <a:solidFill>
                  <a:schemeClr val="bg1"/>
                </a:solidFill>
              </a:rPr>
              <a:t>(exercises on provided sheet)</a:t>
            </a:r>
          </a:p>
        </p:txBody>
      </p:sp>
    </p:spTree>
    <p:extLst>
      <p:ext uri="{BB962C8B-B14F-4D97-AF65-F5344CB8AC3E}">
        <p14:creationId xmlns:p14="http://schemas.microsoft.com/office/powerpoint/2010/main" val="16907341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1" grpId="0" animBg="1"/>
      <p:bldP spid="12" grpId="0" animBg="1"/>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7"/>
          <p:cNvGrpSpPr/>
          <p:nvPr/>
        </p:nvGrpSpPr>
        <p:grpSpPr>
          <a:xfrm>
            <a:off x="-1144" y="0"/>
            <a:ext cx="9145144" cy="599127"/>
            <a:chOff x="-1144" y="0"/>
            <a:chExt cx="9145144" cy="599127"/>
          </a:xfrm>
        </p:grpSpPr>
        <p:sp>
          <p:nvSpPr>
            <p:cNvPr id="3" name="TextBox 2"/>
            <p:cNvSpPr txBox="1"/>
            <p:nvPr/>
          </p:nvSpPr>
          <p:spPr>
            <a:xfrm>
              <a:off x="0" y="0"/>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Constructing a function from a domain/range</a:t>
              </a:r>
            </a:p>
          </p:txBody>
        </p:sp>
        <p:cxnSp>
          <p:nvCxnSpPr>
            <p:cNvPr id="4" name="Straight Connector 3"/>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a:picLocks noChangeAspect="1"/>
          </p:cNvPicPr>
          <p:nvPr/>
        </p:nvPicPr>
        <p:blipFill>
          <a:blip r:embed="rId2"/>
          <a:stretch>
            <a:fillRect/>
          </a:stretch>
        </p:blipFill>
        <p:spPr>
          <a:xfrm>
            <a:off x="467544" y="1170433"/>
            <a:ext cx="3644434" cy="1512168"/>
          </a:xfrm>
          <a:prstGeom prst="rect">
            <a:avLst/>
          </a:prstGeom>
          <a:effectLst>
            <a:outerShdw blurRad="63500" sx="102000" sy="102000" algn="ctr" rotWithShape="0">
              <a:prstClr val="black">
                <a:alpha val="40000"/>
              </a:prstClr>
            </a:outerShdw>
          </a:effectLst>
        </p:spPr>
      </p:pic>
      <p:sp>
        <p:nvSpPr>
          <p:cNvPr id="6" name="TextBox 5"/>
          <p:cNvSpPr txBox="1"/>
          <p:nvPr/>
        </p:nvSpPr>
        <p:spPr>
          <a:xfrm>
            <a:off x="467544" y="764704"/>
            <a:ext cx="2016224"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June 2013 Paper 2</a:t>
            </a:r>
          </a:p>
        </p:txBody>
      </p:sp>
      <p:cxnSp>
        <p:nvCxnSpPr>
          <p:cNvPr id="8" name="Straight Arrow Connector 7"/>
          <p:cNvCxnSpPr/>
          <p:nvPr/>
        </p:nvCxnSpPr>
        <p:spPr>
          <a:xfrm>
            <a:off x="1193828" y="6206235"/>
            <a:ext cx="475252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flipV="1">
            <a:off x="1193828" y="3253907"/>
            <a:ext cx="0" cy="29523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5857456" y="6015611"/>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5857456" y="6015611"/>
                <a:ext cx="432048" cy="369332"/>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977804" y="2890534"/>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977804" y="2890534"/>
                <a:ext cx="432048" cy="369332"/>
              </a:xfrm>
              <a:prstGeom prst="rect">
                <a:avLst/>
              </a:prstGeom>
              <a:blipFill rotWithShape="0">
                <a:blip r:embed="rId4"/>
                <a:stretch>
                  <a:fillRect b="-655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985916" y="6214465"/>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m:t>
                      </m:r>
                    </m:oMath>
                  </m:oMathPara>
                </a14:m>
                <a:endParaRPr lang="en-GB" dirty="0"/>
              </a:p>
            </p:txBody>
          </p:sp>
        </mc:Choice>
        <mc:Fallback xmlns="">
          <p:sp>
            <p:nvSpPr>
              <p:cNvPr id="14" name="TextBox 13"/>
              <p:cNvSpPr txBox="1">
                <a:spLocks noRot="1" noChangeAspect="1" noMove="1" noResize="1" noEditPoints="1" noAdjustHandles="1" noChangeArrowheads="1" noChangeShapeType="1" noTextEdit="1"/>
              </p:cNvSpPr>
              <p:nvPr/>
            </p:nvSpPr>
            <p:spPr>
              <a:xfrm>
                <a:off x="1985916" y="6214465"/>
                <a:ext cx="432048" cy="369332"/>
              </a:xfrm>
              <a:prstGeom prst="rect">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635896" y="6202491"/>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5</m:t>
                      </m:r>
                    </m:oMath>
                  </m:oMathPara>
                </a14:m>
                <a:endParaRPr lang="en-GB" dirty="0"/>
              </a:p>
            </p:txBody>
          </p:sp>
        </mc:Choice>
        <mc:Fallback xmlns="">
          <p:sp>
            <p:nvSpPr>
              <p:cNvPr id="15" name="TextBox 14"/>
              <p:cNvSpPr txBox="1">
                <a:spLocks noRot="1" noChangeAspect="1" noMove="1" noResize="1" noEditPoints="1" noAdjustHandles="1" noChangeArrowheads="1" noChangeShapeType="1" noTextEdit="1"/>
              </p:cNvSpPr>
              <p:nvPr/>
            </p:nvSpPr>
            <p:spPr>
              <a:xfrm>
                <a:off x="3635896" y="6202491"/>
                <a:ext cx="432048" cy="369332"/>
              </a:xfrm>
              <a:prstGeom prst="rect">
                <a:avLst/>
              </a:prstGeom>
              <a:blipFill rotWithShape="0">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761780" y="5085184"/>
                <a:ext cx="432048" cy="369332"/>
              </a:xfrm>
              <a:prstGeom prst="rect">
                <a:avLst/>
              </a:prstGeom>
              <a:noFill/>
            </p:spPr>
            <p:txBody>
              <a:bodyPr wrap="square" rtlCol="0">
                <a:spAutoFit/>
              </a:bodyPr>
              <a:lstStyle/>
              <a:p>
                <a:pPr/>
                <a14:m>
                  <m:oMathPara xmlns:m="http://schemas.openxmlformats.org/officeDocument/2006/math">
                    <m:oMathParaPr>
                      <m:jc m:val="right"/>
                    </m:oMathParaPr>
                    <m:oMath xmlns:m="http://schemas.openxmlformats.org/officeDocument/2006/math">
                      <m:r>
                        <a:rPr lang="en-GB" b="0" i="1" smtClean="0">
                          <a:latin typeface="Cambria Math" panose="02040503050406030204" pitchFamily="18" charset="0"/>
                        </a:rPr>
                        <m:t>3</m:t>
                      </m:r>
                    </m:oMath>
                  </m:oMathPara>
                </a14:m>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761780" y="5085184"/>
                <a:ext cx="432048" cy="369332"/>
              </a:xfrm>
              <a:prstGeom prst="rect">
                <a:avLst/>
              </a:prstGeom>
              <a:blipFill rotWithShape="0">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761780" y="3360830"/>
                <a:ext cx="432048" cy="369332"/>
              </a:xfrm>
              <a:prstGeom prst="rect">
                <a:avLst/>
              </a:prstGeom>
              <a:noFill/>
            </p:spPr>
            <p:txBody>
              <a:bodyPr wrap="square" rtlCol="0">
                <a:spAutoFit/>
              </a:bodyPr>
              <a:lstStyle/>
              <a:p>
                <a:pPr/>
                <a14:m>
                  <m:oMathPara xmlns:m="http://schemas.openxmlformats.org/officeDocument/2006/math">
                    <m:oMathParaPr>
                      <m:jc m:val="right"/>
                    </m:oMathParaPr>
                    <m:oMath xmlns:m="http://schemas.openxmlformats.org/officeDocument/2006/math">
                      <m:r>
                        <a:rPr lang="en-GB" b="0" i="1" smtClean="0">
                          <a:latin typeface="Cambria Math" panose="02040503050406030204" pitchFamily="18" charset="0"/>
                        </a:rPr>
                        <m:t>11</m:t>
                      </m:r>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761780" y="3360830"/>
                <a:ext cx="432048" cy="369332"/>
              </a:xfrm>
              <a:prstGeom prst="rect">
                <a:avLst/>
              </a:prstGeom>
              <a:blipFill rotWithShape="0">
                <a:blip r:embed="rId8"/>
                <a:stretch>
                  <a:fillRect/>
                </a:stretch>
              </a:blipFill>
            </p:spPr>
            <p:txBody>
              <a:bodyPr/>
              <a:lstStyle/>
              <a:p>
                <a:r>
                  <a:rPr lang="en-GB">
                    <a:noFill/>
                  </a:rPr>
                  <a:t> </a:t>
                </a:r>
              </a:p>
            </p:txBody>
          </p:sp>
        </mc:Fallback>
      </mc:AlternateContent>
      <p:cxnSp>
        <p:nvCxnSpPr>
          <p:cNvPr id="19" name="Straight Connector 18"/>
          <p:cNvCxnSpPr>
            <a:endCxn id="14" idx="0"/>
          </p:cNvCxnSpPr>
          <p:nvPr/>
        </p:nvCxnSpPr>
        <p:spPr>
          <a:xfrm>
            <a:off x="2201940" y="2996952"/>
            <a:ext cx="0" cy="3217513"/>
          </a:xfrm>
          <a:prstGeom prst="line">
            <a:avLst/>
          </a:prstGeom>
          <a:ln>
            <a:prstDash val="lgDash"/>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3851920" y="2996952"/>
            <a:ext cx="0" cy="3217513"/>
          </a:xfrm>
          <a:prstGeom prst="line">
            <a:avLst/>
          </a:prstGeom>
          <a:ln>
            <a:prstDash val="lgDash"/>
          </a:ln>
        </p:spPr>
        <p:style>
          <a:lnRef idx="1">
            <a:schemeClr val="dk1"/>
          </a:lnRef>
          <a:fillRef idx="0">
            <a:schemeClr val="dk1"/>
          </a:fillRef>
          <a:effectRef idx="0">
            <a:schemeClr val="dk1"/>
          </a:effectRef>
          <a:fontRef idx="minor">
            <a:schemeClr val="tx1"/>
          </a:fontRef>
        </p:style>
      </p:cxnSp>
      <p:cxnSp>
        <p:nvCxnSpPr>
          <p:cNvPr id="21" name="Straight Connector 20"/>
          <p:cNvCxnSpPr>
            <a:stCxn id="17" idx="3"/>
          </p:cNvCxnSpPr>
          <p:nvPr/>
        </p:nvCxnSpPr>
        <p:spPr>
          <a:xfrm flipV="1">
            <a:off x="1193828" y="3545495"/>
            <a:ext cx="4032448" cy="1"/>
          </a:xfrm>
          <a:prstGeom prst="line">
            <a:avLst/>
          </a:prstGeom>
          <a:ln>
            <a:prstDash val="lgDash"/>
          </a:ln>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flipV="1">
            <a:off x="1237862" y="5269850"/>
            <a:ext cx="4032448" cy="1"/>
          </a:xfrm>
          <a:prstGeom prst="line">
            <a:avLst/>
          </a:prstGeom>
          <a:ln>
            <a:prstDash val="lg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a:off x="5857456" y="2420888"/>
                <a:ext cx="3107032" cy="3934923"/>
              </a:xfrm>
              <a:prstGeom prst="rect">
                <a:avLst/>
              </a:prstGeom>
              <a:noFill/>
            </p:spPr>
            <p:txBody>
              <a:bodyPr wrap="square" rtlCol="0">
                <a:spAutoFit/>
              </a:bodyPr>
              <a:lstStyle/>
              <a:p>
                <a:r>
                  <a:rPr lang="en-GB" dirty="0"/>
                  <a:t>What would be the simplest function to use that has this domain/range?</a:t>
                </a:r>
              </a:p>
              <a:p>
                <a:r>
                  <a:rPr lang="en-GB" b="1" dirty="0"/>
                  <a:t>A straight line! Note, that could either be going up or down (provided it starts and ends at a corner)</a:t>
                </a:r>
              </a:p>
              <a:p>
                <a:endParaRPr lang="en-GB" dirty="0"/>
              </a:p>
              <a:p>
                <a:r>
                  <a:rPr lang="en-GB" dirty="0"/>
                  <a:t>What is the equation of this?</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𝒎</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𝟖</m:t>
                          </m:r>
                        </m:num>
                        <m:den>
                          <m:r>
                            <a:rPr lang="en-GB" b="1" i="1" smtClean="0">
                              <a:latin typeface="Cambria Math" panose="02040503050406030204" pitchFamily="18" charset="0"/>
                            </a:rPr>
                            <m:t>𝟒</m:t>
                          </m:r>
                        </m:den>
                      </m:f>
                      <m:r>
                        <a:rPr lang="en-GB" b="1" i="1" smtClean="0">
                          <a:latin typeface="Cambria Math" panose="02040503050406030204" pitchFamily="18" charset="0"/>
                        </a:rPr>
                        <m:t>=</m:t>
                      </m:r>
                      <m:r>
                        <a:rPr lang="en-GB" b="1" i="1" smtClean="0">
                          <a:latin typeface="Cambria Math" panose="02040503050406030204" pitchFamily="18" charset="0"/>
                        </a:rPr>
                        <m:t>𝟐</m:t>
                      </m:r>
                    </m:oMath>
                  </m:oMathPara>
                </a14:m>
                <a:endParaRPr lang="en-GB" b="1" dirty="0"/>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𝟑</m:t>
                      </m:r>
                      <m:r>
                        <a:rPr lang="en-GB" b="1" i="1" smtClean="0">
                          <a:latin typeface="Cambria Math" panose="02040503050406030204" pitchFamily="18" charset="0"/>
                        </a:rPr>
                        <m:t>=</m:t>
                      </m:r>
                      <m:r>
                        <a:rPr lang="en-GB" b="1" i="1" smtClean="0">
                          <a:latin typeface="Cambria Math" panose="02040503050406030204" pitchFamily="18" charset="0"/>
                        </a:rPr>
                        <m:t>𝟐</m:t>
                      </m:r>
                      <m:d>
                        <m:dPr>
                          <m:ctrlPr>
                            <a:rPr lang="en-GB" b="1" i="1" smtClean="0">
                              <a:latin typeface="Cambria Math" panose="02040503050406030204" pitchFamily="18" charset="0"/>
                            </a:rPr>
                          </m:ctrlPr>
                        </m:dPr>
                        <m:e>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m:t>
                          </m:r>
                        </m:e>
                      </m:d>
                    </m:oMath>
                    <m:oMath xmlns:m="http://schemas.openxmlformats.org/officeDocument/2006/math">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m:t>
                      </m:r>
                    </m:oMath>
                    <m:oMath xmlns:m="http://schemas.openxmlformats.org/officeDocument/2006/math">
                      <m:r>
                        <a:rPr lang="en-GB" b="1" i="1" smtClean="0">
                          <a:latin typeface="Cambria Math" panose="02040503050406030204" pitchFamily="18" charset="0"/>
                        </a:rPr>
                        <m:t>𝒇</m:t>
                      </m:r>
                      <m:d>
                        <m:dPr>
                          <m:ctrlPr>
                            <a:rPr lang="en-GB" b="1" i="1" smtClean="0">
                              <a:latin typeface="Cambria Math" panose="02040503050406030204" pitchFamily="18" charset="0"/>
                            </a:rPr>
                          </m:ctrlPr>
                        </m:dPr>
                        <m:e>
                          <m:r>
                            <a:rPr lang="en-GB" b="1" i="1" smtClean="0">
                              <a:latin typeface="Cambria Math" panose="02040503050406030204" pitchFamily="18" charset="0"/>
                            </a:rPr>
                            <m:t>𝒙</m:t>
                          </m:r>
                        </m:e>
                      </m:d>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m:t>
                      </m:r>
                    </m:oMath>
                  </m:oMathPara>
                </a14:m>
                <a:endParaRPr lang="en-GB" b="1" dirty="0"/>
              </a:p>
            </p:txBody>
          </p:sp>
        </mc:Choice>
        <mc:Fallback xmlns="">
          <p:sp>
            <p:nvSpPr>
              <p:cNvPr id="25" name="TextBox 24"/>
              <p:cNvSpPr txBox="1">
                <a:spLocks noRot="1" noChangeAspect="1" noMove="1" noResize="1" noEditPoints="1" noAdjustHandles="1" noChangeArrowheads="1" noChangeShapeType="1" noTextEdit="1"/>
              </p:cNvSpPr>
              <p:nvPr/>
            </p:nvSpPr>
            <p:spPr>
              <a:xfrm>
                <a:off x="5857456" y="2420888"/>
                <a:ext cx="3107032" cy="3934923"/>
              </a:xfrm>
              <a:prstGeom prst="rect">
                <a:avLst/>
              </a:prstGeom>
              <a:blipFill rotWithShape="0">
                <a:blip r:embed="rId9"/>
                <a:stretch>
                  <a:fillRect l="-1765" t="-774" b="-310"/>
                </a:stretch>
              </a:blipFill>
            </p:spPr>
            <p:txBody>
              <a:bodyPr/>
              <a:lstStyle/>
              <a:p>
                <a:r>
                  <a:rPr lang="en-GB">
                    <a:noFill/>
                  </a:rPr>
                  <a:t> </a:t>
                </a:r>
              </a:p>
            </p:txBody>
          </p:sp>
        </mc:Fallback>
      </mc:AlternateContent>
      <p:cxnSp>
        <p:nvCxnSpPr>
          <p:cNvPr id="27" name="Straight Connector 26"/>
          <p:cNvCxnSpPr/>
          <p:nvPr/>
        </p:nvCxnSpPr>
        <p:spPr>
          <a:xfrm flipV="1">
            <a:off x="2201939" y="3545495"/>
            <a:ext cx="1649981" cy="1724355"/>
          </a:xfrm>
          <a:prstGeom prst="line">
            <a:avLst/>
          </a:prstGeom>
        </p:spPr>
        <p:style>
          <a:lnRef idx="3">
            <a:schemeClr val="dk1"/>
          </a:lnRef>
          <a:fillRef idx="0">
            <a:schemeClr val="dk1"/>
          </a:fillRef>
          <a:effectRef idx="2">
            <a:schemeClr val="dk1"/>
          </a:effectRef>
          <a:fontRef idx="minor">
            <a:schemeClr val="tx1"/>
          </a:fontRef>
        </p:style>
      </p:cxnSp>
      <p:sp>
        <p:nvSpPr>
          <p:cNvPr id="28" name="Rectangle 27"/>
          <p:cNvSpPr/>
          <p:nvPr/>
        </p:nvSpPr>
        <p:spPr>
          <a:xfrm>
            <a:off x="5923012" y="3297220"/>
            <a:ext cx="2827288" cy="11350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9" name="Rectangle 28"/>
          <p:cNvSpPr/>
          <p:nvPr/>
        </p:nvSpPr>
        <p:spPr>
          <a:xfrm>
            <a:off x="6383596" y="4971948"/>
            <a:ext cx="2417504" cy="13399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80394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8"/>
                                        </p:tgtEl>
                                      </p:cBhvr>
                                    </p:animEffect>
                                    <p:set>
                                      <p:cBhvr>
                                        <p:cTn id="7" dur="1" fill="hold">
                                          <p:stCondLst>
                                            <p:cond delay="499"/>
                                          </p:stCondLst>
                                        </p:cTn>
                                        <p:tgtEl>
                                          <p:spTgt spid="28"/>
                                        </p:tgtEl>
                                        <p:attrNameLst>
                                          <p:attrName>style.visibility</p:attrName>
                                        </p:attrNameLst>
                                      </p:cBhvr>
                                      <p:to>
                                        <p:strVal val="hidden"/>
                                      </p:to>
                                    </p:set>
                                  </p:childTnLst>
                                </p:cTn>
                              </p:par>
                              <p:par>
                                <p:cTn id="8" presetID="22" presetClass="entr" presetSubtype="8"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left)">
                                      <p:cBhvr>
                                        <p:cTn id="10" dur="500"/>
                                        <p:tgtEl>
                                          <p:spTgt spid="27"/>
                                        </p:tgtEl>
                                      </p:cBhvr>
                                    </p:animEffect>
                                  </p:childTnLst>
                                </p:cTn>
                              </p:par>
                            </p:childTnLst>
                          </p:cTn>
                        </p:par>
                      </p:childTnLst>
                    </p:cTn>
                  </p:par>
                </p:childTnLst>
              </p:cTn>
              <p:nextCondLst>
                <p:cond evt="onClick" delay="0">
                  <p:tgtEl>
                    <p:spTgt spid="28"/>
                  </p:tgtEl>
                </p:cond>
              </p:nextCondLst>
            </p:seq>
            <p:seq concurrent="1" nextAc="seek">
              <p:cTn id="11" restart="whenNotActive" fill="hold" evtFilter="cancelBubble" nodeType="interactiveSeq">
                <p:stCondLst>
                  <p:cond evt="onClick" delay="0">
                    <p:tgtEl>
                      <p:spTgt spid="29"/>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29"/>
                                        </p:tgtEl>
                                      </p:cBhvr>
                                    </p:animEffect>
                                    <p:set>
                                      <p:cBhvr>
                                        <p:cTn id="16"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28" grpId="0" animBg="1"/>
      <p:bldP spid="2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7"/>
          <p:cNvGrpSpPr/>
          <p:nvPr/>
        </p:nvGrpSpPr>
        <p:grpSpPr>
          <a:xfrm>
            <a:off x="-1144" y="0"/>
            <a:ext cx="9145144" cy="599127"/>
            <a:chOff x="-1144" y="0"/>
            <a:chExt cx="9145144" cy="599127"/>
          </a:xfrm>
        </p:grpSpPr>
        <p:sp>
          <p:nvSpPr>
            <p:cNvPr id="3" name="TextBox 2"/>
            <p:cNvSpPr txBox="1"/>
            <p:nvPr/>
          </p:nvSpPr>
          <p:spPr>
            <a:xfrm>
              <a:off x="0" y="0"/>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Constructing a function from a domain/range</a:t>
              </a:r>
            </a:p>
          </p:txBody>
        </p:sp>
        <p:cxnSp>
          <p:nvCxnSpPr>
            <p:cNvPr id="4" name="Straight Connector 3"/>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2678"/>
            <a:ext cx="8496944" cy="923330"/>
          </a:xfrm>
          <a:prstGeom prst="rect">
            <a:avLst/>
          </a:prstGeom>
          <a:noFill/>
        </p:spPr>
        <p:txBody>
          <a:bodyPr wrap="square" rtlCol="0">
            <a:spAutoFit/>
          </a:bodyPr>
          <a:lstStyle/>
          <a:p>
            <a:r>
              <a:rPr lang="en-GB" dirty="0"/>
              <a:t>Sometimes there’s the additional constraint that the function is ‘increasing’ or ‘decreasing’. We’ll cover this in more depth when we do calculus, but the meaning of these words should be obvious.</a:t>
            </a:r>
          </a:p>
        </p:txBody>
      </p:sp>
      <mc:AlternateContent xmlns:mc="http://schemas.openxmlformats.org/markup-compatibility/2006" xmlns:a14="http://schemas.microsoft.com/office/drawing/2010/main">
        <mc:Choice Requires="a14">
          <p:sp>
            <p:nvSpPr>
              <p:cNvPr id="6" name="TextBox 5"/>
              <p:cNvSpPr txBox="1"/>
              <p:nvPr/>
            </p:nvSpPr>
            <p:spPr>
              <a:xfrm>
                <a:off x="755576" y="1916832"/>
                <a:ext cx="7848872"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14:m>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oMath>
                </a14:m>
                <a:r>
                  <a:rPr lang="en-GB" dirty="0"/>
                  <a:t> is a decreasing function with domain </a:t>
                </a:r>
                <a14:m>
                  <m:oMath xmlns:m="http://schemas.openxmlformats.org/officeDocument/2006/math">
                    <m:r>
                      <a:rPr lang="en-GB" b="0" i="1" smtClean="0">
                        <a:latin typeface="Cambria Math" panose="02040503050406030204" pitchFamily="18" charset="0"/>
                      </a:rPr>
                      <m:t>4≤</m:t>
                    </m:r>
                    <m:r>
                      <a:rPr lang="en-GB" b="0" i="1" smtClean="0">
                        <a:latin typeface="Cambria Math" panose="02040503050406030204" pitchFamily="18" charset="0"/>
                      </a:rPr>
                      <m:t>𝑥</m:t>
                    </m:r>
                    <m:r>
                      <a:rPr lang="en-GB" b="0" i="1" smtClean="0">
                        <a:latin typeface="Cambria Math" panose="02040503050406030204" pitchFamily="18" charset="0"/>
                      </a:rPr>
                      <m:t>≤6</m:t>
                    </m:r>
                  </m:oMath>
                </a14:m>
                <a:r>
                  <a:rPr lang="en-GB" dirty="0"/>
                  <a:t> and range </a:t>
                </a:r>
                <a14:m>
                  <m:oMath xmlns:m="http://schemas.openxmlformats.org/officeDocument/2006/math">
                    <m:r>
                      <a:rPr lang="en-GB" b="0" i="1" smtClean="0">
                        <a:latin typeface="Cambria Math" panose="02040503050406030204" pitchFamily="18" charset="0"/>
                      </a:rPr>
                      <m:t>7≤</m:t>
                    </m:r>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≤19</m:t>
                    </m:r>
                  </m:oMath>
                </a14:m>
                <a:r>
                  <a:rPr lang="en-GB" dirty="0"/>
                  <a:t>.</a:t>
                </a:r>
              </a:p>
            </p:txBody>
          </p:sp>
        </mc:Choice>
        <mc:Fallback xmlns="">
          <p:sp>
            <p:nvSpPr>
              <p:cNvPr id="6" name="TextBox 5"/>
              <p:cNvSpPr txBox="1">
                <a:spLocks noRot="1" noChangeAspect="1" noMove="1" noResize="1" noEditPoints="1" noAdjustHandles="1" noChangeArrowheads="1" noChangeShapeType="1" noTextEdit="1"/>
              </p:cNvSpPr>
              <p:nvPr/>
            </p:nvSpPr>
            <p:spPr>
              <a:xfrm>
                <a:off x="755576" y="1916832"/>
                <a:ext cx="7848872" cy="369332"/>
              </a:xfrm>
              <a:prstGeom prst="rect">
                <a:avLst/>
              </a:prstGeom>
              <a:blipFill rotWithShape="0">
                <a:blip r:embed="rId3"/>
                <a:stretch>
                  <a:fillRect b="-3529"/>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8" name="Straight Arrow Connector 7"/>
          <p:cNvCxnSpPr/>
          <p:nvPr/>
        </p:nvCxnSpPr>
        <p:spPr>
          <a:xfrm>
            <a:off x="1337844" y="5990211"/>
            <a:ext cx="3738212" cy="174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flipV="1">
            <a:off x="1337844" y="3037883"/>
            <a:ext cx="0" cy="29523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1121820" y="2674510"/>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1121820" y="2674510"/>
                <a:ext cx="432048" cy="369332"/>
              </a:xfrm>
              <a:prstGeom prst="rect">
                <a:avLst/>
              </a:prstGeom>
              <a:blipFill rotWithShape="0">
                <a:blip r:embed="rId4"/>
                <a:stretch>
                  <a:fillRect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717579" y="6011547"/>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4</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2717579" y="6011547"/>
                <a:ext cx="432048" cy="369332"/>
              </a:xfrm>
              <a:prstGeom prst="rect">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779912" y="5986467"/>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6</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3779912" y="5986467"/>
                <a:ext cx="432048" cy="369332"/>
              </a:xfrm>
              <a:prstGeom prst="rect">
                <a:avLst/>
              </a:prstGeom>
              <a:blipFill rotWithShape="0">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893096" y="4272260"/>
                <a:ext cx="432048" cy="369332"/>
              </a:xfrm>
              <a:prstGeom prst="rect">
                <a:avLst/>
              </a:prstGeom>
              <a:noFill/>
            </p:spPr>
            <p:txBody>
              <a:bodyPr wrap="square" rtlCol="0">
                <a:spAutoFit/>
              </a:bodyPr>
              <a:lstStyle/>
              <a:p>
                <a:pPr/>
                <a14:m>
                  <m:oMathPara xmlns:m="http://schemas.openxmlformats.org/officeDocument/2006/math">
                    <m:oMathParaPr>
                      <m:jc m:val="right"/>
                    </m:oMathParaPr>
                    <m:oMath xmlns:m="http://schemas.openxmlformats.org/officeDocument/2006/math">
                      <m:r>
                        <a:rPr lang="en-GB" b="0" i="1" smtClean="0">
                          <a:latin typeface="Cambria Math" panose="02040503050406030204" pitchFamily="18" charset="0"/>
                        </a:rPr>
                        <m:t>7</m:t>
                      </m:r>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893096" y="4272260"/>
                <a:ext cx="432048" cy="369332"/>
              </a:xfrm>
              <a:prstGeom prst="rect">
                <a:avLst/>
              </a:prstGeom>
              <a:blipFill rotWithShape="0">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905796" y="3144806"/>
                <a:ext cx="432048" cy="369332"/>
              </a:xfrm>
              <a:prstGeom prst="rect">
                <a:avLst/>
              </a:prstGeom>
              <a:noFill/>
            </p:spPr>
            <p:txBody>
              <a:bodyPr wrap="square" rtlCol="0">
                <a:spAutoFit/>
              </a:bodyPr>
              <a:lstStyle/>
              <a:p>
                <a:pPr/>
                <a14:m>
                  <m:oMathPara xmlns:m="http://schemas.openxmlformats.org/officeDocument/2006/math">
                    <m:oMathParaPr>
                      <m:jc m:val="right"/>
                    </m:oMathParaPr>
                    <m:oMath xmlns:m="http://schemas.openxmlformats.org/officeDocument/2006/math">
                      <m:r>
                        <a:rPr lang="en-GB" b="0" i="1" smtClean="0">
                          <a:latin typeface="Cambria Math" panose="02040503050406030204" pitchFamily="18" charset="0"/>
                        </a:rPr>
                        <m:t>19</m:t>
                      </m:r>
                    </m:oMath>
                  </m:oMathPara>
                </a14:m>
                <a:endParaRPr lang="en-GB" dirty="0"/>
              </a:p>
            </p:txBody>
          </p:sp>
        </mc:Choice>
        <mc:Fallback xmlns="">
          <p:sp>
            <p:nvSpPr>
              <p:cNvPr id="14" name="TextBox 13"/>
              <p:cNvSpPr txBox="1">
                <a:spLocks noRot="1" noChangeAspect="1" noMove="1" noResize="1" noEditPoints="1" noAdjustHandles="1" noChangeArrowheads="1" noChangeShapeType="1" noTextEdit="1"/>
              </p:cNvSpPr>
              <p:nvPr/>
            </p:nvSpPr>
            <p:spPr>
              <a:xfrm>
                <a:off x="905796" y="3144806"/>
                <a:ext cx="432048" cy="369332"/>
              </a:xfrm>
              <a:prstGeom prst="rect">
                <a:avLst/>
              </a:prstGeom>
              <a:blipFill rotWithShape="0">
                <a:blip r:embed="rId8"/>
                <a:stretch>
                  <a:fillRect/>
                </a:stretch>
              </a:blipFill>
            </p:spPr>
            <p:txBody>
              <a:bodyPr/>
              <a:lstStyle/>
              <a:p>
                <a:r>
                  <a:rPr lang="en-GB">
                    <a:noFill/>
                  </a:rPr>
                  <a:t> </a:t>
                </a:r>
              </a:p>
            </p:txBody>
          </p:sp>
        </mc:Fallback>
      </mc:AlternateContent>
      <p:cxnSp>
        <p:nvCxnSpPr>
          <p:cNvPr id="15" name="Straight Connector 14"/>
          <p:cNvCxnSpPr/>
          <p:nvPr/>
        </p:nvCxnSpPr>
        <p:spPr>
          <a:xfrm>
            <a:off x="2915816" y="2790107"/>
            <a:ext cx="0" cy="3217513"/>
          </a:xfrm>
          <a:prstGeom prst="line">
            <a:avLst/>
          </a:prstGeom>
          <a:ln>
            <a:prstDash val="lgDash"/>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3995936" y="2780928"/>
            <a:ext cx="0" cy="3217513"/>
          </a:xfrm>
          <a:prstGeom prst="line">
            <a:avLst/>
          </a:prstGeom>
          <a:ln>
            <a:prstDash val="lgDash"/>
          </a:ln>
        </p:spPr>
        <p:style>
          <a:lnRef idx="1">
            <a:schemeClr val="dk1"/>
          </a:lnRef>
          <a:fillRef idx="0">
            <a:schemeClr val="dk1"/>
          </a:fillRef>
          <a:effectRef idx="0">
            <a:schemeClr val="dk1"/>
          </a:effectRef>
          <a:fontRef idx="minor">
            <a:schemeClr val="tx1"/>
          </a:fontRef>
        </p:style>
      </p:cxnSp>
      <p:cxnSp>
        <p:nvCxnSpPr>
          <p:cNvPr id="17" name="Straight Connector 16"/>
          <p:cNvCxnSpPr>
            <a:stCxn id="14" idx="3"/>
          </p:cNvCxnSpPr>
          <p:nvPr/>
        </p:nvCxnSpPr>
        <p:spPr>
          <a:xfrm flipV="1">
            <a:off x="1337844" y="3329471"/>
            <a:ext cx="4032448" cy="1"/>
          </a:xfrm>
          <a:prstGeom prst="line">
            <a:avLst/>
          </a:prstGeom>
          <a:ln>
            <a:prstDash val="lgDash"/>
          </a:ln>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V="1">
            <a:off x="1337844" y="4398864"/>
            <a:ext cx="4032448" cy="1"/>
          </a:xfrm>
          <a:prstGeom prst="line">
            <a:avLst/>
          </a:prstGeom>
          <a:ln>
            <a:prstDash val="lgDash"/>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2933603" y="3329471"/>
            <a:ext cx="1067021" cy="1077429"/>
          </a:xfrm>
          <a:prstGeom prst="line">
            <a:avLst/>
          </a:prstGeom>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4" name="TextBox 23"/>
              <p:cNvSpPr txBox="1"/>
              <p:nvPr/>
            </p:nvSpPr>
            <p:spPr>
              <a:xfrm>
                <a:off x="6090372" y="2859176"/>
                <a:ext cx="2874116" cy="15918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1" i="1" smtClean="0">
                          <a:latin typeface="Cambria Math" panose="02040503050406030204" pitchFamily="18" charset="0"/>
                        </a:rPr>
                        <m:t>𝒎</m:t>
                      </m:r>
                      <m:r>
                        <a:rPr lang="en-GB" sz="2000" b="1" i="1" smtClean="0">
                          <a:latin typeface="Cambria Math" panose="02040503050406030204" pitchFamily="18" charset="0"/>
                        </a:rPr>
                        <m:t>=−</m:t>
                      </m:r>
                      <m:f>
                        <m:fPr>
                          <m:ctrlPr>
                            <a:rPr lang="en-GB" sz="2000" b="1" i="1" smtClean="0">
                              <a:latin typeface="Cambria Math" panose="02040503050406030204" pitchFamily="18" charset="0"/>
                            </a:rPr>
                          </m:ctrlPr>
                        </m:fPr>
                        <m:num>
                          <m:r>
                            <a:rPr lang="en-GB" sz="2000" b="1" i="1" smtClean="0">
                              <a:latin typeface="Cambria Math" panose="02040503050406030204" pitchFamily="18" charset="0"/>
                            </a:rPr>
                            <m:t>𝟏𝟐</m:t>
                          </m:r>
                        </m:num>
                        <m:den>
                          <m:r>
                            <a:rPr lang="en-GB" sz="2000" b="1" i="1" smtClean="0">
                              <a:latin typeface="Cambria Math" panose="02040503050406030204" pitchFamily="18" charset="0"/>
                            </a:rPr>
                            <m:t>𝟐</m:t>
                          </m:r>
                        </m:den>
                      </m:f>
                      <m:r>
                        <a:rPr lang="en-GB" sz="2000" b="1" i="1" smtClean="0">
                          <a:latin typeface="Cambria Math" panose="02040503050406030204" pitchFamily="18" charset="0"/>
                        </a:rPr>
                        <m:t>=−</m:t>
                      </m:r>
                      <m:r>
                        <a:rPr lang="en-GB" sz="2000" b="1" i="1" smtClean="0">
                          <a:latin typeface="Cambria Math" panose="02040503050406030204" pitchFamily="18" charset="0"/>
                        </a:rPr>
                        <m:t>𝟔</m:t>
                      </m:r>
                    </m:oMath>
                  </m:oMathPara>
                </a14:m>
                <a:endParaRPr lang="en-GB" sz="2000" b="1" dirty="0"/>
              </a:p>
              <a:p>
                <a:pPr/>
                <a14:m>
                  <m:oMathPara xmlns:m="http://schemas.openxmlformats.org/officeDocument/2006/math">
                    <m:oMathParaPr>
                      <m:jc m:val="centerGroup"/>
                    </m:oMathParaPr>
                    <m:oMath xmlns:m="http://schemas.openxmlformats.org/officeDocument/2006/math">
                      <m:r>
                        <a:rPr lang="en-GB" sz="2000" b="1" i="1" smtClean="0">
                          <a:latin typeface="Cambria Math" panose="02040503050406030204" pitchFamily="18" charset="0"/>
                        </a:rPr>
                        <m:t>𝒚</m:t>
                      </m:r>
                      <m:r>
                        <a:rPr lang="en-GB" sz="2000" b="1" i="1" smtClean="0">
                          <a:latin typeface="Cambria Math" panose="02040503050406030204" pitchFamily="18" charset="0"/>
                        </a:rPr>
                        <m:t>−</m:t>
                      </m:r>
                      <m:r>
                        <a:rPr lang="en-GB" sz="2000" b="1" i="1" smtClean="0">
                          <a:latin typeface="Cambria Math" panose="02040503050406030204" pitchFamily="18" charset="0"/>
                        </a:rPr>
                        <m:t>𝟕</m:t>
                      </m:r>
                      <m:r>
                        <a:rPr lang="en-GB" sz="2000" b="1" i="1" smtClean="0">
                          <a:latin typeface="Cambria Math" panose="02040503050406030204" pitchFamily="18" charset="0"/>
                        </a:rPr>
                        <m:t>=−</m:t>
                      </m:r>
                      <m:r>
                        <a:rPr lang="en-GB" sz="2000" b="1" i="1" smtClean="0">
                          <a:latin typeface="Cambria Math" panose="02040503050406030204" pitchFamily="18" charset="0"/>
                        </a:rPr>
                        <m:t>𝟔</m:t>
                      </m:r>
                      <m:d>
                        <m:dPr>
                          <m:ctrlPr>
                            <a:rPr lang="en-GB" sz="2000" b="1" i="1" smtClean="0">
                              <a:latin typeface="Cambria Math" panose="02040503050406030204" pitchFamily="18" charset="0"/>
                            </a:rPr>
                          </m:ctrlPr>
                        </m:dPr>
                        <m:e>
                          <m:r>
                            <a:rPr lang="en-GB" sz="2000" b="1" i="1" smtClean="0">
                              <a:latin typeface="Cambria Math" panose="02040503050406030204" pitchFamily="18" charset="0"/>
                            </a:rPr>
                            <m:t>𝒙</m:t>
                          </m:r>
                          <m:r>
                            <a:rPr lang="en-GB" sz="2000" b="1" i="1" smtClean="0">
                              <a:latin typeface="Cambria Math" panose="02040503050406030204" pitchFamily="18" charset="0"/>
                            </a:rPr>
                            <m:t>−</m:t>
                          </m:r>
                          <m:r>
                            <a:rPr lang="en-GB" sz="2000" b="1" i="1" smtClean="0">
                              <a:latin typeface="Cambria Math" panose="02040503050406030204" pitchFamily="18" charset="0"/>
                            </a:rPr>
                            <m:t>𝟔</m:t>
                          </m:r>
                        </m:e>
                      </m:d>
                    </m:oMath>
                    <m:oMath xmlns:m="http://schemas.openxmlformats.org/officeDocument/2006/math">
                      <m:r>
                        <a:rPr lang="en-GB" sz="2000" b="1" i="1" smtClean="0">
                          <a:latin typeface="Cambria Math" panose="02040503050406030204" pitchFamily="18" charset="0"/>
                        </a:rPr>
                        <m:t>𝒚</m:t>
                      </m:r>
                      <m:r>
                        <a:rPr lang="en-GB" sz="2000" b="1" i="1" smtClean="0">
                          <a:latin typeface="Cambria Math" panose="02040503050406030204" pitchFamily="18" charset="0"/>
                        </a:rPr>
                        <m:t>=−</m:t>
                      </m:r>
                      <m:r>
                        <a:rPr lang="en-GB" sz="2000" b="1" i="1" smtClean="0">
                          <a:latin typeface="Cambria Math" panose="02040503050406030204" pitchFamily="18" charset="0"/>
                        </a:rPr>
                        <m:t>𝟔</m:t>
                      </m:r>
                      <m:r>
                        <a:rPr lang="en-GB" sz="2000" b="1" i="1" smtClean="0">
                          <a:latin typeface="Cambria Math" panose="02040503050406030204" pitchFamily="18" charset="0"/>
                        </a:rPr>
                        <m:t>𝒙</m:t>
                      </m:r>
                      <m:r>
                        <a:rPr lang="en-GB" sz="2000" b="1" i="1" smtClean="0">
                          <a:latin typeface="Cambria Math" panose="02040503050406030204" pitchFamily="18" charset="0"/>
                        </a:rPr>
                        <m:t>+</m:t>
                      </m:r>
                      <m:r>
                        <a:rPr lang="en-GB" sz="2000" b="1" i="1" smtClean="0">
                          <a:latin typeface="Cambria Math" panose="02040503050406030204" pitchFamily="18" charset="0"/>
                        </a:rPr>
                        <m:t>𝟒𝟑</m:t>
                      </m:r>
                    </m:oMath>
                    <m:oMath xmlns:m="http://schemas.openxmlformats.org/officeDocument/2006/math">
                      <m:r>
                        <a:rPr lang="en-GB" sz="2000" b="1" i="1" smtClean="0">
                          <a:latin typeface="Cambria Math" panose="02040503050406030204" pitchFamily="18" charset="0"/>
                        </a:rPr>
                        <m:t>𝒇</m:t>
                      </m:r>
                      <m:d>
                        <m:dPr>
                          <m:ctrlPr>
                            <a:rPr lang="en-GB" sz="2000" b="1" i="1" smtClean="0">
                              <a:latin typeface="Cambria Math" panose="02040503050406030204" pitchFamily="18" charset="0"/>
                            </a:rPr>
                          </m:ctrlPr>
                        </m:dPr>
                        <m:e>
                          <m:r>
                            <a:rPr lang="en-GB" sz="2000" b="1" i="1" smtClean="0">
                              <a:latin typeface="Cambria Math" panose="02040503050406030204" pitchFamily="18" charset="0"/>
                            </a:rPr>
                            <m:t>𝒙</m:t>
                          </m:r>
                        </m:e>
                      </m:d>
                      <m:r>
                        <a:rPr lang="en-GB" sz="2000" b="1" i="1" smtClean="0">
                          <a:latin typeface="Cambria Math" panose="02040503050406030204" pitchFamily="18" charset="0"/>
                        </a:rPr>
                        <m:t>=</m:t>
                      </m:r>
                      <m:r>
                        <a:rPr lang="en-GB" sz="2000" b="1" i="1" smtClean="0">
                          <a:latin typeface="Cambria Math" panose="02040503050406030204" pitchFamily="18" charset="0"/>
                        </a:rPr>
                        <m:t>𝟒𝟑</m:t>
                      </m:r>
                      <m:r>
                        <a:rPr lang="en-GB" sz="2000" b="1" i="1" smtClean="0">
                          <a:latin typeface="Cambria Math" panose="02040503050406030204" pitchFamily="18" charset="0"/>
                        </a:rPr>
                        <m:t>−</m:t>
                      </m:r>
                      <m:r>
                        <a:rPr lang="en-GB" sz="2000" b="1" i="1" smtClean="0">
                          <a:latin typeface="Cambria Math" panose="02040503050406030204" pitchFamily="18" charset="0"/>
                        </a:rPr>
                        <m:t>𝟔</m:t>
                      </m:r>
                      <m:r>
                        <a:rPr lang="en-GB" sz="2000" b="1" i="1" smtClean="0">
                          <a:latin typeface="Cambria Math" panose="02040503050406030204" pitchFamily="18" charset="0"/>
                        </a:rPr>
                        <m:t>𝒙</m:t>
                      </m:r>
                    </m:oMath>
                  </m:oMathPara>
                </a14:m>
                <a:endParaRPr lang="en-GB" sz="2000" b="1" dirty="0"/>
              </a:p>
            </p:txBody>
          </p:sp>
        </mc:Choice>
        <mc:Fallback xmlns="">
          <p:sp>
            <p:nvSpPr>
              <p:cNvPr id="24" name="TextBox 23"/>
              <p:cNvSpPr txBox="1">
                <a:spLocks noRot="1" noChangeAspect="1" noMove="1" noResize="1" noEditPoints="1" noAdjustHandles="1" noChangeArrowheads="1" noChangeShapeType="1" noTextEdit="1"/>
              </p:cNvSpPr>
              <p:nvPr/>
            </p:nvSpPr>
            <p:spPr>
              <a:xfrm>
                <a:off x="6090372" y="2859176"/>
                <a:ext cx="2874116" cy="1591846"/>
              </a:xfrm>
              <a:prstGeom prst="rect">
                <a:avLst/>
              </a:prstGeom>
              <a:blipFill rotWithShape="0">
                <a:blip r:embed="rId9"/>
                <a:stretch>
                  <a:fillRect b="-306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4986177" y="5826881"/>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oMath>
                  </m:oMathPara>
                </a14:m>
                <a:endParaRPr lang="en-GB" dirty="0"/>
              </a:p>
            </p:txBody>
          </p:sp>
        </mc:Choice>
        <mc:Fallback xmlns="">
          <p:sp>
            <p:nvSpPr>
              <p:cNvPr id="26" name="TextBox 25"/>
              <p:cNvSpPr txBox="1">
                <a:spLocks noRot="1" noChangeAspect="1" noMove="1" noResize="1" noEditPoints="1" noAdjustHandles="1" noChangeArrowheads="1" noChangeShapeType="1" noTextEdit="1"/>
              </p:cNvSpPr>
              <p:nvPr/>
            </p:nvSpPr>
            <p:spPr>
              <a:xfrm>
                <a:off x="4986177" y="5826881"/>
                <a:ext cx="432048" cy="369332"/>
              </a:xfrm>
              <a:prstGeom prst="rect">
                <a:avLst/>
              </a:prstGeom>
              <a:blipFill rotWithShape="0">
                <a:blip r:embed="rId10"/>
                <a:stretch>
                  <a:fillRect/>
                </a:stretch>
              </a:blipFill>
            </p:spPr>
            <p:txBody>
              <a:bodyPr/>
              <a:lstStyle/>
              <a:p>
                <a:r>
                  <a:rPr lang="en-GB">
                    <a:noFill/>
                  </a:rPr>
                  <a:t> </a:t>
                </a:r>
              </a:p>
            </p:txBody>
          </p:sp>
        </mc:Fallback>
      </mc:AlternateContent>
      <p:sp>
        <p:nvSpPr>
          <p:cNvPr id="27" name="Rectangle 26"/>
          <p:cNvSpPr/>
          <p:nvPr/>
        </p:nvSpPr>
        <p:spPr>
          <a:xfrm>
            <a:off x="777056" y="2475409"/>
            <a:ext cx="7848872" cy="40772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9616471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7"/>
                                        </p:tgtEl>
                                      </p:cBhvr>
                                    </p:animEffect>
                                    <p:set>
                                      <p:cBhvr>
                                        <p:cTn id="7"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611560" y="836712"/>
                <a:ext cx="8280920" cy="5194051"/>
              </a:xfrm>
              <a:prstGeom prst="rect">
                <a:avLst/>
              </a:prstGeom>
            </p:spPr>
            <p:txBody>
              <a:bodyPr wrap="square">
                <a:spAutoFit/>
              </a:bodyPr>
              <a:lstStyle/>
              <a:p>
                <a:pPr lvl="0">
                  <a:lnSpc>
                    <a:spcPct val="107000"/>
                  </a:lnSpc>
                  <a:spcAft>
                    <a:spcPts val="0"/>
                  </a:spcAft>
                </a:pPr>
                <a:r>
                  <a:rPr lang="en-GB" sz="2000" dirty="0">
                    <a:latin typeface="Calibri" panose="020F0502020204030204" pitchFamily="34" charset="0"/>
                    <a:ea typeface="Times New Roman" panose="02020603050405020304" pitchFamily="18" charset="0"/>
                    <a:cs typeface="Times New Roman" panose="02020603050405020304" pitchFamily="18" charset="0"/>
                  </a:rPr>
                  <a:t>Domain is </a:t>
                </a:r>
                <a14:m>
                  <m:oMath xmlns:m="http://schemas.openxmlformats.org/officeDocument/2006/math">
                    <m:r>
                      <a:rPr lang="en-GB" sz="2000" i="1">
                        <a:effectLst/>
                        <a:latin typeface="Cambria Math" panose="02040503050406030204" pitchFamily="18" charset="0"/>
                        <a:ea typeface="Times New Roman" panose="02020603050405020304" pitchFamily="18" charset="0"/>
                        <a:cs typeface="Times New Roman" panose="02020603050405020304" pitchFamily="18" charset="0"/>
                      </a:rPr>
                      <m:t>1≤</m:t>
                    </m:r>
                    <m:r>
                      <a:rPr lang="en-GB" sz="20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GB" sz="2000" i="1">
                        <a:effectLst/>
                        <a:latin typeface="Cambria Math" panose="02040503050406030204" pitchFamily="18" charset="0"/>
                        <a:ea typeface="Times New Roman" panose="02020603050405020304" pitchFamily="18" charset="0"/>
                        <a:cs typeface="Times New Roman" panose="02020603050405020304" pitchFamily="18" charset="0"/>
                      </a:rPr>
                      <m:t>&lt;3</m:t>
                    </m:r>
                  </m:oMath>
                </a14:m>
                <a:r>
                  <a:rPr lang="en-GB" sz="2000" dirty="0">
                    <a:effectLst/>
                    <a:latin typeface="Calibri" panose="020F0502020204030204" pitchFamily="34" charset="0"/>
                    <a:ea typeface="Times New Roman" panose="02020603050405020304" pitchFamily="18" charset="0"/>
                    <a:cs typeface="Times New Roman" panose="02020603050405020304" pitchFamily="18" charset="0"/>
                  </a:rPr>
                  <a:t>. Range </a:t>
                </a:r>
                <a14:m>
                  <m:oMath xmlns:m="http://schemas.openxmlformats.org/officeDocument/2006/math">
                    <m:r>
                      <a:rPr lang="en-GB" sz="2000" i="1">
                        <a:effectLst/>
                        <a:latin typeface="Cambria Math" panose="02040503050406030204" pitchFamily="18" charset="0"/>
                        <a:ea typeface="Times New Roman" panose="02020603050405020304" pitchFamily="18" charset="0"/>
                        <a:cs typeface="Times New Roman" panose="02020603050405020304" pitchFamily="18" charset="0"/>
                      </a:rPr>
                      <m:t>1≤</m:t>
                    </m:r>
                    <m:r>
                      <a:rPr lang="en-GB" sz="2000" i="1">
                        <a:effectLst/>
                        <a:latin typeface="Cambria Math" panose="02040503050406030204" pitchFamily="18" charset="0"/>
                        <a:ea typeface="Times New Roman" panose="02020603050405020304" pitchFamily="18" charset="0"/>
                        <a:cs typeface="Times New Roman" panose="02020603050405020304" pitchFamily="18" charset="0"/>
                      </a:rPr>
                      <m:t>𝑓</m:t>
                    </m:r>
                    <m:d>
                      <m:dPr>
                        <m:ctrlPr>
                          <a:rPr lang="en-GB"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GB" sz="2000" i="1">
                            <a:effectLst/>
                            <a:latin typeface="Cambria Math" panose="02040503050406030204" pitchFamily="18" charset="0"/>
                            <a:ea typeface="Times New Roman" panose="02020603050405020304" pitchFamily="18" charset="0"/>
                            <a:cs typeface="Times New Roman" panose="02020603050405020304" pitchFamily="18" charset="0"/>
                          </a:rPr>
                          <m:t>𝑥</m:t>
                        </m:r>
                      </m:e>
                    </m:d>
                    <m:r>
                      <a:rPr lang="en-GB" sz="2000" i="1">
                        <a:effectLst/>
                        <a:latin typeface="Cambria Math" panose="02040503050406030204" pitchFamily="18" charset="0"/>
                        <a:ea typeface="Times New Roman" panose="02020603050405020304" pitchFamily="18" charset="0"/>
                        <a:cs typeface="Times New Roman" panose="02020603050405020304" pitchFamily="18" charset="0"/>
                      </a:rPr>
                      <m:t>≤3</m:t>
                    </m:r>
                  </m:oMath>
                </a14:m>
                <a:r>
                  <a:rPr lang="en-GB" sz="2000" dirty="0">
                    <a:effectLst/>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GB" sz="2000" i="1">
                        <a:effectLst/>
                        <a:latin typeface="Cambria Math" panose="02040503050406030204" pitchFamily="18" charset="0"/>
                        <a:ea typeface="Times New Roman" panose="02020603050405020304" pitchFamily="18" charset="0"/>
                        <a:cs typeface="Times New Roman" panose="02020603050405020304" pitchFamily="18" charset="0"/>
                      </a:rPr>
                      <m:t>𝑓</m:t>
                    </m:r>
                    <m:r>
                      <a:rPr lang="en-GB"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20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GB" sz="20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GB" sz="2000" dirty="0">
                    <a:effectLst/>
                    <a:latin typeface="Calibri" panose="020F0502020204030204" pitchFamily="34" charset="0"/>
                    <a:ea typeface="Times New Roman" panose="02020603050405020304" pitchFamily="18" charset="0"/>
                    <a:cs typeface="Times New Roman" panose="02020603050405020304" pitchFamily="18" charset="0"/>
                  </a:rPr>
                  <a:t> is an increasing function.</a:t>
                </a:r>
              </a:p>
              <a:p>
                <a:pPr lvl="0">
                  <a:lnSpc>
                    <a:spcPct val="107000"/>
                  </a:lnSpc>
                  <a:spcAft>
                    <a:spcPts val="0"/>
                  </a:spcAft>
                </a:pPr>
                <a14:m>
                  <m:oMathPara xmlns:m="http://schemas.openxmlformats.org/officeDocument/2006/math">
                    <m:oMathParaPr>
                      <m:jc m:val="centerGroup"/>
                    </m:oMathParaPr>
                    <m:oMath xmlns:m="http://schemas.openxmlformats.org/officeDocument/2006/math">
                      <m:r>
                        <a:rPr lang="en-GB" sz="2000" b="1" i="1" smtClean="0">
                          <a:effectLst/>
                          <a:latin typeface="Cambria Math" panose="02040503050406030204" pitchFamily="18" charset="0"/>
                          <a:ea typeface="Calibri" panose="020F0502020204030204" pitchFamily="34" charset="0"/>
                          <a:cs typeface="Times New Roman" panose="02020603050405020304" pitchFamily="18" charset="0"/>
                        </a:rPr>
                        <m:t>𝒇</m:t>
                      </m:r>
                      <m:d>
                        <m:dPr>
                          <m:ctrlPr>
                            <a:rPr lang="en-GB" sz="2000" b="1" i="1" smtClean="0">
                              <a:effectLst/>
                              <a:latin typeface="Cambria Math" panose="02040503050406030204" pitchFamily="18" charset="0"/>
                              <a:ea typeface="Calibri" panose="020F0502020204030204" pitchFamily="34" charset="0"/>
                              <a:cs typeface="Times New Roman" panose="02020603050405020304" pitchFamily="18" charset="0"/>
                            </a:rPr>
                          </m:ctrlPr>
                        </m:dPr>
                        <m:e>
                          <m:r>
                            <a:rPr lang="en-GB" sz="2000" b="1" i="1" smtClean="0">
                              <a:effectLst/>
                              <a:latin typeface="Cambria Math" panose="02040503050406030204" pitchFamily="18" charset="0"/>
                              <a:ea typeface="Calibri" panose="020F0502020204030204" pitchFamily="34" charset="0"/>
                              <a:cs typeface="Times New Roman" panose="02020603050405020304" pitchFamily="18" charset="0"/>
                            </a:rPr>
                            <m:t>𝒙</m:t>
                          </m:r>
                        </m:e>
                      </m:d>
                      <m:r>
                        <a:rPr lang="en-GB" sz="2000"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GB" sz="2000" b="1" i="1" smtClean="0">
                          <a:effectLst/>
                          <a:latin typeface="Cambria Math" panose="02040503050406030204" pitchFamily="18" charset="0"/>
                          <a:ea typeface="Calibri" panose="020F0502020204030204" pitchFamily="34" charset="0"/>
                          <a:cs typeface="Times New Roman" panose="02020603050405020304" pitchFamily="18" charset="0"/>
                        </a:rPr>
                        <m:t>𝒙</m:t>
                      </m:r>
                    </m:oMath>
                  </m:oMathPara>
                </a14:m>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Domain is </a:t>
                </a:r>
                <a14:m>
                  <m:oMath xmlns:m="http://schemas.openxmlformats.org/officeDocument/2006/math">
                    <m:r>
                      <a:rPr lang="en-GB" sz="2000" i="1">
                        <a:effectLst/>
                        <a:latin typeface="Cambria Math" panose="02040503050406030204" pitchFamily="18" charset="0"/>
                        <a:ea typeface="Times New Roman" panose="02020603050405020304" pitchFamily="18" charset="0"/>
                        <a:cs typeface="Times New Roman" panose="02020603050405020304" pitchFamily="18" charset="0"/>
                      </a:rPr>
                      <m:t>1≤</m:t>
                    </m:r>
                    <m:r>
                      <a:rPr lang="en-GB" sz="20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GB" sz="2000" i="1">
                        <a:effectLst/>
                        <a:latin typeface="Cambria Math" panose="02040503050406030204" pitchFamily="18" charset="0"/>
                        <a:ea typeface="Times New Roman" panose="02020603050405020304" pitchFamily="18" charset="0"/>
                        <a:cs typeface="Times New Roman" panose="02020603050405020304" pitchFamily="18" charset="0"/>
                      </a:rPr>
                      <m:t>≤3</m:t>
                    </m:r>
                  </m:oMath>
                </a14:m>
                <a:r>
                  <a:rPr lang="en-GB" sz="2000" dirty="0">
                    <a:effectLst/>
                    <a:latin typeface="Calibri" panose="020F0502020204030204" pitchFamily="34" charset="0"/>
                    <a:ea typeface="Times New Roman" panose="02020603050405020304" pitchFamily="18" charset="0"/>
                    <a:cs typeface="Times New Roman" panose="02020603050405020304" pitchFamily="18" charset="0"/>
                  </a:rPr>
                  <a:t>. Range </a:t>
                </a:r>
                <a14:m>
                  <m:oMath xmlns:m="http://schemas.openxmlformats.org/officeDocument/2006/math">
                    <m:r>
                      <a:rPr lang="en-GB" sz="2000" i="1">
                        <a:effectLst/>
                        <a:latin typeface="Cambria Math" panose="02040503050406030204" pitchFamily="18" charset="0"/>
                        <a:ea typeface="Times New Roman" panose="02020603050405020304" pitchFamily="18" charset="0"/>
                        <a:cs typeface="Times New Roman" panose="02020603050405020304" pitchFamily="18" charset="0"/>
                      </a:rPr>
                      <m:t>1≤</m:t>
                    </m:r>
                    <m:r>
                      <a:rPr lang="en-GB" sz="2000" i="1">
                        <a:effectLst/>
                        <a:latin typeface="Cambria Math" panose="02040503050406030204" pitchFamily="18" charset="0"/>
                        <a:ea typeface="Times New Roman" panose="02020603050405020304" pitchFamily="18" charset="0"/>
                        <a:cs typeface="Times New Roman" panose="02020603050405020304" pitchFamily="18" charset="0"/>
                      </a:rPr>
                      <m:t>𝑓</m:t>
                    </m:r>
                    <m:d>
                      <m:dPr>
                        <m:ctrlPr>
                          <a:rPr lang="en-GB"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GB" sz="2000" i="1">
                            <a:effectLst/>
                            <a:latin typeface="Cambria Math" panose="02040503050406030204" pitchFamily="18" charset="0"/>
                            <a:ea typeface="Times New Roman" panose="02020603050405020304" pitchFamily="18" charset="0"/>
                            <a:cs typeface="Times New Roman" panose="02020603050405020304" pitchFamily="18" charset="0"/>
                          </a:rPr>
                          <m:t>𝑥</m:t>
                        </m:r>
                      </m:e>
                    </m:d>
                    <m:r>
                      <a:rPr lang="en-GB" sz="2000" i="1">
                        <a:effectLst/>
                        <a:latin typeface="Cambria Math" panose="02040503050406030204" pitchFamily="18" charset="0"/>
                        <a:ea typeface="Times New Roman" panose="02020603050405020304" pitchFamily="18" charset="0"/>
                        <a:cs typeface="Times New Roman" panose="02020603050405020304" pitchFamily="18" charset="0"/>
                      </a:rPr>
                      <m:t>≤3</m:t>
                    </m:r>
                  </m:oMath>
                </a14:m>
                <a:r>
                  <a:rPr lang="en-GB" sz="2000" dirty="0">
                    <a:effectLst/>
                    <a:latin typeface="Calibri" panose="020F0502020204030204" pitchFamily="34" charset="0"/>
                    <a:ea typeface="Times New Roman" panose="02020603050405020304" pitchFamily="18" charset="0"/>
                    <a:cs typeface="Times New Roman" panose="02020603050405020304" pitchFamily="18" charset="0"/>
                  </a:rPr>
                  <a:t>.</a:t>
                </a:r>
                <a14:m>
                  <m:oMath xmlns:m="http://schemas.openxmlformats.org/officeDocument/2006/math">
                    <m:r>
                      <a:rPr lang="en-GB" sz="2000" b="0" i="0"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n-GB" sz="2000" i="1">
                        <a:effectLst/>
                        <a:latin typeface="Cambria Math" panose="02040503050406030204" pitchFamily="18" charset="0"/>
                        <a:ea typeface="Times New Roman" panose="02020603050405020304" pitchFamily="18" charset="0"/>
                        <a:cs typeface="Times New Roman" panose="02020603050405020304" pitchFamily="18" charset="0"/>
                      </a:rPr>
                      <m:t>𝑓</m:t>
                    </m:r>
                    <m:r>
                      <a:rPr lang="en-GB"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20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GB" sz="20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GB" sz="2000" dirty="0">
                    <a:effectLst/>
                    <a:latin typeface="Calibri" panose="020F0502020204030204" pitchFamily="34" charset="0"/>
                    <a:ea typeface="Times New Roman" panose="02020603050405020304" pitchFamily="18" charset="0"/>
                    <a:cs typeface="Times New Roman" panose="02020603050405020304" pitchFamily="18" charset="0"/>
                  </a:rPr>
                  <a:t> is a decreasing function.</a:t>
                </a:r>
              </a:p>
              <a:p>
                <a:pPr lvl="0">
                  <a:lnSpc>
                    <a:spcPct val="107000"/>
                  </a:lnSpc>
                  <a:spcAft>
                    <a:spcPts val="0"/>
                  </a:spcAft>
                </a:pPr>
                <a14:m>
                  <m:oMathPara xmlns:m="http://schemas.openxmlformats.org/officeDocument/2006/math">
                    <m:oMathParaPr>
                      <m:jc m:val="centerGroup"/>
                    </m:oMathParaPr>
                    <m:oMath xmlns:m="http://schemas.openxmlformats.org/officeDocument/2006/math">
                      <m:r>
                        <a:rPr lang="en-GB" sz="2000" b="1" i="1" smtClean="0">
                          <a:effectLst/>
                          <a:latin typeface="Cambria Math" panose="02040503050406030204" pitchFamily="18" charset="0"/>
                          <a:ea typeface="Calibri" panose="020F0502020204030204" pitchFamily="34" charset="0"/>
                          <a:cs typeface="Times New Roman" panose="02020603050405020304" pitchFamily="18" charset="0"/>
                        </a:rPr>
                        <m:t>𝒇</m:t>
                      </m:r>
                      <m:d>
                        <m:dPr>
                          <m:ctrlPr>
                            <a:rPr lang="en-GB" sz="2000" b="1" i="1" smtClean="0">
                              <a:effectLst/>
                              <a:latin typeface="Cambria Math" panose="02040503050406030204" pitchFamily="18" charset="0"/>
                              <a:ea typeface="Calibri" panose="020F0502020204030204" pitchFamily="34" charset="0"/>
                              <a:cs typeface="Times New Roman" panose="02020603050405020304" pitchFamily="18" charset="0"/>
                            </a:rPr>
                          </m:ctrlPr>
                        </m:dPr>
                        <m:e>
                          <m:r>
                            <a:rPr lang="en-GB" sz="2000" b="1" i="1" smtClean="0">
                              <a:effectLst/>
                              <a:latin typeface="Cambria Math" panose="02040503050406030204" pitchFamily="18" charset="0"/>
                              <a:ea typeface="Calibri" panose="020F0502020204030204" pitchFamily="34" charset="0"/>
                              <a:cs typeface="Times New Roman" panose="02020603050405020304" pitchFamily="18" charset="0"/>
                            </a:rPr>
                            <m:t>𝒙</m:t>
                          </m:r>
                        </m:e>
                      </m:d>
                      <m:r>
                        <a:rPr lang="en-GB" sz="2000"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GB" sz="2000" b="1" i="1" smtClean="0">
                          <a:effectLst/>
                          <a:latin typeface="Cambria Math"/>
                          <a:ea typeface="Calibri" panose="020F0502020204030204" pitchFamily="34" charset="0"/>
                          <a:cs typeface="Times New Roman" panose="02020603050405020304" pitchFamily="18" charset="0"/>
                        </a:rPr>
                        <m:t>𝟐</m:t>
                      </m:r>
                      <m:r>
                        <a:rPr lang="en-GB" sz="2000" b="1" i="1" smtClean="0">
                          <a:effectLst/>
                          <a:latin typeface="Cambria Math" panose="02040503050406030204" pitchFamily="18" charset="0"/>
                          <a:ea typeface="Calibri" panose="020F0502020204030204" pitchFamily="34" charset="0"/>
                          <a:cs typeface="Times New Roman" panose="02020603050405020304" pitchFamily="18" charset="0"/>
                        </a:rPr>
                        <m:t>𝟒</m:t>
                      </m:r>
                      <m:r>
                        <a:rPr lang="en-GB" sz="2000"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GB" sz="2000" b="1" i="1" smtClean="0">
                          <a:effectLst/>
                          <a:latin typeface="Cambria Math" panose="02040503050406030204" pitchFamily="18" charset="0"/>
                          <a:ea typeface="Calibri" panose="020F0502020204030204" pitchFamily="34" charset="0"/>
                          <a:cs typeface="Times New Roman" panose="02020603050405020304" pitchFamily="18" charset="0"/>
                        </a:rPr>
                        <m:t>𝒙</m:t>
                      </m:r>
                    </m:oMath>
                  </m:oMathPara>
                </a14:m>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Domain is </a:t>
                </a:r>
                <a14:m>
                  <m:oMath xmlns:m="http://schemas.openxmlformats.org/officeDocument/2006/math">
                    <m:r>
                      <a:rPr lang="en-GB" sz="2000" i="1">
                        <a:effectLst/>
                        <a:latin typeface="Cambria Math" panose="02040503050406030204" pitchFamily="18" charset="0"/>
                        <a:ea typeface="Times New Roman" panose="02020603050405020304" pitchFamily="18" charset="0"/>
                        <a:cs typeface="Times New Roman" panose="02020603050405020304" pitchFamily="18" charset="0"/>
                      </a:rPr>
                      <m:t>5≤</m:t>
                    </m:r>
                    <m:r>
                      <a:rPr lang="en-GB" sz="20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GB" sz="2000" i="1">
                        <a:effectLst/>
                        <a:latin typeface="Cambria Math" panose="02040503050406030204" pitchFamily="18" charset="0"/>
                        <a:ea typeface="Times New Roman" panose="02020603050405020304" pitchFamily="18" charset="0"/>
                        <a:cs typeface="Times New Roman" panose="02020603050405020304" pitchFamily="18" charset="0"/>
                      </a:rPr>
                      <m:t>≤7</m:t>
                    </m:r>
                  </m:oMath>
                </a14:m>
                <a:r>
                  <a:rPr lang="en-GB" sz="2000" dirty="0">
                    <a:effectLst/>
                    <a:latin typeface="Calibri" panose="020F0502020204030204" pitchFamily="34" charset="0"/>
                    <a:ea typeface="Times New Roman" panose="02020603050405020304" pitchFamily="18" charset="0"/>
                    <a:cs typeface="Times New Roman" panose="02020603050405020304" pitchFamily="18" charset="0"/>
                  </a:rPr>
                  <a:t>. Range </a:t>
                </a:r>
                <a14:m>
                  <m:oMath xmlns:m="http://schemas.openxmlformats.org/officeDocument/2006/math">
                    <m:r>
                      <a:rPr lang="en-GB" sz="2000" i="1">
                        <a:effectLst/>
                        <a:latin typeface="Cambria Math" panose="02040503050406030204" pitchFamily="18" charset="0"/>
                        <a:ea typeface="Times New Roman" panose="02020603050405020304" pitchFamily="18" charset="0"/>
                        <a:cs typeface="Times New Roman" panose="02020603050405020304" pitchFamily="18" charset="0"/>
                      </a:rPr>
                      <m:t>7≤</m:t>
                    </m:r>
                    <m:r>
                      <a:rPr lang="en-GB" sz="2000" i="1">
                        <a:effectLst/>
                        <a:latin typeface="Cambria Math" panose="02040503050406030204" pitchFamily="18" charset="0"/>
                        <a:ea typeface="Times New Roman" panose="02020603050405020304" pitchFamily="18" charset="0"/>
                        <a:cs typeface="Times New Roman" panose="02020603050405020304" pitchFamily="18" charset="0"/>
                      </a:rPr>
                      <m:t>𝑓</m:t>
                    </m:r>
                    <m:d>
                      <m:dPr>
                        <m:ctrlPr>
                          <a:rPr lang="en-GB"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GB" sz="2000" i="1">
                            <a:effectLst/>
                            <a:latin typeface="Cambria Math" panose="02040503050406030204" pitchFamily="18" charset="0"/>
                            <a:ea typeface="Times New Roman" panose="02020603050405020304" pitchFamily="18" charset="0"/>
                            <a:cs typeface="Times New Roman" panose="02020603050405020304" pitchFamily="18" charset="0"/>
                          </a:rPr>
                          <m:t>𝑥</m:t>
                        </m:r>
                      </m:e>
                    </m:d>
                    <m:r>
                      <a:rPr lang="en-GB" sz="2000" i="1">
                        <a:effectLst/>
                        <a:latin typeface="Cambria Math" panose="02040503050406030204" pitchFamily="18" charset="0"/>
                        <a:ea typeface="Times New Roman" panose="02020603050405020304" pitchFamily="18" charset="0"/>
                        <a:cs typeface="Times New Roman" panose="02020603050405020304" pitchFamily="18" charset="0"/>
                      </a:rPr>
                      <m:t>≤11</m:t>
                    </m:r>
                  </m:oMath>
                </a14:m>
                <a:r>
                  <a:rPr lang="en-GB" sz="2000" dirty="0">
                    <a:effectLst/>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GB" sz="2000" i="1">
                        <a:effectLst/>
                        <a:latin typeface="Cambria Math" panose="02040503050406030204" pitchFamily="18" charset="0"/>
                        <a:ea typeface="Times New Roman" panose="02020603050405020304" pitchFamily="18" charset="0"/>
                        <a:cs typeface="Times New Roman" panose="02020603050405020304" pitchFamily="18" charset="0"/>
                      </a:rPr>
                      <m:t>𝑓</m:t>
                    </m:r>
                    <m:r>
                      <a:rPr lang="en-GB"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20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GB" sz="20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GB" sz="2000" dirty="0">
                    <a:effectLst/>
                    <a:latin typeface="Calibri" panose="020F0502020204030204" pitchFamily="34" charset="0"/>
                    <a:ea typeface="Times New Roman" panose="02020603050405020304" pitchFamily="18" charset="0"/>
                    <a:cs typeface="Times New Roman" panose="02020603050405020304" pitchFamily="18" charset="0"/>
                  </a:rPr>
                  <a:t> is an increasing function.</a:t>
                </a:r>
              </a:p>
              <a:p>
                <a:pPr lvl="0">
                  <a:lnSpc>
                    <a:spcPct val="107000"/>
                  </a:lnSpc>
                  <a:spcAft>
                    <a:spcPts val="0"/>
                  </a:spcAft>
                </a:pPr>
                <a14:m>
                  <m:oMathPara xmlns:m="http://schemas.openxmlformats.org/officeDocument/2006/math">
                    <m:oMathParaPr>
                      <m:jc m:val="centerGroup"/>
                    </m:oMathParaPr>
                    <m:oMath xmlns:m="http://schemas.openxmlformats.org/officeDocument/2006/math">
                      <m:r>
                        <a:rPr lang="en-GB" sz="2000" b="1" i="1" smtClean="0">
                          <a:effectLst/>
                          <a:latin typeface="Cambria Math" panose="02040503050406030204" pitchFamily="18" charset="0"/>
                          <a:ea typeface="Times New Roman" panose="02020603050405020304" pitchFamily="18" charset="0"/>
                          <a:cs typeface="Times New Roman" panose="02020603050405020304" pitchFamily="18" charset="0"/>
                        </a:rPr>
                        <m:t>𝒇</m:t>
                      </m:r>
                      <m:d>
                        <m:dPr>
                          <m:ctrlPr>
                            <a:rPr lang="en-GB" sz="2000" b="1" i="1" smtClean="0">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GB" sz="2000" b="1" i="1" smtClean="0">
                              <a:effectLst/>
                              <a:latin typeface="Cambria Math" panose="02040503050406030204" pitchFamily="18" charset="0"/>
                              <a:ea typeface="Times New Roman" panose="02020603050405020304" pitchFamily="18" charset="0"/>
                              <a:cs typeface="Times New Roman" panose="02020603050405020304" pitchFamily="18" charset="0"/>
                            </a:rPr>
                            <m:t>𝒙</m:t>
                          </m:r>
                        </m:e>
                      </m:d>
                      <m:r>
                        <a:rPr lang="en-GB" sz="2000" b="1"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n-GB" sz="2000" b="1" i="1" smtClean="0">
                          <a:effectLst/>
                          <a:latin typeface="Cambria Math" panose="02040503050406030204" pitchFamily="18" charset="0"/>
                          <a:ea typeface="Times New Roman" panose="02020603050405020304" pitchFamily="18" charset="0"/>
                          <a:cs typeface="Times New Roman" panose="02020603050405020304" pitchFamily="18" charset="0"/>
                        </a:rPr>
                        <m:t>𝟐𝟒</m:t>
                      </m:r>
                      <m:r>
                        <a:rPr lang="en-GB" sz="2000" b="1" i="1" smtClean="0">
                          <a:effectLst/>
                          <a:latin typeface="Cambria Math" panose="02040503050406030204" pitchFamily="18" charset="0"/>
                          <a:ea typeface="Times New Roman" panose="02020603050405020304" pitchFamily="18" charset="0"/>
                          <a:cs typeface="Times New Roman" panose="02020603050405020304" pitchFamily="18" charset="0"/>
                        </a:rPr>
                        <m:t>𝒙</m:t>
                      </m:r>
                      <m:r>
                        <a:rPr lang="en-GB" sz="2000" b="1"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n-GB" sz="2000" b="1" i="1" smtClean="0">
                          <a:effectLst/>
                          <a:latin typeface="Cambria Math" panose="02040503050406030204" pitchFamily="18" charset="0"/>
                          <a:ea typeface="Times New Roman" panose="02020603050405020304" pitchFamily="18" charset="0"/>
                          <a:cs typeface="Times New Roman" panose="02020603050405020304" pitchFamily="18" charset="0"/>
                        </a:rPr>
                        <m:t>𝟑</m:t>
                      </m:r>
                    </m:oMath>
                  </m:oMathPara>
                </a14:m>
                <a:endParaRPr lang="en-GB" sz="2000" b="1" dirty="0">
                  <a:effectLst/>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spcAft>
                    <a:spcPts val="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Domain is </a:t>
                </a:r>
                <a14:m>
                  <m:oMath xmlns:m="http://schemas.openxmlformats.org/officeDocument/2006/math">
                    <m:r>
                      <a:rPr lang="en-GB" sz="2000" i="1">
                        <a:effectLst/>
                        <a:latin typeface="Cambria Math" panose="02040503050406030204" pitchFamily="18" charset="0"/>
                        <a:ea typeface="Times New Roman" panose="02020603050405020304" pitchFamily="18" charset="0"/>
                        <a:cs typeface="Times New Roman" panose="02020603050405020304" pitchFamily="18" charset="0"/>
                      </a:rPr>
                      <m:t>5≤</m:t>
                    </m:r>
                    <m:r>
                      <a:rPr lang="en-GB" sz="20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GB" sz="2000" i="1">
                        <a:effectLst/>
                        <a:latin typeface="Cambria Math" panose="02040503050406030204" pitchFamily="18" charset="0"/>
                        <a:ea typeface="Times New Roman" panose="02020603050405020304" pitchFamily="18" charset="0"/>
                        <a:cs typeface="Times New Roman" panose="02020603050405020304" pitchFamily="18" charset="0"/>
                      </a:rPr>
                      <m:t>≤7</m:t>
                    </m:r>
                  </m:oMath>
                </a14:m>
                <a:r>
                  <a:rPr lang="en-GB" sz="2000" dirty="0">
                    <a:effectLst/>
                    <a:latin typeface="Calibri" panose="020F0502020204030204" pitchFamily="34" charset="0"/>
                    <a:ea typeface="Times New Roman" panose="02020603050405020304" pitchFamily="18" charset="0"/>
                    <a:cs typeface="Times New Roman" panose="02020603050405020304" pitchFamily="18" charset="0"/>
                  </a:rPr>
                  <a:t>. Range </a:t>
                </a:r>
                <a14:m>
                  <m:oMath xmlns:m="http://schemas.openxmlformats.org/officeDocument/2006/math">
                    <m:r>
                      <a:rPr lang="en-GB" sz="2000" i="1">
                        <a:effectLst/>
                        <a:latin typeface="Cambria Math" panose="02040503050406030204" pitchFamily="18" charset="0"/>
                        <a:ea typeface="Times New Roman" panose="02020603050405020304" pitchFamily="18" charset="0"/>
                        <a:cs typeface="Times New Roman" panose="02020603050405020304" pitchFamily="18" charset="0"/>
                      </a:rPr>
                      <m:t>7≤</m:t>
                    </m:r>
                    <m:r>
                      <a:rPr lang="en-GB" sz="2000" i="1">
                        <a:effectLst/>
                        <a:latin typeface="Cambria Math" panose="02040503050406030204" pitchFamily="18" charset="0"/>
                        <a:ea typeface="Times New Roman" panose="02020603050405020304" pitchFamily="18" charset="0"/>
                        <a:cs typeface="Times New Roman" panose="02020603050405020304" pitchFamily="18" charset="0"/>
                      </a:rPr>
                      <m:t>𝑓</m:t>
                    </m:r>
                    <m:d>
                      <m:dPr>
                        <m:ctrlPr>
                          <a:rPr lang="en-GB"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GB" sz="2000" i="1">
                            <a:effectLst/>
                            <a:latin typeface="Cambria Math" panose="02040503050406030204" pitchFamily="18" charset="0"/>
                            <a:ea typeface="Times New Roman" panose="02020603050405020304" pitchFamily="18" charset="0"/>
                            <a:cs typeface="Times New Roman" panose="02020603050405020304" pitchFamily="18" charset="0"/>
                          </a:rPr>
                          <m:t>𝑥</m:t>
                        </m:r>
                      </m:e>
                    </m:d>
                    <m:r>
                      <a:rPr lang="en-GB" sz="2000" i="1">
                        <a:effectLst/>
                        <a:latin typeface="Cambria Math" panose="02040503050406030204" pitchFamily="18" charset="0"/>
                        <a:ea typeface="Times New Roman" panose="02020603050405020304" pitchFamily="18" charset="0"/>
                        <a:cs typeface="Times New Roman" panose="02020603050405020304" pitchFamily="18" charset="0"/>
                      </a:rPr>
                      <m:t>≤11</m:t>
                    </m:r>
                  </m:oMath>
                </a14:m>
                <a:r>
                  <a:rPr lang="en-GB" sz="2000" dirty="0">
                    <a:effectLst/>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GB" sz="2000" i="1">
                        <a:effectLst/>
                        <a:latin typeface="Cambria Math" panose="02040503050406030204" pitchFamily="18" charset="0"/>
                        <a:ea typeface="Times New Roman" panose="02020603050405020304" pitchFamily="18" charset="0"/>
                        <a:cs typeface="Times New Roman" panose="02020603050405020304" pitchFamily="18" charset="0"/>
                      </a:rPr>
                      <m:t>𝑓</m:t>
                    </m:r>
                    <m:r>
                      <a:rPr lang="en-GB"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20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GB" sz="20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GB" sz="2000" dirty="0">
                    <a:effectLst/>
                    <a:latin typeface="Calibri" panose="020F0502020204030204" pitchFamily="34" charset="0"/>
                    <a:ea typeface="Times New Roman" panose="02020603050405020304" pitchFamily="18" charset="0"/>
                    <a:cs typeface="Times New Roman" panose="02020603050405020304" pitchFamily="18" charset="0"/>
                  </a:rPr>
                  <a:t> is a decreasing function.</a:t>
                </a:r>
              </a:p>
              <a:p>
                <a:pPr lvl="0">
                  <a:lnSpc>
                    <a:spcPct val="107000"/>
                  </a:lnSpc>
                  <a:spcAft>
                    <a:spcPts val="0"/>
                  </a:spcAft>
                </a:pPr>
                <a14:m>
                  <m:oMathPara xmlns:m="http://schemas.openxmlformats.org/officeDocument/2006/math">
                    <m:oMathParaPr>
                      <m:jc m:val="centerGroup"/>
                    </m:oMathParaPr>
                    <m:oMath xmlns:m="http://schemas.openxmlformats.org/officeDocument/2006/math">
                      <m:r>
                        <a:rPr lang="en-GB" sz="2000" b="1" i="1" smtClean="0">
                          <a:effectLst/>
                          <a:latin typeface="Cambria Math" panose="02040503050406030204" pitchFamily="18" charset="0"/>
                          <a:ea typeface="Times New Roman" panose="02020603050405020304" pitchFamily="18" charset="0"/>
                          <a:cs typeface="Times New Roman" panose="02020603050405020304" pitchFamily="18" charset="0"/>
                        </a:rPr>
                        <m:t>𝒇</m:t>
                      </m:r>
                      <m:d>
                        <m:dPr>
                          <m:ctrlPr>
                            <a:rPr lang="en-GB" sz="2000" b="1" i="1" smtClean="0">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GB" sz="2000" b="1" i="1" smtClean="0">
                              <a:effectLst/>
                              <a:latin typeface="Cambria Math" panose="02040503050406030204" pitchFamily="18" charset="0"/>
                              <a:ea typeface="Times New Roman" panose="02020603050405020304" pitchFamily="18" charset="0"/>
                              <a:cs typeface="Times New Roman" panose="02020603050405020304" pitchFamily="18" charset="0"/>
                            </a:rPr>
                            <m:t>𝒙</m:t>
                          </m:r>
                        </m:e>
                      </m:d>
                      <m:r>
                        <a:rPr lang="en-GB" sz="2000" b="1"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n-GB" sz="2000" b="1" i="1" smtClean="0">
                          <a:effectLst/>
                          <a:latin typeface="Cambria Math" panose="02040503050406030204" pitchFamily="18" charset="0"/>
                          <a:ea typeface="Times New Roman" panose="02020603050405020304" pitchFamily="18" charset="0"/>
                          <a:cs typeface="Times New Roman" panose="02020603050405020304" pitchFamily="18" charset="0"/>
                        </a:rPr>
                        <m:t>𝟐𝟏</m:t>
                      </m:r>
                      <m:r>
                        <a:rPr lang="en-GB" sz="2000" b="1"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n-GB" sz="2000" b="1" i="1" smtClean="0">
                          <a:effectLst/>
                          <a:latin typeface="Cambria Math" panose="02040503050406030204" pitchFamily="18" charset="0"/>
                          <a:ea typeface="Times New Roman" panose="02020603050405020304" pitchFamily="18" charset="0"/>
                          <a:cs typeface="Times New Roman" panose="02020603050405020304" pitchFamily="18" charset="0"/>
                        </a:rPr>
                        <m:t>𝟐</m:t>
                      </m:r>
                      <m:r>
                        <a:rPr lang="en-GB" sz="2000" b="1" i="1" smtClean="0">
                          <a:effectLst/>
                          <a:latin typeface="Cambria Math" panose="02040503050406030204" pitchFamily="18" charset="0"/>
                          <a:ea typeface="Times New Roman" panose="02020603050405020304" pitchFamily="18" charset="0"/>
                          <a:cs typeface="Times New Roman" panose="02020603050405020304" pitchFamily="18" charset="0"/>
                        </a:rPr>
                        <m:t>𝒙</m:t>
                      </m:r>
                    </m:oMath>
                  </m:oMathPara>
                </a14:m>
                <a:endParaRPr lang="en-GB" sz="2000" b="1" dirty="0">
                  <a:effectLst/>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spcAft>
                    <a:spcPts val="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Domain is </a:t>
                </a:r>
                <a14:m>
                  <m:oMath xmlns:m="http://schemas.openxmlformats.org/officeDocument/2006/math">
                    <m:r>
                      <a:rPr lang="en-GB" sz="2000" i="1">
                        <a:effectLst/>
                        <a:latin typeface="Cambria Math" panose="02040503050406030204" pitchFamily="18" charset="0"/>
                        <a:ea typeface="Times New Roman" panose="02020603050405020304" pitchFamily="18" charset="0"/>
                        <a:cs typeface="Times New Roman" panose="02020603050405020304" pitchFamily="18" charset="0"/>
                      </a:rPr>
                      <m:t>−4≤</m:t>
                    </m:r>
                    <m:r>
                      <a:rPr lang="en-GB" sz="20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GB" sz="2000" i="1">
                        <a:effectLst/>
                        <a:latin typeface="Cambria Math" panose="02040503050406030204" pitchFamily="18" charset="0"/>
                        <a:ea typeface="Times New Roman" panose="02020603050405020304" pitchFamily="18" charset="0"/>
                        <a:cs typeface="Times New Roman" panose="02020603050405020304" pitchFamily="18" charset="0"/>
                      </a:rPr>
                      <m:t>≤7</m:t>
                    </m:r>
                  </m:oMath>
                </a14:m>
                <a:r>
                  <a:rPr lang="en-GB" sz="2000" dirty="0">
                    <a:effectLst/>
                    <a:latin typeface="Calibri" panose="020F0502020204030204" pitchFamily="34" charset="0"/>
                    <a:ea typeface="Times New Roman" panose="02020603050405020304" pitchFamily="18" charset="0"/>
                    <a:cs typeface="Times New Roman" panose="02020603050405020304" pitchFamily="18" charset="0"/>
                  </a:rPr>
                  <a:t>. Range </a:t>
                </a:r>
                <a14:m>
                  <m:oMath xmlns:m="http://schemas.openxmlformats.org/officeDocument/2006/math">
                    <m:r>
                      <a:rPr lang="en-GB" sz="2000" i="1">
                        <a:effectLst/>
                        <a:latin typeface="Cambria Math" panose="02040503050406030204" pitchFamily="18" charset="0"/>
                        <a:ea typeface="Times New Roman" panose="02020603050405020304" pitchFamily="18" charset="0"/>
                        <a:cs typeface="Times New Roman" panose="02020603050405020304" pitchFamily="18" charset="0"/>
                      </a:rPr>
                      <m:t>4≤</m:t>
                    </m:r>
                    <m:r>
                      <a:rPr lang="en-GB" sz="2000" i="1">
                        <a:effectLst/>
                        <a:latin typeface="Cambria Math" panose="02040503050406030204" pitchFamily="18" charset="0"/>
                        <a:ea typeface="Times New Roman" panose="02020603050405020304" pitchFamily="18" charset="0"/>
                        <a:cs typeface="Times New Roman" panose="02020603050405020304" pitchFamily="18" charset="0"/>
                      </a:rPr>
                      <m:t>𝑓</m:t>
                    </m:r>
                    <m:d>
                      <m:dPr>
                        <m:ctrlPr>
                          <a:rPr lang="en-GB"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GB" sz="2000" i="1">
                            <a:effectLst/>
                            <a:latin typeface="Cambria Math" panose="02040503050406030204" pitchFamily="18" charset="0"/>
                            <a:ea typeface="Times New Roman" panose="02020603050405020304" pitchFamily="18" charset="0"/>
                            <a:cs typeface="Times New Roman" panose="02020603050405020304" pitchFamily="18" charset="0"/>
                          </a:rPr>
                          <m:t>𝑥</m:t>
                        </m:r>
                      </m:e>
                    </m:d>
                    <m:r>
                      <a:rPr lang="en-GB" sz="2000" i="1">
                        <a:effectLst/>
                        <a:latin typeface="Cambria Math" panose="02040503050406030204" pitchFamily="18" charset="0"/>
                        <a:ea typeface="Times New Roman" panose="02020603050405020304" pitchFamily="18" charset="0"/>
                        <a:cs typeface="Times New Roman" panose="02020603050405020304" pitchFamily="18" charset="0"/>
                      </a:rPr>
                      <m:t>≤8</m:t>
                    </m:r>
                  </m:oMath>
                </a14:m>
                <a:r>
                  <a:rPr lang="en-GB" sz="2000" dirty="0">
                    <a:effectLst/>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GB" sz="2000" i="1">
                        <a:effectLst/>
                        <a:latin typeface="Cambria Math" panose="02040503050406030204" pitchFamily="18" charset="0"/>
                        <a:ea typeface="Times New Roman" panose="02020603050405020304" pitchFamily="18" charset="0"/>
                        <a:cs typeface="Times New Roman" panose="02020603050405020304" pitchFamily="18" charset="0"/>
                      </a:rPr>
                      <m:t>𝑓</m:t>
                    </m:r>
                    <m:r>
                      <a:rPr lang="en-GB"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20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GB" sz="20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GB" sz="2000" dirty="0">
                    <a:effectLst/>
                    <a:latin typeface="Calibri" panose="020F0502020204030204" pitchFamily="34" charset="0"/>
                    <a:ea typeface="Times New Roman" panose="02020603050405020304" pitchFamily="18" charset="0"/>
                    <a:cs typeface="Times New Roman" panose="02020603050405020304" pitchFamily="18" charset="0"/>
                  </a:rPr>
                  <a:t> is a decreasing function.</a:t>
                </a:r>
              </a:p>
              <a:p>
                <a:pPr lvl="0">
                  <a:lnSpc>
                    <a:spcPct val="107000"/>
                  </a:lnSpc>
                  <a:spcAft>
                    <a:spcPts val="800"/>
                  </a:spcAft>
                </a:pPr>
                <a14:m>
                  <m:oMathPara xmlns:m="http://schemas.openxmlformats.org/officeDocument/2006/math">
                    <m:oMathParaPr>
                      <m:jc m:val="centerGroup"/>
                    </m:oMathParaPr>
                    <m:oMath xmlns:m="http://schemas.openxmlformats.org/officeDocument/2006/math">
                      <m:r>
                        <a:rPr lang="en-GB" sz="2000" b="1" i="1" smtClean="0">
                          <a:effectLst/>
                          <a:latin typeface="Cambria Math" panose="02040503050406030204" pitchFamily="18" charset="0"/>
                          <a:ea typeface="Calibri" panose="020F0502020204030204" pitchFamily="34" charset="0"/>
                          <a:cs typeface="Times New Roman" panose="02020603050405020304" pitchFamily="18" charset="0"/>
                        </a:rPr>
                        <m:t>𝒇</m:t>
                      </m:r>
                      <m:d>
                        <m:dPr>
                          <m:ctrlPr>
                            <a:rPr lang="en-GB" sz="2000" b="1" i="1" smtClean="0">
                              <a:effectLst/>
                              <a:latin typeface="Cambria Math" panose="02040503050406030204" pitchFamily="18" charset="0"/>
                              <a:ea typeface="Calibri" panose="020F0502020204030204" pitchFamily="34" charset="0"/>
                              <a:cs typeface="Times New Roman" panose="02020603050405020304" pitchFamily="18" charset="0"/>
                            </a:rPr>
                          </m:ctrlPr>
                        </m:dPr>
                        <m:e>
                          <m:r>
                            <a:rPr lang="en-GB" sz="2000" b="1" i="1" smtClean="0">
                              <a:effectLst/>
                              <a:latin typeface="Cambria Math" panose="02040503050406030204" pitchFamily="18" charset="0"/>
                              <a:ea typeface="Calibri" panose="020F0502020204030204" pitchFamily="34" charset="0"/>
                              <a:cs typeface="Times New Roman" panose="02020603050405020304" pitchFamily="18" charset="0"/>
                            </a:rPr>
                            <m:t>𝒙</m:t>
                          </m:r>
                        </m:e>
                      </m:d>
                      <m:r>
                        <a:rPr lang="en-GB" sz="2000" b="1" i="1"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GB" sz="2000" b="1"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en-GB" sz="2000" b="1" i="1" smtClean="0">
                              <a:effectLst/>
                              <a:latin typeface="Cambria Math" panose="02040503050406030204" pitchFamily="18" charset="0"/>
                              <a:ea typeface="Calibri" panose="020F0502020204030204" pitchFamily="34" charset="0"/>
                              <a:cs typeface="Times New Roman" panose="02020603050405020304" pitchFamily="18" charset="0"/>
                            </a:rPr>
                            <m:t>𝟕𝟐</m:t>
                          </m:r>
                        </m:num>
                        <m:den>
                          <m:r>
                            <a:rPr lang="en-GB" sz="2000" b="1" i="1" smtClean="0">
                              <a:effectLst/>
                              <a:latin typeface="Cambria Math" panose="02040503050406030204" pitchFamily="18" charset="0"/>
                              <a:ea typeface="Calibri" panose="020F0502020204030204" pitchFamily="34" charset="0"/>
                              <a:cs typeface="Times New Roman" panose="02020603050405020304" pitchFamily="18" charset="0"/>
                            </a:rPr>
                            <m:t>𝟏𝟏</m:t>
                          </m:r>
                        </m:den>
                      </m:f>
                      <m:r>
                        <a:rPr lang="en-GB" sz="2000" b="1" i="1"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GB" sz="2000" b="1"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en-GB" sz="2000" b="1" i="1" smtClean="0">
                              <a:effectLst/>
                              <a:latin typeface="Cambria Math" panose="02040503050406030204" pitchFamily="18" charset="0"/>
                              <a:ea typeface="Calibri" panose="020F0502020204030204" pitchFamily="34" charset="0"/>
                              <a:cs typeface="Times New Roman" panose="02020603050405020304" pitchFamily="18" charset="0"/>
                            </a:rPr>
                            <m:t>𝟒</m:t>
                          </m:r>
                        </m:num>
                        <m:den>
                          <m:r>
                            <a:rPr lang="en-GB" sz="2000" b="1" i="1" smtClean="0">
                              <a:effectLst/>
                              <a:latin typeface="Cambria Math" panose="02040503050406030204" pitchFamily="18" charset="0"/>
                              <a:ea typeface="Calibri" panose="020F0502020204030204" pitchFamily="34" charset="0"/>
                              <a:cs typeface="Times New Roman" panose="02020603050405020304" pitchFamily="18" charset="0"/>
                            </a:rPr>
                            <m:t>𝟏𝟏</m:t>
                          </m:r>
                        </m:den>
                      </m:f>
                      <m:r>
                        <a:rPr lang="en-GB" sz="2000" b="1" i="1" smtClean="0">
                          <a:effectLst/>
                          <a:latin typeface="Cambria Math" panose="02040503050406030204" pitchFamily="18" charset="0"/>
                          <a:ea typeface="Calibri" panose="020F0502020204030204" pitchFamily="34" charset="0"/>
                          <a:cs typeface="Times New Roman" panose="02020603050405020304" pitchFamily="18" charset="0"/>
                        </a:rPr>
                        <m:t>𝒙</m:t>
                      </m:r>
                    </m:oMath>
                  </m:oMathPara>
                </a14:m>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11560" y="836712"/>
                <a:ext cx="8280920" cy="5194051"/>
              </a:xfrm>
              <a:prstGeom prst="rect">
                <a:avLst/>
              </a:prstGeom>
              <a:blipFill rotWithShape="1">
                <a:blip r:embed="rId2"/>
                <a:stretch>
                  <a:fillRect l="-736" t="-469"/>
                </a:stretch>
              </a:blipFill>
            </p:spPr>
            <p:txBody>
              <a:bodyPr/>
              <a:lstStyle/>
              <a:p>
                <a:r>
                  <a:rPr lang="en-GB">
                    <a:noFill/>
                  </a:rPr>
                  <a:t> </a:t>
                </a:r>
              </a:p>
            </p:txBody>
          </p:sp>
        </mc:Fallback>
      </mc:AlternateContent>
      <p:grpSp>
        <p:nvGrpSpPr>
          <p:cNvPr id="3" name="Group 57"/>
          <p:cNvGrpSpPr/>
          <p:nvPr/>
        </p:nvGrpSpPr>
        <p:grpSpPr>
          <a:xfrm>
            <a:off x="-1144" y="0"/>
            <a:ext cx="9145144" cy="599127"/>
            <a:chOff x="-1144" y="0"/>
            <a:chExt cx="9145144" cy="599127"/>
          </a:xfrm>
        </p:grpSpPr>
        <p:sp>
          <p:nvSpPr>
            <p:cNvPr id="4" name="TextBox 3"/>
            <p:cNvSpPr txBox="1"/>
            <p:nvPr/>
          </p:nvSpPr>
          <p:spPr>
            <a:xfrm>
              <a:off x="0" y="0"/>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Exercise 6</a:t>
              </a:r>
            </a:p>
          </p:txBody>
        </p:sp>
        <p:cxnSp>
          <p:nvCxnSpPr>
            <p:cNvPr id="5" name="Straight Connector 4"/>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Rectangle 5"/>
          <p:cNvSpPr/>
          <p:nvPr/>
        </p:nvSpPr>
        <p:spPr>
          <a:xfrm>
            <a:off x="209104" y="849412"/>
            <a:ext cx="360040" cy="3600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7" name="Rectangle 6"/>
          <p:cNvSpPr/>
          <p:nvPr/>
        </p:nvSpPr>
        <p:spPr>
          <a:xfrm>
            <a:off x="209104" y="1844824"/>
            <a:ext cx="360040" cy="3600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
        <p:nvSpPr>
          <p:cNvPr id="8" name="Rectangle 7"/>
          <p:cNvSpPr/>
          <p:nvPr/>
        </p:nvSpPr>
        <p:spPr>
          <a:xfrm>
            <a:off x="230312" y="2840236"/>
            <a:ext cx="360040" cy="3600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3</a:t>
            </a:r>
          </a:p>
        </p:txBody>
      </p:sp>
      <p:sp>
        <p:nvSpPr>
          <p:cNvPr id="9" name="Rectangle 8"/>
          <p:cNvSpPr/>
          <p:nvPr/>
        </p:nvSpPr>
        <p:spPr>
          <a:xfrm>
            <a:off x="230312" y="3757104"/>
            <a:ext cx="360040" cy="3600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4</a:t>
            </a:r>
          </a:p>
        </p:txBody>
      </p:sp>
      <p:sp>
        <p:nvSpPr>
          <p:cNvPr id="10" name="Rectangle 9"/>
          <p:cNvSpPr/>
          <p:nvPr/>
        </p:nvSpPr>
        <p:spPr>
          <a:xfrm>
            <a:off x="230312" y="4742284"/>
            <a:ext cx="360040" cy="3600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5</a:t>
            </a:r>
          </a:p>
        </p:txBody>
      </p:sp>
      <p:sp>
        <p:nvSpPr>
          <p:cNvPr id="11" name="Rectangle 10"/>
          <p:cNvSpPr/>
          <p:nvPr/>
        </p:nvSpPr>
        <p:spPr>
          <a:xfrm>
            <a:off x="3823547" y="1236723"/>
            <a:ext cx="1966144" cy="47099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3842568" y="2203101"/>
            <a:ext cx="1966144" cy="47099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3821721" y="3186257"/>
            <a:ext cx="1966144" cy="47099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3842568" y="4181796"/>
            <a:ext cx="1966144" cy="47099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3768948" y="5215156"/>
            <a:ext cx="2073052" cy="7030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TextBox 15"/>
          <p:cNvSpPr txBox="1"/>
          <p:nvPr/>
        </p:nvSpPr>
        <p:spPr>
          <a:xfrm>
            <a:off x="5916271" y="103621"/>
            <a:ext cx="3168352" cy="369332"/>
          </a:xfrm>
          <a:prstGeom prst="rect">
            <a:avLst/>
          </a:prstGeom>
          <a:noFill/>
        </p:spPr>
        <p:txBody>
          <a:bodyPr wrap="square" rtlCol="0">
            <a:spAutoFit/>
          </a:bodyPr>
          <a:lstStyle/>
          <a:p>
            <a:pPr algn="r"/>
            <a:r>
              <a:rPr lang="en-GB" dirty="0">
                <a:solidFill>
                  <a:schemeClr val="bg1"/>
                </a:solidFill>
              </a:rPr>
              <a:t>(exercises on provided sheet)</a:t>
            </a:r>
          </a:p>
        </p:txBody>
      </p:sp>
    </p:spTree>
    <p:extLst>
      <p:ext uri="{BB962C8B-B14F-4D97-AF65-F5344CB8AC3E}">
        <p14:creationId xmlns:p14="http://schemas.microsoft.com/office/powerpoint/2010/main" val="32223363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0" restart="whenNotActive" fill="hold" evtFilter="cancelBubble" nodeType="interactiveSeq">
                <p:stCondLst>
                  <p:cond evt="onClick" delay="0">
                    <p:tgtEl>
                      <p:spTgt spid="14"/>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6" restart="whenNotActive" fill="hold" evtFilter="cancelBubble" nodeType="interactiveSeq">
                <p:stCondLst>
                  <p:cond evt="onClick" delay="0">
                    <p:tgtEl>
                      <p:spTgt spid="15"/>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5"/>
                                        </p:tgtEl>
                                      </p:cBhvr>
                                    </p:animEffect>
                                    <p:set>
                                      <p:cBhvr>
                                        <p:cTn id="31"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1" grpId="0" animBg="1"/>
      <p:bldP spid="12" grpId="0" animBg="1"/>
      <p:bldP spid="13"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9143074" cy="599127"/>
            <a:chOff x="0" y="13335"/>
            <a:chExt cx="9144218" cy="599127"/>
          </a:xfrm>
        </p:grpSpPr>
        <p:sp>
          <p:nvSpPr>
            <p:cNvPr id="6"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What are Functions?</a:t>
              </a:r>
            </a:p>
          </p:txBody>
        </p:sp>
        <p:cxnSp>
          <p:nvCxnSpPr>
            <p:cNvPr id="7" name="Straight Connector 6"/>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8" name="TextBox 7"/>
              <p:cNvSpPr txBox="1"/>
              <p:nvPr/>
            </p:nvSpPr>
            <p:spPr>
              <a:xfrm>
                <a:off x="2843808" y="5517232"/>
                <a:ext cx="4248472" cy="83099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4800" i="1" dirty="0" smtClean="0">
                          <a:latin typeface="Cambria Math" panose="02040503050406030204" pitchFamily="18" charset="0"/>
                        </a:rPr>
                        <m:t>𝑓</m:t>
                      </m:r>
                      <m:r>
                        <a:rPr lang="en-GB" sz="4800" i="1" dirty="0" smtClean="0">
                          <a:latin typeface="Cambria Math" panose="02040503050406030204" pitchFamily="18" charset="0"/>
                        </a:rPr>
                        <m:t>(</m:t>
                      </m:r>
                      <m:r>
                        <a:rPr lang="en-GB" sz="4800" i="1" dirty="0" smtClean="0">
                          <a:latin typeface="Cambria Math" panose="02040503050406030204" pitchFamily="18" charset="0"/>
                        </a:rPr>
                        <m:t>𝑥</m:t>
                      </m:r>
                      <m:r>
                        <a:rPr lang="en-GB" sz="4800" i="1" dirty="0" smtClean="0">
                          <a:latin typeface="Cambria Math" panose="02040503050406030204" pitchFamily="18" charset="0"/>
                        </a:rPr>
                        <m:t>)=2</m:t>
                      </m:r>
                      <m:r>
                        <a:rPr lang="en-GB" sz="4800" i="1" dirty="0" smtClean="0">
                          <a:latin typeface="Cambria Math" panose="02040503050406030204" pitchFamily="18" charset="0"/>
                        </a:rPr>
                        <m:t>𝑥</m:t>
                      </m:r>
                    </m:oMath>
                  </m:oMathPara>
                </a14:m>
                <a:endParaRPr lang="en-GB" sz="4800" dirty="0"/>
              </a:p>
            </p:txBody>
          </p:sp>
        </mc:Choice>
        <mc:Fallback xmlns="">
          <p:sp>
            <p:nvSpPr>
              <p:cNvPr id="8" name="TextBox 7"/>
              <p:cNvSpPr txBox="1">
                <a:spLocks noRot="1" noChangeAspect="1" noMove="1" noResize="1" noEditPoints="1" noAdjustHandles="1" noChangeArrowheads="1" noChangeShapeType="1" noTextEdit="1"/>
              </p:cNvSpPr>
              <p:nvPr/>
            </p:nvSpPr>
            <p:spPr>
              <a:xfrm>
                <a:off x="2843808" y="5517232"/>
                <a:ext cx="4248472" cy="830997"/>
              </a:xfrm>
              <a:prstGeom prst="rect">
                <a:avLst/>
              </a:prstGeom>
              <a:blipFill rotWithShape="0">
                <a:blip r:embed="rId2"/>
                <a:stretch>
                  <a:fillRect/>
                </a:stretch>
              </a:blipFill>
            </p:spPr>
            <p:txBody>
              <a:bodyPr/>
              <a:lstStyle/>
              <a:p>
                <a:r>
                  <a:rPr lang="en-GB">
                    <a:noFill/>
                  </a:rPr>
                  <a:t> </a:t>
                </a:r>
              </a:p>
            </p:txBody>
          </p:sp>
        </mc:Fallback>
      </mc:AlternateContent>
      <p:sp>
        <p:nvSpPr>
          <p:cNvPr id="9" name="Rectangle 8"/>
          <p:cNvSpPr/>
          <p:nvPr/>
        </p:nvSpPr>
        <p:spPr>
          <a:xfrm>
            <a:off x="3635896" y="2465437"/>
            <a:ext cx="1512168"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t>f</a:t>
            </a:r>
          </a:p>
        </p:txBody>
      </p:sp>
      <p:cxnSp>
        <p:nvCxnSpPr>
          <p:cNvPr id="11" name="Straight Arrow Connector 10"/>
          <p:cNvCxnSpPr>
            <a:endCxn id="9" idx="1"/>
          </p:cNvCxnSpPr>
          <p:nvPr/>
        </p:nvCxnSpPr>
        <p:spPr>
          <a:xfrm>
            <a:off x="2511273" y="2920244"/>
            <a:ext cx="1124623" cy="13245"/>
          </a:xfrm>
          <a:prstGeom prst="straightConnector1">
            <a:avLst/>
          </a:prstGeom>
          <a:ln w="76200">
            <a:tailEnd type="arrow"/>
          </a:ln>
        </p:spPr>
        <p:style>
          <a:lnRef idx="3">
            <a:schemeClr val="accent1"/>
          </a:lnRef>
          <a:fillRef idx="0">
            <a:schemeClr val="accent1"/>
          </a:fillRef>
          <a:effectRef idx="2">
            <a:schemeClr val="accent1"/>
          </a:effectRef>
          <a:fontRef idx="minor">
            <a:schemeClr val="tx1"/>
          </a:fontRef>
        </p:style>
      </p:cxnSp>
      <p:cxnSp>
        <p:nvCxnSpPr>
          <p:cNvPr id="13" name="Straight Arrow Connector 12"/>
          <p:cNvCxnSpPr/>
          <p:nvPr/>
        </p:nvCxnSpPr>
        <p:spPr>
          <a:xfrm>
            <a:off x="5076056" y="2897485"/>
            <a:ext cx="1124623" cy="13245"/>
          </a:xfrm>
          <a:prstGeom prst="straightConnector1">
            <a:avLst/>
          </a:prstGeom>
          <a:ln w="76200">
            <a:tailEnd type="arrow"/>
          </a:ln>
        </p:spPr>
        <p:style>
          <a:lnRef idx="3">
            <a:schemeClr val="accent1"/>
          </a:lnRef>
          <a:fillRef idx="0">
            <a:schemeClr val="accent1"/>
          </a:fillRef>
          <a:effectRef idx="2">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p:cNvSpPr txBox="1"/>
              <p:nvPr/>
            </p:nvSpPr>
            <p:spPr>
              <a:xfrm>
                <a:off x="1979712" y="2537445"/>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i="1" dirty="0" smtClean="0">
                          <a:latin typeface="Cambria Math" panose="02040503050406030204" pitchFamily="18" charset="0"/>
                        </a:rPr>
                        <m:t>𝑥</m:t>
                      </m:r>
                    </m:oMath>
                  </m:oMathPara>
                </a14:m>
                <a:endParaRPr lang="en-GB" sz="4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1979712" y="2537445"/>
                <a:ext cx="648072" cy="769441"/>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6156176" y="2537445"/>
                <a:ext cx="936104"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i="1" dirty="0" smtClean="0">
                          <a:latin typeface="Cambria Math" panose="02040503050406030204" pitchFamily="18" charset="0"/>
                        </a:rPr>
                        <m:t>2</m:t>
                      </m:r>
                      <m:r>
                        <a:rPr lang="en-GB" sz="4400" i="1" dirty="0" smtClean="0">
                          <a:latin typeface="Cambria Math" panose="02040503050406030204" pitchFamily="18" charset="0"/>
                        </a:rPr>
                        <m:t>𝑥</m:t>
                      </m:r>
                    </m:oMath>
                  </m:oMathPara>
                </a14:m>
                <a:endParaRPr lang="en-GB" sz="4400" dirty="0"/>
              </a:p>
            </p:txBody>
          </p:sp>
        </mc:Choice>
        <mc:Fallback xmlns="">
          <p:sp>
            <p:nvSpPr>
              <p:cNvPr id="15" name="TextBox 14"/>
              <p:cNvSpPr txBox="1">
                <a:spLocks noRot="1" noChangeAspect="1" noMove="1" noResize="1" noEditPoints="1" noAdjustHandles="1" noChangeArrowheads="1" noChangeShapeType="1" noTextEdit="1"/>
              </p:cNvSpPr>
              <p:nvPr/>
            </p:nvSpPr>
            <p:spPr>
              <a:xfrm>
                <a:off x="6156176" y="2537445"/>
                <a:ext cx="936104" cy="769441"/>
              </a:xfrm>
              <a:prstGeom prst="rect">
                <a:avLst/>
              </a:prstGeom>
              <a:blipFill rotWithShape="0">
                <a:blip r:embed="rId4"/>
                <a:stretch>
                  <a:fillRect/>
                </a:stretch>
              </a:blipFill>
            </p:spPr>
            <p:txBody>
              <a:bodyPr/>
              <a:lstStyle/>
              <a:p>
                <a:r>
                  <a:rPr lang="en-GB">
                    <a:noFill/>
                  </a:rPr>
                  <a:t> </a:t>
                </a:r>
              </a:p>
            </p:txBody>
          </p:sp>
        </mc:Fallback>
      </mc:AlternateContent>
      <p:sp>
        <p:nvSpPr>
          <p:cNvPr id="16" name="TextBox 15"/>
          <p:cNvSpPr txBox="1"/>
          <p:nvPr/>
        </p:nvSpPr>
        <p:spPr>
          <a:xfrm>
            <a:off x="1691680" y="2321421"/>
            <a:ext cx="1008112" cy="369332"/>
          </a:xfrm>
          <a:prstGeom prst="rect">
            <a:avLst/>
          </a:prstGeom>
          <a:noFill/>
        </p:spPr>
        <p:txBody>
          <a:bodyPr wrap="square" rtlCol="0">
            <a:spAutoFit/>
          </a:bodyPr>
          <a:lstStyle/>
          <a:p>
            <a:pPr algn="ctr"/>
            <a:r>
              <a:rPr lang="en-GB" dirty="0"/>
              <a:t>Input</a:t>
            </a:r>
          </a:p>
        </p:txBody>
      </p:sp>
      <p:sp>
        <p:nvSpPr>
          <p:cNvPr id="17" name="TextBox 16"/>
          <p:cNvSpPr txBox="1"/>
          <p:nvPr/>
        </p:nvSpPr>
        <p:spPr>
          <a:xfrm>
            <a:off x="5940152" y="2321421"/>
            <a:ext cx="1008112" cy="369332"/>
          </a:xfrm>
          <a:prstGeom prst="rect">
            <a:avLst/>
          </a:prstGeom>
          <a:noFill/>
        </p:spPr>
        <p:txBody>
          <a:bodyPr wrap="square" rtlCol="0">
            <a:spAutoFit/>
          </a:bodyPr>
          <a:lstStyle/>
          <a:p>
            <a:pPr algn="ctr"/>
            <a:r>
              <a:rPr lang="en-GB" dirty="0"/>
              <a:t>Output</a:t>
            </a:r>
          </a:p>
        </p:txBody>
      </p:sp>
      <p:sp>
        <p:nvSpPr>
          <p:cNvPr id="18" name="TextBox 17"/>
          <p:cNvSpPr txBox="1"/>
          <p:nvPr/>
        </p:nvSpPr>
        <p:spPr>
          <a:xfrm>
            <a:off x="251520" y="880952"/>
            <a:ext cx="8460940" cy="707886"/>
          </a:xfrm>
          <a:prstGeom prst="rect">
            <a:avLst/>
          </a:prstGeom>
          <a:noFill/>
        </p:spPr>
        <p:txBody>
          <a:bodyPr wrap="square" rtlCol="0">
            <a:spAutoFit/>
          </a:bodyPr>
          <a:lstStyle/>
          <a:p>
            <a:r>
              <a:rPr lang="en-GB" sz="2000" dirty="0"/>
              <a:t>A function is something which provides a rule on </a:t>
            </a:r>
            <a:r>
              <a:rPr lang="en-GB" sz="2000" b="1" dirty="0"/>
              <a:t>how to map inputs to outputs</a:t>
            </a:r>
            <a:r>
              <a:rPr lang="en-GB" sz="2000" dirty="0"/>
              <a:t>.</a:t>
            </a:r>
          </a:p>
          <a:p>
            <a:r>
              <a:rPr lang="en-GB" sz="2000" dirty="0"/>
              <a:t>From primary school you might have seen this as a ‘number machine’.</a:t>
            </a:r>
          </a:p>
        </p:txBody>
      </p:sp>
      <p:sp>
        <p:nvSpPr>
          <p:cNvPr id="19" name="TextBox 18"/>
          <p:cNvSpPr txBox="1"/>
          <p:nvPr/>
        </p:nvSpPr>
        <p:spPr>
          <a:xfrm>
            <a:off x="3875880" y="4848489"/>
            <a:ext cx="1008112" cy="369332"/>
          </a:xfrm>
          <a:prstGeom prst="rect">
            <a:avLst/>
          </a:prstGeom>
          <a:noFill/>
        </p:spPr>
        <p:txBody>
          <a:bodyPr wrap="square" rtlCol="0">
            <a:spAutoFit/>
          </a:bodyPr>
          <a:lstStyle/>
          <a:p>
            <a:pPr algn="ctr"/>
            <a:r>
              <a:rPr lang="en-GB" dirty="0"/>
              <a:t>Input</a:t>
            </a:r>
          </a:p>
        </p:txBody>
      </p:sp>
      <p:sp>
        <p:nvSpPr>
          <p:cNvPr id="20" name="TextBox 19"/>
          <p:cNvSpPr txBox="1"/>
          <p:nvPr/>
        </p:nvSpPr>
        <p:spPr>
          <a:xfrm>
            <a:off x="5383433" y="4803540"/>
            <a:ext cx="1008112" cy="369332"/>
          </a:xfrm>
          <a:prstGeom prst="rect">
            <a:avLst/>
          </a:prstGeom>
          <a:noFill/>
        </p:spPr>
        <p:txBody>
          <a:bodyPr wrap="square" rtlCol="0">
            <a:spAutoFit/>
          </a:bodyPr>
          <a:lstStyle/>
          <a:p>
            <a:pPr algn="ctr"/>
            <a:r>
              <a:rPr lang="en-GB" dirty="0"/>
              <a:t>Output</a:t>
            </a:r>
          </a:p>
        </p:txBody>
      </p:sp>
      <mc:AlternateContent xmlns:mc="http://schemas.openxmlformats.org/markup-compatibility/2006" xmlns:a14="http://schemas.microsoft.com/office/drawing/2010/main">
        <mc:Choice Requires="a14">
          <p:sp>
            <p:nvSpPr>
              <p:cNvPr id="21" name="TextBox 20"/>
              <p:cNvSpPr txBox="1"/>
              <p:nvPr/>
            </p:nvSpPr>
            <p:spPr>
              <a:xfrm>
                <a:off x="1350985" y="4937296"/>
                <a:ext cx="2448272" cy="646331"/>
              </a:xfrm>
              <a:prstGeom prst="rect">
                <a:avLst/>
              </a:prstGeom>
              <a:noFill/>
            </p:spPr>
            <p:txBody>
              <a:bodyPr wrap="square" rtlCol="0">
                <a:spAutoFit/>
              </a:bodyPr>
              <a:lstStyle/>
              <a:p>
                <a:pPr algn="ctr"/>
                <a:r>
                  <a:rPr lang="en-GB" dirty="0"/>
                  <a:t>Name of the function (usually </a:t>
                </a:r>
                <a14:m>
                  <m:oMath xmlns:m="http://schemas.openxmlformats.org/officeDocument/2006/math">
                    <m:r>
                      <a:rPr lang="en-GB" b="0" i="1" smtClean="0">
                        <a:latin typeface="Cambria Math" panose="02040503050406030204" pitchFamily="18" charset="0"/>
                      </a:rPr>
                      <m:t>𝑓</m:t>
                    </m:r>
                  </m:oMath>
                </a14:m>
                <a:r>
                  <a:rPr lang="en-GB" dirty="0"/>
                  <a:t> or </a:t>
                </a:r>
                <a14:m>
                  <m:oMath xmlns:m="http://schemas.openxmlformats.org/officeDocument/2006/math">
                    <m:r>
                      <a:rPr lang="en-GB" b="0" i="1" smtClean="0">
                        <a:latin typeface="Cambria Math" panose="02040503050406030204" pitchFamily="18" charset="0"/>
                      </a:rPr>
                      <m:t>𝑔</m:t>
                    </m:r>
                  </m:oMath>
                </a14:m>
                <a:r>
                  <a:rPr lang="en-GB" dirty="0"/>
                  <a:t>)</a:t>
                </a:r>
              </a:p>
            </p:txBody>
          </p:sp>
        </mc:Choice>
        <mc:Fallback xmlns="">
          <p:sp>
            <p:nvSpPr>
              <p:cNvPr id="21" name="TextBox 20"/>
              <p:cNvSpPr txBox="1">
                <a:spLocks noRot="1" noChangeAspect="1" noMove="1" noResize="1" noEditPoints="1" noAdjustHandles="1" noChangeArrowheads="1" noChangeShapeType="1" noTextEdit="1"/>
              </p:cNvSpPr>
              <p:nvPr/>
            </p:nvSpPr>
            <p:spPr>
              <a:xfrm>
                <a:off x="1350985" y="4937296"/>
                <a:ext cx="2448272" cy="646331"/>
              </a:xfrm>
              <a:prstGeom prst="rect">
                <a:avLst/>
              </a:prstGeom>
              <a:blipFill rotWithShape="0">
                <a:blip r:embed="rId5"/>
                <a:stretch>
                  <a:fillRect t="-5660" b="-14151"/>
                </a:stretch>
              </a:blipFill>
            </p:spPr>
            <p:txBody>
              <a:bodyPr/>
              <a:lstStyle/>
              <a:p>
                <a:r>
                  <a:rPr lang="en-GB">
                    <a:noFill/>
                  </a:rPr>
                  <a:t> </a:t>
                </a:r>
              </a:p>
            </p:txBody>
          </p:sp>
        </mc:Fallback>
      </mc:AlternateContent>
      <p:cxnSp>
        <p:nvCxnSpPr>
          <p:cNvPr id="3" name="Straight Arrow Connector 2"/>
          <p:cNvCxnSpPr/>
          <p:nvPr/>
        </p:nvCxnSpPr>
        <p:spPr>
          <a:xfrm>
            <a:off x="2843808" y="5649854"/>
            <a:ext cx="739425" cy="2207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p:cNvCxnSpPr>
            <a:stCxn id="19" idx="2"/>
          </p:cNvCxnSpPr>
          <p:nvPr/>
        </p:nvCxnSpPr>
        <p:spPr>
          <a:xfrm>
            <a:off x="4379936" y="5217821"/>
            <a:ext cx="0" cy="43136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a:off x="5887489" y="5171322"/>
            <a:ext cx="0" cy="43136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 name="Down Arrow 1"/>
          <p:cNvSpPr/>
          <p:nvPr/>
        </p:nvSpPr>
        <p:spPr>
          <a:xfrm>
            <a:off x="3959932" y="4026112"/>
            <a:ext cx="864096" cy="50405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4" name="Rectangle 23"/>
          <p:cNvSpPr/>
          <p:nvPr/>
        </p:nvSpPr>
        <p:spPr>
          <a:xfrm>
            <a:off x="1547201" y="4774234"/>
            <a:ext cx="5665470" cy="16569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4727267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4"/>
                                        </p:tgtEl>
                                      </p:cBhvr>
                                    </p:animEffect>
                                    <p:set>
                                      <p:cBhvr>
                                        <p:cTn id="7"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Check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2771228" y="884567"/>
                <a:ext cx="3600400" cy="76944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4400" i="1" dirty="0" smtClean="0">
                          <a:latin typeface="Cambria Math"/>
                        </a:rPr>
                        <m:t>𝑓</m:t>
                      </m:r>
                      <m:r>
                        <a:rPr lang="en-GB" sz="4400" i="1" dirty="0" smtClean="0">
                          <a:latin typeface="Cambria Math"/>
                        </a:rPr>
                        <m:t>(</m:t>
                      </m:r>
                      <m:r>
                        <a:rPr lang="en-GB" sz="4400" i="1" dirty="0" smtClean="0">
                          <a:latin typeface="Cambria Math"/>
                        </a:rPr>
                        <m:t>𝑥</m:t>
                      </m:r>
                      <m:r>
                        <a:rPr lang="en-GB" sz="4400" i="1" dirty="0" smtClean="0">
                          <a:latin typeface="Cambria Math"/>
                        </a:rPr>
                        <m:t>)=</m:t>
                      </m:r>
                      <m:r>
                        <a:rPr lang="en-GB" sz="4400" i="1" dirty="0" smtClean="0">
                          <a:latin typeface="Cambria Math"/>
                        </a:rPr>
                        <m:t>𝑥</m:t>
                      </m:r>
                      <m:r>
                        <a:rPr lang="en-GB" sz="4400" i="1" baseline="30000" dirty="0" smtClean="0">
                          <a:latin typeface="Cambria Math"/>
                        </a:rPr>
                        <m:t>2</m:t>
                      </m:r>
                      <m:r>
                        <a:rPr lang="en-GB" sz="4400" i="1" dirty="0" smtClean="0">
                          <a:latin typeface="Cambria Math"/>
                        </a:rPr>
                        <m:t>+2</m:t>
                      </m:r>
                    </m:oMath>
                  </m:oMathPara>
                </a14:m>
                <a:endParaRPr lang="en-GB" sz="4400" dirty="0"/>
              </a:p>
            </p:txBody>
          </p:sp>
        </mc:Choice>
        <mc:Fallback xmlns="">
          <p:sp>
            <p:nvSpPr>
              <p:cNvPr id="5" name="TextBox 4"/>
              <p:cNvSpPr txBox="1">
                <a:spLocks noRot="1" noChangeAspect="1" noMove="1" noResize="1" noEditPoints="1" noAdjustHandles="1" noChangeArrowheads="1" noChangeShapeType="1" noTextEdit="1"/>
              </p:cNvSpPr>
              <p:nvPr/>
            </p:nvSpPr>
            <p:spPr>
              <a:xfrm>
                <a:off x="2771228" y="884567"/>
                <a:ext cx="3600400" cy="769441"/>
              </a:xfrm>
              <a:prstGeom prst="rect">
                <a:avLst/>
              </a:prstGeom>
              <a:blipFill rotWithShape="1">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TextBox 5"/>
          <p:cNvSpPr txBox="1"/>
          <p:nvPr/>
        </p:nvSpPr>
        <p:spPr>
          <a:xfrm>
            <a:off x="1115616" y="1988840"/>
            <a:ext cx="4824536" cy="707886"/>
          </a:xfrm>
          <a:prstGeom prst="rect">
            <a:avLst/>
          </a:prstGeom>
          <a:noFill/>
        </p:spPr>
        <p:txBody>
          <a:bodyPr wrap="square" rtlCol="0">
            <a:spAutoFit/>
          </a:bodyPr>
          <a:lstStyle/>
          <a:p>
            <a:r>
              <a:rPr lang="en-GB" sz="2000" dirty="0"/>
              <a:t>What does this function do?</a:t>
            </a:r>
          </a:p>
          <a:p>
            <a:r>
              <a:rPr lang="en-GB" sz="2000" b="1" dirty="0"/>
              <a:t>It squares the input then adds 2 to it.</a:t>
            </a:r>
          </a:p>
        </p:txBody>
      </p:sp>
      <mc:AlternateContent xmlns:mc="http://schemas.openxmlformats.org/markup-compatibility/2006" xmlns:a14="http://schemas.microsoft.com/office/drawing/2010/main">
        <mc:Choice Requires="a14">
          <p:sp>
            <p:nvSpPr>
              <p:cNvPr id="7" name="TextBox 6"/>
              <p:cNvSpPr txBox="1"/>
              <p:nvPr/>
            </p:nvSpPr>
            <p:spPr>
              <a:xfrm>
                <a:off x="1115616" y="2996952"/>
                <a:ext cx="4824536" cy="2876300"/>
              </a:xfrm>
              <a:prstGeom prst="rect">
                <a:avLst/>
              </a:prstGeom>
              <a:noFill/>
            </p:spPr>
            <p:txBody>
              <a:bodyPr wrap="square" rtlCol="0">
                <a:spAutoFit/>
              </a:bodyPr>
              <a:lstStyle/>
              <a:p>
                <a:r>
                  <a:rPr lang="en-GB" sz="2000" dirty="0"/>
                  <a:t>What is </a:t>
                </a:r>
                <a14:m>
                  <m:oMath xmlns:m="http://schemas.openxmlformats.org/officeDocument/2006/math">
                    <m:r>
                      <a:rPr lang="en-GB" sz="2000" i="1" dirty="0" smtClean="0">
                        <a:latin typeface="Cambria Math" panose="02040503050406030204" pitchFamily="18" charset="0"/>
                      </a:rPr>
                      <m:t>𝑓</m:t>
                    </m:r>
                    <m:r>
                      <a:rPr lang="en-GB" sz="2000" i="1" dirty="0" smtClean="0">
                        <a:latin typeface="Cambria Math" panose="02040503050406030204" pitchFamily="18" charset="0"/>
                      </a:rPr>
                      <m:t>(3)</m:t>
                    </m:r>
                  </m:oMath>
                </a14:m>
                <a:r>
                  <a:rPr lang="en-GB" sz="2000" dirty="0"/>
                  <a:t>?</a:t>
                </a:r>
              </a:p>
              <a:p>
                <a14:m>
                  <m:oMath xmlns:m="http://schemas.openxmlformats.org/officeDocument/2006/math">
                    <m:r>
                      <a:rPr lang="en-GB" sz="2000" b="1" i="1" smtClean="0">
                        <a:latin typeface="Cambria Math" panose="02040503050406030204" pitchFamily="18" charset="0"/>
                      </a:rPr>
                      <m:t>𝒇</m:t>
                    </m:r>
                    <m:d>
                      <m:dPr>
                        <m:ctrlPr>
                          <a:rPr lang="en-GB" sz="2000" b="1" i="1" smtClean="0">
                            <a:latin typeface="Cambria Math" panose="02040503050406030204" pitchFamily="18" charset="0"/>
                          </a:rPr>
                        </m:ctrlPr>
                      </m:dPr>
                      <m:e>
                        <m:r>
                          <a:rPr lang="en-GB" sz="2000" b="1" i="1" smtClean="0">
                            <a:latin typeface="Cambria Math" panose="02040503050406030204" pitchFamily="18" charset="0"/>
                          </a:rPr>
                          <m:t>𝟑</m:t>
                        </m:r>
                      </m:e>
                    </m:d>
                    <m:r>
                      <a:rPr lang="en-GB" sz="2000" b="1" i="1" smtClean="0">
                        <a:latin typeface="Cambria Math" panose="02040503050406030204" pitchFamily="18" charset="0"/>
                      </a:rPr>
                      <m:t>=</m:t>
                    </m:r>
                    <m:sSup>
                      <m:sSupPr>
                        <m:ctrlPr>
                          <a:rPr lang="en-GB" sz="2000" b="1" i="1" smtClean="0">
                            <a:latin typeface="Cambria Math" panose="02040503050406030204" pitchFamily="18" charset="0"/>
                          </a:rPr>
                        </m:ctrlPr>
                      </m:sSupPr>
                      <m:e>
                        <m:r>
                          <a:rPr lang="en-GB" sz="2000" b="1" i="1" smtClean="0">
                            <a:latin typeface="Cambria Math" panose="02040503050406030204" pitchFamily="18" charset="0"/>
                          </a:rPr>
                          <m:t>𝟑</m:t>
                        </m:r>
                      </m:e>
                      <m:sup>
                        <m:r>
                          <a:rPr lang="en-GB" sz="2000" b="1" i="1" smtClean="0">
                            <a:latin typeface="Cambria Math" panose="02040503050406030204" pitchFamily="18" charset="0"/>
                          </a:rPr>
                          <m:t>𝟐</m:t>
                        </m:r>
                      </m:sup>
                    </m:sSup>
                    <m:r>
                      <a:rPr lang="en-GB" sz="2000" b="1" i="1" smtClean="0">
                        <a:latin typeface="Cambria Math" panose="02040503050406030204" pitchFamily="18" charset="0"/>
                      </a:rPr>
                      <m:t>+</m:t>
                    </m:r>
                    <m:r>
                      <a:rPr lang="en-GB" sz="2000" b="1" i="1" smtClean="0">
                        <a:latin typeface="Cambria Math" panose="02040503050406030204" pitchFamily="18" charset="0"/>
                      </a:rPr>
                      <m:t>𝟐</m:t>
                    </m:r>
                    <m:r>
                      <a:rPr lang="en-GB" sz="2000" b="1" i="1" smtClean="0">
                        <a:latin typeface="Cambria Math" panose="02040503050406030204" pitchFamily="18" charset="0"/>
                      </a:rPr>
                      <m:t>=</m:t>
                    </m:r>
                    <m:r>
                      <a:rPr lang="en-GB" sz="2000" b="1" i="1" smtClean="0">
                        <a:latin typeface="Cambria Math" panose="02040503050406030204" pitchFamily="18" charset="0"/>
                      </a:rPr>
                      <m:t>𝟏𝟏</m:t>
                    </m:r>
                    <m:r>
                      <a:rPr lang="en-GB" sz="2000" b="1" i="0" smtClean="0">
                        <a:latin typeface="Cambria Math" panose="02040503050406030204" pitchFamily="18" charset="0"/>
                      </a:rPr>
                      <m:t> </m:t>
                    </m:r>
                  </m:oMath>
                </a14:m>
                <a:r>
                  <a:rPr lang="en-GB" sz="2000" b="1" dirty="0"/>
                  <a:t> </a:t>
                </a:r>
              </a:p>
              <a:p>
                <a:r>
                  <a:rPr lang="en-GB" sz="2000" b="1" dirty="0"/>
                  <a:t> </a:t>
                </a:r>
              </a:p>
              <a:p>
                <a:r>
                  <a:rPr lang="en-GB" sz="2000" dirty="0"/>
                  <a:t>What is </a:t>
                </a:r>
                <a14:m>
                  <m:oMath xmlns:m="http://schemas.openxmlformats.org/officeDocument/2006/math">
                    <m:r>
                      <a:rPr lang="en-GB" sz="2000" i="1" dirty="0" smtClean="0">
                        <a:latin typeface="Cambria Math" panose="02040503050406030204" pitchFamily="18" charset="0"/>
                      </a:rPr>
                      <m:t>𝑓</m:t>
                    </m:r>
                    <m:r>
                      <a:rPr lang="en-GB" sz="2000" i="1" dirty="0" smtClean="0">
                        <a:latin typeface="Cambria Math" panose="02040503050406030204" pitchFamily="18" charset="0"/>
                      </a:rPr>
                      <m:t>(−5)</m:t>
                    </m:r>
                  </m:oMath>
                </a14:m>
                <a:r>
                  <a:rPr lang="en-GB" sz="2000" dirty="0"/>
                  <a:t>?</a:t>
                </a:r>
              </a:p>
              <a:p>
                <a14:m>
                  <m:oMath xmlns:m="http://schemas.openxmlformats.org/officeDocument/2006/math">
                    <m:r>
                      <a:rPr lang="en-GB" sz="2000" b="1" i="1" smtClean="0">
                        <a:latin typeface="Cambria Math" panose="02040503050406030204" pitchFamily="18" charset="0"/>
                      </a:rPr>
                      <m:t>𝒇</m:t>
                    </m:r>
                    <m:d>
                      <m:dPr>
                        <m:ctrlPr>
                          <a:rPr lang="en-GB" sz="2000" b="1" i="1" smtClean="0">
                            <a:latin typeface="Cambria Math" panose="02040503050406030204" pitchFamily="18" charset="0"/>
                          </a:rPr>
                        </m:ctrlPr>
                      </m:dPr>
                      <m:e>
                        <m:r>
                          <a:rPr lang="en-GB" sz="2000" b="1" i="1" smtClean="0">
                            <a:latin typeface="Cambria Math" panose="02040503050406030204" pitchFamily="18" charset="0"/>
                          </a:rPr>
                          <m:t>−</m:t>
                        </m:r>
                        <m:r>
                          <a:rPr lang="en-GB" sz="2000" b="1" i="1" smtClean="0">
                            <a:latin typeface="Cambria Math" panose="02040503050406030204" pitchFamily="18" charset="0"/>
                          </a:rPr>
                          <m:t>𝟓</m:t>
                        </m:r>
                      </m:e>
                    </m:d>
                    <m:r>
                      <a:rPr lang="en-GB" sz="2000" b="1" i="1" smtClean="0">
                        <a:latin typeface="Cambria Math" panose="02040503050406030204" pitchFamily="18" charset="0"/>
                      </a:rPr>
                      <m:t>=</m:t>
                    </m:r>
                    <m:sSup>
                      <m:sSupPr>
                        <m:ctrlPr>
                          <a:rPr lang="en-GB" sz="2000" b="1" i="1" smtClean="0">
                            <a:latin typeface="Cambria Math" panose="02040503050406030204" pitchFamily="18" charset="0"/>
                          </a:rPr>
                        </m:ctrlPr>
                      </m:sSupPr>
                      <m:e>
                        <m:d>
                          <m:dPr>
                            <m:ctrlPr>
                              <a:rPr lang="en-GB" sz="2000" b="1" i="1" smtClean="0">
                                <a:latin typeface="Cambria Math" panose="02040503050406030204" pitchFamily="18" charset="0"/>
                              </a:rPr>
                            </m:ctrlPr>
                          </m:dPr>
                          <m:e>
                            <m:r>
                              <a:rPr lang="en-GB" sz="2000" b="1" i="1" smtClean="0">
                                <a:latin typeface="Cambria Math" panose="02040503050406030204" pitchFamily="18" charset="0"/>
                              </a:rPr>
                              <m:t>−</m:t>
                            </m:r>
                            <m:r>
                              <a:rPr lang="en-GB" sz="2000" b="1" i="1" smtClean="0">
                                <a:latin typeface="Cambria Math" panose="02040503050406030204" pitchFamily="18" charset="0"/>
                              </a:rPr>
                              <m:t>𝟓</m:t>
                            </m:r>
                          </m:e>
                        </m:d>
                      </m:e>
                      <m:sup>
                        <m:r>
                          <a:rPr lang="en-GB" sz="2000" b="1" i="1" smtClean="0">
                            <a:latin typeface="Cambria Math" panose="02040503050406030204" pitchFamily="18" charset="0"/>
                          </a:rPr>
                          <m:t>𝟐</m:t>
                        </m:r>
                      </m:sup>
                    </m:sSup>
                    <m:r>
                      <a:rPr lang="en-GB" sz="2000" b="1" i="1" smtClean="0">
                        <a:latin typeface="Cambria Math" panose="02040503050406030204" pitchFamily="18" charset="0"/>
                      </a:rPr>
                      <m:t>+</m:t>
                    </m:r>
                    <m:r>
                      <a:rPr lang="en-GB" sz="2000" b="1" i="1" smtClean="0">
                        <a:latin typeface="Cambria Math" panose="02040503050406030204" pitchFamily="18" charset="0"/>
                      </a:rPr>
                      <m:t>𝟐</m:t>
                    </m:r>
                    <m:r>
                      <a:rPr lang="en-GB" sz="2000" b="1" i="1" smtClean="0">
                        <a:latin typeface="Cambria Math" panose="02040503050406030204" pitchFamily="18" charset="0"/>
                      </a:rPr>
                      <m:t>=</m:t>
                    </m:r>
                    <m:r>
                      <a:rPr lang="en-GB" sz="2000" b="1" i="1" smtClean="0">
                        <a:latin typeface="Cambria Math" panose="02040503050406030204" pitchFamily="18" charset="0"/>
                      </a:rPr>
                      <m:t>𝟐𝟕</m:t>
                    </m:r>
                  </m:oMath>
                </a14:m>
                <a:r>
                  <a:rPr lang="en-GB" sz="2000" b="1" dirty="0"/>
                  <a:t> </a:t>
                </a:r>
              </a:p>
              <a:p>
                <a:endParaRPr lang="en-GB" sz="2000" b="1" dirty="0"/>
              </a:p>
              <a:p>
                <a:r>
                  <a:rPr lang="en-GB" sz="2000" dirty="0"/>
                  <a:t>If </a:t>
                </a:r>
                <a14:m>
                  <m:oMath xmlns:m="http://schemas.openxmlformats.org/officeDocument/2006/math">
                    <m:r>
                      <a:rPr lang="en-GB" sz="2000" b="0" i="1" smtClean="0">
                        <a:latin typeface="Cambria Math" panose="02040503050406030204" pitchFamily="18" charset="0"/>
                      </a:rPr>
                      <m:t>𝑓</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𝑎</m:t>
                        </m:r>
                      </m:e>
                    </m:d>
                    <m:r>
                      <a:rPr lang="en-GB" sz="2000" b="0" i="1" smtClean="0">
                        <a:latin typeface="Cambria Math" panose="02040503050406030204" pitchFamily="18" charset="0"/>
                      </a:rPr>
                      <m:t>=38</m:t>
                    </m:r>
                  </m:oMath>
                </a14:m>
                <a:r>
                  <a:rPr lang="en-GB" sz="2000" dirty="0"/>
                  <a:t>, what is </a:t>
                </a:r>
                <a14:m>
                  <m:oMath xmlns:m="http://schemas.openxmlformats.org/officeDocument/2006/math">
                    <m:r>
                      <a:rPr lang="en-GB" sz="2000" i="1" dirty="0" smtClean="0">
                        <a:latin typeface="Cambria Math" panose="02040503050406030204" pitchFamily="18" charset="0"/>
                      </a:rPr>
                      <m:t>𝑎</m:t>
                    </m:r>
                  </m:oMath>
                </a14:m>
                <a:r>
                  <a:rPr lang="en-GB" sz="2000" dirty="0"/>
                  <a:t>?</a:t>
                </a:r>
              </a:p>
              <a:p>
                <a14:m>
                  <m:oMath xmlns:m="http://schemas.openxmlformats.org/officeDocument/2006/math">
                    <m:sSup>
                      <m:sSupPr>
                        <m:ctrlPr>
                          <a:rPr lang="en-GB" sz="2000" b="1" i="1" smtClean="0">
                            <a:latin typeface="Cambria Math" panose="02040503050406030204" pitchFamily="18" charset="0"/>
                          </a:rPr>
                        </m:ctrlPr>
                      </m:sSupPr>
                      <m:e>
                        <m:r>
                          <a:rPr lang="en-GB" sz="2000" b="1" i="1" smtClean="0">
                            <a:latin typeface="Cambria Math" panose="02040503050406030204" pitchFamily="18" charset="0"/>
                          </a:rPr>
                          <m:t>𝒂</m:t>
                        </m:r>
                      </m:e>
                      <m:sup>
                        <m:r>
                          <a:rPr lang="en-GB" sz="2000" b="1" i="1" smtClean="0">
                            <a:latin typeface="Cambria Math" panose="02040503050406030204" pitchFamily="18" charset="0"/>
                          </a:rPr>
                          <m:t>𝟐</m:t>
                        </m:r>
                      </m:sup>
                    </m:sSup>
                    <m:r>
                      <a:rPr lang="en-GB" sz="2000" b="1" i="1" smtClean="0">
                        <a:latin typeface="Cambria Math" panose="02040503050406030204" pitchFamily="18" charset="0"/>
                      </a:rPr>
                      <m:t>+</m:t>
                    </m:r>
                    <m:r>
                      <a:rPr lang="en-GB" sz="2000" b="1" i="1" smtClean="0">
                        <a:latin typeface="Cambria Math" panose="02040503050406030204" pitchFamily="18" charset="0"/>
                      </a:rPr>
                      <m:t>𝟐</m:t>
                    </m:r>
                    <m:r>
                      <a:rPr lang="en-GB" sz="2000" b="1" i="1" smtClean="0">
                        <a:latin typeface="Cambria Math" panose="02040503050406030204" pitchFamily="18" charset="0"/>
                      </a:rPr>
                      <m:t>=</m:t>
                    </m:r>
                    <m:r>
                      <a:rPr lang="en-GB" sz="2000" b="1" i="1" smtClean="0">
                        <a:latin typeface="Cambria Math" panose="02040503050406030204" pitchFamily="18" charset="0"/>
                      </a:rPr>
                      <m:t>𝟑𝟖</m:t>
                    </m:r>
                  </m:oMath>
                </a14:m>
                <a:r>
                  <a:rPr lang="en-GB" sz="2000" b="1" dirty="0"/>
                  <a:t> </a:t>
                </a:r>
              </a:p>
              <a:p>
                <a:r>
                  <a:rPr lang="en-GB" sz="2000" b="1" dirty="0"/>
                  <a:t>So </a:t>
                </a:r>
                <a14:m>
                  <m:oMath xmlns:m="http://schemas.openxmlformats.org/officeDocument/2006/math">
                    <m:r>
                      <a:rPr lang="en-GB" sz="2000" b="1" i="1" smtClean="0">
                        <a:latin typeface="Cambria Math" panose="02040503050406030204" pitchFamily="18" charset="0"/>
                      </a:rPr>
                      <m:t>𝒂</m:t>
                    </m:r>
                    <m:r>
                      <a:rPr lang="en-GB" sz="2000" b="1" i="1" smtClean="0">
                        <a:latin typeface="Cambria Math" panose="02040503050406030204" pitchFamily="18" charset="0"/>
                      </a:rPr>
                      <m:t>=±</m:t>
                    </m:r>
                    <m:r>
                      <a:rPr lang="en-GB" sz="2000" b="1" i="1" smtClean="0">
                        <a:latin typeface="Cambria Math" panose="02040503050406030204" pitchFamily="18" charset="0"/>
                      </a:rPr>
                      <m:t>𝟔</m:t>
                    </m:r>
                  </m:oMath>
                </a14:m>
                <a:endParaRPr lang="en-GB" sz="2000" b="1" dirty="0"/>
              </a:p>
            </p:txBody>
          </p:sp>
        </mc:Choice>
        <mc:Fallback xmlns="">
          <p:sp>
            <p:nvSpPr>
              <p:cNvPr id="7" name="TextBox 6"/>
              <p:cNvSpPr txBox="1">
                <a:spLocks noRot="1" noChangeAspect="1" noMove="1" noResize="1" noEditPoints="1" noAdjustHandles="1" noChangeArrowheads="1" noChangeShapeType="1" noTextEdit="1"/>
              </p:cNvSpPr>
              <p:nvPr/>
            </p:nvSpPr>
            <p:spPr>
              <a:xfrm>
                <a:off x="1115616" y="2996952"/>
                <a:ext cx="4824536" cy="2876300"/>
              </a:xfrm>
              <a:prstGeom prst="rect">
                <a:avLst/>
              </a:prstGeom>
              <a:blipFill>
                <a:blip r:embed="rId3"/>
                <a:stretch>
                  <a:fillRect l="-1264" t="-1274" b="-3397"/>
                </a:stretch>
              </a:blipFill>
            </p:spPr>
            <p:txBody>
              <a:bodyPr/>
              <a:lstStyle/>
              <a:p>
                <a:r>
                  <a:rPr lang="en-GB">
                    <a:noFill/>
                  </a:rPr>
                  <a:t> </a:t>
                </a:r>
              </a:p>
            </p:txBody>
          </p:sp>
        </mc:Fallback>
      </mc:AlternateContent>
      <p:sp>
        <p:nvSpPr>
          <p:cNvPr id="8" name="Rectangle 7"/>
          <p:cNvSpPr/>
          <p:nvPr/>
        </p:nvSpPr>
        <p:spPr>
          <a:xfrm>
            <a:off x="467544" y="2060848"/>
            <a:ext cx="576064" cy="3600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Q1</a:t>
            </a:r>
          </a:p>
        </p:txBody>
      </p:sp>
      <p:sp>
        <p:nvSpPr>
          <p:cNvPr id="9" name="Rectangle 8"/>
          <p:cNvSpPr/>
          <p:nvPr/>
        </p:nvSpPr>
        <p:spPr>
          <a:xfrm>
            <a:off x="467544" y="3068960"/>
            <a:ext cx="576064" cy="3600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Q2</a:t>
            </a:r>
          </a:p>
        </p:txBody>
      </p:sp>
      <p:sp>
        <p:nvSpPr>
          <p:cNvPr id="10" name="Rectangle 9"/>
          <p:cNvSpPr/>
          <p:nvPr/>
        </p:nvSpPr>
        <p:spPr>
          <a:xfrm>
            <a:off x="467544" y="4005064"/>
            <a:ext cx="576064" cy="3600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Q3</a:t>
            </a:r>
          </a:p>
        </p:txBody>
      </p:sp>
      <p:sp>
        <p:nvSpPr>
          <p:cNvPr id="11" name="Rectangle 10"/>
          <p:cNvSpPr/>
          <p:nvPr/>
        </p:nvSpPr>
        <p:spPr>
          <a:xfrm>
            <a:off x="467544" y="4941168"/>
            <a:ext cx="576064" cy="3600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Q4</a:t>
            </a:r>
          </a:p>
        </p:txBody>
      </p:sp>
      <p:sp>
        <p:nvSpPr>
          <p:cNvPr id="12" name="Rectangle 11"/>
          <p:cNvSpPr/>
          <p:nvPr/>
        </p:nvSpPr>
        <p:spPr>
          <a:xfrm>
            <a:off x="1187624" y="2348880"/>
            <a:ext cx="4176464" cy="432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1176766" y="3368918"/>
            <a:ext cx="4176464" cy="432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1176766" y="4305022"/>
            <a:ext cx="4176464" cy="432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1176766" y="5176748"/>
            <a:ext cx="4176464" cy="7200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6" name="TextBox 15"/>
              <p:cNvSpPr txBox="1"/>
              <p:nvPr/>
            </p:nvSpPr>
            <p:spPr>
              <a:xfrm>
                <a:off x="6588224" y="4399534"/>
                <a:ext cx="2376264"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This question is asking the opposite, i.e. “what input </a:t>
                </a:r>
                <a14:m>
                  <m:oMath xmlns:m="http://schemas.openxmlformats.org/officeDocument/2006/math">
                    <m:r>
                      <a:rPr lang="en-GB" b="0" i="1" smtClean="0">
                        <a:latin typeface="Cambria Math" panose="02040503050406030204" pitchFamily="18" charset="0"/>
                      </a:rPr>
                      <m:t>𝑎</m:t>
                    </m:r>
                  </m:oMath>
                </a14:m>
                <a:r>
                  <a:rPr lang="en-GB" dirty="0"/>
                  <a:t> would give an output of 38?”</a:t>
                </a:r>
              </a:p>
            </p:txBody>
          </p:sp>
        </mc:Choice>
        <mc:Fallback xmlns="">
          <p:sp>
            <p:nvSpPr>
              <p:cNvPr id="16" name="TextBox 15"/>
              <p:cNvSpPr txBox="1">
                <a:spLocks noRot="1" noChangeAspect="1" noMove="1" noResize="1" noEditPoints="1" noAdjustHandles="1" noChangeArrowheads="1" noChangeShapeType="1" noTextEdit="1"/>
              </p:cNvSpPr>
              <p:nvPr/>
            </p:nvSpPr>
            <p:spPr>
              <a:xfrm>
                <a:off x="6588224" y="4399534"/>
                <a:ext cx="2376264" cy="1200329"/>
              </a:xfrm>
              <a:prstGeom prst="rect">
                <a:avLst/>
              </a:prstGeom>
              <a:blipFill rotWithShape="0">
                <a:blip r:embed="rId4"/>
                <a:stretch>
                  <a:fillRect l="-1777" t="-1990" r="-3046" b="-5970"/>
                </a:stretch>
              </a:blipFill>
            </p:spPr>
            <p:txBody>
              <a:bodyPr/>
              <a:lstStyle/>
              <a:p>
                <a:r>
                  <a:rPr lang="en-GB">
                    <a:noFill/>
                  </a:rPr>
                  <a:t> </a:t>
                </a:r>
              </a:p>
            </p:txBody>
          </p:sp>
        </mc:Fallback>
      </mc:AlternateContent>
      <p:cxnSp>
        <p:nvCxnSpPr>
          <p:cNvPr id="18" name="Straight Arrow Connector 17"/>
          <p:cNvCxnSpPr>
            <a:stCxn id="16" idx="1"/>
          </p:cNvCxnSpPr>
          <p:nvPr/>
        </p:nvCxnSpPr>
        <p:spPr>
          <a:xfrm flipH="1">
            <a:off x="5724128" y="4999699"/>
            <a:ext cx="864096" cy="3015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550429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0" restart="whenNotActive" fill="hold" evtFilter="cancelBubble" nodeType="interactiveSeq">
                <p:stCondLst>
                  <p:cond evt="onClick" delay="0">
                    <p:tgtEl>
                      <p:spTgt spid="1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childTnLst>
              </p:cTn>
              <p:nextCondLst>
                <p:cond evt="onClick" delay="0">
                  <p:tgtEl>
                    <p:spTgt spid="15"/>
                  </p:tgtEl>
                </p:cond>
              </p:nextCondLst>
            </p:seq>
          </p:childTnLst>
        </p:cTn>
      </p:par>
    </p:tnLst>
    <p:bldLst>
      <p:bldP spid="12" grpId="0" animBg="1"/>
      <p:bldP spid="13" grpId="0" animBg="1"/>
      <p:bldP spid="14"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Algebraic Inputs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251520" y="821546"/>
                <a:ext cx="7344816" cy="707886"/>
              </a:xfrm>
              <a:prstGeom prst="rect">
                <a:avLst/>
              </a:prstGeom>
              <a:noFill/>
            </p:spPr>
            <p:txBody>
              <a:bodyPr wrap="square" rtlCol="0">
                <a:spAutoFit/>
              </a:bodyPr>
              <a:lstStyle/>
              <a:p>
                <a:r>
                  <a:rPr lang="en-GB" sz="2000" dirty="0"/>
                  <a:t>If you change the input of the function (</a:t>
                </a:r>
                <a14:m>
                  <m:oMath xmlns:m="http://schemas.openxmlformats.org/officeDocument/2006/math">
                    <m:r>
                      <a:rPr lang="en-GB" sz="2000" b="0" i="1" smtClean="0">
                        <a:latin typeface="Cambria Math" panose="02040503050406030204" pitchFamily="18" charset="0"/>
                      </a:rPr>
                      <m:t>𝑥</m:t>
                    </m:r>
                  </m:oMath>
                </a14:m>
                <a:r>
                  <a:rPr lang="en-GB" sz="2000" dirty="0"/>
                  <a:t>), just replace each occurrence of </a:t>
                </a:r>
                <a14:m>
                  <m:oMath xmlns:m="http://schemas.openxmlformats.org/officeDocument/2006/math">
                    <m:r>
                      <a:rPr lang="en-GB" sz="2000" b="0" i="1" smtClean="0">
                        <a:latin typeface="Cambria Math" panose="02040503050406030204" pitchFamily="18" charset="0"/>
                      </a:rPr>
                      <m:t>𝑥</m:t>
                    </m:r>
                  </m:oMath>
                </a14:m>
                <a:r>
                  <a:rPr lang="en-GB" sz="2000" dirty="0"/>
                  <a:t> in the output.</a:t>
                </a:r>
              </a:p>
            </p:txBody>
          </p:sp>
        </mc:Choice>
        <mc:Fallback xmlns="">
          <p:sp>
            <p:nvSpPr>
              <p:cNvPr id="5" name="TextBox 4"/>
              <p:cNvSpPr txBox="1">
                <a:spLocks noRot="1" noChangeAspect="1" noMove="1" noResize="1" noEditPoints="1" noAdjustHandles="1" noChangeArrowheads="1" noChangeShapeType="1" noTextEdit="1"/>
              </p:cNvSpPr>
              <p:nvPr/>
            </p:nvSpPr>
            <p:spPr>
              <a:xfrm>
                <a:off x="251520" y="821546"/>
                <a:ext cx="7344816" cy="707886"/>
              </a:xfrm>
              <a:prstGeom prst="rect">
                <a:avLst/>
              </a:prstGeom>
              <a:blipFill rotWithShape="0">
                <a:blip r:embed="rId2"/>
                <a:stretch>
                  <a:fillRect l="-830" t="-5172" b="-1465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67544" y="1929574"/>
                <a:ext cx="3888432" cy="52322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GB" sz="2800" dirty="0"/>
                  <a:t>If </a:t>
                </a:r>
                <a14:m>
                  <m:oMath xmlns:m="http://schemas.openxmlformats.org/officeDocument/2006/math">
                    <m:r>
                      <a:rPr lang="en-GB" sz="2800" b="0" i="1" smtClean="0">
                        <a:latin typeface="Cambria Math" panose="02040503050406030204" pitchFamily="18" charset="0"/>
                      </a:rPr>
                      <m:t>𝑓</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𝑥</m:t>
                        </m:r>
                      </m:e>
                    </m:d>
                    <m:r>
                      <a:rPr lang="en-GB" sz="2800" b="0" i="1" smtClean="0">
                        <a:latin typeface="Cambria Math" panose="02040503050406030204" pitchFamily="18" charset="0"/>
                      </a:rPr>
                      <m:t>=</m:t>
                    </m:r>
                    <m:r>
                      <a:rPr lang="en-GB" sz="2800" b="0" i="1" smtClean="0">
                        <a:latin typeface="Cambria Math" panose="02040503050406030204" pitchFamily="18" charset="0"/>
                      </a:rPr>
                      <m:t>𝑥</m:t>
                    </m:r>
                    <m:r>
                      <a:rPr lang="en-GB" sz="2800" b="0" i="1" smtClean="0">
                        <a:latin typeface="Cambria Math" panose="02040503050406030204" pitchFamily="18" charset="0"/>
                      </a:rPr>
                      <m:t>+1</m:t>
                    </m:r>
                  </m:oMath>
                </a14:m>
                <a:r>
                  <a:rPr lang="en-GB" sz="2800" dirty="0"/>
                  <a:t> what is:</a:t>
                </a:r>
              </a:p>
            </p:txBody>
          </p:sp>
        </mc:Choice>
        <mc:Fallback xmlns="">
          <p:sp>
            <p:nvSpPr>
              <p:cNvPr id="6" name="TextBox 5"/>
              <p:cNvSpPr txBox="1">
                <a:spLocks noRot="1" noChangeAspect="1" noMove="1" noResize="1" noEditPoints="1" noAdjustHandles="1" noChangeArrowheads="1" noChangeShapeType="1" noTextEdit="1"/>
              </p:cNvSpPr>
              <p:nvPr/>
            </p:nvSpPr>
            <p:spPr>
              <a:xfrm>
                <a:off x="467544" y="1929574"/>
                <a:ext cx="3888432" cy="523220"/>
              </a:xfrm>
              <a:prstGeom prst="rect">
                <a:avLst/>
              </a:prstGeom>
              <a:blipFill rotWithShape="0">
                <a:blip r:embed="rId3"/>
                <a:stretch>
                  <a:fillRect b="-15596"/>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67544" y="2852936"/>
                <a:ext cx="3888432" cy="1586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𝑓</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r>
                            <a:rPr lang="en-GB" sz="2400" b="0" i="1" smtClean="0">
                              <a:latin typeface="Cambria Math" panose="02040503050406030204" pitchFamily="18" charset="0"/>
                            </a:rPr>
                            <m:t>−1</m:t>
                          </m:r>
                        </m:e>
                      </m:d>
                      <m:r>
                        <a:rPr lang="en-GB" sz="2400" b="0" i="1" smtClean="0">
                          <a:latin typeface="Cambria Math" panose="02040503050406030204" pitchFamily="18" charset="0"/>
                        </a:rPr>
                        <m:t>=</m:t>
                      </m:r>
                      <m:d>
                        <m:dPr>
                          <m:ctrlPr>
                            <a:rPr lang="en-GB" sz="2400" b="1" i="1" smtClean="0">
                              <a:latin typeface="Cambria Math" panose="02040503050406030204" pitchFamily="18" charset="0"/>
                            </a:rPr>
                          </m:ctrlPr>
                        </m:dPr>
                        <m:e>
                          <m:r>
                            <a:rPr lang="en-GB" sz="2400" b="1" i="1" smtClean="0">
                              <a:latin typeface="Cambria Math" panose="02040503050406030204" pitchFamily="18" charset="0"/>
                            </a:rPr>
                            <m:t>𝒙</m:t>
                          </m:r>
                          <m:r>
                            <a:rPr lang="en-GB" sz="2400" b="1" i="1" smtClean="0">
                              <a:latin typeface="Cambria Math" panose="02040503050406030204" pitchFamily="18" charset="0"/>
                            </a:rPr>
                            <m:t>−</m:t>
                          </m:r>
                          <m:r>
                            <a:rPr lang="en-GB" sz="2400" b="1" i="1" smtClean="0">
                              <a:latin typeface="Cambria Math" panose="02040503050406030204" pitchFamily="18" charset="0"/>
                            </a:rPr>
                            <m:t>𝟏</m:t>
                          </m:r>
                        </m:e>
                      </m:d>
                      <m:r>
                        <a:rPr lang="en-GB" sz="2400" b="1" i="1" smtClean="0">
                          <a:latin typeface="Cambria Math" panose="02040503050406030204" pitchFamily="18" charset="0"/>
                        </a:rPr>
                        <m:t>+</m:t>
                      </m:r>
                      <m:r>
                        <a:rPr lang="en-GB" sz="2400" b="1" i="1" smtClean="0">
                          <a:latin typeface="Cambria Math" panose="02040503050406030204" pitchFamily="18" charset="0"/>
                        </a:rPr>
                        <m:t>𝟏</m:t>
                      </m:r>
                      <m:r>
                        <a:rPr lang="en-GB" sz="2400" b="1" i="1" smtClean="0">
                          <a:latin typeface="Cambria Math" panose="02040503050406030204" pitchFamily="18" charset="0"/>
                        </a:rPr>
                        <m:t>=</m:t>
                      </m:r>
                      <m:r>
                        <a:rPr lang="en-GB" sz="2400" b="1" i="1" smtClean="0">
                          <a:latin typeface="Cambria Math" panose="02040503050406030204" pitchFamily="18" charset="0"/>
                        </a:rPr>
                        <m:t>𝒙</m:t>
                      </m:r>
                    </m:oMath>
                    <m:oMath xmlns:m="http://schemas.openxmlformats.org/officeDocument/2006/math">
                      <m:r>
                        <a:rPr lang="en-GB" sz="2400" b="0" i="1" smtClean="0">
                          <a:latin typeface="Cambria Math" panose="02040503050406030204" pitchFamily="18" charset="0"/>
                        </a:rPr>
                        <m:t>𝑓</m:t>
                      </m:r>
                      <m:d>
                        <m:dPr>
                          <m:ctrlPr>
                            <a:rPr lang="en-GB" sz="2400" b="0" i="1" smtClean="0">
                              <a:latin typeface="Cambria Math" panose="02040503050406030204" pitchFamily="18" charset="0"/>
                            </a:rPr>
                          </m:ctrlPr>
                        </m:dPr>
                        <m:e>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e>
                      </m:d>
                      <m:r>
                        <a:rPr lang="en-GB" sz="2400" b="0" i="1" smtClean="0">
                          <a:latin typeface="Cambria Math" panose="02040503050406030204" pitchFamily="18" charset="0"/>
                        </a:rPr>
                        <m:t>=</m:t>
                      </m:r>
                      <m:sSup>
                        <m:sSupPr>
                          <m:ctrlPr>
                            <a:rPr lang="en-GB" sz="2400" b="1" i="1" smtClean="0">
                              <a:latin typeface="Cambria Math" panose="02040503050406030204" pitchFamily="18" charset="0"/>
                            </a:rPr>
                          </m:ctrlPr>
                        </m:sSupPr>
                        <m:e>
                          <m:r>
                            <a:rPr lang="en-GB" sz="2400" b="1" i="1" smtClean="0">
                              <a:latin typeface="Cambria Math" panose="02040503050406030204" pitchFamily="18" charset="0"/>
                            </a:rPr>
                            <m:t>𝒙</m:t>
                          </m:r>
                        </m:e>
                        <m:sup>
                          <m:r>
                            <a:rPr lang="en-GB" sz="2400" b="1" i="1" smtClean="0">
                              <a:latin typeface="Cambria Math" panose="02040503050406030204" pitchFamily="18" charset="0"/>
                            </a:rPr>
                            <m:t>𝟐</m:t>
                          </m:r>
                        </m:sup>
                      </m:sSup>
                      <m:r>
                        <a:rPr lang="en-GB" sz="2400" b="1" i="1" smtClean="0">
                          <a:latin typeface="Cambria Math" panose="02040503050406030204" pitchFamily="18" charset="0"/>
                        </a:rPr>
                        <m:t>+</m:t>
                      </m:r>
                      <m:r>
                        <a:rPr lang="en-GB" sz="2400" b="1" i="1" smtClean="0">
                          <a:latin typeface="Cambria Math" panose="02040503050406030204" pitchFamily="18" charset="0"/>
                        </a:rPr>
                        <m:t>𝟏</m:t>
                      </m:r>
                    </m:oMath>
                    <m:oMath xmlns:m="http://schemas.openxmlformats.org/officeDocument/2006/math">
                      <m:r>
                        <a:rPr lang="en-GB" sz="2400" b="0" i="1" smtClean="0">
                          <a:latin typeface="Cambria Math" panose="02040503050406030204" pitchFamily="18" charset="0"/>
                        </a:rPr>
                        <m:t>𝑓</m:t>
                      </m:r>
                      <m:sSup>
                        <m:sSupPr>
                          <m:ctrlPr>
                            <a:rPr lang="en-GB" sz="2400" b="0" i="1" smtClean="0">
                              <a:latin typeface="Cambria Math" panose="02040503050406030204" pitchFamily="18" charset="0"/>
                            </a:rPr>
                          </m:ctrlPr>
                        </m:sSupPr>
                        <m:e>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e>
                          </m:d>
                        </m:e>
                        <m:sup>
                          <m:r>
                            <a:rPr lang="en-GB" sz="2400" b="0" i="1" smtClean="0">
                              <a:latin typeface="Cambria Math" panose="02040503050406030204" pitchFamily="18" charset="0"/>
                            </a:rPr>
                            <m:t>2</m:t>
                          </m:r>
                        </m:sup>
                      </m:sSup>
                      <m:r>
                        <a:rPr lang="en-GB" sz="2400" b="0" i="1" smtClean="0">
                          <a:latin typeface="Cambria Math" panose="02040503050406030204" pitchFamily="18" charset="0"/>
                        </a:rPr>
                        <m:t>=</m:t>
                      </m:r>
                      <m:sSup>
                        <m:sSupPr>
                          <m:ctrlPr>
                            <a:rPr lang="en-GB" sz="2400" b="1" i="1" smtClean="0">
                              <a:latin typeface="Cambria Math" panose="02040503050406030204" pitchFamily="18" charset="0"/>
                            </a:rPr>
                          </m:ctrlPr>
                        </m:sSupPr>
                        <m:e>
                          <m:d>
                            <m:dPr>
                              <m:ctrlPr>
                                <a:rPr lang="en-GB" sz="2400" b="1" i="1" smtClean="0">
                                  <a:latin typeface="Cambria Math" panose="02040503050406030204" pitchFamily="18" charset="0"/>
                                </a:rPr>
                              </m:ctrlPr>
                            </m:dPr>
                            <m:e>
                              <m:r>
                                <a:rPr lang="en-GB" sz="2400" b="1" i="1" smtClean="0">
                                  <a:latin typeface="Cambria Math" panose="02040503050406030204" pitchFamily="18" charset="0"/>
                                </a:rPr>
                                <m:t>𝒙</m:t>
                              </m:r>
                              <m:r>
                                <a:rPr lang="en-GB" sz="2400" b="1" i="1" smtClean="0">
                                  <a:latin typeface="Cambria Math" panose="02040503050406030204" pitchFamily="18" charset="0"/>
                                </a:rPr>
                                <m:t>+</m:t>
                              </m:r>
                              <m:r>
                                <a:rPr lang="en-GB" sz="2400" b="1" i="1" smtClean="0">
                                  <a:latin typeface="Cambria Math" panose="02040503050406030204" pitchFamily="18" charset="0"/>
                                </a:rPr>
                                <m:t>𝟏</m:t>
                              </m:r>
                            </m:e>
                          </m:d>
                        </m:e>
                        <m:sup>
                          <m:r>
                            <a:rPr lang="en-GB" sz="2400" b="1" i="1" smtClean="0">
                              <a:latin typeface="Cambria Math" panose="02040503050406030204" pitchFamily="18" charset="0"/>
                            </a:rPr>
                            <m:t>𝟐</m:t>
                          </m:r>
                        </m:sup>
                      </m:sSup>
                    </m:oMath>
                    <m:oMath xmlns:m="http://schemas.openxmlformats.org/officeDocument/2006/math">
                      <m:r>
                        <a:rPr lang="en-GB" sz="2400" b="0" i="1" smtClean="0">
                          <a:latin typeface="Cambria Math" panose="02040503050406030204" pitchFamily="18" charset="0"/>
                        </a:rPr>
                        <m:t>𝑓</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2</m:t>
                          </m:r>
                          <m:r>
                            <a:rPr lang="en-GB" sz="2400" b="0" i="1" smtClean="0">
                              <a:latin typeface="Cambria Math" panose="02040503050406030204" pitchFamily="18" charset="0"/>
                            </a:rPr>
                            <m:t>𝑥</m:t>
                          </m:r>
                        </m:e>
                      </m:d>
                      <m:r>
                        <a:rPr lang="en-GB" sz="2400" b="0" i="1" smtClean="0">
                          <a:latin typeface="Cambria Math" panose="02040503050406030204" pitchFamily="18" charset="0"/>
                        </a:rPr>
                        <m:t>=</m:t>
                      </m:r>
                      <m:r>
                        <a:rPr lang="en-GB" sz="2400" b="1" i="1" smtClean="0">
                          <a:latin typeface="Cambria Math" panose="02040503050406030204" pitchFamily="18" charset="0"/>
                        </a:rPr>
                        <m:t>𝟐</m:t>
                      </m:r>
                      <m:r>
                        <a:rPr lang="en-GB" sz="2400" b="1" i="1" smtClean="0">
                          <a:latin typeface="Cambria Math" panose="02040503050406030204" pitchFamily="18" charset="0"/>
                        </a:rPr>
                        <m:t>𝒙</m:t>
                      </m:r>
                      <m:r>
                        <a:rPr lang="en-GB" sz="2400" b="1" i="1" smtClean="0">
                          <a:latin typeface="Cambria Math" panose="02040503050406030204" pitchFamily="18" charset="0"/>
                        </a:rPr>
                        <m:t>+</m:t>
                      </m:r>
                      <m:r>
                        <a:rPr lang="en-GB" sz="2400" b="1" i="1" smtClean="0">
                          <a:latin typeface="Cambria Math" panose="02040503050406030204" pitchFamily="18" charset="0"/>
                        </a:rPr>
                        <m:t>𝟏</m:t>
                      </m:r>
                    </m:oMath>
                  </m:oMathPara>
                </a14:m>
                <a:endParaRPr lang="en-GB" sz="2400" b="1" dirty="0"/>
              </a:p>
            </p:txBody>
          </p:sp>
        </mc:Choice>
        <mc:Fallback xmlns="">
          <p:sp>
            <p:nvSpPr>
              <p:cNvPr id="7" name="TextBox 6"/>
              <p:cNvSpPr txBox="1">
                <a:spLocks noRot="1" noChangeAspect="1" noMove="1" noResize="1" noEditPoints="1" noAdjustHandles="1" noChangeArrowheads="1" noChangeShapeType="1" noTextEdit="1"/>
              </p:cNvSpPr>
              <p:nvPr/>
            </p:nvSpPr>
            <p:spPr>
              <a:xfrm>
                <a:off x="467544" y="2852936"/>
                <a:ext cx="3888432" cy="1586332"/>
              </a:xfrm>
              <a:prstGeom prst="rect">
                <a:avLst/>
              </a:prstGeom>
              <a:blipFill rotWithShape="0">
                <a:blip r:embed="rId4"/>
                <a:stretch>
                  <a:fillRect l="-313" b="-461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788024" y="1929574"/>
                <a:ext cx="3888432" cy="52322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GB" sz="2800" dirty="0"/>
                  <a:t>If </a:t>
                </a:r>
                <a14:m>
                  <m:oMath xmlns:m="http://schemas.openxmlformats.org/officeDocument/2006/math">
                    <m:r>
                      <a:rPr lang="en-GB" sz="2800" b="0" i="1" smtClean="0">
                        <a:latin typeface="Cambria Math" panose="02040503050406030204" pitchFamily="18" charset="0"/>
                      </a:rPr>
                      <m:t>𝑓</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𝑥</m:t>
                        </m:r>
                      </m:e>
                    </m:d>
                    <m:r>
                      <a:rPr lang="en-GB" sz="2800" b="0" i="1" smtClean="0">
                        <a:latin typeface="Cambria Math" panose="02040503050406030204" pitchFamily="18" charset="0"/>
                      </a:rPr>
                      <m:t>=</m:t>
                    </m:r>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𝑥</m:t>
                        </m:r>
                      </m:e>
                      <m:sup>
                        <m:r>
                          <a:rPr lang="en-GB" sz="2800" b="0" i="1" smtClean="0">
                            <a:latin typeface="Cambria Math" panose="02040503050406030204" pitchFamily="18" charset="0"/>
                          </a:rPr>
                          <m:t>2</m:t>
                        </m:r>
                      </m:sup>
                    </m:sSup>
                    <m:r>
                      <a:rPr lang="en-GB" sz="2800" b="0" i="1" smtClean="0">
                        <a:latin typeface="Cambria Math" panose="02040503050406030204" pitchFamily="18" charset="0"/>
                      </a:rPr>
                      <m:t>−1</m:t>
                    </m:r>
                  </m:oMath>
                </a14:m>
                <a:r>
                  <a:rPr lang="en-GB" sz="2800" dirty="0"/>
                  <a:t> what is:</a:t>
                </a:r>
              </a:p>
            </p:txBody>
          </p:sp>
        </mc:Choice>
        <mc:Fallback xmlns="">
          <p:sp>
            <p:nvSpPr>
              <p:cNvPr id="8" name="TextBox 7"/>
              <p:cNvSpPr txBox="1">
                <a:spLocks noRot="1" noChangeAspect="1" noMove="1" noResize="1" noEditPoints="1" noAdjustHandles="1" noChangeArrowheads="1" noChangeShapeType="1" noTextEdit="1"/>
              </p:cNvSpPr>
              <p:nvPr/>
            </p:nvSpPr>
            <p:spPr>
              <a:xfrm>
                <a:off x="4788024" y="1929574"/>
                <a:ext cx="3888432" cy="523220"/>
              </a:xfrm>
              <a:prstGeom prst="rect">
                <a:avLst/>
              </a:prstGeom>
              <a:blipFill rotWithShape="0">
                <a:blip r:embed="rId5"/>
                <a:stretch>
                  <a:fillRect b="-15596"/>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928259" y="2852936"/>
                <a:ext cx="4132613" cy="247157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𝑓</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r>
                            <a:rPr lang="en-GB" sz="2400" b="0" i="1" smtClean="0">
                              <a:latin typeface="Cambria Math" panose="02040503050406030204" pitchFamily="18" charset="0"/>
                            </a:rPr>
                            <m:t>−1</m:t>
                          </m:r>
                        </m:e>
                      </m:d>
                      <m:r>
                        <a:rPr lang="en-GB" sz="2400" b="0" i="1" smtClean="0">
                          <a:latin typeface="Cambria Math" panose="02040503050406030204" pitchFamily="18" charset="0"/>
                        </a:rPr>
                        <m:t>=</m:t>
                      </m:r>
                      <m:sSup>
                        <m:sSupPr>
                          <m:ctrlPr>
                            <a:rPr lang="en-GB" sz="2400" b="1" i="1" smtClean="0">
                              <a:latin typeface="Cambria Math" panose="02040503050406030204" pitchFamily="18" charset="0"/>
                            </a:rPr>
                          </m:ctrlPr>
                        </m:sSupPr>
                        <m:e>
                          <m:d>
                            <m:dPr>
                              <m:ctrlPr>
                                <a:rPr lang="en-GB" sz="2400" b="1" i="1" smtClean="0">
                                  <a:latin typeface="Cambria Math" panose="02040503050406030204" pitchFamily="18" charset="0"/>
                                </a:rPr>
                              </m:ctrlPr>
                            </m:dPr>
                            <m:e>
                              <m:r>
                                <a:rPr lang="en-GB" sz="2400" b="1" i="1" smtClean="0">
                                  <a:latin typeface="Cambria Math" panose="02040503050406030204" pitchFamily="18" charset="0"/>
                                </a:rPr>
                                <m:t>𝒙</m:t>
                              </m:r>
                              <m:r>
                                <a:rPr lang="en-GB" sz="2400" b="1" i="1" smtClean="0">
                                  <a:latin typeface="Cambria Math" panose="02040503050406030204" pitchFamily="18" charset="0"/>
                                </a:rPr>
                                <m:t>−</m:t>
                              </m:r>
                              <m:r>
                                <a:rPr lang="en-GB" sz="2400" b="1" i="1" smtClean="0">
                                  <a:latin typeface="Cambria Math" panose="02040503050406030204" pitchFamily="18" charset="0"/>
                                </a:rPr>
                                <m:t>𝟏</m:t>
                              </m:r>
                            </m:e>
                          </m:d>
                        </m:e>
                        <m:sup>
                          <m:r>
                            <a:rPr lang="en-GB" sz="2400" b="1" i="1" smtClean="0">
                              <a:latin typeface="Cambria Math" panose="02040503050406030204" pitchFamily="18" charset="0"/>
                            </a:rPr>
                            <m:t>𝟐</m:t>
                          </m:r>
                        </m:sup>
                      </m:sSup>
                      <m:r>
                        <a:rPr lang="en-GB" sz="2400" b="1" i="1" smtClean="0">
                          <a:latin typeface="Cambria Math" panose="02040503050406030204" pitchFamily="18" charset="0"/>
                        </a:rPr>
                        <m:t>−</m:t>
                      </m:r>
                      <m:r>
                        <a:rPr lang="en-GB" sz="2400" b="1" i="1" smtClean="0">
                          <a:latin typeface="Cambria Math" panose="02040503050406030204" pitchFamily="18" charset="0"/>
                        </a:rPr>
                        <m:t>𝟏</m:t>
                      </m:r>
                    </m:oMath>
                    <m:oMath xmlns:m="http://schemas.openxmlformats.org/officeDocument/2006/math">
                      <m:r>
                        <a:rPr lang="en-GB" sz="2400" b="1" i="1" smtClean="0">
                          <a:latin typeface="Cambria Math" panose="02040503050406030204" pitchFamily="18" charset="0"/>
                        </a:rPr>
                        <m:t>                  =</m:t>
                      </m:r>
                      <m:sSup>
                        <m:sSupPr>
                          <m:ctrlPr>
                            <a:rPr lang="en-GB" sz="2400" b="1" i="1" smtClean="0">
                              <a:latin typeface="Cambria Math" panose="02040503050406030204" pitchFamily="18" charset="0"/>
                            </a:rPr>
                          </m:ctrlPr>
                        </m:sSupPr>
                        <m:e>
                          <m:r>
                            <a:rPr lang="en-GB" sz="2400" b="1" i="1" smtClean="0">
                              <a:latin typeface="Cambria Math" panose="02040503050406030204" pitchFamily="18" charset="0"/>
                            </a:rPr>
                            <m:t>𝒙</m:t>
                          </m:r>
                        </m:e>
                        <m:sup>
                          <m:r>
                            <a:rPr lang="en-GB" sz="2400" b="1" i="1" smtClean="0">
                              <a:latin typeface="Cambria Math" panose="02040503050406030204" pitchFamily="18" charset="0"/>
                            </a:rPr>
                            <m:t>𝟐</m:t>
                          </m:r>
                        </m:sup>
                      </m:sSup>
                      <m:r>
                        <a:rPr lang="en-GB" sz="2400" b="1" i="1" smtClean="0">
                          <a:latin typeface="Cambria Math" panose="02040503050406030204" pitchFamily="18" charset="0"/>
                        </a:rPr>
                        <m:t>−</m:t>
                      </m:r>
                      <m:r>
                        <a:rPr lang="en-GB" sz="2400" b="1" i="1" smtClean="0">
                          <a:latin typeface="Cambria Math" panose="02040503050406030204" pitchFamily="18" charset="0"/>
                        </a:rPr>
                        <m:t>𝟐</m:t>
                      </m:r>
                      <m:r>
                        <a:rPr lang="en-GB" sz="2400" b="1" i="1" smtClean="0">
                          <a:latin typeface="Cambria Math" panose="02040503050406030204" pitchFamily="18" charset="0"/>
                        </a:rPr>
                        <m:t>𝒙</m:t>
                      </m:r>
                    </m:oMath>
                    <m:oMath xmlns:m="http://schemas.openxmlformats.org/officeDocument/2006/math">
                      <m:r>
                        <a:rPr lang="en-GB" sz="2400" b="0" i="1" smtClean="0">
                          <a:latin typeface="Cambria Math" panose="02040503050406030204" pitchFamily="18" charset="0"/>
                        </a:rPr>
                        <m:t>𝑓</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2</m:t>
                          </m:r>
                          <m:r>
                            <a:rPr lang="en-GB" sz="2400" b="0" i="1" smtClean="0">
                              <a:latin typeface="Cambria Math" panose="02040503050406030204" pitchFamily="18" charset="0"/>
                            </a:rPr>
                            <m:t>𝑥</m:t>
                          </m:r>
                        </m:e>
                      </m:d>
                      <m:r>
                        <a:rPr lang="en-GB" sz="2400" b="0" i="1" smtClean="0">
                          <a:latin typeface="Cambria Math" panose="02040503050406030204" pitchFamily="18" charset="0"/>
                        </a:rPr>
                        <m:t>=</m:t>
                      </m:r>
                      <m:sSup>
                        <m:sSupPr>
                          <m:ctrlPr>
                            <a:rPr lang="en-GB" sz="2400" b="1" i="1" smtClean="0">
                              <a:latin typeface="Cambria Math" panose="02040503050406030204" pitchFamily="18" charset="0"/>
                            </a:rPr>
                          </m:ctrlPr>
                        </m:sSupPr>
                        <m:e>
                          <m:d>
                            <m:dPr>
                              <m:ctrlPr>
                                <a:rPr lang="en-GB" sz="2400" b="1" i="1" smtClean="0">
                                  <a:latin typeface="Cambria Math" panose="02040503050406030204" pitchFamily="18" charset="0"/>
                                </a:rPr>
                              </m:ctrlPr>
                            </m:dPr>
                            <m:e>
                              <m:r>
                                <a:rPr lang="en-GB" sz="2400" b="1" i="1" smtClean="0">
                                  <a:latin typeface="Cambria Math" panose="02040503050406030204" pitchFamily="18" charset="0"/>
                                </a:rPr>
                                <m:t>𝟐</m:t>
                              </m:r>
                              <m:r>
                                <a:rPr lang="en-GB" sz="2400" b="1" i="1" smtClean="0">
                                  <a:latin typeface="Cambria Math" panose="02040503050406030204" pitchFamily="18" charset="0"/>
                                </a:rPr>
                                <m:t>𝒙</m:t>
                              </m:r>
                            </m:e>
                          </m:d>
                        </m:e>
                        <m:sup>
                          <m:r>
                            <a:rPr lang="en-GB" sz="2400" b="1" i="1" smtClean="0">
                              <a:latin typeface="Cambria Math" panose="02040503050406030204" pitchFamily="18" charset="0"/>
                            </a:rPr>
                            <m:t>𝟐</m:t>
                          </m:r>
                        </m:sup>
                      </m:sSup>
                      <m:r>
                        <a:rPr lang="en-GB" sz="2400" b="1" i="1" smtClean="0">
                          <a:latin typeface="Cambria Math" panose="02040503050406030204" pitchFamily="18" charset="0"/>
                        </a:rPr>
                        <m:t>−</m:t>
                      </m:r>
                      <m:r>
                        <a:rPr lang="en-GB" sz="2400" b="1" i="1" smtClean="0">
                          <a:latin typeface="Cambria Math" panose="02040503050406030204" pitchFamily="18" charset="0"/>
                        </a:rPr>
                        <m:t>𝟏</m:t>
                      </m:r>
                    </m:oMath>
                    <m:oMath xmlns:m="http://schemas.openxmlformats.org/officeDocument/2006/math">
                      <m:r>
                        <a:rPr lang="en-GB" sz="2400" b="1" i="1" smtClean="0">
                          <a:latin typeface="Cambria Math" panose="02040503050406030204" pitchFamily="18" charset="0"/>
                        </a:rPr>
                        <m:t>             =</m:t>
                      </m:r>
                      <m:r>
                        <a:rPr lang="en-GB" sz="2400" b="1" i="1" smtClean="0">
                          <a:latin typeface="Cambria Math" panose="02040503050406030204" pitchFamily="18" charset="0"/>
                        </a:rPr>
                        <m:t>𝟒</m:t>
                      </m:r>
                      <m:sSup>
                        <m:sSupPr>
                          <m:ctrlPr>
                            <a:rPr lang="en-GB" sz="2400" b="1" i="1" smtClean="0">
                              <a:latin typeface="Cambria Math" panose="02040503050406030204" pitchFamily="18" charset="0"/>
                            </a:rPr>
                          </m:ctrlPr>
                        </m:sSupPr>
                        <m:e>
                          <m:r>
                            <a:rPr lang="en-GB" sz="2400" b="1" i="1" smtClean="0">
                              <a:latin typeface="Cambria Math" panose="02040503050406030204" pitchFamily="18" charset="0"/>
                            </a:rPr>
                            <m:t>𝒙</m:t>
                          </m:r>
                        </m:e>
                        <m:sup>
                          <m:r>
                            <a:rPr lang="en-GB" sz="2400" b="1" i="1" smtClean="0">
                              <a:latin typeface="Cambria Math" panose="02040503050406030204" pitchFamily="18" charset="0"/>
                            </a:rPr>
                            <m:t>𝟐</m:t>
                          </m:r>
                        </m:sup>
                      </m:sSup>
                      <m:r>
                        <a:rPr lang="en-GB" sz="2400" b="1" i="1" smtClean="0">
                          <a:latin typeface="Cambria Math" panose="02040503050406030204" pitchFamily="18" charset="0"/>
                        </a:rPr>
                        <m:t>−</m:t>
                      </m:r>
                      <m:r>
                        <a:rPr lang="en-GB" sz="2400" b="1" i="1" smtClean="0">
                          <a:latin typeface="Cambria Math" panose="02040503050406030204" pitchFamily="18" charset="0"/>
                        </a:rPr>
                        <m:t>𝟏</m:t>
                      </m:r>
                    </m:oMath>
                    <m:oMath xmlns:m="http://schemas.openxmlformats.org/officeDocument/2006/math">
                      <m:r>
                        <a:rPr lang="en-GB" sz="2400" b="0" i="1" smtClean="0">
                          <a:latin typeface="Cambria Math" panose="02040503050406030204" pitchFamily="18" charset="0"/>
                        </a:rPr>
                        <m:t>𝑓</m:t>
                      </m:r>
                      <m:d>
                        <m:dPr>
                          <m:ctrlPr>
                            <a:rPr lang="en-GB" sz="2400" b="0" i="1" smtClean="0">
                              <a:latin typeface="Cambria Math" panose="02040503050406030204" pitchFamily="18" charset="0"/>
                            </a:rPr>
                          </m:ctrlPr>
                        </m:dPr>
                        <m:e>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+1</m:t>
                          </m:r>
                        </m:e>
                      </m:d>
                      <m:r>
                        <a:rPr lang="en-GB" sz="2400" b="0" i="1" smtClean="0">
                          <a:latin typeface="Cambria Math" panose="02040503050406030204" pitchFamily="18" charset="0"/>
                        </a:rPr>
                        <m:t>=</m:t>
                      </m:r>
                      <m:sSup>
                        <m:sSupPr>
                          <m:ctrlPr>
                            <a:rPr lang="en-GB" sz="2400" b="1" i="1" smtClean="0">
                              <a:latin typeface="Cambria Math" panose="02040503050406030204" pitchFamily="18" charset="0"/>
                            </a:rPr>
                          </m:ctrlPr>
                        </m:sSupPr>
                        <m:e>
                          <m:d>
                            <m:dPr>
                              <m:ctrlPr>
                                <a:rPr lang="en-GB" sz="2400" b="1" i="1" smtClean="0">
                                  <a:latin typeface="Cambria Math" panose="02040503050406030204" pitchFamily="18" charset="0"/>
                                </a:rPr>
                              </m:ctrlPr>
                            </m:dPr>
                            <m:e>
                              <m:sSup>
                                <m:sSupPr>
                                  <m:ctrlPr>
                                    <a:rPr lang="en-GB" sz="2400" b="1" i="1" smtClean="0">
                                      <a:latin typeface="Cambria Math" panose="02040503050406030204" pitchFamily="18" charset="0"/>
                                    </a:rPr>
                                  </m:ctrlPr>
                                </m:sSupPr>
                                <m:e>
                                  <m:r>
                                    <a:rPr lang="en-GB" sz="2400" b="1" i="1" smtClean="0">
                                      <a:latin typeface="Cambria Math" panose="02040503050406030204" pitchFamily="18" charset="0"/>
                                    </a:rPr>
                                    <m:t>𝒙</m:t>
                                  </m:r>
                                </m:e>
                                <m:sup>
                                  <m:r>
                                    <a:rPr lang="en-GB" sz="2400" b="1" i="1" smtClean="0">
                                      <a:latin typeface="Cambria Math" panose="02040503050406030204" pitchFamily="18" charset="0"/>
                                    </a:rPr>
                                    <m:t>𝟐</m:t>
                                  </m:r>
                                </m:sup>
                              </m:sSup>
                              <m:r>
                                <a:rPr lang="en-GB" sz="2400" b="1" i="1" smtClean="0">
                                  <a:latin typeface="Cambria Math" panose="02040503050406030204" pitchFamily="18" charset="0"/>
                                </a:rPr>
                                <m:t>+</m:t>
                              </m:r>
                              <m:r>
                                <a:rPr lang="en-GB" sz="2400" b="1" i="1" smtClean="0">
                                  <a:latin typeface="Cambria Math" panose="02040503050406030204" pitchFamily="18" charset="0"/>
                                </a:rPr>
                                <m:t>𝟏</m:t>
                              </m:r>
                            </m:e>
                          </m:d>
                        </m:e>
                        <m:sup>
                          <m:r>
                            <a:rPr lang="en-GB" sz="2400" b="1" i="1" smtClean="0">
                              <a:latin typeface="Cambria Math" panose="02040503050406030204" pitchFamily="18" charset="0"/>
                            </a:rPr>
                            <m:t>𝟐</m:t>
                          </m:r>
                        </m:sup>
                      </m:sSup>
                      <m:r>
                        <a:rPr lang="en-GB" sz="2400" b="1" i="1" smtClean="0">
                          <a:latin typeface="Cambria Math" panose="02040503050406030204" pitchFamily="18" charset="0"/>
                        </a:rPr>
                        <m:t>−</m:t>
                      </m:r>
                      <m:r>
                        <a:rPr lang="en-GB" sz="2400" b="1" i="1" smtClean="0">
                          <a:latin typeface="Cambria Math" panose="02040503050406030204" pitchFamily="18" charset="0"/>
                        </a:rPr>
                        <m:t>𝟏</m:t>
                      </m:r>
                    </m:oMath>
                    <m:oMath xmlns:m="http://schemas.openxmlformats.org/officeDocument/2006/math">
                      <m:r>
                        <a:rPr lang="en-GB" sz="2400" b="0" i="1" smtClean="0">
                          <a:latin typeface="Cambria Math" panose="02040503050406030204" pitchFamily="18" charset="0"/>
                        </a:rPr>
                        <m:t>                    =</m:t>
                      </m:r>
                      <m:sSup>
                        <m:sSupPr>
                          <m:ctrlPr>
                            <a:rPr lang="en-GB" sz="2400" b="1" i="1" smtClean="0">
                              <a:latin typeface="Cambria Math" panose="02040503050406030204" pitchFamily="18" charset="0"/>
                            </a:rPr>
                          </m:ctrlPr>
                        </m:sSupPr>
                        <m:e>
                          <m:r>
                            <a:rPr lang="en-GB" sz="2400" b="1" i="1" smtClean="0">
                              <a:latin typeface="Cambria Math" panose="02040503050406030204" pitchFamily="18" charset="0"/>
                            </a:rPr>
                            <m:t>𝒙</m:t>
                          </m:r>
                        </m:e>
                        <m:sup>
                          <m:r>
                            <a:rPr lang="en-GB" sz="2400" b="1" i="1" smtClean="0">
                              <a:latin typeface="Cambria Math" panose="02040503050406030204" pitchFamily="18" charset="0"/>
                            </a:rPr>
                            <m:t>𝟒</m:t>
                          </m:r>
                        </m:sup>
                      </m:sSup>
                      <m:r>
                        <a:rPr lang="en-GB" sz="2400" b="1" i="1" smtClean="0">
                          <a:latin typeface="Cambria Math" panose="02040503050406030204" pitchFamily="18" charset="0"/>
                        </a:rPr>
                        <m:t>+</m:t>
                      </m:r>
                      <m:r>
                        <a:rPr lang="en-GB" sz="2400" b="1" i="1" smtClean="0">
                          <a:latin typeface="Cambria Math" panose="02040503050406030204" pitchFamily="18" charset="0"/>
                        </a:rPr>
                        <m:t>𝟐</m:t>
                      </m:r>
                      <m:sSup>
                        <m:sSupPr>
                          <m:ctrlPr>
                            <a:rPr lang="en-GB" sz="2400" b="1" i="1" smtClean="0">
                              <a:latin typeface="Cambria Math" panose="02040503050406030204" pitchFamily="18" charset="0"/>
                            </a:rPr>
                          </m:ctrlPr>
                        </m:sSupPr>
                        <m:e>
                          <m:r>
                            <a:rPr lang="en-GB" sz="2400" b="1" i="1" smtClean="0">
                              <a:latin typeface="Cambria Math" panose="02040503050406030204" pitchFamily="18" charset="0"/>
                            </a:rPr>
                            <m:t>𝒙</m:t>
                          </m:r>
                        </m:e>
                        <m:sup>
                          <m:r>
                            <a:rPr lang="en-GB" sz="2400" b="1" i="1" smtClean="0">
                              <a:latin typeface="Cambria Math" panose="02040503050406030204" pitchFamily="18" charset="0"/>
                            </a:rPr>
                            <m:t>𝟐</m:t>
                          </m:r>
                        </m:sup>
                      </m:sSup>
                    </m:oMath>
                  </m:oMathPara>
                </a14:m>
                <a:endParaRPr lang="en-GB" sz="2400" b="1" dirty="0"/>
              </a:p>
            </p:txBody>
          </p:sp>
        </mc:Choice>
        <mc:Fallback xmlns="">
          <p:sp>
            <p:nvSpPr>
              <p:cNvPr id="9" name="TextBox 8"/>
              <p:cNvSpPr txBox="1">
                <a:spLocks noRot="1" noChangeAspect="1" noMove="1" noResize="1" noEditPoints="1" noAdjustHandles="1" noChangeArrowheads="1" noChangeShapeType="1" noTextEdit="1"/>
              </p:cNvSpPr>
              <p:nvPr/>
            </p:nvSpPr>
            <p:spPr>
              <a:xfrm>
                <a:off x="4928259" y="2852936"/>
                <a:ext cx="4132613" cy="2471574"/>
              </a:xfrm>
              <a:prstGeom prst="rect">
                <a:avLst/>
              </a:prstGeom>
              <a:blipFill rotWithShape="0">
                <a:blip r:embed="rId6"/>
                <a:stretch>
                  <a:fillRect/>
                </a:stretch>
              </a:blipFill>
            </p:spPr>
            <p:txBody>
              <a:bodyPr/>
              <a:lstStyle/>
              <a:p>
                <a:r>
                  <a:rPr lang="en-GB">
                    <a:noFill/>
                  </a:rPr>
                  <a:t> </a:t>
                </a:r>
              </a:p>
            </p:txBody>
          </p:sp>
        </mc:Fallback>
      </mc:AlternateContent>
      <p:sp>
        <p:nvSpPr>
          <p:cNvPr id="10" name="Rectangle 9"/>
          <p:cNvSpPr/>
          <p:nvPr/>
        </p:nvSpPr>
        <p:spPr>
          <a:xfrm>
            <a:off x="2137650" y="2850077"/>
            <a:ext cx="2173093" cy="4058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1750835" y="3255940"/>
            <a:ext cx="2173093" cy="4058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1750834" y="3639864"/>
            <a:ext cx="2173093" cy="4058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1750835" y="4023788"/>
            <a:ext cx="2173093" cy="4058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6767866" y="2871754"/>
            <a:ext cx="2209879" cy="73834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6372200" y="3610100"/>
            <a:ext cx="2209879" cy="7893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p:cNvSpPr/>
          <p:nvPr/>
        </p:nvSpPr>
        <p:spPr>
          <a:xfrm>
            <a:off x="6850993" y="4399404"/>
            <a:ext cx="2233630" cy="83761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7" name="TextBox 16"/>
              <p:cNvSpPr txBox="1"/>
              <p:nvPr/>
            </p:nvSpPr>
            <p:spPr>
              <a:xfrm>
                <a:off x="422311" y="4702976"/>
                <a:ext cx="3888432" cy="52322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GB" sz="2800" dirty="0"/>
                  <a:t>If </a:t>
                </a:r>
                <a14:m>
                  <m:oMath xmlns:m="http://schemas.openxmlformats.org/officeDocument/2006/math">
                    <m:r>
                      <a:rPr lang="en-GB" sz="2800" b="0" i="1" smtClean="0">
                        <a:latin typeface="Cambria Math" panose="02040503050406030204" pitchFamily="18" charset="0"/>
                      </a:rPr>
                      <m:t>𝑓</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𝑥</m:t>
                        </m:r>
                      </m:e>
                    </m:d>
                    <m:r>
                      <a:rPr lang="en-GB" sz="2800" b="0" i="1" smtClean="0">
                        <a:latin typeface="Cambria Math" panose="02040503050406030204" pitchFamily="18" charset="0"/>
                      </a:rPr>
                      <m:t>=2</m:t>
                    </m:r>
                    <m:r>
                      <a:rPr lang="en-GB" sz="2800" b="0" i="1" smtClean="0">
                        <a:latin typeface="Cambria Math" panose="02040503050406030204" pitchFamily="18" charset="0"/>
                      </a:rPr>
                      <m:t>𝑥</m:t>
                    </m:r>
                  </m:oMath>
                </a14:m>
                <a:r>
                  <a:rPr lang="en-GB" sz="2800" dirty="0"/>
                  <a:t> what is:</a:t>
                </a:r>
              </a:p>
            </p:txBody>
          </p:sp>
        </mc:Choice>
        <mc:Fallback xmlns="">
          <p:sp>
            <p:nvSpPr>
              <p:cNvPr id="17" name="TextBox 16"/>
              <p:cNvSpPr txBox="1">
                <a:spLocks noRot="1" noChangeAspect="1" noMove="1" noResize="1" noEditPoints="1" noAdjustHandles="1" noChangeArrowheads="1" noChangeShapeType="1" noTextEdit="1"/>
              </p:cNvSpPr>
              <p:nvPr/>
            </p:nvSpPr>
            <p:spPr>
              <a:xfrm>
                <a:off x="422311" y="4702976"/>
                <a:ext cx="3888432" cy="523220"/>
              </a:xfrm>
              <a:prstGeom prst="rect">
                <a:avLst/>
              </a:prstGeom>
              <a:blipFill rotWithShape="0">
                <a:blip r:embed="rId7"/>
                <a:stretch>
                  <a:fillRect b="-14545"/>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460830" y="5253258"/>
                <a:ext cx="3888432" cy="157799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𝑓</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r>
                            <a:rPr lang="en-GB" sz="2400" b="0" i="1" smtClean="0">
                              <a:latin typeface="Cambria Math" panose="02040503050406030204" pitchFamily="18" charset="0"/>
                            </a:rPr>
                            <m:t>−1</m:t>
                          </m:r>
                        </m:e>
                      </m:d>
                      <m:r>
                        <a:rPr lang="en-GB" sz="2400" b="0" i="1" smtClean="0">
                          <a:latin typeface="Cambria Math" panose="02040503050406030204" pitchFamily="18" charset="0"/>
                        </a:rPr>
                        <m:t>=</m:t>
                      </m:r>
                      <m:r>
                        <a:rPr lang="en-GB" sz="2400" b="1" i="1" smtClean="0">
                          <a:latin typeface="Cambria Math" panose="02040503050406030204" pitchFamily="18" charset="0"/>
                        </a:rPr>
                        <m:t>𝟐</m:t>
                      </m:r>
                      <m:d>
                        <m:dPr>
                          <m:ctrlPr>
                            <a:rPr lang="en-GB" sz="2400" b="1" i="1" smtClean="0">
                              <a:latin typeface="Cambria Math" panose="02040503050406030204" pitchFamily="18" charset="0"/>
                            </a:rPr>
                          </m:ctrlPr>
                        </m:dPr>
                        <m:e>
                          <m:r>
                            <a:rPr lang="en-GB" sz="2400" b="1" i="1" smtClean="0">
                              <a:latin typeface="Cambria Math" panose="02040503050406030204" pitchFamily="18" charset="0"/>
                            </a:rPr>
                            <m:t>𝒙</m:t>
                          </m:r>
                          <m:r>
                            <a:rPr lang="en-GB" sz="2400" b="1" i="1" smtClean="0">
                              <a:latin typeface="Cambria Math" panose="02040503050406030204" pitchFamily="18" charset="0"/>
                            </a:rPr>
                            <m:t>−</m:t>
                          </m:r>
                          <m:r>
                            <a:rPr lang="en-GB" sz="2400" b="1" i="1" smtClean="0">
                              <a:latin typeface="Cambria Math" panose="02040503050406030204" pitchFamily="18" charset="0"/>
                            </a:rPr>
                            <m:t>𝟏</m:t>
                          </m:r>
                        </m:e>
                      </m:d>
                    </m:oMath>
                    <m:oMath xmlns:m="http://schemas.openxmlformats.org/officeDocument/2006/math">
                      <m:r>
                        <a:rPr lang="en-GB" sz="2400" b="1" i="1" smtClean="0">
                          <a:latin typeface="Cambria Math" panose="02040503050406030204" pitchFamily="18" charset="0"/>
                        </a:rPr>
                        <m:t>                  =</m:t>
                      </m:r>
                      <m:r>
                        <a:rPr lang="en-GB" sz="2400" b="1" i="1" smtClean="0">
                          <a:latin typeface="Cambria Math" panose="02040503050406030204" pitchFamily="18" charset="0"/>
                        </a:rPr>
                        <m:t>𝟐</m:t>
                      </m:r>
                      <m:r>
                        <a:rPr lang="en-GB" sz="2400" b="1" i="1" smtClean="0">
                          <a:latin typeface="Cambria Math" panose="02040503050406030204" pitchFamily="18" charset="0"/>
                        </a:rPr>
                        <m:t>𝒙</m:t>
                      </m:r>
                      <m:r>
                        <a:rPr lang="en-GB" sz="2400" b="1" i="1" smtClean="0">
                          <a:latin typeface="Cambria Math" panose="02040503050406030204" pitchFamily="18" charset="0"/>
                        </a:rPr>
                        <m:t>−</m:t>
                      </m:r>
                      <m:r>
                        <a:rPr lang="en-GB" sz="2400" b="1" i="1" smtClean="0">
                          <a:latin typeface="Cambria Math" panose="02040503050406030204" pitchFamily="18" charset="0"/>
                        </a:rPr>
                        <m:t>𝟐</m:t>
                      </m:r>
                    </m:oMath>
                    <m:oMath xmlns:m="http://schemas.openxmlformats.org/officeDocument/2006/math">
                      <m:r>
                        <a:rPr lang="en-GB" sz="2400" b="0" i="1" smtClean="0">
                          <a:latin typeface="Cambria Math" panose="02040503050406030204" pitchFamily="18" charset="0"/>
                        </a:rPr>
                        <m:t>𝑓</m:t>
                      </m:r>
                      <m:d>
                        <m:dPr>
                          <m:ctrlPr>
                            <a:rPr lang="en-GB" sz="2400" b="0" i="1" smtClean="0">
                              <a:latin typeface="Cambria Math" panose="02040503050406030204" pitchFamily="18" charset="0"/>
                            </a:rPr>
                          </m:ctrlPr>
                        </m:dPr>
                        <m:e>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e>
                      </m:d>
                      <m:r>
                        <a:rPr lang="en-GB" sz="2400" b="0" i="1" smtClean="0">
                          <a:latin typeface="Cambria Math" panose="02040503050406030204" pitchFamily="18" charset="0"/>
                        </a:rPr>
                        <m:t>=</m:t>
                      </m:r>
                      <m:r>
                        <a:rPr lang="en-GB" sz="2400" b="1" i="1" smtClean="0">
                          <a:latin typeface="Cambria Math" panose="02040503050406030204" pitchFamily="18" charset="0"/>
                        </a:rPr>
                        <m:t>𝟐</m:t>
                      </m:r>
                      <m:sSup>
                        <m:sSupPr>
                          <m:ctrlPr>
                            <a:rPr lang="en-GB" sz="2400" b="1" i="1" smtClean="0">
                              <a:latin typeface="Cambria Math" panose="02040503050406030204" pitchFamily="18" charset="0"/>
                            </a:rPr>
                          </m:ctrlPr>
                        </m:sSupPr>
                        <m:e>
                          <m:r>
                            <a:rPr lang="en-GB" sz="2400" b="1" i="1" smtClean="0">
                              <a:latin typeface="Cambria Math" panose="02040503050406030204" pitchFamily="18" charset="0"/>
                            </a:rPr>
                            <m:t>𝒙</m:t>
                          </m:r>
                        </m:e>
                        <m:sup>
                          <m:r>
                            <a:rPr lang="en-GB" sz="2400" b="1" i="1" smtClean="0">
                              <a:latin typeface="Cambria Math" panose="02040503050406030204" pitchFamily="18" charset="0"/>
                            </a:rPr>
                            <m:t>𝟐</m:t>
                          </m:r>
                        </m:sup>
                      </m:sSup>
                    </m:oMath>
                    <m:oMath xmlns:m="http://schemas.openxmlformats.org/officeDocument/2006/math">
                      <m:r>
                        <a:rPr lang="en-GB" sz="2400" b="0" i="1" smtClean="0">
                          <a:latin typeface="Cambria Math" panose="02040503050406030204" pitchFamily="18" charset="0"/>
                        </a:rPr>
                        <m:t>𝑓</m:t>
                      </m:r>
                      <m:sSup>
                        <m:sSupPr>
                          <m:ctrlPr>
                            <a:rPr lang="en-GB" sz="2400" i="1" smtClean="0">
                              <a:latin typeface="Cambria Math" panose="02040503050406030204" pitchFamily="18" charset="0"/>
                            </a:rPr>
                          </m:ctrlPr>
                        </m:sSupPr>
                        <m:e>
                          <m:d>
                            <m:dPr>
                              <m:ctrlPr>
                                <a:rPr lang="en-GB" sz="2400" i="1" smtClean="0">
                                  <a:latin typeface="Cambria Math" panose="02040503050406030204" pitchFamily="18" charset="0"/>
                                </a:rPr>
                              </m:ctrlPr>
                            </m:dPr>
                            <m:e>
                              <m:r>
                                <a:rPr lang="en-GB" sz="2400" b="0" i="1" smtClean="0">
                                  <a:latin typeface="Cambria Math" panose="02040503050406030204" pitchFamily="18" charset="0"/>
                                </a:rPr>
                                <m:t>𝑥</m:t>
                              </m:r>
                            </m:e>
                          </m:d>
                        </m:e>
                        <m:sup>
                          <m:r>
                            <a:rPr lang="en-GB" sz="2400" b="0" i="1" smtClean="0">
                              <a:latin typeface="Cambria Math" panose="02040503050406030204" pitchFamily="18" charset="0"/>
                            </a:rPr>
                            <m:t>2</m:t>
                          </m:r>
                        </m:sup>
                      </m:sSup>
                      <m:r>
                        <a:rPr lang="en-GB" sz="2400" b="1" i="1" smtClean="0">
                          <a:latin typeface="Cambria Math" panose="02040503050406030204" pitchFamily="18" charset="0"/>
                        </a:rPr>
                        <m:t>=</m:t>
                      </m:r>
                      <m:sSup>
                        <m:sSupPr>
                          <m:ctrlPr>
                            <a:rPr lang="en-GB" sz="2400" b="1" i="1" smtClean="0">
                              <a:latin typeface="Cambria Math" panose="02040503050406030204" pitchFamily="18" charset="0"/>
                            </a:rPr>
                          </m:ctrlPr>
                        </m:sSupPr>
                        <m:e>
                          <m:d>
                            <m:dPr>
                              <m:ctrlPr>
                                <a:rPr lang="en-GB" sz="2400" b="1" i="1" smtClean="0">
                                  <a:latin typeface="Cambria Math" panose="02040503050406030204" pitchFamily="18" charset="0"/>
                                </a:rPr>
                              </m:ctrlPr>
                            </m:dPr>
                            <m:e>
                              <m:r>
                                <a:rPr lang="en-GB" sz="2400" b="1" i="1" smtClean="0">
                                  <a:latin typeface="Cambria Math" panose="02040503050406030204" pitchFamily="18" charset="0"/>
                                </a:rPr>
                                <m:t>𝟐</m:t>
                              </m:r>
                              <m:r>
                                <a:rPr lang="en-GB" sz="2400" b="1" i="1" smtClean="0">
                                  <a:latin typeface="Cambria Math" panose="02040503050406030204" pitchFamily="18" charset="0"/>
                                </a:rPr>
                                <m:t>𝒙</m:t>
                              </m:r>
                            </m:e>
                          </m:d>
                        </m:e>
                        <m:sup>
                          <m:r>
                            <a:rPr lang="en-GB" sz="2400" b="1" i="1" smtClean="0">
                              <a:latin typeface="Cambria Math" panose="02040503050406030204" pitchFamily="18" charset="0"/>
                            </a:rPr>
                            <m:t>𝟐</m:t>
                          </m:r>
                        </m:sup>
                      </m:sSup>
                      <m:r>
                        <a:rPr lang="en-GB" sz="2400" b="1" i="1" smtClean="0">
                          <a:latin typeface="Cambria Math" panose="02040503050406030204" pitchFamily="18" charset="0"/>
                        </a:rPr>
                        <m:t>=</m:t>
                      </m:r>
                      <m:r>
                        <a:rPr lang="en-GB" sz="2400" b="1" i="1" smtClean="0">
                          <a:latin typeface="Cambria Math" panose="02040503050406030204" pitchFamily="18" charset="0"/>
                        </a:rPr>
                        <m:t>𝟒</m:t>
                      </m:r>
                      <m:sSup>
                        <m:sSupPr>
                          <m:ctrlPr>
                            <a:rPr lang="en-GB" sz="2400" b="1" i="1" smtClean="0">
                              <a:latin typeface="Cambria Math" panose="02040503050406030204" pitchFamily="18" charset="0"/>
                            </a:rPr>
                          </m:ctrlPr>
                        </m:sSupPr>
                        <m:e>
                          <m:r>
                            <a:rPr lang="en-GB" sz="2400" b="1" i="1" smtClean="0">
                              <a:latin typeface="Cambria Math" panose="02040503050406030204" pitchFamily="18" charset="0"/>
                            </a:rPr>
                            <m:t>𝒙</m:t>
                          </m:r>
                        </m:e>
                        <m:sup>
                          <m:r>
                            <a:rPr lang="en-GB" sz="2400" b="1" i="1" smtClean="0">
                              <a:latin typeface="Cambria Math" panose="02040503050406030204" pitchFamily="18" charset="0"/>
                            </a:rPr>
                            <m:t>𝟐</m:t>
                          </m:r>
                        </m:sup>
                      </m:sSup>
                    </m:oMath>
                  </m:oMathPara>
                </a14:m>
                <a:endParaRPr lang="en-GB" sz="2400" b="1" dirty="0"/>
              </a:p>
            </p:txBody>
          </p:sp>
        </mc:Choice>
        <mc:Fallback xmlns="">
          <p:sp>
            <p:nvSpPr>
              <p:cNvPr id="18" name="TextBox 17"/>
              <p:cNvSpPr txBox="1">
                <a:spLocks noRot="1" noChangeAspect="1" noMove="1" noResize="1" noEditPoints="1" noAdjustHandles="1" noChangeArrowheads="1" noChangeShapeType="1" noTextEdit="1"/>
              </p:cNvSpPr>
              <p:nvPr/>
            </p:nvSpPr>
            <p:spPr>
              <a:xfrm>
                <a:off x="460830" y="5253258"/>
                <a:ext cx="3888432" cy="1577996"/>
              </a:xfrm>
              <a:prstGeom prst="rect">
                <a:avLst/>
              </a:prstGeom>
              <a:blipFill rotWithShape="0">
                <a:blip r:embed="rId8"/>
                <a:stretch>
                  <a:fillRect b="-5019"/>
                </a:stretch>
              </a:blipFill>
            </p:spPr>
            <p:txBody>
              <a:bodyPr/>
              <a:lstStyle/>
              <a:p>
                <a:r>
                  <a:rPr lang="en-GB">
                    <a:noFill/>
                  </a:rPr>
                  <a:t> </a:t>
                </a:r>
              </a:p>
            </p:txBody>
          </p:sp>
        </mc:Fallback>
      </mc:AlternateContent>
      <p:sp>
        <p:nvSpPr>
          <p:cNvPr id="19" name="Rectangle 18"/>
          <p:cNvSpPr/>
          <p:nvPr/>
        </p:nvSpPr>
        <p:spPr>
          <a:xfrm>
            <a:off x="2501294" y="5280826"/>
            <a:ext cx="1381938" cy="70433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p:cNvSpPr/>
          <p:nvPr/>
        </p:nvSpPr>
        <p:spPr>
          <a:xfrm>
            <a:off x="2137649" y="5978228"/>
            <a:ext cx="1306194" cy="4180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1" name="Rectangle 20"/>
          <p:cNvSpPr/>
          <p:nvPr/>
        </p:nvSpPr>
        <p:spPr>
          <a:xfrm>
            <a:off x="2137649" y="6396327"/>
            <a:ext cx="1786277" cy="39635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8518807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6" restart="whenNotActive" fill="hold" evtFilter="cancelBubble" nodeType="interactiveSeq">
                <p:stCondLst>
                  <p:cond evt="onClick" delay="0">
                    <p:tgtEl>
                      <p:spTgt spid="14"/>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4"/>
                                        </p:tgtEl>
                                      </p:cBhvr>
                                    </p:animEffect>
                                    <p:set>
                                      <p:cBhvr>
                                        <p:cTn id="31"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2" restart="whenNotActive" fill="hold" evtFilter="cancelBubble" nodeType="interactiveSeq">
                <p:stCondLst>
                  <p:cond evt="onClick" delay="0">
                    <p:tgtEl>
                      <p:spTgt spid="15"/>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38" restart="whenNotActive" fill="hold" evtFilter="cancelBubble" nodeType="interactiveSeq">
                <p:stCondLst>
                  <p:cond evt="onClick" delay="0">
                    <p:tgtEl>
                      <p:spTgt spid="16"/>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16"/>
                                        </p:tgtEl>
                                      </p:cBhvr>
                                    </p:animEffect>
                                    <p:set>
                                      <p:cBhvr>
                                        <p:cTn id="4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4" restart="whenNotActive" fill="hold" evtFilter="cancelBubble" nodeType="interactiveSeq">
                <p:stCondLst>
                  <p:cond evt="onClick" delay="0">
                    <p:tgtEl>
                      <p:spTgt spid="19"/>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19"/>
                                        </p:tgtEl>
                                      </p:cBhvr>
                                    </p:animEffect>
                                    <p:set>
                                      <p:cBhvr>
                                        <p:cTn id="49"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50" restart="whenNotActive" fill="hold" evtFilter="cancelBubble" nodeType="interactiveSeq">
                <p:stCondLst>
                  <p:cond evt="onClick" delay="0">
                    <p:tgtEl>
                      <p:spTgt spid="20"/>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20"/>
                                        </p:tgtEl>
                                      </p:cBhvr>
                                    </p:animEffect>
                                    <p:set>
                                      <p:cBhvr>
                                        <p:cTn id="55"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56" restart="whenNotActive" fill="hold" evtFilter="cancelBubble" nodeType="interactiveSeq">
                <p:stCondLst>
                  <p:cond evt="onClick" delay="0">
                    <p:tgtEl>
                      <p:spTgt spid="21"/>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21"/>
                                        </p:tgtEl>
                                      </p:cBhvr>
                                    </p:animEffect>
                                    <p:set>
                                      <p:cBhvr>
                                        <p:cTn id="61"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10" grpId="0" animBg="1"/>
      <p:bldP spid="11" grpId="0" animBg="1"/>
      <p:bldP spid="12" grpId="0" animBg="1"/>
      <p:bldP spid="13" grpId="0" animBg="1"/>
      <p:bldP spid="14" grpId="0" animBg="1"/>
      <p:bldP spid="15" grpId="0" animBg="1"/>
      <p:bldP spid="16" grpId="0" animBg="1"/>
      <p:bldP spid="19" grpId="0" animBg="1"/>
      <p:bldP spid="20"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971600" y="3033024"/>
                <a:ext cx="5760640" cy="46166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dirty="0"/>
                  <a:t>If </a:t>
                </a:r>
                <a14:m>
                  <m:oMath xmlns:m="http://schemas.openxmlformats.org/officeDocument/2006/math">
                    <m:r>
                      <a:rPr lang="en-GB" sz="2400" b="0" i="1" smtClean="0">
                        <a:latin typeface="Cambria Math" panose="02040503050406030204" pitchFamily="18" charset="0"/>
                      </a:rPr>
                      <m:t>𝑓</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e>
                    </m:d>
                    <m:r>
                      <a:rPr lang="en-GB" sz="2400" b="0" i="1" smtClean="0">
                        <a:latin typeface="Cambria Math" panose="02040503050406030204" pitchFamily="18" charset="0"/>
                      </a:rPr>
                      <m:t>=2</m:t>
                    </m:r>
                    <m:r>
                      <a:rPr lang="en-GB" sz="2400" b="0" i="1" smtClean="0">
                        <a:latin typeface="Cambria Math" panose="02040503050406030204" pitchFamily="18" charset="0"/>
                      </a:rPr>
                      <m:t>𝑥</m:t>
                    </m:r>
                    <m:r>
                      <a:rPr lang="en-GB" sz="2400" b="0" i="1" smtClean="0">
                        <a:latin typeface="Cambria Math" panose="02040503050406030204" pitchFamily="18" charset="0"/>
                      </a:rPr>
                      <m:t>+1</m:t>
                    </m:r>
                  </m:oMath>
                </a14:m>
                <a:r>
                  <a:rPr lang="en-GB" sz="2400" dirty="0"/>
                  <a:t>, solve </a:t>
                </a:r>
                <a14:m>
                  <m:oMath xmlns:m="http://schemas.openxmlformats.org/officeDocument/2006/math">
                    <m:r>
                      <a:rPr lang="en-GB" sz="2400" b="0" i="1" smtClean="0">
                        <a:latin typeface="Cambria Math" panose="02040503050406030204" pitchFamily="18" charset="0"/>
                      </a:rPr>
                      <m:t>𝑓</m:t>
                    </m:r>
                    <m:d>
                      <m:dPr>
                        <m:ctrlPr>
                          <a:rPr lang="en-GB" sz="2400" b="0" i="1" smtClean="0">
                            <a:latin typeface="Cambria Math" panose="02040503050406030204" pitchFamily="18" charset="0"/>
                          </a:rPr>
                        </m:ctrlPr>
                      </m:dPr>
                      <m:e>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e>
                    </m:d>
                    <m:r>
                      <a:rPr lang="en-GB" sz="2400" b="0" i="1" smtClean="0">
                        <a:latin typeface="Cambria Math" panose="02040503050406030204" pitchFamily="18" charset="0"/>
                      </a:rPr>
                      <m:t>=51</m:t>
                    </m:r>
                  </m:oMath>
                </a14:m>
                <a:endParaRPr lang="en-GB"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971600" y="3033024"/>
                <a:ext cx="5760640" cy="461665"/>
              </a:xfrm>
              <a:prstGeom prst="rect">
                <a:avLst/>
              </a:prstGeom>
              <a:blipFill rotWithShape="0">
                <a:blip r:embed="rId2"/>
                <a:stretch>
                  <a:fillRect b="-11111"/>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835696" y="3587018"/>
                <a:ext cx="4248472"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2</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+1=51</m:t>
                      </m:r>
                    </m:oMath>
                    <m:oMath xmlns:m="http://schemas.openxmlformats.org/officeDocument/2006/math">
                      <m:r>
                        <a:rPr lang="en-GB" sz="2400" b="0" i="1" smtClean="0">
                          <a:latin typeface="Cambria Math" panose="02040503050406030204" pitchFamily="18" charset="0"/>
                        </a:rPr>
                        <m:t>𝑥</m:t>
                      </m:r>
                      <m:r>
                        <a:rPr lang="en-GB" sz="2400" b="0" i="1" smtClean="0">
                          <a:latin typeface="Cambria Math" panose="02040503050406030204" pitchFamily="18" charset="0"/>
                        </a:rPr>
                        <m:t>=±5</m:t>
                      </m:r>
                    </m:oMath>
                  </m:oMathPara>
                </a14:m>
                <a:endParaRPr lang="en-GB"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1835696" y="3587018"/>
                <a:ext cx="4248472" cy="830997"/>
              </a:xfrm>
              <a:prstGeom prst="rect">
                <a:avLst/>
              </a:prstGeom>
              <a:blipFill rotWithShape="0">
                <a:blip r:embed="rId3"/>
                <a:stretch>
                  <a:fillRect b="-73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971600" y="908720"/>
                <a:ext cx="5760640" cy="163089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dirty="0"/>
                  <a:t>If </a:t>
                </a:r>
                <a14:m>
                  <m:oMath xmlns:m="http://schemas.openxmlformats.org/officeDocument/2006/math">
                    <m:r>
                      <a:rPr lang="en-GB" sz="2400" b="0" i="1" smtClean="0">
                        <a:latin typeface="Cambria Math" panose="02040503050406030204" pitchFamily="18" charset="0"/>
                      </a:rPr>
                      <m:t>𝑔</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e>
                    </m:d>
                    <m:r>
                      <a:rPr lang="en-GB" sz="2400" b="0" i="1" smtClean="0">
                        <a:latin typeface="Cambria Math" panose="02040503050406030204" pitchFamily="18" charset="0"/>
                      </a:rPr>
                      <m:t>=3</m:t>
                    </m:r>
                    <m:r>
                      <a:rPr lang="en-GB" sz="2400" b="0" i="1" smtClean="0">
                        <a:latin typeface="Cambria Math" panose="02040503050406030204" pitchFamily="18" charset="0"/>
                      </a:rPr>
                      <m:t>𝑥</m:t>
                    </m:r>
                    <m:r>
                      <a:rPr lang="en-GB" sz="2400" b="0" i="1" smtClean="0">
                        <a:latin typeface="Cambria Math" panose="02040503050406030204" pitchFamily="18" charset="0"/>
                      </a:rPr>
                      <m:t>−1</m:t>
                    </m:r>
                  </m:oMath>
                </a14:m>
                <a:r>
                  <a:rPr lang="en-GB" sz="2400" dirty="0"/>
                  <a:t>, determine:</a:t>
                </a:r>
              </a:p>
              <a:p>
                <a:pPr marL="457200" indent="-457200">
                  <a:buAutoNum type="alphaLcParenBoth"/>
                </a:pPr>
                <a:r>
                  <a:rPr lang="en-GB" sz="2400" b="0" dirty="0"/>
                  <a:t> </a:t>
                </a:r>
                <a14:m>
                  <m:oMath xmlns:m="http://schemas.openxmlformats.org/officeDocument/2006/math">
                    <m:r>
                      <a:rPr lang="en-GB" sz="2400" b="0" i="1" smtClean="0">
                        <a:latin typeface="Cambria Math" panose="02040503050406030204" pitchFamily="18" charset="0"/>
                      </a:rPr>
                      <m:t>𝑔</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r>
                          <a:rPr lang="en-GB" sz="2400" b="0" i="1" smtClean="0">
                            <a:latin typeface="Cambria Math" panose="02040503050406030204" pitchFamily="18" charset="0"/>
                          </a:rPr>
                          <m:t>−1</m:t>
                        </m:r>
                      </m:e>
                    </m:d>
                    <m:r>
                      <a:rPr lang="en-GB" sz="2400" b="0" i="1" smtClean="0">
                        <a:latin typeface="Cambria Math" panose="02040503050406030204" pitchFamily="18" charset="0"/>
                      </a:rPr>
                      <m:t>=</m:t>
                    </m:r>
                    <m:r>
                      <a:rPr lang="en-GB" sz="2400" b="1" i="1" smtClean="0">
                        <a:latin typeface="Cambria Math" panose="02040503050406030204" pitchFamily="18" charset="0"/>
                      </a:rPr>
                      <m:t>𝟑</m:t>
                    </m:r>
                    <m:d>
                      <m:dPr>
                        <m:ctrlPr>
                          <a:rPr lang="en-GB" sz="2400" b="1" i="1" smtClean="0">
                            <a:latin typeface="Cambria Math" panose="02040503050406030204" pitchFamily="18" charset="0"/>
                          </a:rPr>
                        </m:ctrlPr>
                      </m:dPr>
                      <m:e>
                        <m:r>
                          <a:rPr lang="en-GB" sz="2400" b="1" i="1" smtClean="0">
                            <a:latin typeface="Cambria Math" panose="02040503050406030204" pitchFamily="18" charset="0"/>
                          </a:rPr>
                          <m:t>𝒙</m:t>
                        </m:r>
                        <m:r>
                          <a:rPr lang="en-GB" sz="2400" b="1" i="1" smtClean="0">
                            <a:latin typeface="Cambria Math" panose="02040503050406030204" pitchFamily="18" charset="0"/>
                          </a:rPr>
                          <m:t>−</m:t>
                        </m:r>
                        <m:r>
                          <a:rPr lang="en-GB" sz="2400" b="1" i="1" smtClean="0">
                            <a:latin typeface="Cambria Math" panose="02040503050406030204" pitchFamily="18" charset="0"/>
                          </a:rPr>
                          <m:t>𝟏</m:t>
                        </m:r>
                      </m:e>
                    </m:d>
                    <m:r>
                      <a:rPr lang="en-GB" sz="2400" b="1" i="1" smtClean="0">
                        <a:latin typeface="Cambria Math" panose="02040503050406030204" pitchFamily="18" charset="0"/>
                      </a:rPr>
                      <m:t>−</m:t>
                    </m:r>
                    <m:r>
                      <a:rPr lang="en-GB" sz="2400" b="1" i="1" smtClean="0">
                        <a:latin typeface="Cambria Math" panose="02040503050406030204" pitchFamily="18" charset="0"/>
                      </a:rPr>
                      <m:t>𝟏</m:t>
                    </m:r>
                    <m:r>
                      <a:rPr lang="en-GB" sz="2400" b="1" i="1" smtClean="0">
                        <a:latin typeface="Cambria Math" panose="02040503050406030204" pitchFamily="18" charset="0"/>
                      </a:rPr>
                      <m:t>=</m:t>
                    </m:r>
                    <m:r>
                      <a:rPr lang="en-GB" sz="2400" b="1" i="1" smtClean="0">
                        <a:latin typeface="Cambria Math" panose="02040503050406030204" pitchFamily="18" charset="0"/>
                      </a:rPr>
                      <m:t>𝟑</m:t>
                    </m:r>
                    <m:r>
                      <a:rPr lang="en-GB" sz="2400" b="1" i="1" smtClean="0">
                        <a:latin typeface="Cambria Math" panose="02040503050406030204" pitchFamily="18" charset="0"/>
                      </a:rPr>
                      <m:t>𝒙</m:t>
                    </m:r>
                    <m:r>
                      <a:rPr lang="en-GB" sz="2400" b="1" i="1" smtClean="0">
                        <a:latin typeface="Cambria Math" panose="02040503050406030204" pitchFamily="18" charset="0"/>
                      </a:rPr>
                      <m:t>−</m:t>
                    </m:r>
                    <m:r>
                      <a:rPr lang="en-GB" sz="2400" b="1" i="1" smtClean="0">
                        <a:latin typeface="Cambria Math" panose="02040503050406030204" pitchFamily="18" charset="0"/>
                      </a:rPr>
                      <m:t>𝟒</m:t>
                    </m:r>
                  </m:oMath>
                </a14:m>
                <a:endParaRPr lang="en-GB" sz="2400" b="1" dirty="0"/>
              </a:p>
              <a:p>
                <a:pPr marL="457200" indent="-457200">
                  <a:buAutoNum type="alphaLcParenBoth"/>
                </a:pPr>
                <a:r>
                  <a:rPr lang="en-GB" sz="2400" dirty="0"/>
                  <a:t> </a:t>
                </a:r>
                <a14:m>
                  <m:oMath xmlns:m="http://schemas.openxmlformats.org/officeDocument/2006/math">
                    <m:r>
                      <a:rPr lang="en-GB" sz="2400" b="0" i="1" smtClean="0">
                        <a:latin typeface="Cambria Math" panose="02040503050406030204" pitchFamily="18" charset="0"/>
                      </a:rPr>
                      <m:t>𝑔</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2</m:t>
                        </m:r>
                        <m:r>
                          <a:rPr lang="en-GB" sz="2400" b="0" i="1" smtClean="0">
                            <a:latin typeface="Cambria Math" panose="02040503050406030204" pitchFamily="18" charset="0"/>
                          </a:rPr>
                          <m:t>𝑥</m:t>
                        </m:r>
                      </m:e>
                    </m:d>
                    <m:r>
                      <a:rPr lang="en-GB" sz="2400" b="0" i="1" smtClean="0">
                        <a:latin typeface="Cambria Math" panose="02040503050406030204" pitchFamily="18" charset="0"/>
                      </a:rPr>
                      <m:t>=</m:t>
                    </m:r>
                    <m:r>
                      <a:rPr lang="en-GB" sz="2400" b="1" i="1" smtClean="0">
                        <a:latin typeface="Cambria Math" panose="02040503050406030204" pitchFamily="18" charset="0"/>
                      </a:rPr>
                      <m:t>𝟑</m:t>
                    </m:r>
                    <m:d>
                      <m:dPr>
                        <m:ctrlPr>
                          <a:rPr lang="en-GB" sz="2400" b="1" i="1" smtClean="0">
                            <a:latin typeface="Cambria Math" panose="02040503050406030204" pitchFamily="18" charset="0"/>
                          </a:rPr>
                        </m:ctrlPr>
                      </m:dPr>
                      <m:e>
                        <m:r>
                          <a:rPr lang="en-GB" sz="2400" b="1" i="1" smtClean="0">
                            <a:latin typeface="Cambria Math" panose="02040503050406030204" pitchFamily="18" charset="0"/>
                          </a:rPr>
                          <m:t>𝟐</m:t>
                        </m:r>
                        <m:r>
                          <a:rPr lang="en-GB" sz="2400" b="1" i="1" smtClean="0">
                            <a:latin typeface="Cambria Math" panose="02040503050406030204" pitchFamily="18" charset="0"/>
                          </a:rPr>
                          <m:t>𝒙</m:t>
                        </m:r>
                      </m:e>
                    </m:d>
                    <m:r>
                      <a:rPr lang="en-GB" sz="2400" b="1" i="1" smtClean="0">
                        <a:latin typeface="Cambria Math" panose="02040503050406030204" pitchFamily="18" charset="0"/>
                      </a:rPr>
                      <m:t>−</m:t>
                    </m:r>
                    <m:r>
                      <a:rPr lang="en-GB" sz="2400" b="1" i="1" smtClean="0">
                        <a:latin typeface="Cambria Math" panose="02040503050406030204" pitchFamily="18" charset="0"/>
                      </a:rPr>
                      <m:t>𝟏</m:t>
                    </m:r>
                    <m:r>
                      <a:rPr lang="en-GB" sz="2400" b="1" i="1" smtClean="0">
                        <a:latin typeface="Cambria Math" panose="02040503050406030204" pitchFamily="18" charset="0"/>
                      </a:rPr>
                      <m:t>=</m:t>
                    </m:r>
                    <m:r>
                      <a:rPr lang="en-GB" sz="2400" b="1" i="1" smtClean="0">
                        <a:latin typeface="Cambria Math" panose="02040503050406030204" pitchFamily="18" charset="0"/>
                      </a:rPr>
                      <m:t>𝟔</m:t>
                    </m:r>
                    <m:r>
                      <a:rPr lang="en-GB" sz="2400" b="1" i="1" smtClean="0">
                        <a:latin typeface="Cambria Math" panose="02040503050406030204" pitchFamily="18" charset="0"/>
                      </a:rPr>
                      <m:t>𝒙</m:t>
                    </m:r>
                    <m:r>
                      <a:rPr lang="en-GB" sz="2400" b="1" i="1" smtClean="0">
                        <a:latin typeface="Cambria Math" panose="02040503050406030204" pitchFamily="18" charset="0"/>
                      </a:rPr>
                      <m:t>−</m:t>
                    </m:r>
                    <m:r>
                      <a:rPr lang="en-GB" sz="2400" b="1" i="1" smtClean="0">
                        <a:latin typeface="Cambria Math" panose="02040503050406030204" pitchFamily="18" charset="0"/>
                      </a:rPr>
                      <m:t>𝟏</m:t>
                    </m:r>
                  </m:oMath>
                </a14:m>
                <a:endParaRPr lang="en-GB" sz="2400" b="1" dirty="0"/>
              </a:p>
              <a:p>
                <a:pPr marL="457200" indent="-457200">
                  <a:buAutoNum type="alphaLcParenBoth"/>
                </a:pPr>
                <a:r>
                  <a:rPr lang="en-GB" sz="2400" dirty="0"/>
                  <a:t> </a:t>
                </a:r>
                <a14:m>
                  <m:oMath xmlns:m="http://schemas.openxmlformats.org/officeDocument/2006/math">
                    <m:r>
                      <a:rPr lang="en-GB" sz="2400" b="0" i="1" smtClean="0">
                        <a:latin typeface="Cambria Math" panose="02040503050406030204" pitchFamily="18" charset="0"/>
                      </a:rPr>
                      <m:t>𝑔</m:t>
                    </m:r>
                    <m:d>
                      <m:dPr>
                        <m:ctrlPr>
                          <a:rPr lang="en-GB" sz="2400" b="0" i="1" smtClean="0">
                            <a:latin typeface="Cambria Math" panose="02040503050406030204" pitchFamily="18" charset="0"/>
                          </a:rPr>
                        </m:ctrlPr>
                      </m:dPr>
                      <m:e>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3</m:t>
                            </m:r>
                          </m:sup>
                        </m:sSup>
                      </m:e>
                    </m:d>
                    <m:r>
                      <a:rPr lang="en-GB" sz="2400" b="0" i="1" smtClean="0">
                        <a:latin typeface="Cambria Math" panose="02040503050406030204" pitchFamily="18" charset="0"/>
                      </a:rPr>
                      <m:t>=</m:t>
                    </m:r>
                    <m:r>
                      <a:rPr lang="en-GB" sz="2400" b="1" i="1" smtClean="0">
                        <a:latin typeface="Cambria Math" panose="02040503050406030204" pitchFamily="18" charset="0"/>
                      </a:rPr>
                      <m:t>𝟑</m:t>
                    </m:r>
                    <m:sSup>
                      <m:sSupPr>
                        <m:ctrlPr>
                          <a:rPr lang="en-GB" sz="2400" b="1" i="1" smtClean="0">
                            <a:latin typeface="Cambria Math" panose="02040503050406030204" pitchFamily="18" charset="0"/>
                          </a:rPr>
                        </m:ctrlPr>
                      </m:sSupPr>
                      <m:e>
                        <m:r>
                          <a:rPr lang="en-GB" sz="2400" b="1" i="1" smtClean="0">
                            <a:latin typeface="Cambria Math" panose="02040503050406030204" pitchFamily="18" charset="0"/>
                          </a:rPr>
                          <m:t>𝒙</m:t>
                        </m:r>
                      </m:e>
                      <m:sup>
                        <m:r>
                          <a:rPr lang="en-GB" sz="2400" b="1" i="1" smtClean="0">
                            <a:latin typeface="Cambria Math" panose="02040503050406030204" pitchFamily="18" charset="0"/>
                          </a:rPr>
                          <m:t>𝟑</m:t>
                        </m:r>
                      </m:sup>
                    </m:sSup>
                    <m:r>
                      <a:rPr lang="en-GB" sz="2400" b="1" i="1" smtClean="0">
                        <a:latin typeface="Cambria Math" panose="02040503050406030204" pitchFamily="18" charset="0"/>
                      </a:rPr>
                      <m:t>−</m:t>
                    </m:r>
                    <m:r>
                      <a:rPr lang="en-GB" sz="2400" b="1" i="1" smtClean="0">
                        <a:latin typeface="Cambria Math" panose="02040503050406030204" pitchFamily="18" charset="0"/>
                      </a:rPr>
                      <m:t>𝟏</m:t>
                    </m:r>
                  </m:oMath>
                </a14:m>
                <a:endParaRPr lang="en-GB" sz="2400" b="1" dirty="0"/>
              </a:p>
            </p:txBody>
          </p:sp>
        </mc:Choice>
        <mc:Fallback xmlns="">
          <p:sp>
            <p:nvSpPr>
              <p:cNvPr id="7" name="TextBox 6"/>
              <p:cNvSpPr txBox="1">
                <a:spLocks noRot="1" noChangeAspect="1" noMove="1" noResize="1" noEditPoints="1" noAdjustHandles="1" noChangeArrowheads="1" noChangeShapeType="1" noTextEdit="1"/>
              </p:cNvSpPr>
              <p:nvPr/>
            </p:nvSpPr>
            <p:spPr>
              <a:xfrm>
                <a:off x="971600" y="908720"/>
                <a:ext cx="5760640" cy="1630896"/>
              </a:xfrm>
              <a:prstGeom prst="rect">
                <a:avLst/>
              </a:prstGeom>
              <a:blipFill rotWithShape="0">
                <a:blip r:embed="rId4"/>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8" name="Rectangle 7"/>
          <p:cNvSpPr/>
          <p:nvPr/>
        </p:nvSpPr>
        <p:spPr>
          <a:xfrm>
            <a:off x="3094480" y="1318305"/>
            <a:ext cx="3240360" cy="4058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2722030" y="1724168"/>
            <a:ext cx="3240360" cy="4058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2705840" y="2130031"/>
            <a:ext cx="3240360" cy="4058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2722030" y="3596653"/>
            <a:ext cx="3240360" cy="10205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539552" y="908720"/>
            <a:ext cx="432048" cy="40958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3" name="Rectangle 12"/>
          <p:cNvSpPr/>
          <p:nvPr/>
        </p:nvSpPr>
        <p:spPr>
          <a:xfrm>
            <a:off x="564906" y="3033024"/>
            <a:ext cx="432048" cy="40958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Tree>
    <p:extLst>
      <p:ext uri="{BB962C8B-B14F-4D97-AF65-F5344CB8AC3E}">
        <p14:creationId xmlns:p14="http://schemas.microsoft.com/office/powerpoint/2010/main" val="29531306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1"/>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8" grpId="0" animBg="1"/>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1</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Rectangle 4"/>
              <p:cNvSpPr/>
              <p:nvPr/>
            </p:nvSpPr>
            <p:spPr>
              <a:xfrm>
                <a:off x="395535" y="692696"/>
                <a:ext cx="4057711" cy="5942332"/>
              </a:xfrm>
              <a:prstGeom prst="rect">
                <a:avLst/>
              </a:prstGeom>
            </p:spPr>
            <p:txBody>
              <a:bodyPr wrap="square">
                <a:spAutoFit/>
              </a:bodyPr>
              <a:lstStyle/>
              <a:p>
                <a:pPr indent="-180340">
                  <a:lnSpc>
                    <a:spcPct val="107000"/>
                  </a:lnSpc>
                  <a:spcAft>
                    <a:spcPts val="800"/>
                  </a:spcAft>
                </a:pPr>
                <a:r>
                  <a:rPr lang="en-GB" dirty="0">
                    <a:effectLst/>
                    <a:latin typeface="Calibri" panose="020F0502020204030204" pitchFamily="34" charset="0"/>
                    <a:ea typeface="Times New Roman" panose="02020603050405020304" pitchFamily="18" charset="0"/>
                    <a:cs typeface="Times New Roman" panose="02020603050405020304" pitchFamily="18" charset="0"/>
                  </a:rPr>
                  <a:t>If </a:t>
                </a:r>
                <a14:m>
                  <m:oMath xmlns:m="http://schemas.openxmlformats.org/officeDocument/2006/math">
                    <m:r>
                      <a:rPr lang="en-GB" b="0" i="1" smtClean="0">
                        <a:effectLst/>
                        <a:latin typeface="Cambria Math" panose="02040503050406030204" pitchFamily="18" charset="0"/>
                        <a:ea typeface="Times New Roman" panose="02020603050405020304" pitchFamily="18" charset="0"/>
                        <a:cs typeface="Times New Roman" panose="02020603050405020304" pitchFamily="18" charset="0"/>
                      </a:rPr>
                      <m:t>𝑓</m:t>
                    </m:r>
                    <m:d>
                      <m:dPr>
                        <m:ctrlPr>
                          <a:rPr lang="en-GB" b="0" i="1" smtClean="0">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GB" b="0" i="1" smtClean="0">
                            <a:effectLst/>
                            <a:latin typeface="Cambria Math" panose="02040503050406030204" pitchFamily="18" charset="0"/>
                            <a:ea typeface="Times New Roman" panose="02020603050405020304" pitchFamily="18" charset="0"/>
                            <a:cs typeface="Times New Roman" panose="02020603050405020304" pitchFamily="18" charset="0"/>
                          </a:rPr>
                          <m:t>𝑥</m:t>
                        </m:r>
                      </m:e>
                    </m:d>
                    <m:r>
                      <a:rPr lang="en-GB" b="0" i="1" smtClean="0">
                        <a:effectLst/>
                        <a:latin typeface="Cambria Math" panose="02040503050406030204" pitchFamily="18" charset="0"/>
                        <a:ea typeface="Times New Roman" panose="02020603050405020304" pitchFamily="18" charset="0"/>
                        <a:cs typeface="Times New Roman" panose="02020603050405020304" pitchFamily="18" charset="0"/>
                      </a:rPr>
                      <m:t>=2</m:t>
                    </m:r>
                    <m:r>
                      <a:rPr lang="en-GB" b="0" i="1" smtClean="0">
                        <a:effectLst/>
                        <a:latin typeface="Cambria Math" panose="02040503050406030204" pitchFamily="18" charset="0"/>
                        <a:ea typeface="Times New Roman" panose="02020603050405020304" pitchFamily="18" charset="0"/>
                        <a:cs typeface="Times New Roman" panose="02020603050405020304" pitchFamily="18" charset="0"/>
                      </a:rPr>
                      <m:t>𝑥</m:t>
                    </m:r>
                    <m:r>
                      <a:rPr lang="en-GB" b="0" i="1" smtClean="0">
                        <a:effectLst/>
                        <a:latin typeface="Cambria Math" panose="02040503050406030204" pitchFamily="18" charset="0"/>
                        <a:ea typeface="Times New Roman" panose="02020603050405020304" pitchFamily="18" charset="0"/>
                        <a:cs typeface="Times New Roman" panose="02020603050405020304" pitchFamily="18" charset="0"/>
                      </a:rPr>
                      <m:t>+5</m:t>
                    </m:r>
                  </m:oMath>
                </a14:m>
                <a:r>
                  <a:rPr lang="en-GB" dirty="0">
                    <a:effectLst/>
                    <a:latin typeface="Calibri" panose="020F0502020204030204" pitchFamily="34" charset="0"/>
                    <a:ea typeface="Calibri" panose="020F0502020204030204" pitchFamily="34" charset="0"/>
                    <a:cs typeface="Times New Roman" panose="02020603050405020304" pitchFamily="18" charset="0"/>
                  </a:rPr>
                  <a:t>, find:</a:t>
                </a:r>
              </a:p>
              <a:p>
                <a:pPr marL="162560" indent="-342900">
                  <a:lnSpc>
                    <a:spcPct val="107000"/>
                  </a:lnSpc>
                  <a:spcAft>
                    <a:spcPts val="800"/>
                  </a:spcAft>
                  <a:buAutoNum type="alphaLcParenR"/>
                </a:pPr>
                <a:r>
                  <a:rPr lang="en-GB" dirty="0">
                    <a:ea typeface="Calibri" panose="020F0502020204030204" pitchFamily="34" charset="0"/>
                    <a:cs typeface="Times New Roman" panose="02020603050405020304" pitchFamily="18" charset="0"/>
                  </a:rPr>
                  <a:t> </a:t>
                </a:r>
                <a14:m>
                  <m:oMath xmlns:m="http://schemas.openxmlformats.org/officeDocument/2006/math">
                    <m:r>
                      <a:rPr lang="en-GB" b="0" i="1" smtClean="0">
                        <a:latin typeface="Cambria Math" panose="02040503050406030204" pitchFamily="18" charset="0"/>
                        <a:ea typeface="Calibri" panose="020F0502020204030204" pitchFamily="34" charset="0"/>
                        <a:cs typeface="Times New Roman" panose="02020603050405020304" pitchFamily="18" charset="0"/>
                      </a:rPr>
                      <m:t>𝑓</m:t>
                    </m:r>
                    <m:d>
                      <m:dPr>
                        <m:ctrlPr>
                          <a:rPr lang="en-GB" i="1" smtClean="0">
                            <a:latin typeface="Cambria Math" panose="02040503050406030204" pitchFamily="18" charset="0"/>
                            <a:ea typeface="Calibri" panose="020F0502020204030204" pitchFamily="34" charset="0"/>
                            <a:cs typeface="Times New Roman" panose="02020603050405020304" pitchFamily="18" charset="0"/>
                          </a:rPr>
                        </m:ctrlPr>
                      </m:dPr>
                      <m:e>
                        <m:r>
                          <a:rPr lang="en-GB" b="0" i="1" smtClean="0">
                            <a:latin typeface="Cambria Math" panose="02040503050406030204" pitchFamily="18" charset="0"/>
                            <a:ea typeface="Calibri" panose="020F0502020204030204" pitchFamily="34" charset="0"/>
                            <a:cs typeface="Times New Roman" panose="02020603050405020304" pitchFamily="18" charset="0"/>
                          </a:rPr>
                          <m:t>3</m:t>
                        </m:r>
                      </m:e>
                    </m:d>
                    <m:r>
                      <a:rPr lang="en-GB" b="0" i="1" smtClean="0">
                        <a:latin typeface="Cambria Math" panose="02040503050406030204" pitchFamily="18" charset="0"/>
                        <a:ea typeface="Calibri" panose="020F0502020204030204" pitchFamily="34" charset="0"/>
                        <a:cs typeface="Times New Roman" panose="02020603050405020304" pitchFamily="18" charset="0"/>
                      </a:rPr>
                      <m:t>=</m:t>
                    </m:r>
                    <m:r>
                      <a:rPr lang="en-GB" b="1" i="1" smtClean="0">
                        <a:latin typeface="Cambria Math" panose="02040503050406030204" pitchFamily="18" charset="0"/>
                        <a:ea typeface="Calibri" panose="020F0502020204030204" pitchFamily="34" charset="0"/>
                        <a:cs typeface="Times New Roman" panose="02020603050405020304" pitchFamily="18" charset="0"/>
                      </a:rPr>
                      <m:t>𝟏𝟏</m:t>
                    </m:r>
                  </m:oMath>
                </a14:m>
                <a:endParaRPr lang="en-GB" b="1" dirty="0">
                  <a:effectLst/>
                  <a:latin typeface="Calibri" panose="020F0502020204030204" pitchFamily="34" charset="0"/>
                  <a:ea typeface="Calibri" panose="020F0502020204030204" pitchFamily="34" charset="0"/>
                  <a:cs typeface="Times New Roman" panose="02020603050405020304" pitchFamily="18" charset="0"/>
                </a:endParaRPr>
              </a:p>
              <a:p>
                <a:pPr marL="162560" indent="-342900">
                  <a:lnSpc>
                    <a:spcPct val="107000"/>
                  </a:lnSpc>
                  <a:spcAft>
                    <a:spcPts val="800"/>
                  </a:spcAft>
                  <a:buAutoNum type="alphaLcParenR"/>
                </a:pPr>
                <a:r>
                  <a:rPr lang="en-GB" dirty="0">
                    <a:effectLst/>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r>
                      <a:rPr lang="en-GB" b="0" i="1" smtClean="0">
                        <a:effectLst/>
                        <a:latin typeface="Cambria Math" panose="02040503050406030204" pitchFamily="18" charset="0"/>
                        <a:ea typeface="Calibri" panose="020F0502020204030204" pitchFamily="34" charset="0"/>
                        <a:cs typeface="Times New Roman" panose="02020603050405020304" pitchFamily="18" charset="0"/>
                      </a:rPr>
                      <m:t>𝑓</m:t>
                    </m:r>
                    <m:d>
                      <m:dPr>
                        <m:ctrlPr>
                          <a:rPr lang="en-GB" i="1" smtClean="0">
                            <a:effectLst/>
                            <a:latin typeface="Cambria Math" panose="02040503050406030204" pitchFamily="18" charset="0"/>
                            <a:ea typeface="Calibri" panose="020F0502020204030204" pitchFamily="34" charset="0"/>
                            <a:cs typeface="Times New Roman" panose="02020603050405020304" pitchFamily="18" charset="0"/>
                          </a:rPr>
                        </m:ctrlPr>
                      </m:dPr>
                      <m:e>
                        <m:r>
                          <a:rPr lang="en-GB" b="0" i="1" smtClean="0">
                            <a:effectLst/>
                            <a:latin typeface="Cambria Math" panose="02040503050406030204" pitchFamily="18" charset="0"/>
                            <a:ea typeface="Calibri" panose="020F0502020204030204" pitchFamily="34" charset="0"/>
                            <a:cs typeface="Times New Roman" panose="02020603050405020304" pitchFamily="18" charset="0"/>
                          </a:rPr>
                          <m:t>−1</m:t>
                        </m:r>
                      </m:e>
                    </m:d>
                    <m:r>
                      <a:rPr lang="en-GB"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GB" b="1" i="1" smtClean="0">
                        <a:effectLst/>
                        <a:latin typeface="Cambria Math" panose="02040503050406030204" pitchFamily="18" charset="0"/>
                        <a:ea typeface="Calibri" panose="020F0502020204030204" pitchFamily="34" charset="0"/>
                        <a:cs typeface="Times New Roman" panose="02020603050405020304" pitchFamily="18" charset="0"/>
                      </a:rPr>
                      <m:t>𝟑</m:t>
                    </m:r>
                  </m:oMath>
                </a14:m>
                <a:r>
                  <a:rPr lang="en-GB" b="1" dirty="0">
                    <a:effectLst/>
                    <a:latin typeface="Calibri" panose="020F0502020204030204" pitchFamily="34" charset="0"/>
                    <a:ea typeface="Calibri" panose="020F0502020204030204" pitchFamily="34" charset="0"/>
                    <a:cs typeface="Times New Roman" panose="02020603050405020304" pitchFamily="18" charset="0"/>
                  </a:rPr>
                  <a:t> </a:t>
                </a:r>
              </a:p>
              <a:p>
                <a:pPr marL="162560" indent="-342900">
                  <a:lnSpc>
                    <a:spcPct val="107000"/>
                  </a:lnSpc>
                  <a:spcAft>
                    <a:spcPts val="800"/>
                  </a:spcAft>
                  <a:buAutoNum type="alphaLcParenR"/>
                </a:pPr>
                <a:r>
                  <a:rPr lang="en-GB" dirty="0">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r>
                      <a:rPr lang="en-GB" b="0" i="1" smtClean="0">
                        <a:latin typeface="Cambria Math" panose="02040503050406030204" pitchFamily="18" charset="0"/>
                        <a:ea typeface="Calibri" panose="020F0502020204030204" pitchFamily="34" charset="0"/>
                        <a:cs typeface="Times New Roman" panose="02020603050405020304" pitchFamily="18" charset="0"/>
                      </a:rPr>
                      <m:t>𝑓</m:t>
                    </m:r>
                    <m:d>
                      <m:dPr>
                        <m:ctrlPr>
                          <a:rPr lang="en-GB" b="0" i="1" smtClean="0">
                            <a:latin typeface="Cambria Math" panose="02040503050406030204" pitchFamily="18" charset="0"/>
                            <a:ea typeface="Calibri" panose="020F0502020204030204" pitchFamily="34" charset="0"/>
                            <a:cs typeface="Times New Roman" panose="02020603050405020304" pitchFamily="18" charset="0"/>
                          </a:rPr>
                        </m:ctrlPr>
                      </m:dPr>
                      <m:e>
                        <m:f>
                          <m:fPr>
                            <m:ctrlPr>
                              <a:rPr lang="en-GB" b="0" i="1" smtClean="0">
                                <a:latin typeface="Cambria Math" panose="02040503050406030204" pitchFamily="18" charset="0"/>
                                <a:ea typeface="Calibri" panose="020F0502020204030204" pitchFamily="34" charset="0"/>
                                <a:cs typeface="Times New Roman" panose="02020603050405020304" pitchFamily="18" charset="0"/>
                              </a:rPr>
                            </m:ctrlPr>
                          </m:fPr>
                          <m:num>
                            <m:r>
                              <a:rPr lang="en-GB" b="0" i="1" smtClean="0">
                                <a:latin typeface="Cambria Math" panose="02040503050406030204" pitchFamily="18" charset="0"/>
                                <a:ea typeface="Calibri" panose="020F0502020204030204" pitchFamily="34" charset="0"/>
                                <a:cs typeface="Times New Roman" panose="02020603050405020304" pitchFamily="18" charset="0"/>
                              </a:rPr>
                              <m:t>1</m:t>
                            </m:r>
                          </m:num>
                          <m:den>
                            <m:r>
                              <a:rPr lang="en-GB" b="0" i="1" smtClean="0">
                                <a:latin typeface="Cambria Math" panose="02040503050406030204" pitchFamily="18" charset="0"/>
                                <a:ea typeface="Calibri" panose="020F0502020204030204" pitchFamily="34" charset="0"/>
                                <a:cs typeface="Times New Roman" panose="02020603050405020304" pitchFamily="18" charset="0"/>
                              </a:rPr>
                              <m:t>2</m:t>
                            </m:r>
                          </m:den>
                        </m:f>
                      </m:e>
                    </m:d>
                    <m:r>
                      <a:rPr lang="en-GB" b="0" i="1" smtClean="0">
                        <a:latin typeface="Cambria Math" panose="02040503050406030204" pitchFamily="18" charset="0"/>
                        <a:ea typeface="Calibri" panose="020F0502020204030204" pitchFamily="34" charset="0"/>
                        <a:cs typeface="Times New Roman" panose="02020603050405020304" pitchFamily="18" charset="0"/>
                      </a:rPr>
                      <m:t>=</m:t>
                    </m:r>
                    <m:r>
                      <a:rPr lang="en-GB" b="1" i="1" smtClean="0">
                        <a:latin typeface="Cambria Math" panose="02040503050406030204" pitchFamily="18" charset="0"/>
                        <a:ea typeface="Calibri" panose="020F0502020204030204" pitchFamily="34" charset="0"/>
                        <a:cs typeface="Times New Roman" panose="02020603050405020304" pitchFamily="18" charset="0"/>
                      </a:rPr>
                      <m:t>𝟔</m:t>
                    </m:r>
                  </m:oMath>
                </a14:m>
                <a:endParaRPr lang="en-GB"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If </a:t>
                </a:r>
                <a14:m>
                  <m:oMath xmlns:m="http://schemas.openxmlformats.org/officeDocument/2006/math">
                    <m:r>
                      <a:rPr lang="en-GB" b="0" i="1" smtClean="0">
                        <a:effectLst/>
                        <a:latin typeface="Cambria Math" panose="02040503050406030204" pitchFamily="18" charset="0"/>
                        <a:ea typeface="Calibri" panose="020F0502020204030204" pitchFamily="34" charset="0"/>
                        <a:cs typeface="Times New Roman" panose="02020603050405020304" pitchFamily="18" charset="0"/>
                      </a:rPr>
                      <m:t>𝑓</m:t>
                    </m:r>
                    <m:d>
                      <m:dPr>
                        <m:ctrlPr>
                          <a:rPr lang="en-GB" b="0" i="1" smtClean="0">
                            <a:effectLst/>
                            <a:latin typeface="Cambria Math" panose="02040503050406030204" pitchFamily="18" charset="0"/>
                            <a:ea typeface="Calibri" panose="020F0502020204030204" pitchFamily="34" charset="0"/>
                            <a:cs typeface="Times New Roman" panose="02020603050405020304" pitchFamily="18" charset="0"/>
                          </a:rPr>
                        </m:ctrlPr>
                      </m:dPr>
                      <m:e>
                        <m:r>
                          <a:rPr lang="en-GB" b="0" i="1" smtClean="0">
                            <a:effectLst/>
                            <a:latin typeface="Cambria Math" panose="02040503050406030204" pitchFamily="18" charset="0"/>
                            <a:ea typeface="Calibri" panose="020F0502020204030204" pitchFamily="34" charset="0"/>
                            <a:cs typeface="Times New Roman" panose="02020603050405020304" pitchFamily="18" charset="0"/>
                          </a:rPr>
                          <m:t>𝑥</m:t>
                        </m:r>
                      </m:e>
                    </m:d>
                    <m:r>
                      <a:rPr lang="en-GB" b="0" i="1" smtClean="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GB" b="0" i="1" smtClean="0">
                            <a:effectLst/>
                            <a:latin typeface="Cambria Math" panose="02040503050406030204" pitchFamily="18" charset="0"/>
                            <a:ea typeface="Calibri" panose="020F0502020204030204" pitchFamily="34" charset="0"/>
                            <a:cs typeface="Times New Roman" panose="02020603050405020304" pitchFamily="18" charset="0"/>
                          </a:rPr>
                        </m:ctrlPr>
                      </m:sSupPr>
                      <m:e>
                        <m:r>
                          <a:rPr lang="en-GB" b="0" i="1" smtClean="0">
                            <a:effectLst/>
                            <a:latin typeface="Cambria Math" panose="02040503050406030204" pitchFamily="18" charset="0"/>
                            <a:ea typeface="Calibri" panose="020F0502020204030204" pitchFamily="34" charset="0"/>
                            <a:cs typeface="Times New Roman" panose="02020603050405020304" pitchFamily="18" charset="0"/>
                          </a:rPr>
                          <m:t>𝑥</m:t>
                        </m:r>
                      </m:e>
                      <m:sup>
                        <m:r>
                          <a:rPr lang="en-GB" b="0" i="1" smtClean="0">
                            <a:effectLst/>
                            <a:latin typeface="Cambria Math" panose="02040503050406030204" pitchFamily="18" charset="0"/>
                            <a:ea typeface="Calibri" panose="020F0502020204030204" pitchFamily="34" charset="0"/>
                            <a:cs typeface="Times New Roman" panose="02020603050405020304" pitchFamily="18" charset="0"/>
                          </a:rPr>
                          <m:t>2</m:t>
                        </m:r>
                      </m:sup>
                    </m:sSup>
                    <m:r>
                      <a:rPr lang="en-GB" b="0" i="1" smtClean="0">
                        <a:effectLst/>
                        <a:latin typeface="Cambria Math" panose="02040503050406030204" pitchFamily="18" charset="0"/>
                        <a:ea typeface="Calibri" panose="020F0502020204030204" pitchFamily="34" charset="0"/>
                        <a:cs typeface="Times New Roman" panose="02020603050405020304" pitchFamily="18" charset="0"/>
                      </a:rPr>
                      <m:t>+5</m:t>
                    </m:r>
                  </m:oMath>
                </a14:m>
                <a:r>
                  <a:rPr lang="en-GB" dirty="0">
                    <a:effectLst/>
                    <a:latin typeface="Calibri" panose="020F0502020204030204" pitchFamily="34" charset="0"/>
                    <a:ea typeface="Calibri" panose="020F0502020204030204" pitchFamily="34" charset="0"/>
                    <a:cs typeface="Times New Roman" panose="02020603050405020304" pitchFamily="18" charset="0"/>
                  </a:rPr>
                  <a:t>, find</a:t>
                </a:r>
              </a:p>
              <a:p>
                <a:pPr marL="342900" indent="-342900">
                  <a:lnSpc>
                    <a:spcPct val="107000"/>
                  </a:lnSpc>
                  <a:spcAft>
                    <a:spcPts val="800"/>
                  </a:spcAft>
                  <a:buAutoNum type="alphaLcParenR"/>
                </a:pPr>
                <a:r>
                  <a:rPr lang="en-GB" b="0" dirty="0">
                    <a:ea typeface="Calibri" panose="020F0502020204030204" pitchFamily="34" charset="0"/>
                    <a:cs typeface="Times New Roman" panose="02020603050405020304" pitchFamily="18" charset="0"/>
                  </a:rPr>
                  <a:t> </a:t>
                </a:r>
                <a14:m>
                  <m:oMath xmlns:m="http://schemas.openxmlformats.org/officeDocument/2006/math">
                    <m:r>
                      <a:rPr lang="en-GB" b="0" i="1" smtClean="0">
                        <a:latin typeface="Cambria Math" panose="02040503050406030204" pitchFamily="18" charset="0"/>
                        <a:ea typeface="Calibri" panose="020F0502020204030204" pitchFamily="34" charset="0"/>
                        <a:cs typeface="Times New Roman" panose="02020603050405020304" pitchFamily="18" charset="0"/>
                      </a:rPr>
                      <m:t>𝑓</m:t>
                    </m:r>
                    <m:d>
                      <m:dPr>
                        <m:ctrlPr>
                          <a:rPr lang="en-GB" b="0" i="1" smtClean="0">
                            <a:latin typeface="Cambria Math" panose="02040503050406030204" pitchFamily="18" charset="0"/>
                            <a:ea typeface="Calibri" panose="020F0502020204030204" pitchFamily="34" charset="0"/>
                            <a:cs typeface="Times New Roman" panose="02020603050405020304" pitchFamily="18" charset="0"/>
                          </a:rPr>
                        </m:ctrlPr>
                      </m:dPr>
                      <m:e>
                        <m:r>
                          <a:rPr lang="en-GB" b="0" i="1" smtClean="0">
                            <a:latin typeface="Cambria Math" panose="02040503050406030204" pitchFamily="18" charset="0"/>
                            <a:ea typeface="Calibri" panose="020F0502020204030204" pitchFamily="34" charset="0"/>
                            <a:cs typeface="Times New Roman" panose="02020603050405020304" pitchFamily="18" charset="0"/>
                          </a:rPr>
                          <m:t>−1</m:t>
                        </m:r>
                      </m:e>
                    </m:d>
                    <m:r>
                      <a:rPr lang="en-GB" b="0" i="1" smtClean="0">
                        <a:latin typeface="Cambria Math" panose="02040503050406030204" pitchFamily="18" charset="0"/>
                        <a:ea typeface="Calibri" panose="020F0502020204030204" pitchFamily="34" charset="0"/>
                        <a:cs typeface="Times New Roman" panose="02020603050405020304" pitchFamily="18" charset="0"/>
                      </a:rPr>
                      <m:t>=</m:t>
                    </m:r>
                    <m:r>
                      <a:rPr lang="en-GB" b="1" i="1" smtClean="0">
                        <a:latin typeface="Cambria Math" panose="02040503050406030204" pitchFamily="18" charset="0"/>
                        <a:ea typeface="Calibri" panose="020F0502020204030204" pitchFamily="34" charset="0"/>
                        <a:cs typeface="Times New Roman" panose="02020603050405020304" pitchFamily="18" charset="0"/>
                      </a:rPr>
                      <m:t>𝟔</m:t>
                    </m:r>
                  </m:oMath>
                </a14:m>
                <a:endParaRPr lang="en-GB" b="1"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AutoNum type="alphaLcParenR"/>
                </a:pPr>
                <a:r>
                  <a:rPr lang="en-GB" dirty="0">
                    <a:effectLst/>
                    <a:latin typeface="Calibri" panose="020F0502020204030204" pitchFamily="34" charset="0"/>
                    <a:ea typeface="Calibri" panose="020F0502020204030204" pitchFamily="34" charset="0"/>
                    <a:cs typeface="Times New Roman" panose="02020603050405020304" pitchFamily="18" charset="0"/>
                  </a:rPr>
                  <a:t> the possible values of </a:t>
                </a:r>
                <a14:m>
                  <m:oMath xmlns:m="http://schemas.openxmlformats.org/officeDocument/2006/math">
                    <m:r>
                      <a:rPr lang="en-GB" b="0" i="1" smtClean="0">
                        <a:effectLst/>
                        <a:latin typeface="Cambria Math" panose="02040503050406030204" pitchFamily="18" charset="0"/>
                        <a:ea typeface="Calibri" panose="020F0502020204030204" pitchFamily="34" charset="0"/>
                        <a:cs typeface="Times New Roman" panose="02020603050405020304" pitchFamily="18" charset="0"/>
                      </a:rPr>
                      <m:t>𝑎</m:t>
                    </m:r>
                  </m:oMath>
                </a14:m>
                <a:r>
                  <a:rPr lang="en-GB" dirty="0">
                    <a:effectLst/>
                    <a:latin typeface="Calibri" panose="020F0502020204030204" pitchFamily="34" charset="0"/>
                    <a:ea typeface="Calibri" panose="020F0502020204030204" pitchFamily="34" charset="0"/>
                    <a:cs typeface="Times New Roman" panose="02020603050405020304" pitchFamily="18" charset="0"/>
                  </a:rPr>
                  <a:t> such that </a:t>
                </a:r>
                <a14:m>
                  <m:oMath xmlns:m="http://schemas.openxmlformats.org/officeDocument/2006/math">
                    <m:r>
                      <a:rPr lang="en-GB" b="0" i="1" smtClean="0">
                        <a:effectLst/>
                        <a:latin typeface="Cambria Math" panose="02040503050406030204" pitchFamily="18" charset="0"/>
                        <a:ea typeface="Calibri" panose="020F0502020204030204" pitchFamily="34" charset="0"/>
                        <a:cs typeface="Times New Roman" panose="02020603050405020304" pitchFamily="18" charset="0"/>
                      </a:rPr>
                      <m:t>𝑓</m:t>
                    </m:r>
                    <m:d>
                      <m:dPr>
                        <m:ctrlPr>
                          <a:rPr lang="en-GB" b="0" i="1" smtClean="0">
                            <a:effectLst/>
                            <a:latin typeface="Cambria Math" panose="02040503050406030204" pitchFamily="18" charset="0"/>
                            <a:ea typeface="Calibri" panose="020F0502020204030204" pitchFamily="34" charset="0"/>
                            <a:cs typeface="Times New Roman" panose="02020603050405020304" pitchFamily="18" charset="0"/>
                          </a:rPr>
                        </m:ctrlPr>
                      </m:dPr>
                      <m:e>
                        <m:r>
                          <a:rPr lang="en-GB" b="0" i="1" smtClean="0">
                            <a:effectLst/>
                            <a:latin typeface="Cambria Math" panose="02040503050406030204" pitchFamily="18" charset="0"/>
                            <a:ea typeface="Calibri" panose="020F0502020204030204" pitchFamily="34" charset="0"/>
                            <a:cs typeface="Times New Roman" panose="02020603050405020304" pitchFamily="18" charset="0"/>
                          </a:rPr>
                          <m:t>𝑎</m:t>
                        </m:r>
                      </m:e>
                    </m:d>
                    <m:r>
                      <a:rPr lang="en-GB" b="0" i="1" smtClean="0">
                        <a:effectLst/>
                        <a:latin typeface="Cambria Math" panose="02040503050406030204" pitchFamily="18" charset="0"/>
                        <a:ea typeface="Calibri" panose="020F0502020204030204" pitchFamily="34" charset="0"/>
                        <a:cs typeface="Times New Roman" panose="02020603050405020304" pitchFamily="18" charset="0"/>
                      </a:rPr>
                      <m:t>=41         </m:t>
                    </m:r>
                    <m:r>
                      <a:rPr lang="en-GB" b="1" i="1" smtClean="0">
                        <a:effectLst/>
                        <a:latin typeface="Cambria Math" panose="02040503050406030204" pitchFamily="18" charset="0"/>
                        <a:ea typeface="Calibri" panose="020F0502020204030204" pitchFamily="34" charset="0"/>
                        <a:cs typeface="Times New Roman" panose="02020603050405020304" pitchFamily="18" charset="0"/>
                      </a:rPr>
                      <m:t>𝒂</m:t>
                    </m:r>
                    <m:r>
                      <a:rPr lang="en-GB"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GB" b="1" i="1" smtClean="0">
                        <a:effectLst/>
                        <a:latin typeface="Cambria Math" panose="02040503050406030204" pitchFamily="18" charset="0"/>
                        <a:ea typeface="Calibri" panose="020F0502020204030204" pitchFamily="34" charset="0"/>
                        <a:cs typeface="Times New Roman" panose="02020603050405020304" pitchFamily="18" charset="0"/>
                      </a:rPr>
                      <m:t>𝟔</m:t>
                    </m:r>
                  </m:oMath>
                </a14:m>
                <a:endParaRPr lang="en-GB" b="1"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AutoNum type="alphaLcParenR"/>
                </a:pPr>
                <a:r>
                  <a:rPr lang="en-GB" dirty="0">
                    <a:latin typeface="Calibri" panose="020F0502020204030204" pitchFamily="34" charset="0"/>
                    <a:ea typeface="Calibri" panose="020F0502020204030204" pitchFamily="34" charset="0"/>
                    <a:cs typeface="Times New Roman" panose="02020603050405020304" pitchFamily="18" charset="0"/>
                  </a:rPr>
                  <a:t>The possible values of </a:t>
                </a:r>
                <a14:m>
                  <m:oMath xmlns:m="http://schemas.openxmlformats.org/officeDocument/2006/math">
                    <m:r>
                      <a:rPr lang="en-GB" b="0" i="1" smtClean="0">
                        <a:latin typeface="Cambria Math" panose="02040503050406030204" pitchFamily="18" charset="0"/>
                        <a:ea typeface="Calibri" panose="020F0502020204030204" pitchFamily="34" charset="0"/>
                        <a:cs typeface="Times New Roman" panose="02020603050405020304" pitchFamily="18" charset="0"/>
                      </a:rPr>
                      <m:t>𝑘</m:t>
                    </m:r>
                  </m:oMath>
                </a14:m>
                <a:r>
                  <a:rPr lang="en-GB" dirty="0">
                    <a:effectLst/>
                    <a:latin typeface="Calibri" panose="020F0502020204030204" pitchFamily="34" charset="0"/>
                    <a:ea typeface="Calibri" panose="020F0502020204030204" pitchFamily="34" charset="0"/>
                    <a:cs typeface="Times New Roman" panose="02020603050405020304" pitchFamily="18" charset="0"/>
                  </a:rPr>
                  <a:t> such that </a:t>
                </a:r>
                <a14:m>
                  <m:oMath xmlns:m="http://schemas.openxmlformats.org/officeDocument/2006/math">
                    <m:r>
                      <a:rPr lang="en-GB" b="0" i="1" smtClean="0">
                        <a:effectLst/>
                        <a:latin typeface="Cambria Math" panose="02040503050406030204" pitchFamily="18" charset="0"/>
                        <a:ea typeface="Calibri" panose="020F0502020204030204" pitchFamily="34" charset="0"/>
                        <a:cs typeface="Times New Roman" panose="02020603050405020304" pitchFamily="18" charset="0"/>
                      </a:rPr>
                      <m:t>𝑓</m:t>
                    </m:r>
                    <m:d>
                      <m:dPr>
                        <m:ctrlPr>
                          <a:rPr lang="en-GB" b="0" i="1" smtClean="0">
                            <a:effectLst/>
                            <a:latin typeface="Cambria Math" panose="02040503050406030204" pitchFamily="18" charset="0"/>
                            <a:ea typeface="Calibri" panose="020F0502020204030204" pitchFamily="34" charset="0"/>
                            <a:cs typeface="Times New Roman" panose="02020603050405020304" pitchFamily="18" charset="0"/>
                          </a:rPr>
                        </m:ctrlPr>
                      </m:dPr>
                      <m:e>
                        <m:r>
                          <a:rPr lang="en-GB" b="0" i="1" smtClean="0">
                            <a:effectLst/>
                            <a:latin typeface="Cambria Math" panose="02040503050406030204" pitchFamily="18" charset="0"/>
                            <a:ea typeface="Calibri" panose="020F0502020204030204" pitchFamily="34" charset="0"/>
                            <a:cs typeface="Times New Roman" panose="02020603050405020304" pitchFamily="18" charset="0"/>
                          </a:rPr>
                          <m:t>𝑘</m:t>
                        </m:r>
                      </m:e>
                    </m:d>
                    <m:r>
                      <a:rPr lang="en-GB" b="0" i="1" smtClean="0">
                        <a:effectLst/>
                        <a:latin typeface="Cambria Math" panose="02040503050406030204" pitchFamily="18" charset="0"/>
                        <a:ea typeface="Calibri" panose="020F0502020204030204" pitchFamily="34" charset="0"/>
                        <a:cs typeface="Times New Roman" panose="02020603050405020304" pitchFamily="18" charset="0"/>
                      </a:rPr>
                      <m:t>=5.25</m:t>
                    </m:r>
                  </m:oMath>
                </a14:m>
                <a:r>
                  <a:rPr lang="en-GB" dirty="0">
                    <a:effectLst/>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r>
                      <a:rPr lang="en-GB" b="1" i="1" dirty="0" smtClean="0">
                        <a:effectLst/>
                        <a:latin typeface="Cambria Math" panose="02040503050406030204" pitchFamily="18" charset="0"/>
                        <a:ea typeface="Calibri" panose="020F0502020204030204" pitchFamily="34" charset="0"/>
                        <a:cs typeface="Times New Roman" panose="02020603050405020304" pitchFamily="18" charset="0"/>
                      </a:rPr>
                      <m:t>𝒌</m:t>
                    </m:r>
                    <m:r>
                      <a:rPr lang="en-GB" b="1" i="1" dirty="0"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GB" b="1" i="1" dirty="0"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en-GB" b="1" i="1" dirty="0" smtClean="0">
                            <a:effectLst/>
                            <a:latin typeface="Cambria Math" panose="02040503050406030204" pitchFamily="18" charset="0"/>
                            <a:ea typeface="Calibri" panose="020F0502020204030204" pitchFamily="34" charset="0"/>
                            <a:cs typeface="Times New Roman" panose="02020603050405020304" pitchFamily="18" charset="0"/>
                          </a:rPr>
                          <m:t>𝟏</m:t>
                        </m:r>
                      </m:num>
                      <m:den>
                        <m:r>
                          <a:rPr lang="en-GB" b="1" i="1" dirty="0" smtClean="0">
                            <a:effectLst/>
                            <a:latin typeface="Cambria Math" panose="02040503050406030204" pitchFamily="18" charset="0"/>
                            <a:ea typeface="Calibri" panose="020F0502020204030204" pitchFamily="34" charset="0"/>
                            <a:cs typeface="Times New Roman" panose="02020603050405020304" pitchFamily="18" charset="0"/>
                          </a:rPr>
                          <m:t>𝟐</m:t>
                        </m:r>
                      </m:den>
                    </m:f>
                  </m:oMath>
                </a14:m>
                <a:endParaRPr lang="en-GB" b="1" dirty="0">
                  <a:effectLst/>
                  <a:latin typeface="Calibri" panose="020F0502020204030204" pitchFamily="34" charset="0"/>
                  <a:ea typeface="Calibri" panose="020F0502020204030204" pitchFamily="34" charset="0"/>
                  <a:cs typeface="Times New Roman" panose="02020603050405020304" pitchFamily="18" charset="0"/>
                </a:endParaRPr>
              </a:p>
              <a:p>
                <a:pPr indent="-180340">
                  <a:lnSpc>
                    <a:spcPct val="107000"/>
                  </a:lnSpc>
                  <a:spcAft>
                    <a:spcPts val="800"/>
                  </a:spcAft>
                </a:pP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indent="-180340">
                  <a:lnSpc>
                    <a:spcPct val="107000"/>
                  </a:lnSpc>
                  <a:spcAft>
                    <a:spcPts val="800"/>
                  </a:spcAft>
                </a:pPr>
                <a:r>
                  <a:rPr lang="en-GB" dirty="0">
                    <a:latin typeface="Calibri" panose="020F0502020204030204" pitchFamily="34" charset="0"/>
                    <a:ea typeface="Times New Roman" panose="02020603050405020304" pitchFamily="18" charset="0"/>
                    <a:cs typeface="Times New Roman" panose="02020603050405020304" pitchFamily="18" charset="0"/>
                  </a:rPr>
                  <a:t>[AQA Worksheet] </a:t>
                </a:r>
                <a14:m>
                  <m:oMath xmlns:m="http://schemas.openxmlformats.org/officeDocument/2006/math">
                    <m:r>
                      <a:rPr lang="en-GB" i="1">
                        <a:latin typeface="Cambria Math" panose="02040503050406030204" pitchFamily="18" charset="0"/>
                        <a:ea typeface="Calibri" panose="020F0502020204030204" pitchFamily="34" charset="0"/>
                        <a:cs typeface="Times New Roman" panose="02020603050405020304" pitchFamily="18" charset="0"/>
                      </a:rPr>
                      <m:t>𝑓</m:t>
                    </m:r>
                    <m:d>
                      <m:dPr>
                        <m:ctrlPr>
                          <a:rPr lang="en-GB" i="1">
                            <a:latin typeface="Cambria Math" panose="02040503050406030204" pitchFamily="18" charset="0"/>
                            <a:ea typeface="Calibri" panose="020F0502020204030204" pitchFamily="34" charset="0"/>
                            <a:cs typeface="Times New Roman" panose="02020603050405020304" pitchFamily="18" charset="0"/>
                          </a:rPr>
                        </m:ctrlPr>
                      </m:dPr>
                      <m:e>
                        <m:r>
                          <a:rPr lang="en-GB" i="1">
                            <a:latin typeface="Cambria Math" panose="02040503050406030204" pitchFamily="18" charset="0"/>
                            <a:ea typeface="Calibri" panose="020F0502020204030204" pitchFamily="34" charset="0"/>
                            <a:cs typeface="Times New Roman" panose="02020603050405020304" pitchFamily="18" charset="0"/>
                          </a:rPr>
                          <m:t>𝑥</m:t>
                        </m:r>
                      </m:e>
                    </m:d>
                    <m:r>
                      <a:rPr lang="en-GB" i="1">
                        <a:latin typeface="Cambria Math" panose="02040503050406030204" pitchFamily="18" charset="0"/>
                        <a:ea typeface="Calibri" panose="020F0502020204030204" pitchFamily="34" charset="0"/>
                        <a:cs typeface="Times New Roman" panose="02020603050405020304" pitchFamily="18" charset="0"/>
                      </a:rPr>
                      <m:t>=2</m:t>
                    </m:r>
                    <m:sSup>
                      <m:sSupPr>
                        <m:ctrlPr>
                          <a:rPr lang="en-GB" i="1">
                            <a:latin typeface="Cambria Math" panose="02040503050406030204" pitchFamily="18" charset="0"/>
                            <a:ea typeface="Calibri" panose="020F0502020204030204" pitchFamily="34" charset="0"/>
                            <a:cs typeface="Times New Roman" panose="02020603050405020304" pitchFamily="18" charset="0"/>
                          </a:rPr>
                        </m:ctrlPr>
                      </m:sSupPr>
                      <m:e>
                        <m:r>
                          <a:rPr lang="en-GB" i="1">
                            <a:latin typeface="Cambria Math" panose="02040503050406030204" pitchFamily="18" charset="0"/>
                            <a:ea typeface="Calibri" panose="020F0502020204030204" pitchFamily="34" charset="0"/>
                            <a:cs typeface="Times New Roman" panose="02020603050405020304" pitchFamily="18" charset="0"/>
                          </a:rPr>
                          <m:t>𝑥</m:t>
                        </m:r>
                      </m:e>
                      <m:sup>
                        <m:r>
                          <a:rPr lang="en-GB" i="1">
                            <a:latin typeface="Cambria Math" panose="02040503050406030204" pitchFamily="18" charset="0"/>
                            <a:ea typeface="Calibri" panose="020F0502020204030204" pitchFamily="34" charset="0"/>
                            <a:cs typeface="Times New Roman" panose="02020603050405020304" pitchFamily="18" charset="0"/>
                          </a:rPr>
                          <m:t>3</m:t>
                        </m:r>
                      </m:sup>
                    </m:sSup>
                    <m:r>
                      <a:rPr lang="en-GB" i="1">
                        <a:latin typeface="Cambria Math" panose="02040503050406030204" pitchFamily="18" charset="0"/>
                        <a:ea typeface="Calibri" panose="020F0502020204030204" pitchFamily="34" charset="0"/>
                        <a:cs typeface="Times New Roman" panose="02020603050405020304" pitchFamily="18" charset="0"/>
                      </a:rPr>
                      <m:t>−250</m:t>
                    </m:r>
                  </m:oMath>
                </a14:m>
                <a:r>
                  <a:rPr lang="en-GB" dirty="0">
                    <a:latin typeface="Calibri" panose="020F0502020204030204" pitchFamily="34" charset="0"/>
                    <a:ea typeface="Times New Roman" panose="02020603050405020304" pitchFamily="18" charset="0"/>
                    <a:cs typeface="Times New Roman" panose="02020603050405020304" pitchFamily="18" charset="0"/>
                  </a:rPr>
                  <a:t>. Work out </a:t>
                </a:r>
                <a14:m>
                  <m:oMath xmlns:m="http://schemas.openxmlformats.org/officeDocument/2006/math">
                    <m:r>
                      <a:rPr lang="en-GB" i="1">
                        <a:latin typeface="Cambria Math" panose="02040503050406030204" pitchFamily="18" charset="0"/>
                        <a:ea typeface="Times New Roman" panose="02020603050405020304" pitchFamily="18" charset="0"/>
                        <a:cs typeface="Times New Roman" panose="02020603050405020304" pitchFamily="18" charset="0"/>
                      </a:rPr>
                      <m:t>𝑥</m:t>
                    </m:r>
                  </m:oMath>
                </a14:m>
                <a:r>
                  <a:rPr lang="en-GB" dirty="0">
                    <a:latin typeface="Calibri" panose="020F0502020204030204" pitchFamily="34" charset="0"/>
                    <a:ea typeface="Times New Roman" panose="02020603050405020304" pitchFamily="18" charset="0"/>
                    <a:cs typeface="Times New Roman" panose="02020603050405020304" pitchFamily="18" charset="0"/>
                  </a:rPr>
                  <a:t> when </a:t>
                </a:r>
                <a14:m>
                  <m:oMath xmlns:m="http://schemas.openxmlformats.org/officeDocument/2006/math">
                    <m:r>
                      <a:rPr lang="en-GB" i="1">
                        <a:latin typeface="Cambria Math" panose="02040503050406030204" pitchFamily="18" charset="0"/>
                        <a:ea typeface="Times New Roman" panose="02020603050405020304" pitchFamily="18" charset="0"/>
                        <a:cs typeface="Times New Roman" panose="02020603050405020304" pitchFamily="18" charset="0"/>
                      </a:rPr>
                      <m:t>𝑓</m:t>
                    </m:r>
                    <m:d>
                      <m:dPr>
                        <m:ctrlPr>
                          <a:rPr lang="en-GB" i="1">
                            <a:latin typeface="Cambria Math" panose="02040503050406030204" pitchFamily="18" charset="0"/>
                            <a:ea typeface="Times New Roman" panose="02020603050405020304" pitchFamily="18" charset="0"/>
                            <a:cs typeface="Times New Roman" panose="02020603050405020304" pitchFamily="18" charset="0"/>
                          </a:rPr>
                        </m:ctrlPr>
                      </m:dPr>
                      <m:e>
                        <m:r>
                          <a:rPr lang="en-GB" i="1">
                            <a:latin typeface="Cambria Math" panose="02040503050406030204" pitchFamily="18" charset="0"/>
                            <a:ea typeface="Times New Roman" panose="02020603050405020304" pitchFamily="18" charset="0"/>
                            <a:cs typeface="Times New Roman" panose="02020603050405020304" pitchFamily="18" charset="0"/>
                          </a:rPr>
                          <m:t>𝑥</m:t>
                        </m:r>
                      </m:e>
                    </m:d>
                    <m:r>
                      <a:rPr lang="en-GB" i="1">
                        <a:latin typeface="Cambria Math" panose="02040503050406030204" pitchFamily="18" charset="0"/>
                        <a:ea typeface="Times New Roman" panose="02020603050405020304" pitchFamily="18" charset="0"/>
                        <a:cs typeface="Times New Roman" panose="02020603050405020304" pitchFamily="18" charset="0"/>
                      </a:rPr>
                      <m:t>=0</m:t>
                    </m:r>
                  </m:oMath>
                </a14:m>
                <a:endParaRPr lang="en-GB" dirty="0">
                  <a:latin typeface="Calibri" panose="020F0502020204030204" pitchFamily="34" charset="0"/>
                  <a:ea typeface="Calibri" panose="020F0502020204030204" pitchFamily="34" charset="0"/>
                  <a:cs typeface="Times New Roman" panose="02020603050405020304" pitchFamily="18" charset="0"/>
                </a:endParaRPr>
              </a:p>
              <a:p>
                <a:pPr indent="-180340">
                  <a:lnSpc>
                    <a:spcPct val="107000"/>
                  </a:lnSpc>
                  <a:spcAft>
                    <a:spcPts val="800"/>
                  </a:spcAft>
                </a:pPr>
                <a14:m>
                  <m:oMathPara xmlns:m="http://schemas.openxmlformats.org/officeDocument/2006/math">
                    <m:oMathParaPr>
                      <m:jc m:val="centerGroup"/>
                    </m:oMathParaPr>
                    <m:oMath xmlns:m="http://schemas.openxmlformats.org/officeDocument/2006/math">
                      <m:r>
                        <a:rPr lang="en-GB" b="1" i="1">
                          <a:latin typeface="Cambria Math" panose="02040503050406030204" pitchFamily="18" charset="0"/>
                          <a:ea typeface="Calibri" panose="020F0502020204030204" pitchFamily="34" charset="0"/>
                          <a:cs typeface="Times New Roman" panose="02020603050405020304" pitchFamily="18" charset="0"/>
                        </a:rPr>
                        <m:t>𝟐</m:t>
                      </m:r>
                      <m:sSup>
                        <m:sSupPr>
                          <m:ctrlPr>
                            <a:rPr lang="en-GB" b="1" i="1">
                              <a:latin typeface="Cambria Math" panose="02040503050406030204" pitchFamily="18" charset="0"/>
                              <a:ea typeface="Calibri" panose="020F0502020204030204" pitchFamily="34" charset="0"/>
                              <a:cs typeface="Times New Roman" panose="02020603050405020304" pitchFamily="18" charset="0"/>
                            </a:rPr>
                          </m:ctrlPr>
                        </m:sSupPr>
                        <m:e>
                          <m:r>
                            <a:rPr lang="en-GB" b="1" i="1">
                              <a:latin typeface="Cambria Math" panose="02040503050406030204" pitchFamily="18" charset="0"/>
                              <a:ea typeface="Calibri" panose="020F0502020204030204" pitchFamily="34" charset="0"/>
                              <a:cs typeface="Times New Roman" panose="02020603050405020304" pitchFamily="18" charset="0"/>
                            </a:rPr>
                            <m:t>𝒙</m:t>
                          </m:r>
                        </m:e>
                        <m:sup>
                          <m:r>
                            <a:rPr lang="en-GB" b="1" i="1">
                              <a:latin typeface="Cambria Math" panose="02040503050406030204" pitchFamily="18" charset="0"/>
                              <a:ea typeface="Calibri" panose="020F0502020204030204" pitchFamily="34" charset="0"/>
                              <a:cs typeface="Times New Roman" panose="02020603050405020304" pitchFamily="18" charset="0"/>
                            </a:rPr>
                            <m:t>𝟑</m:t>
                          </m:r>
                        </m:sup>
                      </m:sSup>
                      <m:r>
                        <a:rPr lang="en-GB" b="1" i="1">
                          <a:latin typeface="Cambria Math" panose="02040503050406030204" pitchFamily="18" charset="0"/>
                          <a:ea typeface="Calibri" panose="020F0502020204030204" pitchFamily="34" charset="0"/>
                          <a:cs typeface="Times New Roman" panose="02020603050405020304" pitchFamily="18" charset="0"/>
                        </a:rPr>
                        <m:t>−</m:t>
                      </m:r>
                      <m:r>
                        <a:rPr lang="en-GB" b="1" i="1">
                          <a:latin typeface="Cambria Math" panose="02040503050406030204" pitchFamily="18" charset="0"/>
                          <a:ea typeface="Calibri" panose="020F0502020204030204" pitchFamily="34" charset="0"/>
                          <a:cs typeface="Times New Roman" panose="02020603050405020304" pitchFamily="18" charset="0"/>
                        </a:rPr>
                        <m:t>𝟐𝟓𝟎</m:t>
                      </m:r>
                      <m:r>
                        <a:rPr lang="en-GB" b="1" i="1">
                          <a:latin typeface="Cambria Math" panose="02040503050406030204" pitchFamily="18" charset="0"/>
                          <a:ea typeface="Calibri" panose="020F0502020204030204" pitchFamily="34" charset="0"/>
                          <a:cs typeface="Times New Roman" panose="02020603050405020304" pitchFamily="18" charset="0"/>
                        </a:rPr>
                        <m:t>=</m:t>
                      </m:r>
                      <m:r>
                        <a:rPr lang="en-GB" b="1" i="1">
                          <a:latin typeface="Cambria Math" panose="02040503050406030204" pitchFamily="18" charset="0"/>
                          <a:ea typeface="Calibri" panose="020F0502020204030204" pitchFamily="34" charset="0"/>
                          <a:cs typeface="Times New Roman" panose="02020603050405020304" pitchFamily="18" charset="0"/>
                        </a:rPr>
                        <m:t>𝟎</m:t>
                      </m:r>
                      <m:r>
                        <a:rPr lang="en-GB" b="1" i="1">
                          <a:latin typeface="Cambria Math" panose="02040503050406030204" pitchFamily="18" charset="0"/>
                          <a:ea typeface="Calibri" panose="020F0502020204030204" pitchFamily="34" charset="0"/>
                          <a:cs typeface="Times New Roman" panose="02020603050405020304" pitchFamily="18" charset="0"/>
                        </a:rPr>
                        <m:t>    →  </m:t>
                      </m:r>
                      <m:r>
                        <a:rPr lang="en-GB" b="1" i="1">
                          <a:latin typeface="Cambria Math" panose="02040503050406030204" pitchFamily="18" charset="0"/>
                          <a:ea typeface="Calibri" panose="020F0502020204030204" pitchFamily="34" charset="0"/>
                          <a:cs typeface="Times New Roman" panose="02020603050405020304" pitchFamily="18" charset="0"/>
                        </a:rPr>
                        <m:t>𝒙</m:t>
                      </m:r>
                      <m:r>
                        <a:rPr lang="en-GB" b="1" i="1">
                          <a:latin typeface="Cambria Math" panose="02040503050406030204" pitchFamily="18" charset="0"/>
                          <a:ea typeface="Calibri" panose="020F0502020204030204" pitchFamily="34" charset="0"/>
                          <a:cs typeface="Times New Roman" panose="02020603050405020304" pitchFamily="18" charset="0"/>
                        </a:rPr>
                        <m:t>=</m:t>
                      </m:r>
                      <m:r>
                        <a:rPr lang="en-GB" b="1" i="1">
                          <a:latin typeface="Cambria Math" panose="02040503050406030204" pitchFamily="18" charset="0"/>
                          <a:ea typeface="Calibri" panose="020F0502020204030204" pitchFamily="34" charset="0"/>
                          <a:cs typeface="Times New Roman" panose="02020603050405020304" pitchFamily="18" charset="0"/>
                        </a:rPr>
                        <m:t>𝟓</m:t>
                      </m:r>
                    </m:oMath>
                  </m:oMathPara>
                </a14:m>
                <a:endParaRPr lang="en-GB"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95535" y="692696"/>
                <a:ext cx="4057711" cy="5942332"/>
              </a:xfrm>
              <a:prstGeom prst="rect">
                <a:avLst/>
              </a:prstGeom>
              <a:blipFill rotWithShape="0">
                <a:blip r:embed="rId2"/>
                <a:stretch>
                  <a:fillRect l="-1351" t="-513"/>
                </a:stretch>
              </a:blipFill>
            </p:spPr>
            <p:txBody>
              <a:bodyPr/>
              <a:lstStyle/>
              <a:p>
                <a:r>
                  <a:rPr lang="en-GB">
                    <a:noFill/>
                  </a:rPr>
                  <a:t> </a:t>
                </a:r>
              </a:p>
            </p:txBody>
          </p:sp>
        </mc:Fallback>
      </mc:AlternateContent>
      <p:sp>
        <p:nvSpPr>
          <p:cNvPr id="7" name="Rectangle 6"/>
          <p:cNvSpPr/>
          <p:nvPr/>
        </p:nvSpPr>
        <p:spPr>
          <a:xfrm>
            <a:off x="95003" y="801087"/>
            <a:ext cx="285008"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8" name="Rectangle 7"/>
          <p:cNvSpPr/>
          <p:nvPr/>
        </p:nvSpPr>
        <p:spPr>
          <a:xfrm>
            <a:off x="110527" y="2495578"/>
            <a:ext cx="285008"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
        <p:nvSpPr>
          <p:cNvPr id="25" name="TextBox 24"/>
          <p:cNvSpPr txBox="1"/>
          <p:nvPr/>
        </p:nvSpPr>
        <p:spPr>
          <a:xfrm>
            <a:off x="5916271" y="103621"/>
            <a:ext cx="3168352" cy="369332"/>
          </a:xfrm>
          <a:prstGeom prst="rect">
            <a:avLst/>
          </a:prstGeom>
          <a:noFill/>
        </p:spPr>
        <p:txBody>
          <a:bodyPr wrap="square" rtlCol="0">
            <a:spAutoFit/>
          </a:bodyPr>
          <a:lstStyle/>
          <a:p>
            <a:pPr algn="r"/>
            <a:r>
              <a:rPr lang="en-GB" dirty="0">
                <a:solidFill>
                  <a:schemeClr val="bg1"/>
                </a:solidFill>
              </a:rPr>
              <a:t>(exercises on provided sheet)</a:t>
            </a:r>
          </a:p>
        </p:txBody>
      </p:sp>
      <mc:AlternateContent xmlns:mc="http://schemas.openxmlformats.org/markup-compatibility/2006" xmlns:a14="http://schemas.microsoft.com/office/drawing/2010/main">
        <mc:Choice Requires="a14">
          <p:sp>
            <p:nvSpPr>
              <p:cNvPr id="27" name="Rectangle 26"/>
              <p:cNvSpPr/>
              <p:nvPr/>
            </p:nvSpPr>
            <p:spPr>
              <a:xfrm>
                <a:off x="4932040" y="713918"/>
                <a:ext cx="4030371" cy="5764142"/>
              </a:xfrm>
              <a:prstGeom prst="rect">
                <a:avLst/>
              </a:prstGeom>
            </p:spPr>
            <p:txBody>
              <a:bodyPr wrap="square">
                <a:spAutoFit/>
              </a:bodyPr>
              <a:lstStyle/>
              <a:p>
                <a:pPr indent="-180340">
                  <a:lnSpc>
                    <a:spcPct val="107000"/>
                  </a:lnSpc>
                  <a:spcAft>
                    <a:spcPts val="800"/>
                  </a:spcAft>
                </a:pPr>
                <a:r>
                  <a:rPr lang="en-GB" dirty="0">
                    <a:latin typeface="Calibri" panose="020F0502020204030204" pitchFamily="34" charset="0"/>
                    <a:ea typeface="Times New Roman" panose="02020603050405020304" pitchFamily="18" charset="0"/>
                    <a:cs typeface="Times New Roman" panose="02020603050405020304" pitchFamily="18" charset="0"/>
                  </a:rPr>
                  <a:t>[AQA Worksheet] </a:t>
                </a:r>
                <a14:m>
                  <m:oMath xmlns:m="http://schemas.openxmlformats.org/officeDocument/2006/math">
                    <m:r>
                      <a:rPr lang="en-GB" i="1">
                        <a:latin typeface="Cambria Math" panose="02040503050406030204" pitchFamily="18" charset="0"/>
                        <a:ea typeface="Times New Roman" panose="02020603050405020304" pitchFamily="18" charset="0"/>
                        <a:cs typeface="Times New Roman" panose="02020603050405020304" pitchFamily="18" charset="0"/>
                      </a:rPr>
                      <m:t>𝑓</m:t>
                    </m:r>
                    <m:d>
                      <m:dPr>
                        <m:ctrlPr>
                          <a:rPr lang="en-GB" i="1">
                            <a:latin typeface="Cambria Math" panose="02040503050406030204" pitchFamily="18" charset="0"/>
                            <a:ea typeface="Times New Roman" panose="02020603050405020304" pitchFamily="18" charset="0"/>
                            <a:cs typeface="Times New Roman" panose="02020603050405020304" pitchFamily="18" charset="0"/>
                          </a:rPr>
                        </m:ctrlPr>
                      </m:dPr>
                      <m:e>
                        <m:r>
                          <a:rPr lang="en-GB" i="1">
                            <a:latin typeface="Cambria Math" panose="02040503050406030204" pitchFamily="18" charset="0"/>
                            <a:ea typeface="Times New Roman" panose="02020603050405020304" pitchFamily="18" charset="0"/>
                            <a:cs typeface="Times New Roman" panose="02020603050405020304" pitchFamily="18" charset="0"/>
                          </a:rPr>
                          <m:t>𝑥</m:t>
                        </m:r>
                      </m:e>
                    </m:d>
                    <m:r>
                      <a:rPr lang="en-GB"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GB" i="1">
                            <a:latin typeface="Cambria Math" panose="02040503050406030204" pitchFamily="18" charset="0"/>
                            <a:ea typeface="Times New Roman" panose="02020603050405020304" pitchFamily="18" charset="0"/>
                            <a:cs typeface="Times New Roman" panose="02020603050405020304" pitchFamily="18" charset="0"/>
                          </a:rPr>
                        </m:ctrlPr>
                      </m:sSupPr>
                      <m:e>
                        <m:r>
                          <a:rPr lang="en-GB" i="1">
                            <a:latin typeface="Cambria Math" panose="02040503050406030204" pitchFamily="18" charset="0"/>
                            <a:ea typeface="Times New Roman" panose="02020603050405020304" pitchFamily="18" charset="0"/>
                            <a:cs typeface="Times New Roman" panose="02020603050405020304" pitchFamily="18" charset="0"/>
                          </a:rPr>
                          <m:t>𝑥</m:t>
                        </m:r>
                      </m:e>
                      <m:sup>
                        <m:r>
                          <a:rPr lang="en-GB" i="1">
                            <a:latin typeface="Cambria Math" panose="02040503050406030204" pitchFamily="18" charset="0"/>
                            <a:ea typeface="Times New Roman" panose="02020603050405020304" pitchFamily="18" charset="0"/>
                            <a:cs typeface="Times New Roman" panose="02020603050405020304" pitchFamily="18" charset="0"/>
                          </a:rPr>
                          <m:t>2</m:t>
                        </m:r>
                      </m:sup>
                    </m:sSup>
                    <m:r>
                      <a:rPr lang="en-GB" i="1">
                        <a:latin typeface="Cambria Math" panose="02040503050406030204" pitchFamily="18" charset="0"/>
                        <a:ea typeface="Times New Roman" panose="02020603050405020304" pitchFamily="18" charset="0"/>
                        <a:cs typeface="Times New Roman" panose="02020603050405020304" pitchFamily="18" charset="0"/>
                      </a:rPr>
                      <m:t>+</m:t>
                    </m:r>
                    <m:r>
                      <a:rPr lang="en-GB" i="1">
                        <a:latin typeface="Cambria Math" panose="02040503050406030204" pitchFamily="18" charset="0"/>
                        <a:ea typeface="Times New Roman" panose="02020603050405020304" pitchFamily="18" charset="0"/>
                        <a:cs typeface="Times New Roman" panose="02020603050405020304" pitchFamily="18" charset="0"/>
                      </a:rPr>
                      <m:t>𝑎𝑥</m:t>
                    </m:r>
                    <m:r>
                      <a:rPr lang="en-GB" i="1">
                        <a:latin typeface="Cambria Math" panose="02040503050406030204" pitchFamily="18" charset="0"/>
                        <a:ea typeface="Times New Roman" panose="02020603050405020304" pitchFamily="18" charset="0"/>
                        <a:cs typeface="Times New Roman" panose="02020603050405020304" pitchFamily="18" charset="0"/>
                      </a:rPr>
                      <m:t>−8</m:t>
                    </m:r>
                  </m:oMath>
                </a14:m>
                <a:r>
                  <a:rPr lang="en-GB" dirty="0">
                    <a:latin typeface="Calibri" panose="020F0502020204030204" pitchFamily="34" charset="0"/>
                    <a:ea typeface="Times New Roman" panose="02020603050405020304" pitchFamily="18" charset="0"/>
                    <a:cs typeface="Times New Roman" panose="02020603050405020304" pitchFamily="18" charset="0"/>
                  </a:rPr>
                  <a:t>.</a:t>
                </a:r>
                <a:br>
                  <a:rPr lang="en-GB" dirty="0">
                    <a:latin typeface="Calibri" panose="020F0502020204030204" pitchFamily="34" charset="0"/>
                    <a:ea typeface="Times New Roman" panose="02020603050405020304" pitchFamily="18" charset="0"/>
                    <a:cs typeface="Times New Roman" panose="02020603050405020304" pitchFamily="18" charset="0"/>
                  </a:rPr>
                </a:br>
                <a:r>
                  <a:rPr lang="en-GB" dirty="0">
                    <a:latin typeface="Calibri" panose="020F0502020204030204" pitchFamily="34" charset="0"/>
                    <a:ea typeface="Times New Roman" panose="02020603050405020304" pitchFamily="18" charset="0"/>
                    <a:cs typeface="Times New Roman" panose="02020603050405020304" pitchFamily="18" charset="0"/>
                  </a:rPr>
                  <a:t>If </a:t>
                </a:r>
                <a14:m>
                  <m:oMath xmlns:m="http://schemas.openxmlformats.org/officeDocument/2006/math">
                    <m:r>
                      <a:rPr lang="en-GB" i="1">
                        <a:latin typeface="Cambria Math" panose="02040503050406030204" pitchFamily="18" charset="0"/>
                        <a:ea typeface="Times New Roman" panose="02020603050405020304" pitchFamily="18" charset="0"/>
                        <a:cs typeface="Times New Roman" panose="02020603050405020304" pitchFamily="18" charset="0"/>
                      </a:rPr>
                      <m:t>𝑓</m:t>
                    </m:r>
                    <m:d>
                      <m:dPr>
                        <m:ctrlPr>
                          <a:rPr lang="en-GB" i="1">
                            <a:latin typeface="Cambria Math" panose="02040503050406030204" pitchFamily="18" charset="0"/>
                            <a:ea typeface="Times New Roman" panose="02020603050405020304" pitchFamily="18" charset="0"/>
                            <a:cs typeface="Times New Roman" panose="02020603050405020304" pitchFamily="18" charset="0"/>
                          </a:rPr>
                        </m:ctrlPr>
                      </m:dPr>
                      <m:e>
                        <m:r>
                          <a:rPr lang="en-GB" i="1">
                            <a:latin typeface="Cambria Math" panose="02040503050406030204" pitchFamily="18" charset="0"/>
                            <a:ea typeface="Times New Roman" panose="02020603050405020304" pitchFamily="18" charset="0"/>
                            <a:cs typeface="Times New Roman" panose="02020603050405020304" pitchFamily="18" charset="0"/>
                          </a:rPr>
                          <m:t>−3</m:t>
                        </m:r>
                      </m:e>
                    </m:d>
                    <m:r>
                      <a:rPr lang="en-GB" i="1">
                        <a:latin typeface="Cambria Math" panose="02040503050406030204" pitchFamily="18" charset="0"/>
                        <a:ea typeface="Times New Roman" panose="02020603050405020304" pitchFamily="18" charset="0"/>
                        <a:cs typeface="Times New Roman" panose="02020603050405020304" pitchFamily="18" charset="0"/>
                      </a:rPr>
                      <m:t>=13</m:t>
                    </m:r>
                  </m:oMath>
                </a14:m>
                <a:r>
                  <a:rPr lang="en-GB" dirty="0">
                    <a:latin typeface="Calibri" panose="020F0502020204030204" pitchFamily="34" charset="0"/>
                    <a:ea typeface="Times New Roman" panose="02020603050405020304" pitchFamily="18" charset="0"/>
                    <a:cs typeface="Times New Roman" panose="02020603050405020304" pitchFamily="18" charset="0"/>
                  </a:rPr>
                  <a:t>, determine the value of </a:t>
                </a:r>
                <a14:m>
                  <m:oMath xmlns:m="http://schemas.openxmlformats.org/officeDocument/2006/math">
                    <m:r>
                      <a:rPr lang="en-GB" i="1">
                        <a:latin typeface="Cambria Math" panose="02040503050406030204" pitchFamily="18" charset="0"/>
                        <a:ea typeface="Times New Roman" panose="02020603050405020304" pitchFamily="18" charset="0"/>
                        <a:cs typeface="Times New Roman" panose="02020603050405020304" pitchFamily="18" charset="0"/>
                      </a:rPr>
                      <m:t>𝑎</m:t>
                    </m:r>
                  </m:oMath>
                </a14:m>
                <a:r>
                  <a:rPr lang="en-GB" dirty="0">
                    <a:latin typeface="Calibri" panose="020F0502020204030204" pitchFamily="34" charset="0"/>
                    <a:ea typeface="Times New Roman" panose="02020603050405020304" pitchFamily="18" charset="0"/>
                    <a:cs typeface="Times New Roman" panose="02020603050405020304" pitchFamily="18" charset="0"/>
                  </a:rPr>
                  <a:t>.</a:t>
                </a:r>
              </a:p>
              <a:p>
                <a:pPr indent="-180340">
                  <a:lnSpc>
                    <a:spcPct val="107000"/>
                  </a:lnSpc>
                  <a:spcAft>
                    <a:spcPts val="800"/>
                  </a:spcAft>
                </a:pPr>
                <a14:m>
                  <m:oMathPara xmlns:m="http://schemas.openxmlformats.org/officeDocument/2006/math">
                    <m:oMathParaPr>
                      <m:jc m:val="centerGroup"/>
                    </m:oMathParaPr>
                    <m:oMath xmlns:m="http://schemas.openxmlformats.org/officeDocument/2006/math">
                      <m:r>
                        <a:rPr lang="en-GB" b="1" i="1">
                          <a:latin typeface="Cambria Math" panose="02040503050406030204" pitchFamily="18" charset="0"/>
                          <a:ea typeface="Calibri" panose="020F0502020204030204" pitchFamily="34" charset="0"/>
                          <a:cs typeface="Times New Roman" panose="02020603050405020304" pitchFamily="18" charset="0"/>
                        </a:rPr>
                        <m:t>𝟗</m:t>
                      </m:r>
                      <m:r>
                        <a:rPr lang="en-GB" b="1" i="1">
                          <a:latin typeface="Cambria Math" panose="02040503050406030204" pitchFamily="18" charset="0"/>
                          <a:ea typeface="Calibri" panose="020F0502020204030204" pitchFamily="34" charset="0"/>
                          <a:cs typeface="Times New Roman" panose="02020603050405020304" pitchFamily="18" charset="0"/>
                        </a:rPr>
                        <m:t>−</m:t>
                      </m:r>
                      <m:r>
                        <a:rPr lang="en-GB" b="1" i="1">
                          <a:latin typeface="Cambria Math" panose="02040503050406030204" pitchFamily="18" charset="0"/>
                          <a:ea typeface="Calibri" panose="020F0502020204030204" pitchFamily="34" charset="0"/>
                          <a:cs typeface="Times New Roman" panose="02020603050405020304" pitchFamily="18" charset="0"/>
                        </a:rPr>
                        <m:t>𝟑</m:t>
                      </m:r>
                      <m:r>
                        <a:rPr lang="en-GB" b="1" i="1">
                          <a:latin typeface="Cambria Math" panose="02040503050406030204" pitchFamily="18" charset="0"/>
                          <a:ea typeface="Calibri" panose="020F0502020204030204" pitchFamily="34" charset="0"/>
                          <a:cs typeface="Times New Roman" panose="02020603050405020304" pitchFamily="18" charset="0"/>
                        </a:rPr>
                        <m:t>𝒂</m:t>
                      </m:r>
                      <m:r>
                        <a:rPr lang="en-GB" b="1" i="1">
                          <a:latin typeface="Cambria Math" panose="02040503050406030204" pitchFamily="18" charset="0"/>
                          <a:ea typeface="Calibri" panose="020F0502020204030204" pitchFamily="34" charset="0"/>
                          <a:cs typeface="Times New Roman" panose="02020603050405020304" pitchFamily="18" charset="0"/>
                        </a:rPr>
                        <m:t>−</m:t>
                      </m:r>
                      <m:r>
                        <a:rPr lang="en-GB" b="1" i="1">
                          <a:latin typeface="Cambria Math" panose="02040503050406030204" pitchFamily="18" charset="0"/>
                          <a:ea typeface="Calibri" panose="020F0502020204030204" pitchFamily="34" charset="0"/>
                          <a:cs typeface="Times New Roman" panose="02020603050405020304" pitchFamily="18" charset="0"/>
                        </a:rPr>
                        <m:t>𝟖</m:t>
                      </m:r>
                      <m:r>
                        <a:rPr lang="en-GB" b="1" i="1">
                          <a:latin typeface="Cambria Math" panose="02040503050406030204" pitchFamily="18" charset="0"/>
                          <a:ea typeface="Calibri" panose="020F0502020204030204" pitchFamily="34" charset="0"/>
                          <a:cs typeface="Times New Roman" panose="02020603050405020304" pitchFamily="18" charset="0"/>
                        </a:rPr>
                        <m:t>=</m:t>
                      </m:r>
                      <m:r>
                        <a:rPr lang="en-GB" b="1" i="1">
                          <a:latin typeface="Cambria Math"/>
                          <a:ea typeface="Calibri" panose="020F0502020204030204" pitchFamily="34" charset="0"/>
                          <a:cs typeface="Times New Roman" panose="02020603050405020304" pitchFamily="18" charset="0"/>
                        </a:rPr>
                        <m:t>𝟏𝟑</m:t>
                      </m:r>
                    </m:oMath>
                    <m:oMath xmlns:m="http://schemas.openxmlformats.org/officeDocument/2006/math">
                      <m:r>
                        <a:rPr lang="en-GB" b="1" i="1">
                          <a:latin typeface="Cambria Math" panose="02040503050406030204" pitchFamily="18" charset="0"/>
                          <a:ea typeface="Calibri" panose="020F0502020204030204" pitchFamily="34" charset="0"/>
                          <a:cs typeface="Times New Roman" panose="02020603050405020304" pitchFamily="18" charset="0"/>
                        </a:rPr>
                        <m:t>𝒂</m:t>
                      </m:r>
                      <m:r>
                        <a:rPr lang="en-GB" b="1" i="1">
                          <a:latin typeface="Cambria Math"/>
                          <a:ea typeface="Calibri" panose="020F0502020204030204" pitchFamily="34" charset="0"/>
                          <a:cs typeface="Times New Roman" panose="02020603050405020304" pitchFamily="18" charset="0"/>
                        </a:rPr>
                        <m:t>=−</m:t>
                      </m:r>
                      <m:r>
                        <a:rPr lang="en-GB" b="1" i="1">
                          <a:latin typeface="Cambria Math"/>
                          <a:ea typeface="Calibri" panose="020F0502020204030204" pitchFamily="34" charset="0"/>
                          <a:cs typeface="Times New Roman" panose="02020603050405020304" pitchFamily="18" charset="0"/>
                        </a:rPr>
                        <m:t>𝟒</m:t>
                      </m:r>
                    </m:oMath>
                  </m:oMathPara>
                </a14:m>
                <a:endParaRPr lang="en-GB" dirty="0"/>
              </a:p>
              <a:p>
                <a:pPr indent="-180340">
                  <a:lnSpc>
                    <a:spcPct val="107000"/>
                  </a:lnSpc>
                  <a:spcAft>
                    <a:spcPts val="800"/>
                  </a:spcAft>
                </a:pPr>
                <a:endParaRPr lang="en-GB" dirty="0"/>
              </a:p>
              <a:p>
                <a:pPr indent="-180340">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If </a:t>
                </a:r>
                <a14:m>
                  <m:oMath xmlns:m="http://schemas.openxmlformats.org/officeDocument/2006/math">
                    <m:r>
                      <a:rPr lang="en-GB" b="0" i="1" smtClean="0">
                        <a:latin typeface="Cambria Math" panose="02040503050406030204" pitchFamily="18" charset="0"/>
                        <a:ea typeface="Calibri" panose="020F0502020204030204" pitchFamily="34" charset="0"/>
                        <a:cs typeface="Times New Roman" panose="02020603050405020304" pitchFamily="18" charset="0"/>
                      </a:rPr>
                      <m:t>𝑓</m:t>
                    </m:r>
                    <m:d>
                      <m:dPr>
                        <m:ctrlPr>
                          <a:rPr lang="en-GB" i="1" smtClean="0">
                            <a:latin typeface="Cambria Math" panose="02040503050406030204" pitchFamily="18" charset="0"/>
                            <a:ea typeface="Calibri" panose="020F0502020204030204" pitchFamily="34" charset="0"/>
                            <a:cs typeface="Times New Roman" panose="02020603050405020304" pitchFamily="18" charset="0"/>
                          </a:rPr>
                        </m:ctrlPr>
                      </m:dPr>
                      <m:e>
                        <m:r>
                          <a:rPr lang="en-GB" b="0" i="1" smtClean="0">
                            <a:latin typeface="Cambria Math" panose="02040503050406030204" pitchFamily="18" charset="0"/>
                            <a:ea typeface="Calibri" panose="020F0502020204030204" pitchFamily="34" charset="0"/>
                            <a:cs typeface="Times New Roman" panose="02020603050405020304" pitchFamily="18" charset="0"/>
                          </a:rPr>
                          <m:t>𝑥</m:t>
                        </m:r>
                      </m:e>
                    </m:d>
                    <m:r>
                      <a:rPr lang="en-GB" b="0" i="1" smtClean="0">
                        <a:latin typeface="Cambria Math" panose="02040503050406030204" pitchFamily="18" charset="0"/>
                        <a:ea typeface="Calibri" panose="020F0502020204030204" pitchFamily="34" charset="0"/>
                        <a:cs typeface="Times New Roman" panose="02020603050405020304" pitchFamily="18" charset="0"/>
                      </a:rPr>
                      <m:t>=5</m:t>
                    </m:r>
                    <m:r>
                      <a:rPr lang="en-GB" b="0" i="1" smtClean="0">
                        <a:latin typeface="Cambria Math" panose="02040503050406030204" pitchFamily="18" charset="0"/>
                        <a:ea typeface="Calibri" panose="020F0502020204030204" pitchFamily="34" charset="0"/>
                        <a:cs typeface="Times New Roman" panose="02020603050405020304" pitchFamily="18" charset="0"/>
                      </a:rPr>
                      <m:t>𝑥</m:t>
                    </m:r>
                    <m:r>
                      <a:rPr lang="en-GB" b="0" i="1" smtClean="0">
                        <a:latin typeface="Cambria Math" panose="02040503050406030204" pitchFamily="18" charset="0"/>
                        <a:ea typeface="Calibri" panose="020F0502020204030204" pitchFamily="34" charset="0"/>
                        <a:cs typeface="Times New Roman" panose="02020603050405020304" pitchFamily="18" charset="0"/>
                      </a:rPr>
                      <m:t>+2</m:t>
                    </m:r>
                  </m:oMath>
                </a14:m>
                <a:r>
                  <a:rPr lang="en-GB" dirty="0">
                    <a:latin typeface="Calibri" panose="020F0502020204030204" pitchFamily="34" charset="0"/>
                    <a:ea typeface="Calibri" panose="020F0502020204030204" pitchFamily="34" charset="0"/>
                    <a:cs typeface="Times New Roman" panose="02020603050405020304" pitchFamily="18" charset="0"/>
                  </a:rPr>
                  <a:t>, determine the following, simplifying where possible.</a:t>
                </a:r>
              </a:p>
              <a:p>
                <a:pPr marL="162560" indent="-342900">
                  <a:lnSpc>
                    <a:spcPct val="107000"/>
                  </a:lnSpc>
                  <a:spcAft>
                    <a:spcPts val="800"/>
                  </a:spcAft>
                  <a:buAutoNum type="alphaLcParenR"/>
                </a:pPr>
                <a:r>
                  <a:rPr lang="en-GB" dirty="0">
                    <a:ea typeface="Calibri" panose="020F0502020204030204" pitchFamily="34" charset="0"/>
                    <a:cs typeface="Times New Roman" panose="02020603050405020304" pitchFamily="18" charset="0"/>
                  </a:rPr>
                  <a:t> </a:t>
                </a:r>
                <a14:m>
                  <m:oMath xmlns:m="http://schemas.openxmlformats.org/officeDocument/2006/math">
                    <m:r>
                      <a:rPr lang="en-GB" b="0" i="1" smtClean="0">
                        <a:latin typeface="Cambria Math" panose="02040503050406030204" pitchFamily="18" charset="0"/>
                        <a:ea typeface="Calibri" panose="020F0502020204030204" pitchFamily="34" charset="0"/>
                        <a:cs typeface="Times New Roman" panose="02020603050405020304" pitchFamily="18" charset="0"/>
                      </a:rPr>
                      <m:t>𝑓</m:t>
                    </m:r>
                    <m:d>
                      <m:dPr>
                        <m:ctrlPr>
                          <a:rPr lang="en-GB" i="1" smtClean="0">
                            <a:latin typeface="Cambria Math" panose="02040503050406030204" pitchFamily="18" charset="0"/>
                            <a:ea typeface="Calibri" panose="020F0502020204030204" pitchFamily="34" charset="0"/>
                            <a:cs typeface="Times New Roman" panose="02020603050405020304" pitchFamily="18" charset="0"/>
                          </a:rPr>
                        </m:ctrlPr>
                      </m:dPr>
                      <m:e>
                        <m:r>
                          <a:rPr lang="en-GB" b="0" i="1" smtClean="0">
                            <a:latin typeface="Cambria Math" panose="02040503050406030204" pitchFamily="18" charset="0"/>
                            <a:ea typeface="Calibri" panose="020F0502020204030204" pitchFamily="34" charset="0"/>
                            <a:cs typeface="Times New Roman" panose="02020603050405020304" pitchFamily="18" charset="0"/>
                          </a:rPr>
                          <m:t>𝑥</m:t>
                        </m:r>
                        <m:r>
                          <a:rPr lang="en-GB" b="0" i="1" smtClean="0">
                            <a:latin typeface="Cambria Math" panose="02040503050406030204" pitchFamily="18" charset="0"/>
                            <a:ea typeface="Calibri" panose="020F0502020204030204" pitchFamily="34" charset="0"/>
                            <a:cs typeface="Times New Roman" panose="02020603050405020304" pitchFamily="18" charset="0"/>
                          </a:rPr>
                          <m:t>+1</m:t>
                        </m:r>
                      </m:e>
                    </m:d>
                    <m:r>
                      <a:rPr lang="en-GB" b="0" i="1" smtClean="0">
                        <a:latin typeface="Cambria Math" panose="02040503050406030204" pitchFamily="18" charset="0"/>
                        <a:ea typeface="Calibri" panose="020F0502020204030204" pitchFamily="34" charset="0"/>
                        <a:cs typeface="Times New Roman" panose="02020603050405020304" pitchFamily="18" charset="0"/>
                      </a:rPr>
                      <m:t>=</m:t>
                    </m:r>
                    <m:r>
                      <a:rPr lang="en-GB" b="1" i="1" smtClean="0">
                        <a:latin typeface="Cambria Math" panose="02040503050406030204" pitchFamily="18" charset="0"/>
                        <a:ea typeface="Calibri" panose="020F0502020204030204" pitchFamily="34" charset="0"/>
                        <a:cs typeface="Times New Roman" panose="02020603050405020304" pitchFamily="18" charset="0"/>
                      </a:rPr>
                      <m:t>𝟓</m:t>
                    </m:r>
                    <m:d>
                      <m:dPr>
                        <m:ctrlPr>
                          <a:rPr lang="en-GB" b="1" i="1" smtClean="0">
                            <a:latin typeface="Cambria Math" panose="02040503050406030204" pitchFamily="18" charset="0"/>
                            <a:ea typeface="Calibri" panose="020F0502020204030204" pitchFamily="34" charset="0"/>
                            <a:cs typeface="Times New Roman" panose="02020603050405020304" pitchFamily="18" charset="0"/>
                          </a:rPr>
                        </m:ctrlPr>
                      </m:dPr>
                      <m:e>
                        <m:r>
                          <a:rPr lang="en-GB" b="1" i="1" smtClean="0">
                            <a:latin typeface="Cambria Math" panose="02040503050406030204" pitchFamily="18" charset="0"/>
                            <a:ea typeface="Calibri" panose="020F0502020204030204" pitchFamily="34" charset="0"/>
                            <a:cs typeface="Times New Roman" panose="02020603050405020304" pitchFamily="18" charset="0"/>
                          </a:rPr>
                          <m:t>𝒙</m:t>
                        </m:r>
                        <m:r>
                          <a:rPr lang="en-GB" b="1" i="1" smtClean="0">
                            <a:latin typeface="Cambria Math" panose="02040503050406030204" pitchFamily="18" charset="0"/>
                            <a:ea typeface="Calibri" panose="020F0502020204030204" pitchFamily="34" charset="0"/>
                            <a:cs typeface="Times New Roman" panose="02020603050405020304" pitchFamily="18" charset="0"/>
                          </a:rPr>
                          <m:t>+</m:t>
                        </m:r>
                        <m:r>
                          <a:rPr lang="en-GB" b="1" i="1" smtClean="0">
                            <a:latin typeface="Cambria Math" panose="02040503050406030204" pitchFamily="18" charset="0"/>
                            <a:ea typeface="Calibri" panose="020F0502020204030204" pitchFamily="34" charset="0"/>
                            <a:cs typeface="Times New Roman" panose="02020603050405020304" pitchFamily="18" charset="0"/>
                          </a:rPr>
                          <m:t>𝟏</m:t>
                        </m:r>
                      </m:e>
                    </m:d>
                    <m:r>
                      <a:rPr lang="en-GB" b="1" i="1" smtClean="0">
                        <a:latin typeface="Cambria Math" panose="02040503050406030204" pitchFamily="18" charset="0"/>
                        <a:ea typeface="Calibri" panose="020F0502020204030204" pitchFamily="34" charset="0"/>
                        <a:cs typeface="Times New Roman" panose="02020603050405020304" pitchFamily="18" charset="0"/>
                      </a:rPr>
                      <m:t>+</m:t>
                    </m:r>
                    <m:r>
                      <a:rPr lang="en-GB" b="1" i="1" smtClean="0">
                        <a:latin typeface="Cambria Math" panose="02040503050406030204" pitchFamily="18" charset="0"/>
                        <a:ea typeface="Calibri" panose="020F0502020204030204" pitchFamily="34" charset="0"/>
                        <a:cs typeface="Times New Roman" panose="02020603050405020304" pitchFamily="18" charset="0"/>
                      </a:rPr>
                      <m:t>𝟐</m:t>
                    </m:r>
                    <m:r>
                      <a:rPr lang="en-GB" b="1" i="1" smtClean="0">
                        <a:latin typeface="Cambria Math" panose="02040503050406030204" pitchFamily="18" charset="0"/>
                        <a:ea typeface="Calibri" panose="020F0502020204030204" pitchFamily="34" charset="0"/>
                        <a:cs typeface="Times New Roman" panose="02020603050405020304" pitchFamily="18" charset="0"/>
                      </a:rPr>
                      <m:t>=</m:t>
                    </m:r>
                    <m:r>
                      <a:rPr lang="en-GB" b="1" i="1" smtClean="0">
                        <a:latin typeface="Cambria Math" panose="02040503050406030204" pitchFamily="18" charset="0"/>
                        <a:ea typeface="Calibri" panose="020F0502020204030204" pitchFamily="34" charset="0"/>
                        <a:cs typeface="Times New Roman" panose="02020603050405020304" pitchFamily="18" charset="0"/>
                      </a:rPr>
                      <m:t>𝟓</m:t>
                    </m:r>
                    <m:r>
                      <a:rPr lang="en-GB" b="1" i="1" smtClean="0">
                        <a:latin typeface="Cambria Math" panose="02040503050406030204" pitchFamily="18" charset="0"/>
                        <a:ea typeface="Calibri" panose="020F0502020204030204" pitchFamily="34" charset="0"/>
                        <a:cs typeface="Times New Roman" panose="02020603050405020304" pitchFamily="18" charset="0"/>
                      </a:rPr>
                      <m:t>𝒙</m:t>
                    </m:r>
                    <m:r>
                      <a:rPr lang="en-GB" b="1" i="1" smtClean="0">
                        <a:latin typeface="Cambria Math" panose="02040503050406030204" pitchFamily="18" charset="0"/>
                        <a:ea typeface="Calibri" panose="020F0502020204030204" pitchFamily="34" charset="0"/>
                        <a:cs typeface="Times New Roman" panose="02020603050405020304" pitchFamily="18" charset="0"/>
                      </a:rPr>
                      <m:t>+</m:t>
                    </m:r>
                    <m:r>
                      <a:rPr lang="en-GB" b="1" i="1" smtClean="0">
                        <a:latin typeface="Cambria Math" panose="02040503050406030204" pitchFamily="18" charset="0"/>
                        <a:ea typeface="Calibri" panose="020F0502020204030204" pitchFamily="34" charset="0"/>
                        <a:cs typeface="Times New Roman" panose="02020603050405020304" pitchFamily="18" charset="0"/>
                      </a:rPr>
                      <m:t>𝟕</m:t>
                    </m:r>
                  </m:oMath>
                </a14:m>
                <a:endParaRPr lang="en-GB" b="1" dirty="0">
                  <a:latin typeface="Calibri" panose="020F0502020204030204" pitchFamily="34" charset="0"/>
                  <a:ea typeface="Calibri" panose="020F0502020204030204" pitchFamily="34" charset="0"/>
                  <a:cs typeface="Times New Roman" panose="02020603050405020304" pitchFamily="18" charset="0"/>
                </a:endParaRPr>
              </a:p>
              <a:p>
                <a:pPr marL="162560" indent="-342900">
                  <a:lnSpc>
                    <a:spcPct val="107000"/>
                  </a:lnSpc>
                  <a:spcAft>
                    <a:spcPts val="800"/>
                  </a:spcAft>
                  <a:buAutoNum type="alphaLcParenR"/>
                </a:pPr>
                <a:r>
                  <a:rPr lang="en-GB" dirty="0">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r>
                      <a:rPr lang="en-GB" b="0" i="1" smtClean="0">
                        <a:latin typeface="Cambria Math" panose="02040503050406030204" pitchFamily="18" charset="0"/>
                        <a:ea typeface="Calibri" panose="020F0502020204030204" pitchFamily="34" charset="0"/>
                        <a:cs typeface="Times New Roman" panose="02020603050405020304" pitchFamily="18" charset="0"/>
                      </a:rPr>
                      <m:t>𝑓</m:t>
                    </m:r>
                    <m:d>
                      <m:dPr>
                        <m:ctrlPr>
                          <a:rPr lang="en-GB" i="1" smtClean="0">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GB" i="1" smtClean="0">
                                <a:latin typeface="Cambria Math" panose="02040503050406030204" pitchFamily="18" charset="0"/>
                                <a:ea typeface="Calibri" panose="020F0502020204030204" pitchFamily="34" charset="0"/>
                                <a:cs typeface="Times New Roman" panose="02020603050405020304" pitchFamily="18" charset="0"/>
                              </a:rPr>
                            </m:ctrlPr>
                          </m:sSupPr>
                          <m:e>
                            <m:r>
                              <a:rPr lang="en-GB" b="0" i="1" smtClean="0">
                                <a:latin typeface="Cambria Math" panose="02040503050406030204" pitchFamily="18" charset="0"/>
                                <a:ea typeface="Calibri" panose="020F0502020204030204" pitchFamily="34" charset="0"/>
                                <a:cs typeface="Times New Roman" panose="02020603050405020304" pitchFamily="18" charset="0"/>
                              </a:rPr>
                              <m:t>𝑥</m:t>
                            </m:r>
                          </m:e>
                          <m:sup>
                            <m:r>
                              <a:rPr lang="en-GB" b="0" i="1" smtClean="0">
                                <a:latin typeface="Cambria Math" panose="02040503050406030204" pitchFamily="18" charset="0"/>
                                <a:ea typeface="Calibri" panose="020F0502020204030204" pitchFamily="34" charset="0"/>
                                <a:cs typeface="Times New Roman" panose="02020603050405020304" pitchFamily="18" charset="0"/>
                              </a:rPr>
                              <m:t>2</m:t>
                            </m:r>
                          </m:sup>
                        </m:sSup>
                      </m:e>
                    </m:d>
                    <m:r>
                      <a:rPr lang="en-GB" b="1" i="1" smtClean="0">
                        <a:latin typeface="Cambria Math" panose="02040503050406030204" pitchFamily="18" charset="0"/>
                        <a:ea typeface="Calibri" panose="020F0502020204030204" pitchFamily="34" charset="0"/>
                        <a:cs typeface="Times New Roman" panose="02020603050405020304" pitchFamily="18" charset="0"/>
                      </a:rPr>
                      <m:t>=</m:t>
                    </m:r>
                    <m:r>
                      <a:rPr lang="en-GB" b="1" i="1" smtClean="0">
                        <a:latin typeface="Cambria Math" panose="02040503050406030204" pitchFamily="18" charset="0"/>
                        <a:ea typeface="Calibri" panose="020F0502020204030204" pitchFamily="34" charset="0"/>
                        <a:cs typeface="Times New Roman" panose="02020603050405020304" pitchFamily="18" charset="0"/>
                      </a:rPr>
                      <m:t>𝟓</m:t>
                    </m:r>
                    <m:sSup>
                      <m:sSupPr>
                        <m:ctrlPr>
                          <a:rPr lang="en-GB" b="1" i="1" smtClean="0">
                            <a:latin typeface="Cambria Math" panose="02040503050406030204" pitchFamily="18" charset="0"/>
                            <a:ea typeface="Calibri" panose="020F0502020204030204" pitchFamily="34" charset="0"/>
                            <a:cs typeface="Times New Roman" panose="02020603050405020304" pitchFamily="18" charset="0"/>
                          </a:rPr>
                        </m:ctrlPr>
                      </m:sSupPr>
                      <m:e>
                        <m:r>
                          <a:rPr lang="en-GB" b="1" i="1" smtClean="0">
                            <a:latin typeface="Cambria Math" panose="02040503050406030204" pitchFamily="18" charset="0"/>
                            <a:ea typeface="Calibri" panose="020F0502020204030204" pitchFamily="34" charset="0"/>
                            <a:cs typeface="Times New Roman" panose="02020603050405020304" pitchFamily="18" charset="0"/>
                          </a:rPr>
                          <m:t>𝒙</m:t>
                        </m:r>
                      </m:e>
                      <m:sup>
                        <m:r>
                          <a:rPr lang="en-GB" b="1" i="1" smtClean="0">
                            <a:latin typeface="Cambria Math" panose="02040503050406030204" pitchFamily="18" charset="0"/>
                            <a:ea typeface="Calibri" panose="020F0502020204030204" pitchFamily="34" charset="0"/>
                            <a:cs typeface="Times New Roman" panose="02020603050405020304" pitchFamily="18" charset="0"/>
                          </a:rPr>
                          <m:t>𝟐</m:t>
                        </m:r>
                      </m:sup>
                    </m:sSup>
                    <m:r>
                      <a:rPr lang="en-GB" b="1" i="1" smtClean="0">
                        <a:latin typeface="Cambria Math" panose="02040503050406030204" pitchFamily="18" charset="0"/>
                        <a:ea typeface="Calibri" panose="020F0502020204030204" pitchFamily="34" charset="0"/>
                        <a:cs typeface="Times New Roman" panose="02020603050405020304" pitchFamily="18" charset="0"/>
                      </a:rPr>
                      <m:t>+</m:t>
                    </m:r>
                    <m:r>
                      <a:rPr lang="en-GB" b="1" i="1" smtClean="0">
                        <a:latin typeface="Cambria Math" panose="02040503050406030204" pitchFamily="18" charset="0"/>
                        <a:ea typeface="Calibri" panose="020F0502020204030204" pitchFamily="34" charset="0"/>
                        <a:cs typeface="Times New Roman" panose="02020603050405020304" pitchFamily="18" charset="0"/>
                      </a:rPr>
                      <m:t>𝟐</m:t>
                    </m:r>
                  </m:oMath>
                </a14:m>
                <a:endParaRPr lang="en-GB" b="1" dirty="0">
                  <a:latin typeface="Calibri" panose="020F0502020204030204" pitchFamily="34" charset="0"/>
                  <a:ea typeface="Calibri" panose="020F0502020204030204" pitchFamily="34" charset="0"/>
                  <a:cs typeface="Times New Roman" panose="02020603050405020304" pitchFamily="18" charset="0"/>
                </a:endParaRPr>
              </a:p>
              <a:p>
                <a:pPr indent="-180340">
                  <a:lnSpc>
                    <a:spcPct val="107000"/>
                  </a:lnSpc>
                  <a:spcAft>
                    <a:spcPts val="800"/>
                  </a:spcAft>
                </a:pPr>
                <a:endParaRPr lang="en-GB" b="1" dirty="0">
                  <a:latin typeface="Calibri" panose="020F0502020204030204" pitchFamily="34" charset="0"/>
                  <a:ea typeface="Calibri" panose="020F0502020204030204" pitchFamily="34" charset="0"/>
                  <a:cs typeface="Times New Roman" panose="02020603050405020304" pitchFamily="18" charset="0"/>
                </a:endParaRPr>
              </a:p>
              <a:p>
                <a:pPr indent="-180340">
                  <a:lnSpc>
                    <a:spcPct val="107000"/>
                  </a:lnSpc>
                  <a:spcAft>
                    <a:spcPts val="800"/>
                  </a:spcAft>
                </a:pPr>
                <a:r>
                  <a:rPr lang="en-GB" dirty="0">
                    <a:latin typeface="Calibri" panose="020F0502020204030204" pitchFamily="34" charset="0"/>
                    <a:ea typeface="Times New Roman" panose="02020603050405020304" pitchFamily="18" charset="0"/>
                    <a:cs typeface="Times New Roman" panose="02020603050405020304" pitchFamily="18" charset="0"/>
                  </a:rPr>
                  <a:t>[AQA IGCSEFM June 2012 Paper 2] </a:t>
                </a:r>
                <a14:m>
                  <m:oMath xmlns:m="http://schemas.openxmlformats.org/officeDocument/2006/math">
                    <m:r>
                      <a:rPr lang="en-GB" i="1">
                        <a:latin typeface="Cambria Math" panose="02040503050406030204" pitchFamily="18" charset="0"/>
                        <a:ea typeface="Times New Roman" panose="02020603050405020304" pitchFamily="18" charset="0"/>
                        <a:cs typeface="Times New Roman" panose="02020603050405020304" pitchFamily="18" charset="0"/>
                      </a:rPr>
                      <m:t>𝑓</m:t>
                    </m:r>
                    <m:d>
                      <m:dPr>
                        <m:ctrlPr>
                          <a:rPr lang="en-GB" i="1">
                            <a:latin typeface="Cambria Math" panose="02040503050406030204" pitchFamily="18" charset="0"/>
                            <a:ea typeface="Times New Roman" panose="02020603050405020304" pitchFamily="18" charset="0"/>
                            <a:cs typeface="Times New Roman" panose="02020603050405020304" pitchFamily="18" charset="0"/>
                          </a:rPr>
                        </m:ctrlPr>
                      </m:dPr>
                      <m:e>
                        <m:r>
                          <a:rPr lang="en-GB" i="1">
                            <a:latin typeface="Cambria Math" panose="02040503050406030204" pitchFamily="18" charset="0"/>
                            <a:ea typeface="Times New Roman" panose="02020603050405020304" pitchFamily="18" charset="0"/>
                            <a:cs typeface="Times New Roman" panose="02020603050405020304" pitchFamily="18" charset="0"/>
                          </a:rPr>
                          <m:t>𝑥</m:t>
                        </m:r>
                      </m:e>
                    </m:d>
                    <m:r>
                      <a:rPr lang="en-GB" i="1">
                        <a:latin typeface="Cambria Math" panose="02040503050406030204" pitchFamily="18" charset="0"/>
                        <a:ea typeface="Times New Roman" panose="02020603050405020304" pitchFamily="18" charset="0"/>
                        <a:cs typeface="Times New Roman" panose="02020603050405020304" pitchFamily="18" charset="0"/>
                      </a:rPr>
                      <m:t>=3</m:t>
                    </m:r>
                    <m:r>
                      <a:rPr lang="en-GB" i="1">
                        <a:latin typeface="Cambria Math" panose="02040503050406030204" pitchFamily="18" charset="0"/>
                        <a:ea typeface="Times New Roman" panose="02020603050405020304" pitchFamily="18" charset="0"/>
                        <a:cs typeface="Times New Roman" panose="02020603050405020304" pitchFamily="18" charset="0"/>
                      </a:rPr>
                      <m:t>𝑥</m:t>
                    </m:r>
                    <m:r>
                      <a:rPr lang="en-GB" i="1">
                        <a:latin typeface="Cambria Math" panose="02040503050406030204" pitchFamily="18" charset="0"/>
                        <a:ea typeface="Times New Roman" panose="02020603050405020304" pitchFamily="18" charset="0"/>
                        <a:cs typeface="Times New Roman" panose="02020603050405020304" pitchFamily="18" charset="0"/>
                      </a:rPr>
                      <m:t>−5</m:t>
                    </m:r>
                  </m:oMath>
                </a14:m>
                <a:r>
                  <a:rPr lang="en-GB" dirty="0">
                    <a:latin typeface="Calibri" panose="020F0502020204030204" pitchFamily="34" charset="0"/>
                    <a:ea typeface="Times New Roman" panose="02020603050405020304" pitchFamily="18" charset="0"/>
                    <a:cs typeface="Times New Roman" panose="02020603050405020304" pitchFamily="18" charset="0"/>
                  </a:rPr>
                  <a:t> for all values of </a:t>
                </a:r>
                <a14:m>
                  <m:oMath xmlns:m="http://schemas.openxmlformats.org/officeDocument/2006/math">
                    <m:r>
                      <a:rPr lang="en-GB" i="1">
                        <a:latin typeface="Cambria Math" panose="02040503050406030204" pitchFamily="18" charset="0"/>
                        <a:ea typeface="Times New Roman" panose="02020603050405020304" pitchFamily="18" charset="0"/>
                        <a:cs typeface="Times New Roman" panose="02020603050405020304" pitchFamily="18" charset="0"/>
                      </a:rPr>
                      <m:t>𝑥</m:t>
                    </m:r>
                  </m:oMath>
                </a14:m>
                <a:r>
                  <a:rPr lang="en-GB" dirty="0">
                    <a:latin typeface="Calibri" panose="020F0502020204030204" pitchFamily="34" charset="0"/>
                    <a:ea typeface="Times New Roman" panose="02020603050405020304" pitchFamily="18" charset="0"/>
                    <a:cs typeface="Times New Roman" panose="02020603050405020304" pitchFamily="18" charset="0"/>
                  </a:rPr>
                  <a:t>. Solve </a:t>
                </a:r>
                <a14:m>
                  <m:oMath xmlns:m="http://schemas.openxmlformats.org/officeDocument/2006/math">
                    <m:r>
                      <a:rPr lang="en-GB" i="1">
                        <a:latin typeface="Cambria Math" panose="02040503050406030204" pitchFamily="18" charset="0"/>
                        <a:ea typeface="Times New Roman" panose="02020603050405020304" pitchFamily="18" charset="0"/>
                        <a:cs typeface="Times New Roman" panose="02020603050405020304" pitchFamily="18" charset="0"/>
                      </a:rPr>
                      <m:t>𝑓</m:t>
                    </m:r>
                    <m:d>
                      <m:dPr>
                        <m:ctrlPr>
                          <a:rPr lang="en-GB" i="1">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GB" i="1">
                                <a:latin typeface="Cambria Math" panose="02040503050406030204" pitchFamily="18" charset="0"/>
                                <a:ea typeface="Times New Roman" panose="02020603050405020304" pitchFamily="18" charset="0"/>
                                <a:cs typeface="Times New Roman" panose="02020603050405020304" pitchFamily="18" charset="0"/>
                              </a:rPr>
                            </m:ctrlPr>
                          </m:sSupPr>
                          <m:e>
                            <m:r>
                              <a:rPr lang="en-GB" i="1">
                                <a:latin typeface="Cambria Math" panose="02040503050406030204" pitchFamily="18" charset="0"/>
                                <a:ea typeface="Times New Roman" panose="02020603050405020304" pitchFamily="18" charset="0"/>
                                <a:cs typeface="Times New Roman" panose="02020603050405020304" pitchFamily="18" charset="0"/>
                              </a:rPr>
                              <m:t>𝑥</m:t>
                            </m:r>
                          </m:e>
                          <m:sup>
                            <m:r>
                              <a:rPr lang="en-GB" i="1">
                                <a:latin typeface="Cambria Math" panose="02040503050406030204" pitchFamily="18" charset="0"/>
                                <a:ea typeface="Times New Roman" panose="02020603050405020304" pitchFamily="18" charset="0"/>
                                <a:cs typeface="Times New Roman" panose="02020603050405020304" pitchFamily="18" charset="0"/>
                              </a:rPr>
                              <m:t>2</m:t>
                            </m:r>
                          </m:sup>
                        </m:sSup>
                      </m:e>
                    </m:d>
                    <m:r>
                      <a:rPr lang="en-GB" i="1">
                        <a:latin typeface="Cambria Math" panose="02040503050406030204" pitchFamily="18" charset="0"/>
                        <a:ea typeface="Times New Roman" panose="02020603050405020304" pitchFamily="18" charset="0"/>
                        <a:cs typeface="Times New Roman" panose="02020603050405020304" pitchFamily="18" charset="0"/>
                      </a:rPr>
                      <m:t>=43</m:t>
                    </m:r>
                  </m:oMath>
                </a14:m>
                <a:endParaRPr lang="en-GB" dirty="0">
                  <a:latin typeface="Calibri" panose="020F0502020204030204" pitchFamily="34" charset="0"/>
                  <a:ea typeface="Calibri" panose="020F0502020204030204" pitchFamily="34" charset="0"/>
                  <a:cs typeface="Times New Roman" panose="02020603050405020304" pitchFamily="18" charset="0"/>
                </a:endParaRPr>
              </a:p>
              <a:p>
                <a:pPr indent="-180340">
                  <a:lnSpc>
                    <a:spcPct val="107000"/>
                  </a:lnSpc>
                  <a:spcAft>
                    <a:spcPts val="800"/>
                  </a:spcAft>
                </a:pPr>
                <a14:m>
                  <m:oMathPara xmlns:m="http://schemas.openxmlformats.org/officeDocument/2006/math">
                    <m:oMathParaPr>
                      <m:jc m:val="centerGroup"/>
                    </m:oMathParaPr>
                    <m:oMath xmlns:m="http://schemas.openxmlformats.org/officeDocument/2006/math">
                      <m:r>
                        <a:rPr lang="en-GB" b="1" i="1">
                          <a:latin typeface="Cambria Math" panose="02040503050406030204" pitchFamily="18" charset="0"/>
                          <a:ea typeface="Calibri" panose="020F0502020204030204" pitchFamily="34" charset="0"/>
                          <a:cs typeface="Times New Roman" panose="02020603050405020304" pitchFamily="18" charset="0"/>
                        </a:rPr>
                        <m:t>𝟑</m:t>
                      </m:r>
                      <m:sSup>
                        <m:sSupPr>
                          <m:ctrlPr>
                            <a:rPr lang="en-GB" b="1" i="1">
                              <a:latin typeface="Cambria Math" panose="02040503050406030204" pitchFamily="18" charset="0"/>
                              <a:ea typeface="Calibri" panose="020F0502020204030204" pitchFamily="34" charset="0"/>
                              <a:cs typeface="Times New Roman" panose="02020603050405020304" pitchFamily="18" charset="0"/>
                            </a:rPr>
                          </m:ctrlPr>
                        </m:sSupPr>
                        <m:e>
                          <m:r>
                            <a:rPr lang="en-GB" b="1" i="1">
                              <a:latin typeface="Cambria Math" panose="02040503050406030204" pitchFamily="18" charset="0"/>
                              <a:ea typeface="Calibri" panose="020F0502020204030204" pitchFamily="34" charset="0"/>
                              <a:cs typeface="Times New Roman" panose="02020603050405020304" pitchFamily="18" charset="0"/>
                            </a:rPr>
                            <m:t>𝒙</m:t>
                          </m:r>
                        </m:e>
                        <m:sup>
                          <m:r>
                            <a:rPr lang="en-GB" b="1" i="1">
                              <a:latin typeface="Cambria Math" panose="02040503050406030204" pitchFamily="18" charset="0"/>
                              <a:ea typeface="Calibri" panose="020F0502020204030204" pitchFamily="34" charset="0"/>
                              <a:cs typeface="Times New Roman" panose="02020603050405020304" pitchFamily="18" charset="0"/>
                            </a:rPr>
                            <m:t>𝟐</m:t>
                          </m:r>
                        </m:sup>
                      </m:sSup>
                      <m:r>
                        <a:rPr lang="en-GB" b="1" i="1">
                          <a:latin typeface="Cambria Math" panose="02040503050406030204" pitchFamily="18" charset="0"/>
                          <a:ea typeface="Calibri" panose="020F0502020204030204" pitchFamily="34" charset="0"/>
                          <a:cs typeface="Times New Roman" panose="02020603050405020304" pitchFamily="18" charset="0"/>
                        </a:rPr>
                        <m:t>−</m:t>
                      </m:r>
                      <m:r>
                        <a:rPr lang="en-GB" b="1" i="1">
                          <a:latin typeface="Cambria Math" panose="02040503050406030204" pitchFamily="18" charset="0"/>
                          <a:ea typeface="Calibri" panose="020F0502020204030204" pitchFamily="34" charset="0"/>
                          <a:cs typeface="Times New Roman" panose="02020603050405020304" pitchFamily="18" charset="0"/>
                        </a:rPr>
                        <m:t>𝟓</m:t>
                      </m:r>
                      <m:r>
                        <a:rPr lang="en-GB" b="1" i="1">
                          <a:latin typeface="Cambria Math" panose="02040503050406030204" pitchFamily="18" charset="0"/>
                          <a:ea typeface="Calibri" panose="020F0502020204030204" pitchFamily="34" charset="0"/>
                          <a:cs typeface="Times New Roman" panose="02020603050405020304" pitchFamily="18" charset="0"/>
                        </a:rPr>
                        <m:t>=</m:t>
                      </m:r>
                      <m:r>
                        <a:rPr lang="en-GB" b="1" i="1">
                          <a:latin typeface="Cambria Math" panose="02040503050406030204" pitchFamily="18" charset="0"/>
                          <a:ea typeface="Calibri" panose="020F0502020204030204" pitchFamily="34" charset="0"/>
                          <a:cs typeface="Times New Roman" panose="02020603050405020304" pitchFamily="18" charset="0"/>
                        </a:rPr>
                        <m:t>𝟒𝟑</m:t>
                      </m:r>
                    </m:oMath>
                    <m:oMath xmlns:m="http://schemas.openxmlformats.org/officeDocument/2006/math">
                      <m:r>
                        <a:rPr lang="en-GB" b="1" i="1">
                          <a:latin typeface="Cambria Math" panose="02040503050406030204" pitchFamily="18" charset="0"/>
                          <a:ea typeface="Calibri" panose="020F0502020204030204" pitchFamily="34" charset="0"/>
                          <a:cs typeface="Times New Roman" panose="02020603050405020304" pitchFamily="18" charset="0"/>
                        </a:rPr>
                        <m:t>𝒙</m:t>
                      </m:r>
                      <m:r>
                        <a:rPr lang="en-GB" b="1" i="1">
                          <a:latin typeface="Cambria Math" panose="02040503050406030204" pitchFamily="18" charset="0"/>
                          <a:ea typeface="Calibri" panose="020F0502020204030204" pitchFamily="34" charset="0"/>
                          <a:cs typeface="Times New Roman" panose="02020603050405020304" pitchFamily="18" charset="0"/>
                        </a:rPr>
                        <m:t>=±</m:t>
                      </m:r>
                      <m:r>
                        <a:rPr lang="en-GB" b="1" i="1">
                          <a:latin typeface="Cambria Math" panose="02040503050406030204" pitchFamily="18" charset="0"/>
                          <a:ea typeface="Calibri" panose="020F0502020204030204" pitchFamily="34" charset="0"/>
                          <a:cs typeface="Times New Roman" panose="02020603050405020304" pitchFamily="18" charset="0"/>
                        </a:rPr>
                        <m:t>𝟒</m:t>
                      </m:r>
                      <m:r>
                        <a:rPr lang="en-GB" b="1" i="1">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en-GB" b="1" dirty="0">
                  <a:latin typeface="Calibri" panose="020F0502020204030204" pitchFamily="34" charset="0"/>
                  <a:ea typeface="Calibri" panose="020F0502020204030204" pitchFamily="34" charset="0"/>
                  <a:cs typeface="Times New Roman" panose="02020603050405020304" pitchFamily="18" charset="0"/>
                </a:endParaRPr>
              </a:p>
              <a:p>
                <a:pPr indent="-180340">
                  <a:lnSpc>
                    <a:spcPct val="107000"/>
                  </a:lnSpc>
                  <a:spcAft>
                    <a:spcPts val="800"/>
                  </a:spcAft>
                </a:pPr>
                <a:endParaRPr lang="en-GB" dirty="0"/>
              </a:p>
            </p:txBody>
          </p:sp>
        </mc:Choice>
        <mc:Fallback xmlns="">
          <p:sp>
            <p:nvSpPr>
              <p:cNvPr id="27" name="Rectangle 26"/>
              <p:cNvSpPr>
                <a:spLocks noRot="1" noChangeAspect="1" noMove="1" noResize="1" noEditPoints="1" noAdjustHandles="1" noChangeArrowheads="1" noChangeShapeType="1" noTextEdit="1"/>
              </p:cNvSpPr>
              <p:nvPr/>
            </p:nvSpPr>
            <p:spPr>
              <a:xfrm>
                <a:off x="4932040" y="713918"/>
                <a:ext cx="4030371" cy="5764142"/>
              </a:xfrm>
              <a:prstGeom prst="rect">
                <a:avLst/>
              </a:prstGeom>
              <a:blipFill rotWithShape="0">
                <a:blip r:embed="rId3"/>
                <a:stretch>
                  <a:fillRect l="-1210" t="-423" r="-1059"/>
                </a:stretch>
              </a:blipFill>
            </p:spPr>
            <p:txBody>
              <a:bodyPr/>
              <a:lstStyle/>
              <a:p>
                <a:r>
                  <a:rPr lang="en-GB">
                    <a:noFill/>
                  </a:rPr>
                  <a:t> </a:t>
                </a:r>
              </a:p>
            </p:txBody>
          </p:sp>
        </mc:Fallback>
      </mc:AlternateContent>
      <p:sp>
        <p:nvSpPr>
          <p:cNvPr id="28" name="Rectangle 27"/>
          <p:cNvSpPr/>
          <p:nvPr/>
        </p:nvSpPr>
        <p:spPr>
          <a:xfrm>
            <a:off x="110527" y="5157192"/>
            <a:ext cx="285008"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3</a:t>
            </a:r>
          </a:p>
        </p:txBody>
      </p:sp>
      <p:sp>
        <p:nvSpPr>
          <p:cNvPr id="29" name="Rectangle 28"/>
          <p:cNvSpPr/>
          <p:nvPr/>
        </p:nvSpPr>
        <p:spPr>
          <a:xfrm>
            <a:off x="4647032" y="801087"/>
            <a:ext cx="285008"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4</a:t>
            </a:r>
          </a:p>
        </p:txBody>
      </p:sp>
      <p:sp>
        <p:nvSpPr>
          <p:cNvPr id="30" name="Rectangle 29"/>
          <p:cNvSpPr/>
          <p:nvPr/>
        </p:nvSpPr>
        <p:spPr>
          <a:xfrm>
            <a:off x="4647032" y="2500615"/>
            <a:ext cx="285008"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5</a:t>
            </a:r>
          </a:p>
        </p:txBody>
      </p:sp>
      <p:sp>
        <p:nvSpPr>
          <p:cNvPr id="31" name="Rectangle 30"/>
          <p:cNvSpPr/>
          <p:nvPr/>
        </p:nvSpPr>
        <p:spPr>
          <a:xfrm>
            <a:off x="4647032" y="4489337"/>
            <a:ext cx="285008"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6</a:t>
            </a:r>
          </a:p>
        </p:txBody>
      </p:sp>
      <p:sp>
        <p:nvSpPr>
          <p:cNvPr id="32" name="Rectangle 31"/>
          <p:cNvSpPr/>
          <p:nvPr/>
        </p:nvSpPr>
        <p:spPr>
          <a:xfrm>
            <a:off x="1616562" y="1017227"/>
            <a:ext cx="1017456" cy="44308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3" name="Rectangle 32"/>
          <p:cNvSpPr/>
          <p:nvPr/>
        </p:nvSpPr>
        <p:spPr>
          <a:xfrm>
            <a:off x="1713455" y="1460311"/>
            <a:ext cx="1017456" cy="44308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4" name="Rectangle 33"/>
          <p:cNvSpPr/>
          <p:nvPr/>
        </p:nvSpPr>
        <p:spPr>
          <a:xfrm>
            <a:off x="1650199" y="1906573"/>
            <a:ext cx="1017456" cy="44308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5" name="Rectangle 34"/>
          <p:cNvSpPr/>
          <p:nvPr/>
        </p:nvSpPr>
        <p:spPr>
          <a:xfrm>
            <a:off x="1718438" y="2795919"/>
            <a:ext cx="1017456" cy="44308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6" name="Rectangle 35"/>
          <p:cNvSpPr/>
          <p:nvPr/>
        </p:nvSpPr>
        <p:spPr>
          <a:xfrm>
            <a:off x="2235831" y="3508943"/>
            <a:ext cx="1017456" cy="44308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7" name="Rectangle 36"/>
          <p:cNvSpPr/>
          <p:nvPr/>
        </p:nvSpPr>
        <p:spPr>
          <a:xfrm>
            <a:off x="2235831" y="4248151"/>
            <a:ext cx="1017456" cy="44308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8" name="Rectangle 37"/>
          <p:cNvSpPr/>
          <p:nvPr/>
        </p:nvSpPr>
        <p:spPr>
          <a:xfrm>
            <a:off x="872295" y="5801494"/>
            <a:ext cx="3071907" cy="5993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9" name="Rectangle 38"/>
          <p:cNvSpPr/>
          <p:nvPr/>
        </p:nvSpPr>
        <p:spPr>
          <a:xfrm>
            <a:off x="5624802" y="1440567"/>
            <a:ext cx="3071907" cy="5993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0" name="Rectangle 39"/>
          <p:cNvSpPr/>
          <p:nvPr/>
        </p:nvSpPr>
        <p:spPr>
          <a:xfrm>
            <a:off x="6588224" y="3177718"/>
            <a:ext cx="2296469" cy="39799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1" name="Rectangle 40"/>
          <p:cNvSpPr/>
          <p:nvPr/>
        </p:nvSpPr>
        <p:spPr>
          <a:xfrm>
            <a:off x="6293542" y="3575713"/>
            <a:ext cx="2296469" cy="39799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2" name="Rectangle 41"/>
          <p:cNvSpPr/>
          <p:nvPr/>
        </p:nvSpPr>
        <p:spPr>
          <a:xfrm>
            <a:off x="6012520" y="5356836"/>
            <a:ext cx="2296469" cy="7164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110847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2"/>
                                        </p:tgtEl>
                                      </p:cBhvr>
                                    </p:animEffect>
                                    <p:set>
                                      <p:cBhvr>
                                        <p:cTn id="7"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8" restart="whenNotActive" fill="hold" evtFilter="cancelBubble" nodeType="interactiveSeq">
                <p:stCondLst>
                  <p:cond evt="onClick" delay="0">
                    <p:tgtEl>
                      <p:spTgt spid="3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3"/>
                                        </p:tgtEl>
                                      </p:cBhvr>
                                    </p:animEffect>
                                    <p:set>
                                      <p:cBhvr>
                                        <p:cTn id="13"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14" restart="whenNotActive" fill="hold" evtFilter="cancelBubble" nodeType="interactiveSeq">
                <p:stCondLst>
                  <p:cond evt="onClick" delay="0">
                    <p:tgtEl>
                      <p:spTgt spid="3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34"/>
                                        </p:tgtEl>
                                      </p:cBhvr>
                                    </p:animEffect>
                                    <p:set>
                                      <p:cBhvr>
                                        <p:cTn id="19"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20" restart="whenNotActive" fill="hold" evtFilter="cancelBubble" nodeType="interactiveSeq">
                <p:stCondLst>
                  <p:cond evt="onClick" delay="0">
                    <p:tgtEl>
                      <p:spTgt spid="3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35"/>
                                        </p:tgtEl>
                                      </p:cBhvr>
                                    </p:animEffect>
                                    <p:set>
                                      <p:cBhvr>
                                        <p:cTn id="25"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26" restart="whenNotActive" fill="hold" evtFilter="cancelBubble" nodeType="interactiveSeq">
                <p:stCondLst>
                  <p:cond evt="onClick" delay="0">
                    <p:tgtEl>
                      <p:spTgt spid="36"/>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36"/>
                                        </p:tgtEl>
                                      </p:cBhvr>
                                    </p:animEffect>
                                    <p:set>
                                      <p:cBhvr>
                                        <p:cTn id="31"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32" restart="whenNotActive" fill="hold" evtFilter="cancelBubble" nodeType="interactiveSeq">
                <p:stCondLst>
                  <p:cond evt="onClick" delay="0">
                    <p:tgtEl>
                      <p:spTgt spid="37"/>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37"/>
                                        </p:tgtEl>
                                      </p:cBhvr>
                                    </p:animEffect>
                                    <p:set>
                                      <p:cBhvr>
                                        <p:cTn id="37"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38" restart="whenNotActive" fill="hold" evtFilter="cancelBubble" nodeType="interactiveSeq">
                <p:stCondLst>
                  <p:cond evt="onClick" delay="0">
                    <p:tgtEl>
                      <p:spTgt spid="38"/>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38"/>
                                        </p:tgtEl>
                                      </p:cBhvr>
                                    </p:animEffect>
                                    <p:set>
                                      <p:cBhvr>
                                        <p:cTn id="43"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44" restart="whenNotActive" fill="hold" evtFilter="cancelBubble" nodeType="interactiveSeq">
                <p:stCondLst>
                  <p:cond evt="onClick" delay="0">
                    <p:tgtEl>
                      <p:spTgt spid="39"/>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39"/>
                                        </p:tgtEl>
                                      </p:cBhvr>
                                    </p:animEffect>
                                    <p:set>
                                      <p:cBhvr>
                                        <p:cTn id="49"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50" restart="whenNotActive" fill="hold" evtFilter="cancelBubble" nodeType="interactiveSeq">
                <p:stCondLst>
                  <p:cond evt="onClick" delay="0">
                    <p:tgtEl>
                      <p:spTgt spid="40"/>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40"/>
                                        </p:tgtEl>
                                      </p:cBhvr>
                                    </p:animEffect>
                                    <p:set>
                                      <p:cBhvr>
                                        <p:cTn id="55"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56" restart="whenNotActive" fill="hold" evtFilter="cancelBubble" nodeType="interactiveSeq">
                <p:stCondLst>
                  <p:cond evt="onClick" delay="0">
                    <p:tgtEl>
                      <p:spTgt spid="41"/>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41"/>
                                        </p:tgtEl>
                                      </p:cBhvr>
                                    </p:animEffect>
                                    <p:set>
                                      <p:cBhvr>
                                        <p:cTn id="61"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62" restart="whenNotActive" fill="hold" evtFilter="cancelBubble" nodeType="interactiveSeq">
                <p:stCondLst>
                  <p:cond evt="onClick" delay="0">
                    <p:tgtEl>
                      <p:spTgt spid="42"/>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42"/>
                                        </p:tgtEl>
                                      </p:cBhvr>
                                    </p:animEffect>
                                    <p:set>
                                      <p:cBhvr>
                                        <p:cTn id="67"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childTnLst>
        </p:cTn>
      </p:par>
    </p:tnLst>
    <p:bldLst>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18432</TotalTime>
  <Words>2161</Words>
  <Application>Microsoft Office PowerPoint</Application>
  <PresentationFormat>On-screen Show (4:3)</PresentationFormat>
  <Paragraphs>838</Paragraphs>
  <Slides>45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Calibri</vt:lpstr>
      <vt:lpstr>Cambria Math</vt:lpstr>
      <vt:lpstr>Times New Roman</vt:lpstr>
      <vt:lpstr>Wingdings</vt:lpstr>
      <vt:lpstr>Office Theme</vt:lpstr>
      <vt:lpstr>GCSE/IGCSE-FM Functions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 J</dc:creator>
  <cp:lastModifiedBy>J FROST (JAF)</cp:lastModifiedBy>
  <cp:revision>727</cp:revision>
  <dcterms:created xsi:type="dcterms:W3CDTF">2013-02-28T07:36:55Z</dcterms:created>
  <dcterms:modified xsi:type="dcterms:W3CDTF">2019-10-02T08:16:46Z</dcterms:modified>
</cp:coreProperties>
</file>