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1" r:id="rId2"/>
    <p:sldId id="490" r:id="rId3"/>
    <p:sldId id="495" r:id="rId4"/>
    <p:sldId id="496" r:id="rId5"/>
    <p:sldId id="497" r:id="rId6"/>
    <p:sldId id="498" r:id="rId7"/>
    <p:sldId id="499" r:id="rId8"/>
    <p:sldId id="500" r:id="rId9"/>
    <p:sldId id="501" r:id="rId10"/>
    <p:sldId id="502" r:id="rId11"/>
    <p:sldId id="503" r:id="rId12"/>
    <p:sldId id="512" r:id="rId13"/>
    <p:sldId id="504" r:id="rId14"/>
    <p:sldId id="506" r:id="rId15"/>
    <p:sldId id="507" r:id="rId16"/>
    <p:sldId id="508" r:id="rId17"/>
    <p:sldId id="509" r:id="rId18"/>
    <p:sldId id="510" r:id="rId19"/>
    <p:sldId id="51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02" autoAdjust="0"/>
    <p:restoredTop sz="87722" autoAdjust="0"/>
  </p:normalViewPr>
  <p:slideViewPr>
    <p:cSldViewPr>
      <p:cViewPr varScale="1">
        <p:scale>
          <a:sx n="65" d="100"/>
          <a:sy n="65" d="100"/>
        </p:scale>
        <p:origin x="72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29/02/2016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29/02/2016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29/02/2016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29/02/2016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29/02/2016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29/02/2016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29/02/2016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29/02/2016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29/02/2016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29/02/2016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29/02/2016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29/02/2016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29/02/2016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92D050"/>
                </a:solidFill>
              </a:rPr>
              <a:t>IGCSEFM </a:t>
            </a:r>
            <a:r>
              <a:rPr lang="en-GB" dirty="0" smtClean="0"/>
              <a:t>Proof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 smtClean="0"/>
              <a:t>Dr J Frost (jfrost@tiffin.kingston.sch.uk) </a:t>
            </a:r>
            <a:endParaRPr lang="en-GB" sz="28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Last modified: 22</a:t>
            </a:r>
            <a:r>
              <a:rPr lang="en-GB" baseline="30000" dirty="0" smtClean="0"/>
              <a:t>nd</a:t>
            </a:r>
            <a:r>
              <a:rPr lang="en-GB" dirty="0" smtClean="0"/>
              <a:t> February 2016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547664" y="435388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Objectives: </a:t>
            </a:r>
            <a:r>
              <a:rPr lang="en-GB" dirty="0" smtClean="0"/>
              <a:t>(from the specification)</a:t>
            </a:r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66" y="4723212"/>
            <a:ext cx="7378588" cy="629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466" y="5352795"/>
            <a:ext cx="7573805" cy="59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30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Form of a Geometric Proof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5472608" cy="468052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23528" y="980728"/>
            <a:ext cx="230425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Set 1 Paper 1 Q8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16016" y="2852936"/>
                <a:ext cx="3960440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latin typeface="Wingdings" panose="05000000000000000000" pitchFamily="2" charset="2"/>
                  </a:rPr>
                  <a:t>!</a:t>
                </a:r>
                <a:r>
                  <a:rPr lang="en-GB" dirty="0" smtClean="0"/>
                  <a:t> Write statements in the form: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𝐴𝐵𝐶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𝑣𝑎𝑙𝑢𝑒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𝑟𝑒𝑎𝑠𝑜𝑛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2852936"/>
                <a:ext cx="3960440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1072" t="-3636" b="-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16016" y="3681028"/>
                <a:ext cx="3960440" cy="286232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𝑂𝐶𝐵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 smtClean="0"/>
                  <a:t> (base angles of isosceles triangle are equal)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𝐵𝑂𝐶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 smtClean="0"/>
                  <a:t> (angle at centre is double angle at circumference)</a:t>
                </a:r>
              </a:p>
              <a:p>
                <a:r>
                  <a:rPr lang="en-GB" dirty="0" smtClean="0"/>
                  <a:t>Angles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𝑂𝐵𝐶</m:t>
                    </m:r>
                  </m:oMath>
                </a14:m>
                <a:r>
                  <a:rPr lang="en-GB" dirty="0" smtClean="0"/>
                  <a:t> add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180°</m:t>
                    </m:r>
                  </m:oMath>
                </a14:m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∴</m:t>
                    </m:r>
                  </m:oMath>
                </a14:m>
                <a:endParaRPr lang="en-GB" dirty="0" smtClean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=180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=180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=45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𝐵𝑂𝐶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=90°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3681028"/>
                <a:ext cx="3960440" cy="2862322"/>
              </a:xfrm>
              <a:prstGeom prst="rect">
                <a:avLst/>
              </a:prstGeom>
              <a:blipFill rotWithShape="0">
                <a:blip r:embed="rId4"/>
                <a:stretch>
                  <a:fillRect l="-1387" t="-12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4757736" y="3717032"/>
            <a:ext cx="3877000" cy="619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57736" y="4345940"/>
            <a:ext cx="3877000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57736" y="4869160"/>
            <a:ext cx="3877000" cy="16741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6346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908720"/>
            <a:ext cx="2813735" cy="36714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19872" y="1052736"/>
                <a:ext cx="5400600" cy="4362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Triangle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dirty="0" smtClean="0"/>
                  <a:t> is isosceles with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r>
                  <a:rPr lang="en-GB" dirty="0" smtClean="0"/>
                  <a:t>Triangle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𝐶𝐷𝐸</m:t>
                    </m:r>
                  </m:oMath>
                </a14:m>
                <a:r>
                  <a:rPr lang="en-GB" dirty="0" smtClean="0"/>
                  <a:t> is isosceles with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𝐶𝐷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𝐶𝐸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𝐴𝐶𝐷</m:t>
                    </m:r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𝐷𝐸𝐹</m:t>
                    </m:r>
                  </m:oMath>
                </a14:m>
                <a:r>
                  <a:rPr lang="en-GB" dirty="0" smtClean="0"/>
                  <a:t> are straight lines.</a:t>
                </a:r>
              </a:p>
              <a:p>
                <a:endParaRPr lang="en-GB" dirty="0"/>
              </a:p>
              <a:p>
                <a:pPr marL="342900" indent="-342900">
                  <a:buAutoNum type="alphaLcParenR"/>
                </a:pPr>
                <a:r>
                  <a:rPr lang="en-GB" dirty="0" smtClean="0"/>
                  <a:t>Prove that angle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𝐷𝐶𝐸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𝑪𝑩𝑨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b="1" dirty="0" smtClean="0"/>
                  <a:t> (base angles of isosceles triangle are equal)</a:t>
                </a:r>
                <a:br>
                  <a:rPr lang="en-GB" b="1" dirty="0" smtClean="0"/>
                </a:b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𝑨𝑪𝑩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𝟏𝟖𝟎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b="1" dirty="0" smtClean="0"/>
                  <a:t> (angles in </a:t>
                </a:r>
                <a14:m>
                  <m:oMath xmlns:m="http://schemas.openxmlformats.org/officeDocument/2006/math">
                    <m:r>
                      <a:rPr lang="en-GB" b="1" i="0" smtClean="0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GB" b="1" dirty="0" smtClean="0"/>
                  <a:t> add to 180)</a:t>
                </a:r>
                <a:br>
                  <a:rPr lang="en-GB" b="1" dirty="0" smtClean="0"/>
                </a:b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𝑫𝑪𝑬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b="1" dirty="0" smtClean="0"/>
                  <a:t> (angles on straight line add to 180)</a:t>
                </a:r>
                <a:endParaRPr lang="en-GB" b="1" dirty="0"/>
              </a:p>
              <a:p>
                <a:pPr marL="342900" indent="-342900">
                  <a:buAutoNum type="alphaLcParenR"/>
                </a:pPr>
                <a:endParaRPr lang="en-GB" dirty="0" smtClean="0"/>
              </a:p>
              <a:p>
                <a:pPr marL="342900" indent="-342900">
                  <a:buAutoNum type="alphaLcParenR"/>
                </a:pPr>
                <a:r>
                  <a:rPr lang="en-GB" dirty="0" smtClean="0"/>
                  <a:t>Prove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𝐷𝐹</m:t>
                    </m:r>
                  </m:oMath>
                </a14:m>
                <a:r>
                  <a:rPr lang="en-GB" dirty="0" smtClean="0"/>
                  <a:t> is perpendicular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GB" dirty="0" smtClean="0"/>
                  <a:t>.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𝑫𝑬𝑪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𝟏𝟖𝟎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𝟗𝟎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b="1" dirty="0" smtClean="0"/>
                  <a:t> (base angles of isosceles triangle are equal)</a:t>
                </a:r>
                <a:br>
                  <a:rPr lang="en-GB" b="1" dirty="0" smtClean="0"/>
                </a:b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𝑫𝑭𝑨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𝟏𝟖𝟎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𝟗𝟎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𝟗𝟎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b="1" dirty="0" smtClean="0"/>
                  <a:t/>
                </a:r>
                <a:br>
                  <a:rPr lang="en-GB" b="1" dirty="0" smtClean="0"/>
                </a:b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𝑫𝑭</m:t>
                    </m:r>
                  </m:oMath>
                </a14:m>
                <a:r>
                  <a:rPr lang="en-GB" b="1" dirty="0" smtClean="0"/>
                  <a:t> is perpendicular to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GB" b="1" dirty="0" smtClean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1052736"/>
                <a:ext cx="5400600" cy="4362028"/>
              </a:xfrm>
              <a:prstGeom prst="rect">
                <a:avLst/>
              </a:prstGeom>
              <a:blipFill rotWithShape="0">
                <a:blip r:embed="rId3"/>
                <a:stretch>
                  <a:fillRect l="-903" t="-839" r="-1580" b="-1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807709" y="2517623"/>
            <a:ext cx="4683147" cy="11162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3807708" y="4087457"/>
            <a:ext cx="5003783" cy="13395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7497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Last Step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51520" y="798807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What do you think we would be the last step in your proof in each of these cases?</a:t>
            </a: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67544" y="1916832"/>
            <a:ext cx="2664296" cy="7200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755576" y="1628800"/>
            <a:ext cx="1044116" cy="6480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91993" y="2627875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93" y="2627875"/>
                <a:ext cx="432048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583668" y="2264721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668" y="2264721"/>
                <a:ext cx="432048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961775" y="1895115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775" y="1895115"/>
                <a:ext cx="432048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7544" y="1344009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344009"/>
                <a:ext cx="432048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635895" y="1635123"/>
                <a:ext cx="324722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0" dirty="0" smtClean="0">
                    <a:latin typeface="+mj-lt"/>
                  </a:rPr>
                  <a:t>Prove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b="0" dirty="0" smtClean="0">
                    <a:latin typeface="+mj-lt"/>
                  </a:rPr>
                  <a:t> is a straight line.</a:t>
                </a:r>
              </a:p>
              <a:p>
                <a:r>
                  <a:rPr lang="en-GB" b="1" i="1" dirty="0" smtClean="0">
                    <a:latin typeface="Cambria Math" panose="02040503050406030204" pitchFamily="18" charset="0"/>
                  </a:rPr>
                  <a:t>…</a:t>
                </a:r>
              </a:p>
              <a:p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𝑨𝑩𝑫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+∠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𝑫𝑩𝑪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𝟏𝟖𝟎</m:t>
                    </m:r>
                  </m:oMath>
                </a14:m>
                <a:r>
                  <a:rPr lang="en-GB" b="1" dirty="0" smtClean="0"/>
                  <a:t> </a:t>
                </a:r>
              </a:p>
              <a:p>
                <a:r>
                  <a:rPr lang="en-GB" b="1" dirty="0" smtClean="0"/>
                  <a:t>therefore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GB" b="1" dirty="0" smtClean="0"/>
                  <a:t> is a straight line.</a:t>
                </a:r>
                <a:endParaRPr lang="en-GB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5" y="1635123"/>
                <a:ext cx="3247225" cy="1200329"/>
              </a:xfrm>
              <a:prstGeom prst="rect">
                <a:avLst/>
              </a:prstGeom>
              <a:blipFill rotWithShape="0">
                <a:blip r:embed="rId6"/>
                <a:stretch>
                  <a:fillRect l="-1501" t="-2538" r="-188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6919123" y="2002104"/>
            <a:ext cx="1800200" cy="9541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 smtClean="0"/>
              <a:t>Bro Tip</a:t>
            </a:r>
            <a:r>
              <a:rPr lang="en-GB" sz="1400" dirty="0" smtClean="0"/>
              <a:t>: It’s a good idea to finish by stating the thing you’re trying to prove.</a:t>
            </a:r>
            <a:endParaRPr lang="en-GB" sz="1400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513503" y="3385605"/>
            <a:ext cx="1394201" cy="10361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1907704" y="3382746"/>
            <a:ext cx="1270095" cy="13423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508017" y="4421732"/>
            <a:ext cx="2669783" cy="3034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08017" y="3989196"/>
            <a:ext cx="1973926" cy="4325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79512" y="4194931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194931"/>
                <a:ext cx="432048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762775" y="3060715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775" y="3060715"/>
                <a:ext cx="432048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410848" y="3664678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848" y="3664678"/>
                <a:ext cx="432048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074257" y="4388772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4257" y="4388772"/>
                <a:ext cx="432048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778087" y="3373109"/>
                <a:ext cx="439431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Prove that the line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en-GB" dirty="0" smtClean="0"/>
                  <a:t> bisects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𝐵𝐴𝐷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r>
                  <a:rPr lang="en-GB" b="1" dirty="0" smtClean="0"/>
                  <a:t>…</a:t>
                </a:r>
              </a:p>
              <a:p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𝑩𝑨𝑪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𝑪𝑨𝑫</m:t>
                    </m:r>
                  </m:oMath>
                </a14:m>
                <a:r>
                  <a:rPr lang="en-GB" b="1" dirty="0" smtClean="0"/>
                  <a:t> therefore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en-GB" b="1" dirty="0" smtClean="0"/>
                  <a:t> bisects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𝑩𝑨𝑫</m:t>
                    </m:r>
                  </m:oMath>
                </a14:m>
                <a:r>
                  <a:rPr lang="en-GB" b="1" dirty="0" smtClean="0"/>
                  <a:t>.</a:t>
                </a:r>
                <a:endParaRPr lang="en-GB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087" y="3373109"/>
                <a:ext cx="4394313" cy="1200329"/>
              </a:xfrm>
              <a:prstGeom prst="rect">
                <a:avLst/>
              </a:prstGeom>
              <a:blipFill rotWithShape="0">
                <a:blip r:embed="rId11"/>
                <a:stretch>
                  <a:fillRect l="-1248" t="-2538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Isosceles Triangle 32"/>
          <p:cNvSpPr/>
          <p:nvPr/>
        </p:nvSpPr>
        <p:spPr>
          <a:xfrm rot="16200000">
            <a:off x="1011561" y="4430452"/>
            <a:ext cx="1524703" cy="2715856"/>
          </a:xfrm>
          <a:prstGeom prst="triangle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1144" y="5603714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4" y="5603714"/>
                <a:ext cx="432048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074257" y="4928200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4257" y="4928200"/>
                <a:ext cx="432048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077781" y="6366066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7781" y="6366066"/>
                <a:ext cx="432048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778087" y="5111095"/>
                <a:ext cx="461033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Prove that triangle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dirty="0" smtClean="0"/>
                  <a:t> is isosceles.</a:t>
                </a:r>
              </a:p>
              <a:p>
                <a:r>
                  <a:rPr lang="en-GB" b="1" dirty="0" smtClean="0"/>
                  <a:t>…</a:t>
                </a:r>
              </a:p>
              <a:p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𝑩𝑨𝑪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𝑨𝑪𝑩</m:t>
                    </m:r>
                  </m:oMath>
                </a14:m>
                <a:r>
                  <a:rPr lang="en-GB" b="1" dirty="0" smtClean="0"/>
                  <a:t> therefore </a:t>
                </a:r>
                <a14:m>
                  <m:oMath xmlns:m="http://schemas.openxmlformats.org/officeDocument/2006/math">
                    <m:r>
                      <a:rPr lang="en-GB" b="1" i="0" smtClean="0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GB" b="1" i="0" smtClean="0">
                        <a:latin typeface="Cambria Math" panose="02040503050406030204" pitchFamily="18" charset="0"/>
                      </a:rPr>
                      <m:t>𝐀𝐁𝐂</m:t>
                    </m:r>
                  </m:oMath>
                </a14:m>
                <a:r>
                  <a:rPr lang="en-GB" b="1" dirty="0" smtClean="0"/>
                  <a:t> is isosceles.</a:t>
                </a:r>
                <a:endParaRPr lang="en-GB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087" y="5111095"/>
                <a:ext cx="4610337" cy="923330"/>
              </a:xfrm>
              <a:prstGeom prst="rect">
                <a:avLst/>
              </a:prstGeom>
              <a:blipFill rotWithShape="0">
                <a:blip r:embed="rId15"/>
                <a:stretch>
                  <a:fillRect l="-1190" t="-3289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>
            <a:off x="3739718" y="1954641"/>
            <a:ext cx="5052590" cy="10699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876144" y="3733640"/>
            <a:ext cx="3871135" cy="91874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858070" y="5447319"/>
            <a:ext cx="4291143" cy="91874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6258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Exercises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93" y="836712"/>
            <a:ext cx="3600400" cy="21887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571428" y="980728"/>
                <a:ext cx="3869752" cy="1482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b="1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Question 1 [Set 4 Paper 1 Q4]</a:t>
                </a:r>
                <a:endParaRPr lang="en-GB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GB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GB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 right-angled triangle. Angle </a:t>
                </a:r>
                <a14:m>
                  <m:oMath xmlns:m="http://schemas.openxmlformats.org/officeDocument/2006/math"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𝐴𝐶𝐵</m:t>
                    </m:r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GB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Angle </a:t>
                </a:r>
                <a14:m>
                  <m:oMath xmlns:m="http://schemas.openxmlformats.org/officeDocument/2006/math"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𝐵𝐴𝐷</m:t>
                    </m:r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=90−2</m:t>
                    </m:r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GB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GB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Prove that </a:t>
                </a:r>
                <a14:m>
                  <m:oMath xmlns:m="http://schemas.openxmlformats.org/officeDocument/2006/math"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𝐴𝐶𝐷</m:t>
                    </m:r>
                  </m:oMath>
                </a14:m>
                <a:r>
                  <a:rPr lang="en-GB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an isosceles triangle</a:t>
                </a:r>
                <a:r>
                  <a:rPr lang="en-GB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GB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428" y="980728"/>
                <a:ext cx="3869752" cy="1482970"/>
              </a:xfrm>
              <a:prstGeom prst="rect">
                <a:avLst/>
              </a:prstGeom>
              <a:blipFill rotWithShape="0">
                <a:blip r:embed="rId3"/>
                <a:stretch>
                  <a:fillRect l="-1417" t="-2058" r="-157" b="-4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912" y="2714625"/>
            <a:ext cx="4857750" cy="41433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79912" y="2718315"/>
            <a:ext cx="4857750" cy="413968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329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Question 2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46856"/>
            <a:ext cx="5112568" cy="39604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860032" y="1808162"/>
                <a:ext cx="4572000" cy="78765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GB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 quadrilateral.</a:t>
                </a:r>
                <a:endParaRPr lang="en-GB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Prove that </a:t>
                </a:r>
                <a14:m>
                  <m:oMath xmlns:m="http://schemas.openxmlformats.org/officeDocument/2006/math"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GB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GB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1808162"/>
                <a:ext cx="4572000" cy="787652"/>
              </a:xfrm>
              <a:prstGeom prst="rect">
                <a:avLst/>
              </a:prstGeom>
              <a:blipFill rotWithShape="0">
                <a:blip r:embed="rId3"/>
                <a:stretch>
                  <a:fillRect l="-1067" t="-3876" b="-100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0679" y="3356992"/>
            <a:ext cx="4791421" cy="319121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78966" y="3140968"/>
            <a:ext cx="4857750" cy="35945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2757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Question 3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4704"/>
            <a:ext cx="6048672" cy="244827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39552" y="3212976"/>
                <a:ext cx="6264696" cy="6850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GB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parallel to </a:t>
                </a:r>
                <a14:m>
                  <m:oMath xmlns:m="http://schemas.openxmlformats.org/officeDocument/2006/math"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en-GB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en-GB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GB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Is </a:t>
                </a:r>
                <a14:m>
                  <m:oMath xmlns:m="http://schemas.openxmlformats.org/officeDocument/2006/math"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𝑃𝑄</m:t>
                    </m:r>
                  </m:oMath>
                </a14:m>
                <a:r>
                  <a:rPr lang="en-GB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parallel to </a:t>
                </a:r>
                <a14:m>
                  <m:oMath xmlns:m="http://schemas.openxmlformats.org/officeDocument/2006/math"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𝑆𝑅</m:t>
                    </m:r>
                  </m:oMath>
                </a14:m>
                <a:r>
                  <a:rPr lang="en-GB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 You </a:t>
                </a:r>
                <a:r>
                  <a:rPr lang="en-GB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must</a:t>
                </a:r>
                <a:r>
                  <a:rPr lang="en-GB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show your working.</a:t>
                </a:r>
                <a:endParaRPr lang="en-GB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212976"/>
                <a:ext cx="6264696" cy="685059"/>
              </a:xfrm>
              <a:prstGeom prst="rect">
                <a:avLst/>
              </a:prstGeom>
              <a:blipFill rotWithShape="0">
                <a:blip r:embed="rId3"/>
                <a:stretch>
                  <a:fillRect l="-876" t="-3571" b="-116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3909431"/>
            <a:ext cx="5489220" cy="27809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86074" y="3909431"/>
            <a:ext cx="5494825" cy="28107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4364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Question 4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836712"/>
            <a:ext cx="4104456" cy="28005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49620" y="4366964"/>
                <a:ext cx="4034348" cy="1380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𝑃𝑄𝑅𝑆</m:t>
                    </m:r>
                  </m:oMath>
                </a14:m>
                <a:r>
                  <a:rPr lang="en-GB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 cyclic quadrilateral. </a:t>
                </a:r>
                <a14:m>
                  <m:oMath xmlns:m="http://schemas.openxmlformats.org/officeDocument/2006/math"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𝑄𝑆</m:t>
                    </m:r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𝑄𝑅</m:t>
                    </m:r>
                  </m:oMath>
                </a14:m>
                <a:r>
                  <a:rPr lang="en-GB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𝑉𝑆𝑇</m:t>
                    </m:r>
                  </m:oMath>
                </a14:m>
                <a:r>
                  <a:rPr lang="en-GB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 tangent to the circle.</a:t>
                </a:r>
                <a:endParaRPr lang="en-GB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Work out the value of </a:t>
                </a:r>
                <a14:m>
                  <m:oMath xmlns:m="http://schemas.openxmlformats.org/officeDocument/2006/math"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GB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You must show your working.</a:t>
                </a:r>
                <a:endParaRPr lang="en-GB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620" y="4366964"/>
                <a:ext cx="4034348" cy="1380378"/>
              </a:xfrm>
              <a:prstGeom prst="rect">
                <a:avLst/>
              </a:prstGeom>
              <a:blipFill rotWithShape="0">
                <a:blip r:embed="rId3"/>
                <a:stretch>
                  <a:fillRect l="-1360" t="-1762" r="-302" b="-4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4484" y="2420888"/>
            <a:ext cx="4778372" cy="41974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64483" y="2420889"/>
            <a:ext cx="4780715" cy="44371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1303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Question 5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4032448" cy="381642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995936" y="1988840"/>
                <a:ext cx="4572000" cy="167674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GB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GB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GB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GB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are points on the circumference of a circle such that </a:t>
                </a:r>
                <a14:m>
                  <m:oMath xmlns:m="http://schemas.openxmlformats.org/officeDocument/2006/math"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𝐵𝐷</m:t>
                    </m:r>
                  </m:oMath>
                </a14:m>
                <a:r>
                  <a:rPr lang="en-GB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parallel to the tangent to the circle at </a:t>
                </a:r>
                <a14:m>
                  <m:oMath xmlns:m="http://schemas.openxmlformats.org/officeDocument/2006/math"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GB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GB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Prove that </a:t>
                </a:r>
                <a14:m>
                  <m:oMath xmlns:m="http://schemas.openxmlformats.org/officeDocument/2006/math"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r>
                  <a:rPr lang="en-GB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bisects angle </a:t>
                </a:r>
                <a14:m>
                  <m:oMath xmlns:m="http://schemas.openxmlformats.org/officeDocument/2006/math"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𝐵𝐶𝐷</m:t>
                    </m:r>
                  </m:oMath>
                </a14:m>
                <a:r>
                  <a:rPr lang="en-GB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Give reasons at each stage of your working.</a:t>
                </a:r>
                <a:endParaRPr lang="en-GB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1988840"/>
                <a:ext cx="4572000" cy="1676741"/>
              </a:xfrm>
              <a:prstGeom prst="rect">
                <a:avLst/>
              </a:prstGeom>
              <a:blipFill rotWithShape="0">
                <a:blip r:embed="rId3"/>
                <a:stretch>
                  <a:fillRect l="-1200" t="-1455" r="-1333"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4077072"/>
            <a:ext cx="6315075" cy="25812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35695" y="4005064"/>
            <a:ext cx="6315075" cy="26674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5214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Question 6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836712"/>
            <a:ext cx="5238750" cy="17430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27584" y="2748586"/>
                <a:ext cx="5449244" cy="3886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Prove that </a:t>
                </a:r>
                <a14:m>
                  <m:oMath xmlns:m="http://schemas.openxmlformats.org/officeDocument/2006/math">
                    <m:r>
                      <a:rPr lang="en-GB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GB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parallel to </a:t>
                </a:r>
                <a14:m>
                  <m:oMath xmlns:m="http://schemas.openxmlformats.org/officeDocument/2006/math"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𝐷𝐶</m:t>
                    </m:r>
                  </m:oMath>
                </a14:m>
                <a:r>
                  <a:rPr lang="en-GB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GB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748586"/>
                <a:ext cx="5449244" cy="388696"/>
              </a:xfrm>
              <a:prstGeom prst="rect">
                <a:avLst/>
              </a:prstGeom>
              <a:blipFill rotWithShape="0">
                <a:blip r:embed="rId3"/>
                <a:stretch>
                  <a:fillRect l="-1007" t="-7813" b="-203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808" y="3371493"/>
            <a:ext cx="3837807" cy="291536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627784" y="3371493"/>
            <a:ext cx="4176464" cy="331618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2054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Question 7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779912" y="1139697"/>
                <a:ext cx="4572000" cy="167674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GB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 triangle. </a:t>
                </a:r>
                <a14:m>
                  <m:oMath xmlns:m="http://schemas.openxmlformats.org/officeDocument/2006/math"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en-GB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 point on </a:t>
                </a:r>
                <a14:m>
                  <m:oMath xmlns:m="http://schemas.openxmlformats.org/officeDocument/2006/math"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GB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𝐴𝑃</m:t>
                    </m:r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𝑃𝐶</m:t>
                    </m:r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en-GB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Angle </a:t>
                </a:r>
                <a14:m>
                  <m:oMath xmlns:m="http://schemas.openxmlformats.org/officeDocument/2006/math"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𝐵𝐴𝐶</m:t>
                    </m:r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GB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GB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GB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Prove that angle </a:t>
                </a:r>
                <a14:m>
                  <m:oMath xmlns:m="http://schemas.openxmlformats.org/officeDocument/2006/math">
                    <m:r>
                      <a:rPr lang="en-GB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GB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GB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GB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GB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lphaLcParenR"/>
                </a:pPr>
                <a:r>
                  <a:rPr lang="en-GB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You are also given that </a:t>
                </a:r>
                <a14:m>
                  <m:oMath xmlns:m="http://schemas.openxmlformats.org/officeDocument/2006/math">
                    <m:r>
                      <a:rPr lang="en-GB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GB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r>
                  <a:rPr lang="en-GB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Work out the value of </a:t>
                </a:r>
                <a14:m>
                  <m:oMath xmlns:m="http://schemas.openxmlformats.org/officeDocument/2006/math"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GB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GB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1139697"/>
                <a:ext cx="4572000" cy="1676741"/>
              </a:xfrm>
              <a:prstGeom prst="rect">
                <a:avLst/>
              </a:prstGeom>
              <a:blipFill rotWithShape="0">
                <a:blip r:embed="rId2"/>
                <a:stretch>
                  <a:fillRect l="-1067" t="-1818" r="-1600"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2880320" cy="324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856" y="2959990"/>
            <a:ext cx="5866631" cy="37825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31840" y="2959990"/>
            <a:ext cx="6034086" cy="378489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0672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Overview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323528" y="764704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From GCSE, you should remember that a ‘proof’ is a sequence of justified steps, sometimes used to prove a statement works in all possible cases.</a:t>
            </a:r>
            <a:endParaRPr lang="en-GB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772816"/>
            <a:ext cx="3744416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Algebraic Proofs</a:t>
            </a:r>
            <a:endParaRPr lang="en-GB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596126" y="1772816"/>
            <a:ext cx="3744416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Geometric Proofs</a:t>
            </a:r>
            <a:endParaRPr lang="en-GB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56256" y="3512672"/>
                <a:ext cx="3744416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000" b="1" dirty="0" smtClean="0"/>
              </a:p>
              <a:p>
                <a:r>
                  <a:rPr lang="en-GB" sz="2000" b="1" dirty="0" smtClean="0"/>
                  <a:t>which is a multiple of 6.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56" y="3512672"/>
                <a:ext cx="3744416" cy="1323439"/>
              </a:xfrm>
              <a:prstGeom prst="rect">
                <a:avLst/>
              </a:prstGeom>
              <a:blipFill rotWithShape="0">
                <a:blip r:embed="rId2"/>
                <a:stretch>
                  <a:fillRect l="-1792" b="-73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6126" y="2496202"/>
            <a:ext cx="4016936" cy="22100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920162" y="4844902"/>
                <a:ext cx="3096344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Prove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0162" y="4844902"/>
                <a:ext cx="3096344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476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67544" y="2276872"/>
            <a:ext cx="3733128" cy="92333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“Prove that the sum of three consecutive even numbers is a multiple of 6</a:t>
            </a:r>
            <a:r>
              <a:rPr lang="en-GB" dirty="0" smtClean="0"/>
              <a:t>.”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380458" y="5589240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(We will need to recap some circle theorems)</a:t>
            </a:r>
            <a:endParaRPr lang="en-GB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5029568"/>
            <a:ext cx="2808312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Recall that the key at the end is to factorise out the 6.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433681" y="3404742"/>
            <a:ext cx="3766991" cy="26885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8371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Algebraic Proof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51520" y="774718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Two common types of question:</a:t>
            </a:r>
            <a:endParaRPr lang="en-GB" sz="2000" dirty="0"/>
          </a:p>
        </p:txBody>
      </p:sp>
      <p:sp>
        <p:nvSpPr>
          <p:cNvPr id="6" name="Rectangle 5"/>
          <p:cNvSpPr/>
          <p:nvPr/>
        </p:nvSpPr>
        <p:spPr>
          <a:xfrm>
            <a:off x="611560" y="1350419"/>
            <a:ext cx="7344816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dirty="0"/>
              <a:t>Prove that the difference between the squares of two consecutive odd numbers is a multiple of 8.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27584" y="2144865"/>
                <a:ext cx="4572000" cy="183319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GB" sz="2000" b="1" dirty="0" smtClean="0"/>
                  <a:t>Let numbers be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GB" sz="2000" b="1" dirty="0" smtClean="0"/>
                  <a:t> and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0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GB" b="1" i="1"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GB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b="1" i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GB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GB" b="1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GB" b="1" i="1"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GB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b="1" i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GB" b="1" i="1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=</m:t>
                      </m:r>
                      <m:r>
                        <a:rPr lang="en-GB" b="1" i="1">
                          <a:latin typeface="Cambria Math"/>
                        </a:rPr>
                        <m:t>𝟒</m:t>
                      </m:r>
                      <m:sSup>
                        <m:sSup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>
                              <a:latin typeface="Cambria Math"/>
                            </a:rPr>
                            <m:t>𝒏</m:t>
                          </m:r>
                        </m:e>
                        <m:sup>
                          <m:r>
                            <a:rPr lang="en-GB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GB" b="1" i="1">
                          <a:latin typeface="Cambria Math"/>
                        </a:rPr>
                        <m:t>+</m:t>
                      </m:r>
                      <m:r>
                        <a:rPr lang="en-GB" b="1" i="1">
                          <a:latin typeface="Cambria Math"/>
                        </a:rPr>
                        <m:t>𝟒</m:t>
                      </m:r>
                      <m:r>
                        <a:rPr lang="en-GB" b="1" i="1">
                          <a:latin typeface="Cambria Math"/>
                        </a:rPr>
                        <m:t>𝒏</m:t>
                      </m:r>
                      <m:r>
                        <a:rPr lang="en-GB" b="1" i="1">
                          <a:latin typeface="Cambria Math"/>
                        </a:rPr>
                        <m:t>+</m:t>
                      </m:r>
                      <m:r>
                        <a:rPr lang="en-GB" b="1" i="1">
                          <a:latin typeface="Cambria Math"/>
                        </a:rPr>
                        <m:t>𝟏</m:t>
                      </m:r>
                      <m:r>
                        <a:rPr lang="en-GB" b="1" i="1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>
                                  <a:latin typeface="Cambria Math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GB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b="1" i="1">
                              <a:latin typeface="Cambria Math"/>
                            </a:rPr>
                            <m:t>−</m:t>
                          </m:r>
                          <m:r>
                            <a:rPr lang="en-GB" b="1" i="1">
                              <a:latin typeface="Cambria Math"/>
                            </a:rPr>
                            <m:t>𝟒</m:t>
                          </m:r>
                          <m:r>
                            <a:rPr lang="en-GB" b="1" i="1">
                              <a:latin typeface="Cambria Math"/>
                            </a:rPr>
                            <m:t>𝒏</m:t>
                          </m:r>
                          <m:r>
                            <a:rPr lang="en-GB" b="1" i="1">
                              <a:latin typeface="Cambria Math"/>
                            </a:rPr>
                            <m:t>+</m:t>
                          </m:r>
                          <m:r>
                            <a:rPr lang="en-GB" b="1" i="1">
                              <a:latin typeface="Cambria Math"/>
                            </a:rPr>
                            <m:t>𝟏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=</m:t>
                      </m:r>
                      <m:r>
                        <a:rPr lang="en-GB" b="1" i="1">
                          <a:latin typeface="Cambria Math"/>
                        </a:rPr>
                        <m:t>𝟒</m:t>
                      </m:r>
                      <m:sSup>
                        <m:sSup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>
                              <a:latin typeface="Cambria Math"/>
                            </a:rPr>
                            <m:t>𝒏</m:t>
                          </m:r>
                        </m:e>
                        <m:sup>
                          <m:r>
                            <a:rPr lang="en-GB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GB" b="1" i="1">
                          <a:latin typeface="Cambria Math"/>
                        </a:rPr>
                        <m:t>+</m:t>
                      </m:r>
                      <m:r>
                        <a:rPr lang="en-GB" b="1" i="1">
                          <a:latin typeface="Cambria Math"/>
                        </a:rPr>
                        <m:t>𝟒</m:t>
                      </m:r>
                      <m:r>
                        <a:rPr lang="en-GB" b="1" i="1">
                          <a:latin typeface="Cambria Math"/>
                        </a:rPr>
                        <m:t>𝒏</m:t>
                      </m:r>
                      <m:r>
                        <a:rPr lang="en-GB" b="1" i="1">
                          <a:latin typeface="Cambria Math"/>
                        </a:rPr>
                        <m:t>+</m:t>
                      </m:r>
                      <m:r>
                        <a:rPr lang="en-GB" b="1" i="1">
                          <a:latin typeface="Cambria Math"/>
                        </a:rPr>
                        <m:t>𝟏</m:t>
                      </m:r>
                      <m:r>
                        <a:rPr lang="en-GB" b="1" i="1">
                          <a:latin typeface="Cambria Math"/>
                        </a:rPr>
                        <m:t>−</m:t>
                      </m:r>
                      <m:r>
                        <a:rPr lang="en-GB" b="1" i="1">
                          <a:latin typeface="Cambria Math"/>
                        </a:rPr>
                        <m:t>𝟒</m:t>
                      </m:r>
                      <m:sSup>
                        <m:sSup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>
                              <a:latin typeface="Cambria Math"/>
                            </a:rPr>
                            <m:t>𝒏</m:t>
                          </m:r>
                        </m:e>
                        <m:sup>
                          <m:r>
                            <a:rPr lang="en-GB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GB" b="1" i="1">
                          <a:latin typeface="Cambria Math"/>
                        </a:rPr>
                        <m:t>+</m:t>
                      </m:r>
                      <m:r>
                        <a:rPr lang="en-GB" b="1" i="1">
                          <a:latin typeface="Cambria Math"/>
                        </a:rPr>
                        <m:t>𝟒</m:t>
                      </m:r>
                      <m:r>
                        <a:rPr lang="en-GB" b="1" i="1">
                          <a:latin typeface="Cambria Math"/>
                        </a:rPr>
                        <m:t>𝒏</m:t>
                      </m:r>
                      <m:r>
                        <a:rPr lang="en-GB" b="1" i="1">
                          <a:latin typeface="Cambria Math"/>
                        </a:rPr>
                        <m:t>−</m:t>
                      </m:r>
                      <m:r>
                        <a:rPr lang="en-GB" b="1" i="1">
                          <a:latin typeface="Cambria Math"/>
                        </a:rPr>
                        <m:t>𝟏</m:t>
                      </m:r>
                    </m:oMath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=</m:t>
                      </m:r>
                      <m:r>
                        <a:rPr lang="en-GB" b="1" i="1">
                          <a:latin typeface="Cambria Math"/>
                        </a:rPr>
                        <m:t>𝟖</m:t>
                      </m:r>
                      <m:r>
                        <a:rPr lang="en-GB" b="1" i="1">
                          <a:latin typeface="Cambria Math"/>
                        </a:rPr>
                        <m:t>𝒏</m:t>
                      </m:r>
                    </m:oMath>
                  </m:oMathPara>
                </a14:m>
                <a:endParaRPr lang="en-GB" b="1" i="1" dirty="0">
                  <a:latin typeface="Cambria Math"/>
                </a:endParaRPr>
              </a:p>
              <a:p>
                <a:r>
                  <a:rPr lang="en-GB" b="1" dirty="0"/>
                  <a:t>which is divisible by 8.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144865"/>
                <a:ext cx="4572000" cy="1833194"/>
              </a:xfrm>
              <a:prstGeom prst="rect">
                <a:avLst/>
              </a:prstGeom>
              <a:blipFill rotWithShape="0">
                <a:blip r:embed="rId2"/>
                <a:stretch>
                  <a:fillRect l="-1467" t="-1993" b="-43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940152" y="2253097"/>
                <a:ext cx="2916832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We could have also used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2253097"/>
                <a:ext cx="2916832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1242" t="-3636" b="-1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>
            <a:stCxn id="9" idx="1"/>
          </p:cNvCxnSpPr>
          <p:nvPr/>
        </p:nvCxnSpPr>
        <p:spPr>
          <a:xfrm flipH="1" flipV="1">
            <a:off x="4932040" y="2348880"/>
            <a:ext cx="1008112" cy="2273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81005" y="4182074"/>
                <a:ext cx="7344816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GB" dirty="0" smtClean="0"/>
                  <a:t>Prove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+7&gt;0</m:t>
                    </m:r>
                  </m:oMath>
                </a14:m>
                <a:r>
                  <a:rPr lang="en-GB" dirty="0" smtClean="0"/>
                  <a:t> for all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05" y="4182074"/>
                <a:ext cx="7344816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352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724128" y="4755421"/>
            <a:ext cx="3132856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/>
              <a:t>Bro Hint</a:t>
            </a:r>
            <a:r>
              <a:rPr lang="en-GB" dirty="0" smtClean="0"/>
              <a:t>: We know that anything ‘squared’ is at least 0. Could we perhaps complete the square?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83568" y="4755421"/>
                <a:ext cx="4716016" cy="1225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b="1" dirty="0" smtClean="0"/>
              </a:p>
              <a:p>
                <a:r>
                  <a:rPr lang="en-GB" b="1" dirty="0" smtClean="0"/>
                  <a:t>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b="1" dirty="0" smtClean="0"/>
                  <a:t>, thus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755421"/>
                <a:ext cx="4716016" cy="1225207"/>
              </a:xfrm>
              <a:prstGeom prst="rect">
                <a:avLst/>
              </a:prstGeom>
              <a:blipFill rotWithShape="0">
                <a:blip r:embed="rId5"/>
                <a:stretch>
                  <a:fillRect l="-1034" b="-69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794761" y="2144865"/>
            <a:ext cx="4137279" cy="183319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83568" y="4667273"/>
            <a:ext cx="4392488" cy="171405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1811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98113" y="621558"/>
                <a:ext cx="3888432" cy="6530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0" dirty="0" smtClean="0"/>
                  <a:t>[Specimen2 Q12]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 is an integer.</a:t>
                </a:r>
              </a:p>
              <a:p>
                <a:r>
                  <a:rPr lang="en-GB" dirty="0" smtClean="0"/>
                  <a:t>Prove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8−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GB" dirty="0" smtClean="0"/>
                  <a:t> is always a multiple of 4.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 smtClean="0"/>
              </a:p>
              <a:p>
                <a:endParaRPr lang="en-GB" dirty="0"/>
              </a:p>
              <a:p>
                <a:r>
                  <a:rPr lang="en-GB" dirty="0" smtClean="0"/>
                  <a:t>[June 2013 P2 Q12] Prove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+2)</m:t>
                    </m:r>
                  </m:oMath>
                </a14:m>
                <a:r>
                  <a:rPr lang="en-GB" dirty="0" smtClean="0"/>
                  <a:t> is a multiple of 3 for all integer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𝟓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𝟔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GB" b="1" dirty="0" smtClean="0"/>
              </a:p>
              <a:p>
                <a:endParaRPr lang="en-GB" dirty="0" smtClean="0"/>
              </a:p>
              <a:p>
                <a:r>
                  <a:rPr lang="en-GB" dirty="0" smtClean="0"/>
                  <a:t>[Jan 2013 P1 Q5]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 is a positive integer.</a:t>
                </a:r>
              </a:p>
              <a:p>
                <a:pPr marL="342900" indent="-342900">
                  <a:buAutoNum type="alphaLcParenBoth"/>
                </a:pPr>
                <a:r>
                  <a:rPr lang="en-GB" dirty="0" smtClean="0"/>
                  <a:t>Write down the next odd number after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 smtClean="0"/>
                  <a:t>            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GB" b="1" dirty="0" smtClean="0"/>
              </a:p>
              <a:p>
                <a:pPr marL="342900" indent="-342900">
                  <a:buAutoNum type="alphaLcParenBoth"/>
                </a:pPr>
                <a:r>
                  <a:rPr lang="en-GB" dirty="0" smtClean="0"/>
                  <a:t>Prove that the product of two consecutive odd numbers is always one less than a multiple of 4.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GB" b="1" dirty="0" smtClean="0"/>
                  <a:t/>
                </a:r>
                <a:br>
                  <a:rPr lang="en-GB" b="1" dirty="0" smtClean="0"/>
                </a:b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b="1" dirty="0" smtClean="0"/>
                  <a:t> is a multiple of 4.</a:t>
                </a:r>
              </a:p>
              <a:p>
                <a:pPr marL="342900" indent="-342900">
                  <a:buAutoNum type="alphaLcParenBoth"/>
                </a:pPr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113" y="621558"/>
                <a:ext cx="3888432" cy="6530057"/>
              </a:xfrm>
              <a:prstGeom prst="rect">
                <a:avLst/>
              </a:prstGeom>
              <a:blipFill rotWithShape="0">
                <a:blip r:embed="rId2"/>
                <a:stretch>
                  <a:fillRect l="-1254" t="-5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814047" y="692696"/>
                <a:ext cx="4328809" cy="47293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 smtClean="0"/>
                  <a:t>Prove that for all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 smtClean="0"/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+10&gt;0</m:t>
                      </m:r>
                    </m:oMath>
                  </m:oMathPara>
                </a14:m>
                <a:endParaRPr lang="en-GB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b="1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b="1" dirty="0" smtClean="0"/>
                  <a:t> thus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b="1" dirty="0" smtClean="0"/>
              </a:p>
              <a:p>
                <a:endParaRPr lang="en-GB" dirty="0" smtClean="0"/>
              </a:p>
              <a:p>
                <a:r>
                  <a:rPr lang="en-GB" dirty="0" smtClean="0"/>
                  <a:t>[Set 4 P1 Q16] Prove </a:t>
                </a:r>
                <a:r>
                  <a:rPr lang="en-GB" dirty="0"/>
                  <a:t>that, for all values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,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+9&gt;0</m:t>
                      </m:r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num>
                            <m:den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num>
                            <m:den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b="1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b="1" dirty="0"/>
                  <a:t> therefore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b="1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047" y="692696"/>
                <a:ext cx="4328809" cy="4729372"/>
              </a:xfrm>
              <a:prstGeom prst="rect">
                <a:avLst/>
              </a:prstGeom>
              <a:blipFill rotWithShape="0">
                <a:blip r:embed="rId3"/>
                <a:stretch>
                  <a:fillRect l="-1268" t="-774" r="-12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62735" y="692696"/>
            <a:ext cx="288032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246185" y="2669541"/>
            <a:ext cx="288032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46185" y="4646386"/>
            <a:ext cx="288032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4466057" y="706360"/>
            <a:ext cx="288032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66057" y="2113456"/>
            <a:ext cx="288032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996467" y="1485959"/>
            <a:ext cx="2855454" cy="9875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86144" y="3447221"/>
            <a:ext cx="3325815" cy="91788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23637" y="5096434"/>
            <a:ext cx="1291163" cy="3181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90874" y="6237312"/>
            <a:ext cx="3029797" cy="59379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900923" y="1321819"/>
            <a:ext cx="3847541" cy="59379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921624" y="2732683"/>
            <a:ext cx="4101352" cy="23637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9114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Identities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696734"/>
                <a:ext cx="82809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/>
                  <a:t>What values of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 smtClean="0"/>
                  <a:t> make the following equality hold true?</a:t>
                </a:r>
                <a:endParaRPr lang="en-GB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696734"/>
                <a:ext cx="8280920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1105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2772" y="1158399"/>
                <a:ext cx="229944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72" y="1158399"/>
                <a:ext cx="2299447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48064" y="1128460"/>
                <a:ext cx="229944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3200" dirty="0" smtClean="0"/>
                  <a:t> is 2 or -2</a:t>
                </a:r>
                <a:endParaRPr lang="en-GB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1128460"/>
                <a:ext cx="2299447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2772" y="1632115"/>
                <a:ext cx="42119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72" y="1632115"/>
                <a:ext cx="4211960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148064" y="1665973"/>
                <a:ext cx="38164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3200" dirty="0" smtClean="0"/>
                  <a:t> could be anything!</a:t>
                </a:r>
                <a:endParaRPr lang="en-GB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1665973"/>
                <a:ext cx="3816425" cy="584775"/>
              </a:xfrm>
              <a:prstGeom prst="rect">
                <a:avLst/>
              </a:prstGeom>
              <a:blipFill rotWithShape="0">
                <a:blip r:embed="rId6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3528" y="2339480"/>
                <a:ext cx="8496944" cy="120032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400" b="0" dirty="0" smtClean="0">
                    <a:latin typeface="Wingdings" panose="05000000000000000000" pitchFamily="2" charset="2"/>
                  </a:rPr>
                  <a:t>!</a:t>
                </a:r>
                <a:r>
                  <a:rPr lang="en-GB" sz="2400" b="0" dirty="0" smtClean="0"/>
                  <a:t> The identity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)≡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b="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GB" sz="2400" b="0" dirty="0" smtClean="0">
                    <a:latin typeface="+mj-lt"/>
                  </a:rPr>
                  <a:t>means that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b="0" dirty="0" smtClean="0">
                    <a:latin typeface="+mj-lt"/>
                  </a:rPr>
                  <a:t> for </a:t>
                </a:r>
                <a:r>
                  <a:rPr lang="en-GB" sz="2400" b="1" u="sng" dirty="0" smtClean="0">
                    <a:latin typeface="+mj-lt"/>
                  </a:rPr>
                  <a:t>all</a:t>
                </a:r>
                <a:r>
                  <a:rPr lang="en-GB" sz="2400" b="0" dirty="0" smtClean="0">
                    <a:latin typeface="+mj-lt"/>
                  </a:rPr>
                  <a:t> values of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b="0" dirty="0" smtClean="0">
                    <a:latin typeface="+mj-lt"/>
                  </a:rPr>
                  <a:t>. e.g.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339480"/>
                <a:ext cx="8496944" cy="1200329"/>
              </a:xfrm>
              <a:prstGeom prst="rect">
                <a:avLst/>
              </a:prstGeom>
              <a:blipFill rotWithShape="0">
                <a:blip r:embed="rId7"/>
                <a:stretch>
                  <a:fillRect l="-930" t="-34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2772" y="3866379"/>
                <a:ext cx="78483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 smtClean="0"/>
                  <a:t>When you have a quadratic/cubic/</a:t>
                </a:r>
                <a:r>
                  <a:rPr lang="en-GB" sz="2000" b="1" dirty="0" err="1" smtClean="0"/>
                  <a:t>etc</a:t>
                </a:r>
                <a:r>
                  <a:rPr lang="en-GB" sz="2000" b="1" dirty="0" smtClean="0"/>
                  <a:t>, all the coefficients must match to guarantee both sides of the identity are equal for all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000" b="1" dirty="0" smtClean="0"/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72" y="3866379"/>
                <a:ext cx="7848364" cy="707886"/>
              </a:xfrm>
              <a:prstGeom prst="rect">
                <a:avLst/>
              </a:prstGeom>
              <a:blipFill rotWithShape="0">
                <a:blip r:embed="rId8"/>
                <a:stretch>
                  <a:fillRect l="-855" t="-4310" r="-466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62772" y="4662057"/>
                <a:ext cx="7272808" cy="101566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/>
                  <a:t>[Set 4 P1 Q2] In this identity,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000" dirty="0" smtClean="0"/>
                  <a:t> are integer constants.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h𝑥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−3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=5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en-GB" sz="2000" dirty="0" smtClean="0"/>
              </a:p>
              <a:p>
                <a:r>
                  <a:rPr lang="en-GB" sz="2000" dirty="0" smtClean="0"/>
                  <a:t>Work out the values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GB" sz="2000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72" y="4662057"/>
                <a:ext cx="7272808" cy="1015663"/>
              </a:xfrm>
              <a:prstGeom prst="rect">
                <a:avLst/>
              </a:prstGeom>
              <a:blipFill rotWithShape="0">
                <a:blip r:embed="rId9"/>
                <a:stretch>
                  <a:fillRect b="-2083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70536" y="5797391"/>
                <a:ext cx="684076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𝒉𝒙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GB" b="1" dirty="0" smtClean="0"/>
              </a:p>
              <a:p>
                <a:r>
                  <a:rPr lang="en-GB" b="1" dirty="0" smtClean="0"/>
                  <a:t>Comparing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b="1" dirty="0" smtClean="0"/>
                  <a:t> terms:	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    →  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GB" b="1" dirty="0" smtClean="0"/>
              </a:p>
              <a:p>
                <a:r>
                  <a:rPr lang="en-GB" b="1" dirty="0" smtClean="0"/>
                  <a:t>Comparing constant terms:	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    → 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536" y="5797391"/>
                <a:ext cx="6840760" cy="923330"/>
              </a:xfrm>
              <a:prstGeom prst="rect">
                <a:avLst/>
              </a:prstGeom>
              <a:blipFill rotWithShape="0">
                <a:blip r:embed="rId10"/>
                <a:stretch>
                  <a:fillRect l="-802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5149366" y="1168400"/>
            <a:ext cx="3753333" cy="5684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148064" y="1753940"/>
            <a:ext cx="3753333" cy="4685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385890" y="3221768"/>
                <a:ext cx="2650812" cy="584775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sz="1600" dirty="0"/>
                  <a:t>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i="1">
                        <a:latin typeface="Cambria Math" panose="02040503050406030204" pitchFamily="18" charset="0"/>
                      </a:rPr>
                      <m:t>≡4</m:t>
                    </m:r>
                  </m:oMath>
                </a14:m>
                <a:r>
                  <a:rPr lang="en-GB" sz="1600" dirty="0"/>
                  <a:t> would be wrong as it is not true when say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is 1.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5890" y="3221768"/>
                <a:ext cx="2650812" cy="584775"/>
              </a:xfrm>
              <a:prstGeom prst="rect">
                <a:avLst/>
              </a:prstGeom>
              <a:blipFill rotWithShape="0">
                <a:blip r:embed="rId11"/>
                <a:stretch>
                  <a:fillRect l="-913" t="-1010" r="-1598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885552" y="5800354"/>
            <a:ext cx="6670948" cy="8925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7536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  <p:bldP spid="14" grpId="0" animBg="1"/>
      <p:bldP spid="15" grpId="0" animBg="1"/>
      <p:bldP spid="16" grpId="0" animBg="1"/>
      <p:bldP spid="17" grpId="0" animBg="1"/>
      <p:bldP spid="1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2676" y="815628"/>
                <a:ext cx="5959524" cy="70788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/>
                  <a:t>[Set 3 P1 Q2]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5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−3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≡4(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𝑘𝑥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+2)</m:t>
                    </m:r>
                  </m:oMath>
                </a14:m>
                <a:endParaRPr lang="en-GB" sz="2000" dirty="0" smtClean="0"/>
              </a:p>
              <a:p>
                <a:r>
                  <a:rPr lang="en-GB" sz="2000" dirty="0" smtClean="0"/>
                  <a:t>Work out the values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000" dirty="0" smtClean="0"/>
                  <a:t>.</a:t>
                </a:r>
                <a:endParaRPr lang="en-GB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76" y="815628"/>
                <a:ext cx="5959524" cy="707886"/>
              </a:xfrm>
              <a:prstGeom prst="rect">
                <a:avLst/>
              </a:prstGeom>
              <a:blipFill rotWithShape="0">
                <a:blip r:embed="rId2"/>
                <a:stretch>
                  <a:fillRect b="-3571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7584" y="2204864"/>
                <a:ext cx="72008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𝟏𝟓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𝒌𝒙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𝟖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𝒌𝒙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GB" b="1" dirty="0" smtClean="0"/>
              </a:p>
              <a:p>
                <a:r>
                  <a:rPr lang="en-GB" b="1" dirty="0" smtClean="0"/>
                  <a:t>Comparing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b="1" dirty="0" smtClean="0"/>
                  <a:t> terms: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    → 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GB" b="1" dirty="0" smtClean="0"/>
              </a:p>
              <a:p>
                <a:r>
                  <a:rPr lang="en-GB" b="1" dirty="0" smtClean="0"/>
                  <a:t>Comparing constant terms: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    →  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204864"/>
                <a:ext cx="7200800" cy="1200329"/>
              </a:xfrm>
              <a:prstGeom prst="rect">
                <a:avLst/>
              </a:prstGeom>
              <a:blipFill rotWithShape="0">
                <a:blip r:embed="rId3"/>
                <a:stretch>
                  <a:fillRect l="-762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810207" y="2060848"/>
            <a:ext cx="6930145" cy="14401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6007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AQA Worksheet (Algebraic Proof)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1026" name="Picture 2" descr="document, edit, pen, pencil, write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753923"/>
            <a:ext cx="1045532" cy="104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09600" y="3698463"/>
                <a:ext cx="3794099" cy="23139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600" dirty="0"/>
                  <a:t>[GCSE] I think of two consecutive integers. Prove that the difference of the squares of these integers is equal to the sum of the two integers. </a:t>
                </a:r>
              </a:p>
              <a:p>
                <a:r>
                  <a:rPr lang="en-GB" sz="1600" b="1" dirty="0"/>
                  <a:t>Two numbers are: </a:t>
                </a:r>
                <a14:m>
                  <m:oMath xmlns:m="http://schemas.openxmlformats.org/officeDocument/2006/math">
                    <m:r>
                      <a:rPr lang="en-GB" sz="1600" b="1" i="1" dirty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1600" b="1" dirty="0"/>
                  <a:t> and </a:t>
                </a:r>
                <a14:m>
                  <m:oMath xmlns:m="http://schemas.openxmlformats.org/officeDocument/2006/math">
                    <m:r>
                      <a:rPr lang="en-GB" sz="16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GB" sz="1600" b="1" dirty="0"/>
              </a:p>
              <a:p>
                <a:r>
                  <a:rPr lang="en-GB" sz="1600" b="1" dirty="0"/>
                  <a:t>Difference of squares: </a:t>
                </a:r>
                <a:endParaRPr lang="en-GB" sz="1600" b="1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6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600" b="1" dirty="0"/>
              </a:p>
              <a:p>
                <a:r>
                  <a:rPr lang="en-GB" sz="1600" b="1" dirty="0"/>
                  <a:t>Sum of numbers: </a:t>
                </a:r>
                <a14:m>
                  <m:oMath xmlns:m="http://schemas.openxmlformats.org/officeDocument/2006/math">
                    <m:r>
                      <a:rPr lang="en-GB" sz="16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sz="1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16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6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GB" sz="1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GB" sz="1600" b="1" dirty="0"/>
              </a:p>
              <a:p>
                <a:r>
                  <a:rPr lang="en-GB" sz="1600" b="1" dirty="0"/>
                  <a:t>These are equal.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698463"/>
                <a:ext cx="3794099" cy="2313903"/>
              </a:xfrm>
              <a:prstGeom prst="rect">
                <a:avLst/>
              </a:prstGeom>
              <a:blipFill rotWithShape="0">
                <a:blip r:embed="rId3"/>
                <a:stretch>
                  <a:fillRect l="-804" t="-792" b="-26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20072" y="2284134"/>
                <a:ext cx="3443806" cy="2571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/>
                  <a:t>Prove that the difference between two consecutive cubes is one more than a multiple of 6.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r>
                  <a:rPr lang="en-GB" sz="1600" b="1" dirty="0" smtClean="0"/>
                  <a:t/>
                </a:r>
                <a:br>
                  <a:rPr lang="en-GB" sz="1600" b="1" dirty="0" smtClean="0"/>
                </a:b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𝒏</m:t>
                    </m:r>
                    <m:d>
                      <m:d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GB" sz="1600" b="1" dirty="0" smtClean="0"/>
                  <a:t> </a:t>
                </a:r>
              </a:p>
              <a:p>
                <a:r>
                  <a:rPr lang="en-GB" sz="1600" b="1" dirty="0" smtClean="0"/>
                  <a:t>The product of two consecutive integers is even, thus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b="1" dirty="0" smtClean="0"/>
                  <a:t> is divisible by 6.</a:t>
                </a:r>
                <a:endParaRPr lang="en-GB" sz="16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2284134"/>
                <a:ext cx="3443806" cy="2571281"/>
              </a:xfrm>
              <a:prstGeom prst="rect">
                <a:avLst/>
              </a:prstGeom>
              <a:blipFill rotWithShape="0">
                <a:blip r:embed="rId4"/>
                <a:stretch>
                  <a:fillRect l="-885" t="-713" r="-531" b="-2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09600" y="2284134"/>
                <a:ext cx="3890392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600" dirty="0" smtClean="0"/>
                  <a:t>Prove algebraically that the sum of two consecutive odd numbers is divisible by 4.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1600" b="1" dirty="0" smtClean="0"/>
                  <a:t> which is divisible by 4.</a:t>
                </a:r>
                <a:endParaRPr lang="en-GB" sz="1600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284134"/>
                <a:ext cx="3890392" cy="1077218"/>
              </a:xfrm>
              <a:prstGeom prst="rect">
                <a:avLst/>
              </a:prstGeom>
              <a:blipFill rotWithShape="0">
                <a:blip r:embed="rId5"/>
                <a:stretch>
                  <a:fillRect l="-784" t="-1705" b="-6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251070" y="4889446"/>
                <a:ext cx="3659830" cy="19398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600" dirty="0"/>
                  <a:t>Prove that the product of four consecutive     numbers is one less than a square number.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𝒂</m:t>
                      </m:r>
                      <m:d>
                        <m:dPr>
                          <m:ctrlPr>
                            <a:rPr lang="en-GB" sz="1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en-GB" sz="1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d>
                        <m:dPr>
                          <m:ctrlPr>
                            <a:rPr lang="en-GB" sz="1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16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GB" sz="1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d>
                        <m:dPr>
                          <m:ctrlPr>
                            <a:rPr lang="en-GB" sz="1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GB" sz="1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16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GB" sz="16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𝟔</m:t>
                      </m:r>
                      <m:sSup>
                        <m:sSupPr>
                          <m:ctrlPr>
                            <a:rPr lang="en-GB" sz="1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GB" sz="16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𝟏𝟏</m:t>
                      </m:r>
                      <m:sSup>
                        <m:sSupPr>
                          <m:ctrlPr>
                            <a:rPr lang="en-GB" sz="1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  <m:oMath xmlns:m="http://schemas.openxmlformats.org/officeDocument/2006/math">
                      <m:r>
                        <a:rPr lang="en-GB" sz="16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GB" sz="16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GB" sz="16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6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GB" sz="16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16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070" y="4889446"/>
                <a:ext cx="3659830" cy="1939826"/>
              </a:xfrm>
              <a:prstGeom prst="rect">
                <a:avLst/>
              </a:prstGeom>
              <a:blipFill rotWithShape="0">
                <a:blip r:embed="rId6"/>
                <a:stretch>
                  <a:fillRect l="-832" t="-9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51520" y="1916832"/>
            <a:ext cx="216024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BONUS QUESTIONS: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263395" y="2379137"/>
            <a:ext cx="358080" cy="35277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263395" y="3785825"/>
            <a:ext cx="358080" cy="35277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4756202" y="2392119"/>
            <a:ext cx="358080" cy="35277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4793422" y="5013176"/>
            <a:ext cx="358080" cy="35277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703329" y="2808993"/>
            <a:ext cx="3334281" cy="5635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03329" y="4731376"/>
            <a:ext cx="3429284" cy="13131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316365" y="3090791"/>
            <a:ext cx="3429284" cy="16712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16365" y="5664530"/>
            <a:ext cx="3429284" cy="11380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0177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Geometric Proof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34628" y="735112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recap of general angle theorems and Circle Theorems: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333860" y="1127254"/>
            <a:ext cx="3312368" cy="220196"/>
            <a:chOff x="1115616" y="1806724"/>
            <a:chExt cx="3312368" cy="220196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115616" y="1916832"/>
              <a:ext cx="331236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8" name="Group 7"/>
            <p:cNvGrpSpPr/>
            <p:nvPr/>
          </p:nvGrpSpPr>
          <p:grpSpPr>
            <a:xfrm>
              <a:off x="2683788" y="1806724"/>
              <a:ext cx="135612" cy="220196"/>
              <a:chOff x="2843808" y="1844824"/>
              <a:chExt cx="72008" cy="142416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2843808" y="1844824"/>
                <a:ext cx="72008" cy="7200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>
                <a:off x="2843808" y="1915232"/>
                <a:ext cx="72008" cy="7200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Group 10"/>
          <p:cNvGrpSpPr/>
          <p:nvPr/>
        </p:nvGrpSpPr>
        <p:grpSpPr>
          <a:xfrm>
            <a:off x="333860" y="2965554"/>
            <a:ext cx="3312368" cy="220196"/>
            <a:chOff x="1115616" y="1806724"/>
            <a:chExt cx="3312368" cy="220196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115616" y="1916832"/>
              <a:ext cx="331236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2683788" y="1806724"/>
              <a:ext cx="135612" cy="220196"/>
              <a:chOff x="2843808" y="1844824"/>
              <a:chExt cx="72008" cy="142416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2843808" y="1844824"/>
                <a:ext cx="72008" cy="7200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5400000">
                <a:off x="2843808" y="1915232"/>
                <a:ext cx="72008" cy="7200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6" name="Straight Connector 15"/>
          <p:cNvCxnSpPr/>
          <p:nvPr/>
        </p:nvCxnSpPr>
        <p:spPr>
          <a:xfrm flipV="1">
            <a:off x="1269964" y="1234868"/>
            <a:ext cx="1584176" cy="18395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2357229" y="1231217"/>
            <a:ext cx="245660" cy="300250"/>
          </a:xfrm>
          <a:custGeom>
            <a:avLst/>
            <a:gdLst>
              <a:gd name="connsiteX0" fmla="*/ 0 w 245660"/>
              <a:gd name="connsiteY0" fmla="*/ 0 h 300250"/>
              <a:gd name="connsiteX1" fmla="*/ 68239 w 245660"/>
              <a:gd name="connsiteY1" fmla="*/ 150125 h 300250"/>
              <a:gd name="connsiteX2" fmla="*/ 163773 w 245660"/>
              <a:gd name="connsiteY2" fmla="*/ 259307 h 300250"/>
              <a:gd name="connsiteX3" fmla="*/ 245660 w 245660"/>
              <a:gd name="connsiteY3" fmla="*/ 300250 h 3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660" h="300250">
                <a:moveTo>
                  <a:pt x="0" y="0"/>
                </a:moveTo>
                <a:cubicBezTo>
                  <a:pt x="20472" y="53453"/>
                  <a:pt x="40944" y="106907"/>
                  <a:pt x="68239" y="150125"/>
                </a:cubicBezTo>
                <a:cubicBezTo>
                  <a:pt x="95534" y="193343"/>
                  <a:pt x="134203" y="234286"/>
                  <a:pt x="163773" y="259307"/>
                </a:cubicBezTo>
                <a:cubicBezTo>
                  <a:pt x="193343" y="284328"/>
                  <a:pt x="219501" y="292289"/>
                  <a:pt x="245660" y="30025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>
            <a:off x="1565659" y="2718823"/>
            <a:ext cx="178961" cy="341194"/>
          </a:xfrm>
          <a:custGeom>
            <a:avLst/>
            <a:gdLst>
              <a:gd name="connsiteX0" fmla="*/ 0 w 178961"/>
              <a:gd name="connsiteY0" fmla="*/ 0 h 341194"/>
              <a:gd name="connsiteX1" fmla="*/ 109182 w 178961"/>
              <a:gd name="connsiteY1" fmla="*/ 95534 h 341194"/>
              <a:gd name="connsiteX2" fmla="*/ 177421 w 178961"/>
              <a:gd name="connsiteY2" fmla="*/ 272955 h 341194"/>
              <a:gd name="connsiteX3" fmla="*/ 150125 w 178961"/>
              <a:gd name="connsiteY3" fmla="*/ 341194 h 341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961" h="341194">
                <a:moveTo>
                  <a:pt x="0" y="0"/>
                </a:moveTo>
                <a:cubicBezTo>
                  <a:pt x="39806" y="25021"/>
                  <a:pt x="79612" y="50042"/>
                  <a:pt x="109182" y="95534"/>
                </a:cubicBezTo>
                <a:cubicBezTo>
                  <a:pt x="138752" y="141027"/>
                  <a:pt x="170597" y="232012"/>
                  <a:pt x="177421" y="272955"/>
                </a:cubicBezTo>
                <a:cubicBezTo>
                  <a:pt x="184245" y="313898"/>
                  <a:pt x="167185" y="327546"/>
                  <a:pt x="150125" y="341194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139279" y="3435641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!"/>
            </a:pPr>
            <a:r>
              <a:rPr lang="en-GB" b="1" u="sng" dirty="0" smtClean="0"/>
              <a:t>Alternate</a:t>
            </a:r>
            <a:r>
              <a:rPr lang="en-GB" b="1" dirty="0" smtClean="0"/>
              <a:t> angles are equal.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34628" y="3263359"/>
            <a:ext cx="3123567" cy="6491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143589" y="1148031"/>
            <a:ext cx="3312368" cy="220196"/>
            <a:chOff x="1115616" y="1806724"/>
            <a:chExt cx="3312368" cy="220196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1115616" y="1916832"/>
              <a:ext cx="331236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/>
          </p:nvGrpSpPr>
          <p:grpSpPr>
            <a:xfrm>
              <a:off x="2683788" y="1806724"/>
              <a:ext cx="135612" cy="220196"/>
              <a:chOff x="2843808" y="1844824"/>
              <a:chExt cx="72008" cy="142416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2843808" y="1844824"/>
                <a:ext cx="72008" cy="7200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>
                <a:off x="2843808" y="1915232"/>
                <a:ext cx="72008" cy="7200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Group 25"/>
          <p:cNvGrpSpPr/>
          <p:nvPr/>
        </p:nvGrpSpPr>
        <p:grpSpPr>
          <a:xfrm>
            <a:off x="4143589" y="2986331"/>
            <a:ext cx="3312368" cy="220196"/>
            <a:chOff x="1115616" y="1806724"/>
            <a:chExt cx="3312368" cy="220196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1115616" y="1916832"/>
              <a:ext cx="331236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8" name="Group 27"/>
            <p:cNvGrpSpPr/>
            <p:nvPr/>
          </p:nvGrpSpPr>
          <p:grpSpPr>
            <a:xfrm>
              <a:off x="2683788" y="1806724"/>
              <a:ext cx="135612" cy="220196"/>
              <a:chOff x="2843808" y="1844824"/>
              <a:chExt cx="72008" cy="142416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2843808" y="1844824"/>
                <a:ext cx="72008" cy="7200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5400000">
                <a:off x="2843808" y="1915232"/>
                <a:ext cx="72008" cy="7200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Freeform 30"/>
          <p:cNvSpPr/>
          <p:nvPr/>
        </p:nvSpPr>
        <p:spPr>
          <a:xfrm>
            <a:off x="6589790" y="1244481"/>
            <a:ext cx="500511" cy="409870"/>
          </a:xfrm>
          <a:custGeom>
            <a:avLst/>
            <a:gdLst>
              <a:gd name="connsiteX0" fmla="*/ 0 w 500511"/>
              <a:gd name="connsiteY0" fmla="*/ 409433 h 409870"/>
              <a:gd name="connsiteX1" fmla="*/ 218364 w 500511"/>
              <a:gd name="connsiteY1" fmla="*/ 382137 h 409870"/>
              <a:gd name="connsiteX2" fmla="*/ 395785 w 500511"/>
              <a:gd name="connsiteY2" fmla="*/ 232012 h 409870"/>
              <a:gd name="connsiteX3" fmla="*/ 491319 w 500511"/>
              <a:gd name="connsiteY3" fmla="*/ 95534 h 409870"/>
              <a:gd name="connsiteX4" fmla="*/ 491319 w 500511"/>
              <a:gd name="connsiteY4" fmla="*/ 0 h 409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11" h="409870">
                <a:moveTo>
                  <a:pt x="0" y="409433"/>
                </a:moveTo>
                <a:cubicBezTo>
                  <a:pt x="76200" y="410570"/>
                  <a:pt x="152400" y="411707"/>
                  <a:pt x="218364" y="382137"/>
                </a:cubicBezTo>
                <a:cubicBezTo>
                  <a:pt x="284328" y="352567"/>
                  <a:pt x="350292" y="279779"/>
                  <a:pt x="395785" y="232012"/>
                </a:cubicBezTo>
                <a:cubicBezTo>
                  <a:pt x="441278" y="184245"/>
                  <a:pt x="475397" y="134203"/>
                  <a:pt x="491319" y="95534"/>
                </a:cubicBezTo>
                <a:cubicBezTo>
                  <a:pt x="507241" y="56865"/>
                  <a:pt x="499280" y="28432"/>
                  <a:pt x="491319" y="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Freeform 31"/>
          <p:cNvSpPr/>
          <p:nvPr/>
        </p:nvSpPr>
        <p:spPr>
          <a:xfrm>
            <a:off x="6016584" y="3114224"/>
            <a:ext cx="559558" cy="409433"/>
          </a:xfrm>
          <a:custGeom>
            <a:avLst/>
            <a:gdLst>
              <a:gd name="connsiteX0" fmla="*/ 0 w 559558"/>
              <a:gd name="connsiteY0" fmla="*/ 409433 h 409433"/>
              <a:gd name="connsiteX1" fmla="*/ 232012 w 559558"/>
              <a:gd name="connsiteY1" fmla="*/ 368490 h 409433"/>
              <a:gd name="connsiteX2" fmla="*/ 436728 w 559558"/>
              <a:gd name="connsiteY2" fmla="*/ 245660 h 409433"/>
              <a:gd name="connsiteX3" fmla="*/ 532262 w 559558"/>
              <a:gd name="connsiteY3" fmla="*/ 136478 h 409433"/>
              <a:gd name="connsiteX4" fmla="*/ 559558 w 559558"/>
              <a:gd name="connsiteY4" fmla="*/ 0 h 40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9558" h="409433">
                <a:moveTo>
                  <a:pt x="0" y="409433"/>
                </a:moveTo>
                <a:cubicBezTo>
                  <a:pt x="79612" y="402609"/>
                  <a:pt x="159224" y="395785"/>
                  <a:pt x="232012" y="368490"/>
                </a:cubicBezTo>
                <a:cubicBezTo>
                  <a:pt x="304800" y="341195"/>
                  <a:pt x="386686" y="284329"/>
                  <a:pt x="436728" y="245660"/>
                </a:cubicBezTo>
                <a:cubicBezTo>
                  <a:pt x="486770" y="206991"/>
                  <a:pt x="511790" y="177421"/>
                  <a:pt x="532262" y="136478"/>
                </a:cubicBezTo>
                <a:cubicBezTo>
                  <a:pt x="552734" y="95535"/>
                  <a:pt x="556146" y="47767"/>
                  <a:pt x="559558" y="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825211" y="3747106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!"/>
            </a:pPr>
            <a:r>
              <a:rPr lang="en-GB" b="1" u="sng" dirty="0" smtClean="0"/>
              <a:t>Corresponding</a:t>
            </a:r>
            <a:r>
              <a:rPr lang="en-GB" b="1" dirty="0" smtClean="0"/>
              <a:t> angles are equal.</a:t>
            </a:r>
          </a:p>
          <a:p>
            <a:r>
              <a:rPr lang="en-GB" dirty="0" smtClean="0"/>
              <a:t>     (Sometimes known as ‘F’ angles)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837573" y="3747106"/>
            <a:ext cx="3504434" cy="6491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596609" y="4291280"/>
            <a:ext cx="2837140" cy="16870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33860" y="4597319"/>
            <a:ext cx="3672408" cy="11928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Freeform 36"/>
          <p:cNvSpPr/>
          <p:nvPr/>
        </p:nvSpPr>
        <p:spPr>
          <a:xfrm>
            <a:off x="1479655" y="4993401"/>
            <a:ext cx="72572" cy="435428"/>
          </a:xfrm>
          <a:custGeom>
            <a:avLst/>
            <a:gdLst>
              <a:gd name="connsiteX0" fmla="*/ 43543 w 72572"/>
              <a:gd name="connsiteY0" fmla="*/ 0 h 435428"/>
              <a:gd name="connsiteX1" fmla="*/ 0 w 72572"/>
              <a:gd name="connsiteY1" fmla="*/ 159657 h 435428"/>
              <a:gd name="connsiteX2" fmla="*/ 43543 w 72572"/>
              <a:gd name="connsiteY2" fmla="*/ 362857 h 435428"/>
              <a:gd name="connsiteX3" fmla="*/ 72572 w 72572"/>
              <a:gd name="connsiteY3" fmla="*/ 435428 h 43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572" h="435428">
                <a:moveTo>
                  <a:pt x="43543" y="0"/>
                </a:moveTo>
                <a:cubicBezTo>
                  <a:pt x="21771" y="49590"/>
                  <a:pt x="0" y="99181"/>
                  <a:pt x="0" y="159657"/>
                </a:cubicBezTo>
                <a:cubicBezTo>
                  <a:pt x="0" y="220133"/>
                  <a:pt x="31448" y="316895"/>
                  <a:pt x="43543" y="362857"/>
                </a:cubicBezTo>
                <a:cubicBezTo>
                  <a:pt x="55638" y="408819"/>
                  <a:pt x="64105" y="422123"/>
                  <a:pt x="72572" y="435428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Freeform 37"/>
          <p:cNvSpPr/>
          <p:nvPr/>
        </p:nvSpPr>
        <p:spPr>
          <a:xfrm>
            <a:off x="2437598" y="4891801"/>
            <a:ext cx="77947" cy="406400"/>
          </a:xfrm>
          <a:custGeom>
            <a:avLst/>
            <a:gdLst>
              <a:gd name="connsiteX0" fmla="*/ 0 w 77947"/>
              <a:gd name="connsiteY0" fmla="*/ 0 h 406400"/>
              <a:gd name="connsiteX1" fmla="*/ 72572 w 77947"/>
              <a:gd name="connsiteY1" fmla="*/ 159657 h 406400"/>
              <a:gd name="connsiteX2" fmla="*/ 72572 w 77947"/>
              <a:gd name="connsiteY2" fmla="*/ 290285 h 406400"/>
              <a:gd name="connsiteX3" fmla="*/ 72572 w 77947"/>
              <a:gd name="connsiteY3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947" h="406400">
                <a:moveTo>
                  <a:pt x="0" y="0"/>
                </a:moveTo>
                <a:cubicBezTo>
                  <a:pt x="30238" y="55638"/>
                  <a:pt x="60477" y="111276"/>
                  <a:pt x="72572" y="159657"/>
                </a:cubicBezTo>
                <a:cubicBezTo>
                  <a:pt x="84667" y="208038"/>
                  <a:pt x="72572" y="290285"/>
                  <a:pt x="72572" y="290285"/>
                </a:cubicBezTo>
                <a:lnTo>
                  <a:pt x="72572" y="406400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241354" y="6181481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!"/>
            </a:pPr>
            <a:r>
              <a:rPr lang="en-GB" b="1" u="sng" dirty="0" smtClean="0"/>
              <a:t>Vertically opposite</a:t>
            </a:r>
            <a:r>
              <a:rPr lang="en-GB" b="1" dirty="0" smtClean="0"/>
              <a:t> angles are equal.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75161" y="6146588"/>
            <a:ext cx="3931787" cy="4557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5973288" y="793372"/>
            <a:ext cx="866757" cy="28879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056472" y="4726379"/>
            <a:ext cx="619933" cy="18759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4825211" y="4983667"/>
            <a:ext cx="3312368" cy="220196"/>
            <a:chOff x="1115616" y="1806724"/>
            <a:chExt cx="3312368" cy="220196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1115616" y="1916832"/>
              <a:ext cx="331236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52" name="Group 51"/>
            <p:cNvGrpSpPr/>
            <p:nvPr/>
          </p:nvGrpSpPr>
          <p:grpSpPr>
            <a:xfrm>
              <a:off x="2683788" y="1806724"/>
              <a:ext cx="135612" cy="220196"/>
              <a:chOff x="2843808" y="1844824"/>
              <a:chExt cx="72008" cy="142416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>
                <a:off x="2843808" y="1844824"/>
                <a:ext cx="72008" cy="7200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5400000">
                <a:off x="2843808" y="1915232"/>
                <a:ext cx="72008" cy="7200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5" name="Group 54"/>
          <p:cNvGrpSpPr/>
          <p:nvPr/>
        </p:nvGrpSpPr>
        <p:grpSpPr>
          <a:xfrm>
            <a:off x="4813066" y="5926392"/>
            <a:ext cx="3312368" cy="220196"/>
            <a:chOff x="1115616" y="1806724"/>
            <a:chExt cx="3312368" cy="220196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1115616" y="1916832"/>
              <a:ext cx="331236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57" name="Group 56"/>
            <p:cNvGrpSpPr/>
            <p:nvPr/>
          </p:nvGrpSpPr>
          <p:grpSpPr>
            <a:xfrm>
              <a:off x="2683788" y="1806724"/>
              <a:ext cx="135612" cy="220196"/>
              <a:chOff x="2843808" y="1844824"/>
              <a:chExt cx="72008" cy="142416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>
                <a:off x="2843808" y="1844824"/>
                <a:ext cx="72008" cy="7200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5400000">
                <a:off x="2843808" y="1915232"/>
                <a:ext cx="72008" cy="7200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Freeform 59"/>
          <p:cNvSpPr/>
          <p:nvPr/>
        </p:nvSpPr>
        <p:spPr>
          <a:xfrm>
            <a:off x="5466801" y="5076796"/>
            <a:ext cx="363983" cy="302726"/>
          </a:xfrm>
          <a:custGeom>
            <a:avLst/>
            <a:gdLst>
              <a:gd name="connsiteX0" fmla="*/ 0 w 500511"/>
              <a:gd name="connsiteY0" fmla="*/ 409433 h 409870"/>
              <a:gd name="connsiteX1" fmla="*/ 218364 w 500511"/>
              <a:gd name="connsiteY1" fmla="*/ 382137 h 409870"/>
              <a:gd name="connsiteX2" fmla="*/ 395785 w 500511"/>
              <a:gd name="connsiteY2" fmla="*/ 232012 h 409870"/>
              <a:gd name="connsiteX3" fmla="*/ 491319 w 500511"/>
              <a:gd name="connsiteY3" fmla="*/ 95534 h 409870"/>
              <a:gd name="connsiteX4" fmla="*/ 491319 w 500511"/>
              <a:gd name="connsiteY4" fmla="*/ 0 h 409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11" h="409870">
                <a:moveTo>
                  <a:pt x="0" y="409433"/>
                </a:moveTo>
                <a:cubicBezTo>
                  <a:pt x="76200" y="410570"/>
                  <a:pt x="152400" y="411707"/>
                  <a:pt x="218364" y="382137"/>
                </a:cubicBezTo>
                <a:cubicBezTo>
                  <a:pt x="284328" y="352567"/>
                  <a:pt x="350292" y="279779"/>
                  <a:pt x="395785" y="232012"/>
                </a:cubicBezTo>
                <a:cubicBezTo>
                  <a:pt x="441278" y="184245"/>
                  <a:pt x="475397" y="134203"/>
                  <a:pt x="491319" y="95534"/>
                </a:cubicBezTo>
                <a:cubicBezTo>
                  <a:pt x="507241" y="56865"/>
                  <a:pt x="499280" y="28432"/>
                  <a:pt x="491319" y="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Freeform 60"/>
          <p:cNvSpPr/>
          <p:nvPr/>
        </p:nvSpPr>
        <p:spPr>
          <a:xfrm>
            <a:off x="5320145" y="5783283"/>
            <a:ext cx="253952" cy="273133"/>
          </a:xfrm>
          <a:custGeom>
            <a:avLst/>
            <a:gdLst>
              <a:gd name="connsiteX0" fmla="*/ 0 w 253952"/>
              <a:gd name="connsiteY0" fmla="*/ 0 h 273133"/>
              <a:gd name="connsiteX1" fmla="*/ 118754 w 253952"/>
              <a:gd name="connsiteY1" fmla="*/ 47501 h 273133"/>
              <a:gd name="connsiteX2" fmla="*/ 201881 w 253952"/>
              <a:gd name="connsiteY2" fmla="*/ 142504 h 273133"/>
              <a:gd name="connsiteX3" fmla="*/ 249382 w 253952"/>
              <a:gd name="connsiteY3" fmla="*/ 225631 h 273133"/>
              <a:gd name="connsiteX4" fmla="*/ 249382 w 253952"/>
              <a:gd name="connsiteY4" fmla="*/ 273133 h 273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952" h="273133">
                <a:moveTo>
                  <a:pt x="0" y="0"/>
                </a:moveTo>
                <a:cubicBezTo>
                  <a:pt x="42553" y="11875"/>
                  <a:pt x="85107" y="23750"/>
                  <a:pt x="118754" y="47501"/>
                </a:cubicBezTo>
                <a:cubicBezTo>
                  <a:pt x="152401" y="71252"/>
                  <a:pt x="180110" y="112816"/>
                  <a:pt x="201881" y="142504"/>
                </a:cubicBezTo>
                <a:cubicBezTo>
                  <a:pt x="223652" y="172192"/>
                  <a:pt x="241465" y="203860"/>
                  <a:pt x="249382" y="225631"/>
                </a:cubicBezTo>
                <a:cubicBezTo>
                  <a:pt x="257299" y="247402"/>
                  <a:pt x="253340" y="260267"/>
                  <a:pt x="249382" y="273133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621643" y="5168782"/>
                <a:ext cx="4965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643" y="5168782"/>
                <a:ext cx="496590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5479264" y="5667585"/>
                <a:ext cx="4965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264" y="5667585"/>
                <a:ext cx="496590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6948264" y="5355894"/>
                <a:ext cx="18485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=180°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5355894"/>
                <a:ext cx="1848599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315693" y="6347243"/>
                <a:ext cx="36844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!"/>
                </a:pPr>
                <a:r>
                  <a:rPr lang="en-GB" b="1" u="sng" dirty="0" smtClean="0"/>
                  <a:t>Cointerior angles</a:t>
                </a:r>
                <a:r>
                  <a:rPr lang="en-GB" b="1" dirty="0"/>
                  <a:t> </a:t>
                </a:r>
                <a:r>
                  <a:rPr lang="en-GB" b="1" dirty="0" smtClean="0"/>
                  <a:t>sum to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𝟏𝟖𝟎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b="1" dirty="0" smtClean="0"/>
                  <a:t>.</a:t>
                </a: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5693" y="6347243"/>
                <a:ext cx="3684421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159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ctangle 65"/>
          <p:cNvSpPr/>
          <p:nvPr/>
        </p:nvSpPr>
        <p:spPr>
          <a:xfrm>
            <a:off x="5369167" y="6302841"/>
            <a:ext cx="3608578" cy="4779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3653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20" grpId="0" animBg="1"/>
      <p:bldP spid="34" grpId="0" animBg="1"/>
      <p:bldP spid="40" grpId="0" animBg="1"/>
      <p:bldP spid="6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/>
                <a:t>RECAP</a:t>
              </a:r>
              <a:r>
                <a:rPr lang="en-GB" sz="3200" dirty="0" smtClean="0"/>
                <a:t> :: Circle Theorems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764704"/>
            <a:ext cx="1887324" cy="21025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938820"/>
            <a:ext cx="1814056" cy="17543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428" y="938820"/>
            <a:ext cx="1848991" cy="19212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2240" y="936386"/>
            <a:ext cx="1971145" cy="18996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778" y="3645024"/>
            <a:ext cx="2140220" cy="21243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3768" y="3582587"/>
            <a:ext cx="2632768" cy="22492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9390" y="3584376"/>
            <a:ext cx="3295613" cy="23359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6047" y="2933924"/>
                <a:ext cx="1789453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Angle between </a:t>
                </a:r>
                <a:r>
                  <a:rPr lang="en-GB" sz="1400" u="sng" dirty="0" smtClean="0"/>
                  <a:t>radius</a:t>
                </a:r>
                <a:r>
                  <a:rPr lang="en-GB" sz="1400" dirty="0" smtClean="0"/>
                  <a:t> and </a:t>
                </a:r>
                <a:r>
                  <a:rPr lang="en-GB" sz="1400" u="sng" dirty="0" smtClean="0"/>
                  <a:t>tangent</a:t>
                </a:r>
                <a:r>
                  <a:rPr lang="en-GB" sz="1400" dirty="0" smtClean="0"/>
                  <a:t> is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90°</m:t>
                    </m:r>
                  </m:oMath>
                </a14:m>
                <a:r>
                  <a:rPr lang="en-GB" sz="1400" dirty="0" smtClean="0"/>
                  <a:t>.</a:t>
                </a:r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47" y="2933924"/>
                <a:ext cx="1789453" cy="523220"/>
              </a:xfrm>
              <a:prstGeom prst="rect">
                <a:avLst/>
              </a:prstGeom>
              <a:blipFill rotWithShape="0">
                <a:blip r:embed="rId9"/>
                <a:stretch>
                  <a:fillRect l="-336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307998" y="2932090"/>
                <a:ext cx="1789453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Angle in semicircle is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90°</m:t>
                    </m:r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7998" y="2932090"/>
                <a:ext cx="1789453" cy="523220"/>
              </a:xfrm>
              <a:prstGeom prst="rect">
                <a:avLst/>
              </a:prstGeom>
              <a:blipFill rotWithShape="0">
                <a:blip r:embed="rId10"/>
                <a:stretch>
                  <a:fillRect l="-3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499992" y="2932090"/>
            <a:ext cx="1789453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 smtClean="0"/>
              <a:t>Angles in </a:t>
            </a:r>
            <a:r>
              <a:rPr lang="en-GB" sz="1400" u="sng" dirty="0" smtClean="0"/>
              <a:t>same segment</a:t>
            </a:r>
            <a:r>
              <a:rPr lang="en-GB" sz="1400" dirty="0" smtClean="0"/>
              <a:t> are equal.</a:t>
            </a:r>
            <a:endParaRPr lang="en-GB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6670976" y="2932090"/>
            <a:ext cx="1983135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 smtClean="0"/>
              <a:t>Angle at centre is twice angle at circumference.</a:t>
            </a:r>
            <a:endParaRPr lang="en-GB" sz="1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246320" y="6093296"/>
                <a:ext cx="2113422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Opposite angles of cyclic quadrilateral add to 180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1400" dirty="0" smtClean="0"/>
                  <a:t>.</a:t>
                </a:r>
                <a:endParaRPr lang="en-GB" sz="14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20" y="6093296"/>
                <a:ext cx="2113422" cy="523220"/>
              </a:xfrm>
              <a:prstGeom prst="rect">
                <a:avLst/>
              </a:prstGeom>
              <a:blipFill rotWithShape="0">
                <a:blip r:embed="rId11"/>
                <a:stretch>
                  <a:fillRect l="-285" b="-89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2715562" y="6093296"/>
            <a:ext cx="2169180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 smtClean="0"/>
              <a:t>Tangents from a point to a circle are equal in length.</a:t>
            </a:r>
            <a:endParaRPr lang="en-GB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6355108" y="6077497"/>
            <a:ext cx="1584176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 smtClean="0"/>
              <a:t>Alternate Segment Theorem.</a:t>
            </a:r>
            <a:endParaRPr lang="en-GB" sz="1400" dirty="0"/>
          </a:p>
        </p:txBody>
      </p:sp>
      <p:sp>
        <p:nvSpPr>
          <p:cNvPr id="19" name="Rectangle 18"/>
          <p:cNvSpPr/>
          <p:nvPr/>
        </p:nvSpPr>
        <p:spPr>
          <a:xfrm>
            <a:off x="306047" y="2932090"/>
            <a:ext cx="1789452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94381" y="2932090"/>
            <a:ext cx="1803069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478981" y="2938201"/>
            <a:ext cx="1803069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663580" y="2928822"/>
            <a:ext cx="1990531" cy="5264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49929" y="6090792"/>
            <a:ext cx="2120820" cy="5506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704555" y="6090792"/>
            <a:ext cx="2180187" cy="5373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355109" y="6070419"/>
            <a:ext cx="1584176" cy="5302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0853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21220</TotalTime>
  <Words>1000</Words>
  <Application>Microsoft Office PowerPoint</Application>
  <PresentationFormat>On-screen Show (4:3)</PresentationFormat>
  <Paragraphs>214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Cambria Math</vt:lpstr>
      <vt:lpstr>Times New Roman</vt:lpstr>
      <vt:lpstr>Wingdings</vt:lpstr>
      <vt:lpstr>Office Theme</vt:lpstr>
      <vt:lpstr>IGCSEFM Proof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J FROST (JAF)</cp:lastModifiedBy>
  <cp:revision>642</cp:revision>
  <dcterms:created xsi:type="dcterms:W3CDTF">2013-02-28T07:36:55Z</dcterms:created>
  <dcterms:modified xsi:type="dcterms:W3CDTF">2016-02-29T09:48:11Z</dcterms:modified>
</cp:coreProperties>
</file>