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67" r:id="rId3"/>
    <p:sldId id="291" r:id="rId4"/>
    <p:sldId id="279" r:id="rId5"/>
    <p:sldId id="289" r:id="rId6"/>
    <p:sldId id="266" r:id="rId7"/>
    <p:sldId id="292" r:id="rId8"/>
    <p:sldId id="290" r:id="rId9"/>
    <p:sldId id="280" r:id="rId10"/>
    <p:sldId id="281" r:id="rId11"/>
    <p:sldId id="284" r:id="rId12"/>
    <p:sldId id="282" r:id="rId13"/>
    <p:sldId id="258" r:id="rId14"/>
    <p:sldId id="283" r:id="rId15"/>
    <p:sldId id="259" r:id="rId16"/>
    <p:sldId id="261" r:id="rId17"/>
    <p:sldId id="285" r:id="rId18"/>
    <p:sldId id="278" r:id="rId19"/>
    <p:sldId id="268" r:id="rId20"/>
    <p:sldId id="286" r:id="rId21"/>
    <p:sldId id="287" r:id="rId22"/>
    <p:sldId id="288" r:id="rId23"/>
    <p:sldId id="265" r:id="rId24"/>
    <p:sldId id="26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36"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C044A79-18DD-4877-9EC0-10BA81BAC6D4}" type="datetimeFigureOut">
              <a:rPr lang="en-GB" smtClean="0"/>
              <a:pPr/>
              <a:t>26/04/2016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B1C1A5-F3C7-486E-932E-97F0ABA233C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044A79-18DD-4877-9EC0-10BA81BAC6D4}" type="datetimeFigureOut">
              <a:rPr lang="en-GB" smtClean="0"/>
              <a:pPr/>
              <a:t>26/04/2016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B1C1A5-F3C7-486E-932E-97F0ABA233C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044A79-18DD-4877-9EC0-10BA81BAC6D4}" type="datetimeFigureOut">
              <a:rPr lang="en-GB" smtClean="0"/>
              <a:pPr/>
              <a:t>26/04/2016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B1C1A5-F3C7-486E-932E-97F0ABA233C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044A79-18DD-4877-9EC0-10BA81BAC6D4}" type="datetimeFigureOut">
              <a:rPr lang="en-GB" smtClean="0"/>
              <a:pPr/>
              <a:t>26/04/2016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B1C1A5-F3C7-486E-932E-97F0ABA233C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044A79-18DD-4877-9EC0-10BA81BAC6D4}" type="datetimeFigureOut">
              <a:rPr lang="en-GB" smtClean="0"/>
              <a:pPr/>
              <a:t>26/04/2016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B1C1A5-F3C7-486E-932E-97F0ABA233C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C044A79-18DD-4877-9EC0-10BA81BAC6D4}" type="datetimeFigureOut">
              <a:rPr lang="en-GB" smtClean="0"/>
              <a:pPr/>
              <a:t>26/04/2016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B1C1A5-F3C7-486E-932E-97F0ABA233C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C044A79-18DD-4877-9EC0-10BA81BAC6D4}" type="datetimeFigureOut">
              <a:rPr lang="en-GB" smtClean="0"/>
              <a:pPr/>
              <a:t>26/04/2016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B1C1A5-F3C7-486E-932E-97F0ABA233C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C044A79-18DD-4877-9EC0-10BA81BAC6D4}" type="datetimeFigureOut">
              <a:rPr lang="en-GB" smtClean="0"/>
              <a:pPr/>
              <a:t>26/04/2016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B1C1A5-F3C7-486E-932E-97F0ABA233C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44A79-18DD-4877-9EC0-10BA81BAC6D4}" type="datetimeFigureOut">
              <a:rPr lang="en-GB" smtClean="0"/>
              <a:pPr/>
              <a:t>26/04/2016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B1C1A5-F3C7-486E-932E-97F0ABA233C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044A79-18DD-4877-9EC0-10BA81BAC6D4}" type="datetimeFigureOut">
              <a:rPr lang="en-GB" smtClean="0"/>
              <a:pPr/>
              <a:t>26/04/2016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B1C1A5-F3C7-486E-932E-97F0ABA233C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044A79-18DD-4877-9EC0-10BA81BAC6D4}" type="datetimeFigureOut">
              <a:rPr lang="en-GB" smtClean="0"/>
              <a:pPr/>
              <a:t>26/04/2016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B1C1A5-F3C7-486E-932E-97F0ABA233C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44A79-18DD-4877-9EC0-10BA81BAC6D4}" type="datetimeFigureOut">
              <a:rPr lang="en-GB" smtClean="0"/>
              <a:pPr/>
              <a:t>26/04/2016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B1C1A5-F3C7-486E-932E-97F0ABA233C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0.png"/><Relationship Id="rId1" Type="http://schemas.openxmlformats.org/officeDocument/2006/relationships/slideLayout" Target="../slideLayouts/slideLayout7.xml"/><Relationship Id="rId4" Type="http://schemas.openxmlformats.org/officeDocument/2006/relationships/image" Target="../media/image141.png"/></Relationships>
</file>

<file path=ppt/slides/_rels/slide13.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solidFill>
                  <a:srgbClr val="92D050"/>
                </a:solidFill>
              </a:rPr>
              <a:t>Year 9 </a:t>
            </a:r>
            <a:r>
              <a:rPr lang="en-GB" dirty="0" smtClean="0"/>
              <a:t>Proof</a:t>
            </a:r>
            <a:endParaRPr lang="en-GB" dirty="0"/>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smtClean="0"/>
              <a:t>Dr J Frost (jfrost@tiffin.kingston.sch.uk)</a:t>
            </a:r>
          </a:p>
          <a:p>
            <a:r>
              <a:rPr lang="en-GB" sz="2800" b="1" dirty="0" smtClean="0"/>
              <a:t>www.drfrostmaths.com </a:t>
            </a:r>
            <a:endParaRPr lang="en-GB" sz="2800" b="1" dirty="0"/>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smtClean="0"/>
              <a:t>Last modified: </a:t>
            </a:r>
            <a:r>
              <a:rPr lang="en-GB" dirty="0" smtClean="0"/>
              <a:t>26</a:t>
            </a:r>
            <a:r>
              <a:rPr lang="en-GB" baseline="30000" dirty="0" smtClean="0"/>
              <a:t>th</a:t>
            </a:r>
            <a:r>
              <a:rPr lang="en-GB" dirty="0" smtClean="0"/>
              <a:t> April 2016</a:t>
            </a:r>
            <a:endParaRPr lang="en-GB" dirty="0"/>
          </a:p>
        </p:txBody>
      </p:sp>
      <p:sp>
        <p:nvSpPr>
          <p:cNvPr id="9" name="TextBox 8"/>
          <p:cNvSpPr txBox="1"/>
          <p:nvPr/>
        </p:nvSpPr>
        <p:spPr>
          <a:xfrm>
            <a:off x="1079612" y="4797152"/>
            <a:ext cx="6480720" cy="1200329"/>
          </a:xfrm>
          <a:prstGeom prst="rect">
            <a:avLst/>
          </a:prstGeom>
          <a:noFill/>
        </p:spPr>
        <p:txBody>
          <a:bodyPr wrap="square" rtlCol="0">
            <a:spAutoFit/>
          </a:bodyPr>
          <a:lstStyle/>
          <a:p>
            <a:r>
              <a:rPr lang="en-GB" b="1" dirty="0" smtClean="0"/>
              <a:t>Objectives: </a:t>
            </a:r>
            <a:r>
              <a:rPr lang="en-GB" dirty="0" smtClean="0"/>
              <a:t>Understand what is meant by a proof, and examples of what does and what doesn’t constitute a proof.</a:t>
            </a:r>
          </a:p>
          <a:p>
            <a:r>
              <a:rPr lang="en-GB" dirty="0" smtClean="0"/>
              <a:t>Be able to solve problems involving oddness/evenness, consecutive numbers and involving digits.</a:t>
            </a:r>
            <a:endParaRPr lang="en-GB" dirty="0"/>
          </a:p>
        </p:txBody>
      </p:sp>
    </p:spTree>
    <p:extLst>
      <p:ext uri="{BB962C8B-B14F-4D97-AF65-F5344CB8AC3E}">
        <p14:creationId xmlns:p14="http://schemas.microsoft.com/office/powerpoint/2010/main" val="1629306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Divisibility Proofs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67544" y="836712"/>
            <a:ext cx="4896544" cy="369332"/>
          </a:xfrm>
          <a:prstGeom prst="rect">
            <a:avLst/>
          </a:prstGeom>
          <a:noFill/>
        </p:spPr>
        <p:txBody>
          <a:bodyPr wrap="square" rtlCol="0">
            <a:spAutoFit/>
          </a:bodyPr>
          <a:lstStyle/>
          <a:p>
            <a:r>
              <a:rPr lang="en-GB" dirty="0" smtClean="0"/>
              <a:t>How could I algebraically represent:</a:t>
            </a:r>
            <a:endParaRPr lang="en-GB" dirty="0"/>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715036302"/>
                  </p:ext>
                </p:extLst>
              </p:nvPr>
            </p:nvGraphicFramePr>
            <p:xfrm>
              <a:off x="1523646" y="1628800"/>
              <a:ext cx="6096000" cy="2915920"/>
            </p:xfrm>
            <a:graphic>
              <a:graphicData uri="http://schemas.openxmlformats.org/drawingml/2006/table">
                <a:tbl>
                  <a:tblPr bandRow="1">
                    <a:tableStyleId>{073A0DAA-6AF3-43AB-8588-CEC1D06C72B9}</a:tableStyleId>
                  </a:tblPr>
                  <a:tblGrid>
                    <a:gridCol w="3048000"/>
                    <a:gridCol w="3048000"/>
                  </a:tblGrid>
                  <a:tr h="370840">
                    <a:tc>
                      <a:txBody>
                        <a:bodyPr/>
                        <a:lstStyle/>
                        <a:p>
                          <a:r>
                            <a:rPr lang="en-GB" dirty="0" smtClean="0"/>
                            <a:t>An odd number</a:t>
                          </a:r>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2</m:t>
                                </m:r>
                                <m:r>
                                  <a:rPr lang="en-GB" b="0" i="1" smtClean="0">
                                    <a:latin typeface="Cambria Math"/>
                                  </a:rPr>
                                  <m:t>𝑘</m:t>
                                </m:r>
                                <m:r>
                                  <a:rPr lang="en-GB" b="0" i="1" smtClean="0">
                                    <a:latin typeface="Cambria Math"/>
                                  </a:rPr>
                                  <m:t>+1</m:t>
                                </m:r>
                              </m:oMath>
                            </m:oMathPara>
                          </a14:m>
                          <a:endParaRPr lang="en-GB" dirty="0"/>
                        </a:p>
                      </a:txBody>
                      <a:tcPr/>
                    </a:tc>
                  </a:tr>
                  <a:tr h="370840">
                    <a:tc>
                      <a:txBody>
                        <a:bodyPr/>
                        <a:lstStyle/>
                        <a:p>
                          <a:r>
                            <a:rPr lang="en-GB" dirty="0" smtClean="0"/>
                            <a:t>An even number</a:t>
                          </a:r>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2</m:t>
                                </m:r>
                                <m:r>
                                  <a:rPr lang="en-GB" b="0" i="1" smtClean="0">
                                    <a:latin typeface="Cambria Math"/>
                                  </a:rPr>
                                  <m:t>𝑘</m:t>
                                </m:r>
                              </m:oMath>
                            </m:oMathPara>
                          </a14:m>
                          <a:endParaRPr lang="en-GB" dirty="0"/>
                        </a:p>
                      </a:txBody>
                      <a:tcPr/>
                    </a:tc>
                  </a:tr>
                  <a:tr h="370840">
                    <a:tc>
                      <a:txBody>
                        <a:bodyPr/>
                        <a:lstStyle/>
                        <a:p>
                          <a:r>
                            <a:rPr lang="en-GB" dirty="0" smtClean="0"/>
                            <a:t>Two consecutive odd numbers</a:t>
                          </a:r>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2</m:t>
                                </m:r>
                                <m:r>
                                  <a:rPr lang="en-GB" b="0" i="1" smtClean="0">
                                    <a:latin typeface="Cambria Math"/>
                                  </a:rPr>
                                  <m:t>𝑘</m:t>
                                </m:r>
                                <m:r>
                                  <a:rPr lang="en-GB" b="0" i="1" smtClean="0">
                                    <a:latin typeface="Cambria Math"/>
                                  </a:rPr>
                                  <m:t>+1,      2</m:t>
                                </m:r>
                                <m:r>
                                  <a:rPr lang="en-GB" b="0" i="1" smtClean="0">
                                    <a:latin typeface="Cambria Math"/>
                                  </a:rPr>
                                  <m:t>𝑘</m:t>
                                </m:r>
                                <m:r>
                                  <a:rPr lang="en-GB" b="0" i="1" smtClean="0">
                                    <a:latin typeface="Cambria Math"/>
                                  </a:rPr>
                                  <m:t>+3</m:t>
                                </m:r>
                              </m:oMath>
                            </m:oMathPara>
                          </a14:m>
                          <a:endParaRPr lang="en-GB" dirty="0" smtClean="0"/>
                        </a:p>
                        <a:p>
                          <a:r>
                            <a:rPr lang="en-GB" sz="1400" dirty="0" smtClean="0"/>
                            <a:t>(but </a:t>
                          </a:r>
                          <a14:m>
                            <m:oMath xmlns:m="http://schemas.openxmlformats.org/officeDocument/2006/math">
                              <m:r>
                                <a:rPr lang="en-GB" sz="1400" b="0" i="1" smtClean="0">
                                  <a:latin typeface="Cambria Math"/>
                                </a:rPr>
                                <m:t>2</m:t>
                              </m:r>
                              <m:r>
                                <a:rPr lang="en-GB" sz="1400" b="0" i="1" smtClean="0">
                                  <a:latin typeface="Cambria Math"/>
                                </a:rPr>
                                <m:t>𝑘</m:t>
                              </m:r>
                              <m:r>
                                <a:rPr lang="en-GB" sz="1400" b="0" i="1" smtClean="0">
                                  <a:latin typeface="Cambria Math"/>
                                </a:rPr>
                                <m:t>−1</m:t>
                              </m:r>
                            </m:oMath>
                          </a14:m>
                          <a:r>
                            <a:rPr lang="en-GB" sz="1400" dirty="0" smtClean="0"/>
                            <a:t> and </a:t>
                          </a:r>
                          <a14:m>
                            <m:oMath xmlns:m="http://schemas.openxmlformats.org/officeDocument/2006/math">
                              <m:r>
                                <a:rPr lang="en-GB" sz="1400" b="0" i="1" smtClean="0">
                                  <a:latin typeface="Cambria Math"/>
                                </a:rPr>
                                <m:t>2</m:t>
                              </m:r>
                              <m:r>
                                <a:rPr lang="en-GB" sz="1400" b="0" i="1" smtClean="0">
                                  <a:latin typeface="Cambria Math"/>
                                </a:rPr>
                                <m:t>𝑘</m:t>
                              </m:r>
                              <m:r>
                                <a:rPr lang="en-GB" sz="1400" b="0" i="1" smtClean="0">
                                  <a:latin typeface="Cambria Math"/>
                                </a:rPr>
                                <m:t>+1</m:t>
                              </m:r>
                            </m:oMath>
                          </a14:m>
                          <a:r>
                            <a:rPr lang="en-GB" sz="1400" dirty="0" smtClean="0"/>
                            <a:t> might make your subsequent algebra easier)</a:t>
                          </a:r>
                          <a:endParaRPr lang="en-GB" sz="1400" dirty="0"/>
                        </a:p>
                      </a:txBody>
                      <a:tcPr/>
                    </a:tc>
                  </a:tr>
                  <a:tr h="370840">
                    <a:tc>
                      <a:txBody>
                        <a:bodyPr/>
                        <a:lstStyle/>
                        <a:p>
                          <a:r>
                            <a:rPr lang="en-GB" dirty="0" smtClean="0"/>
                            <a:t>The sum of the squares of two consecutive</a:t>
                          </a:r>
                          <a:r>
                            <a:rPr lang="en-GB" baseline="0" dirty="0" smtClean="0"/>
                            <a:t> numbers.</a:t>
                          </a:r>
                          <a:endParaRPr lang="en-GB"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𝑘</m:t>
                                    </m:r>
                                  </m:e>
                                  <m:sup>
                                    <m:r>
                                      <a:rPr lang="en-GB" b="0" i="1" smtClean="0">
                                        <a:latin typeface="Cambria Math"/>
                                      </a:rPr>
                                      <m:t>2</m:t>
                                    </m:r>
                                  </m:sup>
                                </m:sSup>
                                <m:r>
                                  <a:rPr lang="en-GB" b="0" i="1" smtClean="0">
                                    <a:latin typeface="Cambria Math"/>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a:rPr>
                                          <m:t>𝑘</m:t>
                                        </m:r>
                                        <m:r>
                                          <a:rPr lang="en-GB" b="0" i="1" smtClean="0">
                                            <a:latin typeface="Cambria Math"/>
                                          </a:rPr>
                                          <m:t>+1</m:t>
                                        </m:r>
                                      </m:e>
                                    </m:d>
                                  </m:e>
                                  <m:sup>
                                    <m:r>
                                      <a:rPr lang="en-GB" b="0" i="1" smtClean="0">
                                        <a:latin typeface="Cambria Math"/>
                                      </a:rPr>
                                      <m:t>2</m:t>
                                    </m:r>
                                  </m:sup>
                                </m:sSup>
                              </m:oMath>
                            </m:oMathPara>
                          </a14:m>
                          <a:endParaRPr lang="en-GB" dirty="0"/>
                        </a:p>
                      </a:txBody>
                      <a:tcPr/>
                    </a:tc>
                  </a:tr>
                  <a:tr h="370840">
                    <a:tc>
                      <a:txBody>
                        <a:bodyPr/>
                        <a:lstStyle/>
                        <a:p>
                          <a:r>
                            <a:rPr lang="en-GB" dirty="0" smtClean="0"/>
                            <a:t>A power of 2.</a:t>
                          </a:r>
                          <a:endParaRPr lang="en-GB"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2</m:t>
                                    </m:r>
                                  </m:e>
                                  <m:sup>
                                    <m:r>
                                      <a:rPr lang="en-GB" b="0" i="1" smtClean="0">
                                        <a:latin typeface="Cambria Math"/>
                                      </a:rPr>
                                      <m:t>𝑘</m:t>
                                    </m:r>
                                  </m:sup>
                                </m:sSup>
                              </m:oMath>
                            </m:oMathPara>
                          </a14:m>
                          <a:endParaRPr lang="en-GB" dirty="0"/>
                        </a:p>
                      </a:txBody>
                      <a:tcPr/>
                    </a:tc>
                  </a:tr>
                  <a:tr h="370840">
                    <a:tc>
                      <a:txBody>
                        <a:bodyPr/>
                        <a:lstStyle/>
                        <a:p>
                          <a:r>
                            <a:rPr lang="en-GB" dirty="0" smtClean="0"/>
                            <a:t>One less than a multiple of 5.</a:t>
                          </a:r>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5</m:t>
                                </m:r>
                                <m:r>
                                  <a:rPr lang="en-GB" b="0" i="1" smtClean="0">
                                    <a:latin typeface="Cambria Math"/>
                                  </a:rPr>
                                  <m:t>𝑘</m:t>
                                </m:r>
                                <m:r>
                                  <a:rPr lang="en-GB" b="0" i="1" smtClean="0">
                                    <a:latin typeface="Cambria Math"/>
                                  </a:rPr>
                                  <m:t>−1</m:t>
                                </m:r>
                              </m:oMath>
                            </m:oMathPara>
                          </a14:m>
                          <a:endParaRPr lang="en-GB" dirty="0"/>
                        </a:p>
                      </a:txBody>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715036302"/>
                  </p:ext>
                </p:extLst>
              </p:nvPr>
            </p:nvGraphicFramePr>
            <p:xfrm>
              <a:off x="1523646" y="1628800"/>
              <a:ext cx="6096000" cy="2915920"/>
            </p:xfrm>
            <a:graphic>
              <a:graphicData uri="http://schemas.openxmlformats.org/drawingml/2006/table">
                <a:tbl>
                  <a:tblPr bandRow="1">
                    <a:tableStyleId>{073A0DAA-6AF3-43AB-8588-CEC1D06C72B9}</a:tableStyleId>
                  </a:tblPr>
                  <a:tblGrid>
                    <a:gridCol w="3048000"/>
                    <a:gridCol w="3048000"/>
                  </a:tblGrid>
                  <a:tr h="370840">
                    <a:tc>
                      <a:txBody>
                        <a:bodyPr/>
                        <a:lstStyle/>
                        <a:p>
                          <a:r>
                            <a:rPr lang="en-GB" dirty="0" smtClean="0"/>
                            <a:t>An odd number</a:t>
                          </a:r>
                          <a:endParaRPr lang="en-GB" dirty="0"/>
                        </a:p>
                      </a:txBody>
                      <a:tcPr/>
                    </a:tc>
                    <a:tc>
                      <a:txBody>
                        <a:bodyPr/>
                        <a:lstStyle/>
                        <a:p>
                          <a:endParaRPr lang="en-US"/>
                        </a:p>
                      </a:txBody>
                      <a:tcPr>
                        <a:blipFill rotWithShape="1">
                          <a:blip r:embed="rId2"/>
                          <a:stretch>
                            <a:fillRect l="-100200" t="-8197" b="-709836"/>
                          </a:stretch>
                        </a:blipFill>
                      </a:tcPr>
                    </a:tc>
                  </a:tr>
                  <a:tr h="370840">
                    <a:tc>
                      <a:txBody>
                        <a:bodyPr/>
                        <a:lstStyle/>
                        <a:p>
                          <a:r>
                            <a:rPr lang="en-GB" dirty="0" smtClean="0"/>
                            <a:t>An even number</a:t>
                          </a:r>
                          <a:endParaRPr lang="en-GB" dirty="0"/>
                        </a:p>
                      </a:txBody>
                      <a:tcPr/>
                    </a:tc>
                    <a:tc>
                      <a:txBody>
                        <a:bodyPr/>
                        <a:lstStyle/>
                        <a:p>
                          <a:endParaRPr lang="en-US"/>
                        </a:p>
                      </a:txBody>
                      <a:tcPr>
                        <a:blipFill rotWithShape="1">
                          <a:blip r:embed="rId2"/>
                          <a:stretch>
                            <a:fillRect l="-100200" t="-108197" b="-609836"/>
                          </a:stretch>
                        </a:blipFill>
                      </a:tcPr>
                    </a:tc>
                  </a:tr>
                  <a:tr h="792480">
                    <a:tc>
                      <a:txBody>
                        <a:bodyPr/>
                        <a:lstStyle/>
                        <a:p>
                          <a:r>
                            <a:rPr lang="en-GB" dirty="0" smtClean="0"/>
                            <a:t>Two consecutive odd numbers</a:t>
                          </a:r>
                          <a:endParaRPr lang="en-GB" dirty="0"/>
                        </a:p>
                      </a:txBody>
                      <a:tcPr/>
                    </a:tc>
                    <a:tc>
                      <a:txBody>
                        <a:bodyPr/>
                        <a:lstStyle/>
                        <a:p>
                          <a:endParaRPr lang="en-US"/>
                        </a:p>
                      </a:txBody>
                      <a:tcPr>
                        <a:blipFill rotWithShape="1">
                          <a:blip r:embed="rId2"/>
                          <a:stretch>
                            <a:fillRect l="-100200" t="-97692" b="-186154"/>
                          </a:stretch>
                        </a:blipFill>
                      </a:tcPr>
                    </a:tc>
                  </a:tr>
                  <a:tr h="640080">
                    <a:tc>
                      <a:txBody>
                        <a:bodyPr/>
                        <a:lstStyle/>
                        <a:p>
                          <a:r>
                            <a:rPr lang="en-GB" dirty="0" smtClean="0"/>
                            <a:t>The sum of the squares of two consecutive</a:t>
                          </a:r>
                          <a:r>
                            <a:rPr lang="en-GB" baseline="0" dirty="0" smtClean="0"/>
                            <a:t> numbers.</a:t>
                          </a:r>
                          <a:endParaRPr lang="en-GB" dirty="0"/>
                        </a:p>
                      </a:txBody>
                      <a:tcPr/>
                    </a:tc>
                    <a:tc>
                      <a:txBody>
                        <a:bodyPr/>
                        <a:lstStyle/>
                        <a:p>
                          <a:endParaRPr lang="en-US"/>
                        </a:p>
                      </a:txBody>
                      <a:tcPr>
                        <a:blipFill rotWithShape="1">
                          <a:blip r:embed="rId2"/>
                          <a:stretch>
                            <a:fillRect l="-100200" t="-244762" b="-130476"/>
                          </a:stretch>
                        </a:blipFill>
                      </a:tcPr>
                    </a:tc>
                  </a:tr>
                  <a:tr h="370840">
                    <a:tc>
                      <a:txBody>
                        <a:bodyPr/>
                        <a:lstStyle/>
                        <a:p>
                          <a:r>
                            <a:rPr lang="en-GB" dirty="0" smtClean="0"/>
                            <a:t>A power of 2.</a:t>
                          </a:r>
                          <a:endParaRPr lang="en-GB" dirty="0"/>
                        </a:p>
                      </a:txBody>
                      <a:tcPr/>
                    </a:tc>
                    <a:tc>
                      <a:txBody>
                        <a:bodyPr/>
                        <a:lstStyle/>
                        <a:p>
                          <a:endParaRPr lang="en-US"/>
                        </a:p>
                      </a:txBody>
                      <a:tcPr>
                        <a:blipFill rotWithShape="1">
                          <a:blip r:embed="rId2"/>
                          <a:stretch>
                            <a:fillRect l="-100200" t="-593443" b="-124590"/>
                          </a:stretch>
                        </a:blipFill>
                      </a:tcPr>
                    </a:tc>
                  </a:tr>
                  <a:tr h="370840">
                    <a:tc>
                      <a:txBody>
                        <a:bodyPr/>
                        <a:lstStyle/>
                        <a:p>
                          <a:r>
                            <a:rPr lang="en-GB" dirty="0" smtClean="0"/>
                            <a:t>One less than a multiple of 5.</a:t>
                          </a:r>
                          <a:endParaRPr lang="en-GB" dirty="0"/>
                        </a:p>
                      </a:txBody>
                      <a:tcPr/>
                    </a:tc>
                    <a:tc>
                      <a:txBody>
                        <a:bodyPr/>
                        <a:lstStyle/>
                        <a:p>
                          <a:endParaRPr lang="en-US"/>
                        </a:p>
                      </a:txBody>
                      <a:tcPr>
                        <a:blipFill rotWithShape="1">
                          <a:blip r:embed="rId2"/>
                          <a:stretch>
                            <a:fillRect l="-100200" t="-693443" b="-24590"/>
                          </a:stretch>
                        </a:blipFill>
                      </a:tcPr>
                    </a:tc>
                  </a:tr>
                </a:tbl>
              </a:graphicData>
            </a:graphic>
          </p:graphicFrame>
        </mc:Fallback>
      </mc:AlternateContent>
      <p:sp>
        <p:nvSpPr>
          <p:cNvPr id="7" name="TextBox 6"/>
          <p:cNvSpPr txBox="1"/>
          <p:nvPr/>
        </p:nvSpPr>
        <p:spPr>
          <a:xfrm>
            <a:off x="467544" y="1556792"/>
            <a:ext cx="504056" cy="584775"/>
          </a:xfrm>
          <a:prstGeom prst="rect">
            <a:avLst/>
          </a:prstGeom>
          <a:noFill/>
        </p:spPr>
        <p:txBody>
          <a:bodyPr wrap="square" rtlCol="0">
            <a:spAutoFit/>
          </a:bodyPr>
          <a:lstStyle/>
          <a:p>
            <a:r>
              <a:rPr lang="en-GB" sz="3200" dirty="0" smtClean="0">
                <a:latin typeface="Wingdings" panose="05000000000000000000" pitchFamily="2" charset="2"/>
              </a:rPr>
              <a:t>!</a:t>
            </a:r>
            <a:endParaRPr lang="en-GB" dirty="0">
              <a:latin typeface="Wingdings" panose="05000000000000000000" pitchFamily="2" charset="2"/>
            </a:endParaRPr>
          </a:p>
        </p:txBody>
      </p:sp>
      <p:sp>
        <p:nvSpPr>
          <p:cNvPr id="8" name="Rectangle 7"/>
          <p:cNvSpPr/>
          <p:nvPr/>
        </p:nvSpPr>
        <p:spPr>
          <a:xfrm>
            <a:off x="4571646" y="1628800"/>
            <a:ext cx="3021916"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4579635" y="1988840"/>
            <a:ext cx="3021916"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4571646" y="2348880"/>
            <a:ext cx="3021916" cy="8316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4579635" y="3200152"/>
            <a:ext cx="3021916" cy="6284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4591568" y="3842773"/>
            <a:ext cx="3021916"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4591568" y="4202813"/>
            <a:ext cx="3021916"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685383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3"/>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Check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887323" y="3140968"/>
                <a:ext cx="7344816" cy="3323987"/>
              </a:xfrm>
              <a:prstGeom prst="rect">
                <a:avLst/>
              </a:prstGeom>
              <a:noFill/>
            </p:spPr>
            <p:txBody>
              <a:bodyPr wrap="square" rtlCol="0">
                <a:spAutoFit/>
              </a:bodyPr>
              <a:lstStyle/>
              <a:p>
                <a:r>
                  <a:rPr lang="en-GB" sz="2000" b="1" dirty="0" smtClean="0"/>
                  <a:t>Prove that the product of two consecutive odd numbers is always one less than a multiple of 4.</a:t>
                </a:r>
              </a:p>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𝑛</m:t>
                          </m:r>
                          <m:r>
                            <a:rPr lang="en-GB" b="0" i="1" smtClean="0">
                              <a:latin typeface="Cambria Math" panose="02040503050406030204" pitchFamily="18" charset="0"/>
                            </a:rPr>
                            <m:t>+3</m:t>
                          </m:r>
                        </m:e>
                      </m:d>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𝑛</m:t>
                          </m:r>
                          <m:r>
                            <a:rPr lang="en-GB" b="0" i="1" smtClean="0">
                              <a:latin typeface="Cambria Math" panose="02040503050406030204" pitchFamily="18" charset="0"/>
                            </a:rPr>
                            <m:t>+1</m:t>
                          </m:r>
                        </m:e>
                      </m:d>
                    </m:oMath>
                    <m:oMath xmlns:m="http://schemas.openxmlformats.org/officeDocument/2006/math">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GB" b="0" i="1" smtClean="0">
                              <a:latin typeface="Cambria Math" panose="02040503050406030204" pitchFamily="18" charset="0"/>
                            </a:rPr>
                            <m:t>2</m:t>
                          </m:r>
                        </m:sup>
                      </m:sSup>
                      <m:r>
                        <a:rPr lang="en-GB" b="0" i="1" smtClean="0">
                          <a:latin typeface="Cambria Math" panose="02040503050406030204" pitchFamily="18" charset="0"/>
                        </a:rPr>
                        <m:t>+8</m:t>
                      </m:r>
                      <m:r>
                        <a:rPr lang="en-GB" b="0" i="1" smtClean="0">
                          <a:latin typeface="Cambria Math" panose="02040503050406030204" pitchFamily="18" charset="0"/>
                        </a:rPr>
                        <m:t>𝑛</m:t>
                      </m:r>
                      <m:r>
                        <a:rPr lang="en-GB" b="0" i="1" smtClean="0">
                          <a:latin typeface="Cambria Math" panose="02040503050406030204" pitchFamily="18" charset="0"/>
                        </a:rPr>
                        <m:t>+3</m:t>
                      </m:r>
                    </m:oMath>
                    <m:oMath xmlns:m="http://schemas.openxmlformats.org/officeDocument/2006/math">
                      <m:r>
                        <a:rPr lang="en-GB" b="0" i="1" smtClean="0">
                          <a:latin typeface="Cambria Math" panose="02040503050406030204" pitchFamily="18" charset="0"/>
                        </a:rPr>
                        <m:t>=4</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GB" b="0" i="1" smtClean="0">
                                  <a:latin typeface="Cambria Math" panose="02040503050406030204" pitchFamily="18" charset="0"/>
                                </a:rPr>
                                <m:t>2</m:t>
                              </m:r>
                            </m:sup>
                          </m:sSup>
                          <m:r>
                            <a:rPr lang="en-GB" b="0" i="1" smtClean="0">
                              <a:latin typeface="Cambria Math" panose="02040503050406030204" pitchFamily="18" charset="0"/>
                            </a:rPr>
                            <m:t>+2</m:t>
                          </m:r>
                          <m:r>
                            <a:rPr lang="en-GB" b="0" i="1" smtClean="0">
                              <a:latin typeface="Cambria Math" panose="02040503050406030204" pitchFamily="18" charset="0"/>
                            </a:rPr>
                            <m:t>𝑛</m:t>
                          </m:r>
                        </m:e>
                      </m:d>
                      <m:r>
                        <a:rPr lang="en-GB" b="0" i="1" smtClean="0">
                          <a:latin typeface="Cambria Math" panose="02040503050406030204" pitchFamily="18" charset="0"/>
                        </a:rPr>
                        <m:t>+3</m:t>
                      </m:r>
                    </m:oMath>
                  </m:oMathPara>
                </a14:m>
                <a:endParaRPr lang="en-GB" dirty="0" smtClean="0"/>
              </a:p>
              <a:p>
                <a:r>
                  <a:rPr lang="en-GB" dirty="0" smtClean="0"/>
                  <a:t>Which is 3 more than a multiple of 4, i.e. 1 less than a multiple of 4.</a:t>
                </a:r>
              </a:p>
              <a:p>
                <a:r>
                  <a:rPr lang="en-GB" dirty="0" smtClean="0"/>
                  <a:t>Alternatively:</a:t>
                </a:r>
                <a:endParaRPr lang="en-GB" dirty="0"/>
              </a:p>
              <a:p>
                <a:endParaRPr lang="en-GB" dirty="0" smtClean="0"/>
              </a:p>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𝑛</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𝑛</m:t>
                          </m:r>
                          <m:r>
                            <a:rPr lang="en-GB" b="0" i="1" smtClean="0">
                              <a:latin typeface="Cambria Math" panose="02040503050406030204" pitchFamily="18" charset="0"/>
                            </a:rPr>
                            <m:t>−1</m:t>
                          </m:r>
                        </m:e>
                      </m:d>
                    </m:oMath>
                    <m:oMath xmlns:m="http://schemas.openxmlformats.org/officeDocument/2006/math">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GB" b="0" i="1" smtClean="0">
                              <a:latin typeface="Cambria Math" panose="02040503050406030204" pitchFamily="18" charset="0"/>
                            </a:rPr>
                            <m:t>2</m:t>
                          </m:r>
                        </m:sup>
                      </m:sSup>
                      <m:r>
                        <a:rPr lang="en-GB" b="0" i="1" smtClean="0">
                          <a:latin typeface="Cambria Math" panose="02040503050406030204" pitchFamily="18" charset="0"/>
                        </a:rPr>
                        <m:t>−1</m:t>
                      </m:r>
                    </m:oMath>
                  </m:oMathPara>
                </a14:m>
                <a:endParaRPr lang="en-GB" dirty="0" smtClean="0"/>
              </a:p>
              <a:p>
                <a:r>
                  <a:rPr lang="en-GB" dirty="0" smtClean="0"/>
                  <a:t>Which is clearly one less than a multiple of 4.</a:t>
                </a:r>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887323" y="3140968"/>
                <a:ext cx="7344816" cy="3323987"/>
              </a:xfrm>
              <a:prstGeom prst="rect">
                <a:avLst/>
              </a:prstGeom>
              <a:blipFill rotWithShape="0">
                <a:blip r:embed="rId2"/>
                <a:stretch>
                  <a:fillRect l="-914" t="-9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99020" y="968006"/>
                <a:ext cx="7344816" cy="1938992"/>
              </a:xfrm>
              <a:prstGeom prst="rect">
                <a:avLst/>
              </a:prstGeom>
              <a:noFill/>
            </p:spPr>
            <p:txBody>
              <a:bodyPr wrap="square" rtlCol="0">
                <a:spAutoFit/>
              </a:bodyPr>
              <a:lstStyle/>
              <a:p>
                <a:r>
                  <a:rPr lang="en-GB" sz="2000" b="1" dirty="0" smtClean="0"/>
                  <a:t>Prove that the sum of three consecutive even numbers is a multiple of 6.</a:t>
                </a:r>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2</m:t>
                      </m:r>
                      <m:r>
                        <a:rPr lang="en-GB" sz="2000" b="0" i="1" smtClean="0">
                          <a:latin typeface="Cambria Math" panose="02040503050406030204" pitchFamily="18" charset="0"/>
                        </a:rPr>
                        <m:t>𝑛</m:t>
                      </m:r>
                      <m:r>
                        <a:rPr lang="en-GB" sz="2000" b="0" i="1" smtClean="0">
                          <a:latin typeface="Cambria Math" panose="02040503050406030204" pitchFamily="18" charset="0"/>
                        </a:rPr>
                        <m:t>+</m:t>
                      </m:r>
                      <m:d>
                        <m:dPr>
                          <m:ctrlPr>
                            <a:rPr lang="en-GB" sz="2000" i="1" smtClean="0">
                              <a:latin typeface="Cambria Math" panose="02040503050406030204" pitchFamily="18" charset="0"/>
                            </a:rPr>
                          </m:ctrlPr>
                        </m:dPr>
                        <m:e>
                          <m:r>
                            <a:rPr lang="en-GB" sz="2000" b="0" i="1" smtClean="0">
                              <a:latin typeface="Cambria Math" panose="02040503050406030204" pitchFamily="18" charset="0"/>
                            </a:rPr>
                            <m:t>2</m:t>
                          </m:r>
                          <m:r>
                            <a:rPr lang="en-GB" sz="2000" b="0" i="1" smtClean="0">
                              <a:latin typeface="Cambria Math" panose="02040503050406030204" pitchFamily="18" charset="0"/>
                            </a:rPr>
                            <m:t>𝑛</m:t>
                          </m:r>
                          <m:r>
                            <a:rPr lang="en-GB" sz="2000" b="0" i="1" smtClean="0">
                              <a:latin typeface="Cambria Math" panose="02040503050406030204" pitchFamily="18" charset="0"/>
                            </a:rPr>
                            <m:t>+2</m:t>
                          </m:r>
                        </m:e>
                      </m:d>
                      <m:r>
                        <a:rPr lang="en-GB" sz="2000" b="0" i="1" smtClean="0">
                          <a:latin typeface="Cambria Math" panose="02040503050406030204" pitchFamily="18" charset="0"/>
                        </a:rPr>
                        <m:t>+</m:t>
                      </m:r>
                      <m:d>
                        <m:dPr>
                          <m:ctrlPr>
                            <a:rPr lang="en-GB" sz="2000" i="1" smtClean="0">
                              <a:latin typeface="Cambria Math" panose="02040503050406030204" pitchFamily="18" charset="0"/>
                            </a:rPr>
                          </m:ctrlPr>
                        </m:dPr>
                        <m:e>
                          <m:r>
                            <a:rPr lang="en-GB" sz="2000" b="0" i="1" smtClean="0">
                              <a:latin typeface="Cambria Math" panose="02040503050406030204" pitchFamily="18" charset="0"/>
                            </a:rPr>
                            <m:t>2</m:t>
                          </m:r>
                          <m:r>
                            <a:rPr lang="en-GB" sz="2000" b="0" i="1" smtClean="0">
                              <a:latin typeface="Cambria Math" panose="02040503050406030204" pitchFamily="18" charset="0"/>
                            </a:rPr>
                            <m:t>𝑛</m:t>
                          </m:r>
                          <m:r>
                            <a:rPr lang="en-GB" sz="2000" b="0" i="1" smtClean="0">
                              <a:latin typeface="Cambria Math" panose="02040503050406030204" pitchFamily="18" charset="0"/>
                            </a:rPr>
                            <m:t>+4</m:t>
                          </m:r>
                        </m:e>
                      </m:d>
                    </m:oMath>
                    <m:oMath xmlns:m="http://schemas.openxmlformats.org/officeDocument/2006/math">
                      <m:r>
                        <a:rPr lang="en-GB" sz="2000" b="0" i="1" smtClean="0">
                          <a:latin typeface="Cambria Math" panose="02040503050406030204" pitchFamily="18" charset="0"/>
                        </a:rPr>
                        <m:t>=6</m:t>
                      </m:r>
                      <m:r>
                        <a:rPr lang="en-GB" sz="2000" b="0" i="1" smtClean="0">
                          <a:latin typeface="Cambria Math" panose="02040503050406030204" pitchFamily="18" charset="0"/>
                        </a:rPr>
                        <m:t>𝑛</m:t>
                      </m:r>
                      <m:r>
                        <a:rPr lang="en-GB" sz="2000" b="0" i="1" smtClean="0">
                          <a:latin typeface="Cambria Math" panose="02040503050406030204" pitchFamily="18" charset="0"/>
                        </a:rPr>
                        <m:t>+6</m:t>
                      </m:r>
                    </m:oMath>
                    <m:oMath xmlns:m="http://schemas.openxmlformats.org/officeDocument/2006/math">
                      <m:r>
                        <a:rPr lang="en-GB" sz="2000" b="0" i="1" smtClean="0">
                          <a:latin typeface="Cambria Math" panose="02040503050406030204" pitchFamily="18" charset="0"/>
                        </a:rPr>
                        <m:t>=6(</m:t>
                      </m:r>
                      <m:r>
                        <a:rPr lang="en-GB" sz="2000" b="0" i="1" smtClean="0">
                          <a:latin typeface="Cambria Math" panose="02040503050406030204" pitchFamily="18" charset="0"/>
                        </a:rPr>
                        <m:t>𝑛</m:t>
                      </m:r>
                      <m:r>
                        <a:rPr lang="en-GB" sz="2000" b="0" i="1" smtClean="0">
                          <a:latin typeface="Cambria Math" panose="02040503050406030204" pitchFamily="18" charset="0"/>
                        </a:rPr>
                        <m:t>+1)</m:t>
                      </m:r>
                    </m:oMath>
                  </m:oMathPara>
                </a14:m>
                <a:endParaRPr lang="en-GB" sz="2000" dirty="0" smtClean="0"/>
              </a:p>
              <a:p>
                <a:r>
                  <a:rPr lang="en-GB" sz="2000" dirty="0" smtClean="0"/>
                  <a:t>which is a multiple of 6.</a:t>
                </a:r>
              </a:p>
            </p:txBody>
          </p:sp>
        </mc:Choice>
        <mc:Fallback xmlns="">
          <p:sp>
            <p:nvSpPr>
              <p:cNvPr id="6" name="TextBox 5"/>
              <p:cNvSpPr txBox="1">
                <a:spLocks noRot="1" noChangeAspect="1" noMove="1" noResize="1" noEditPoints="1" noAdjustHandles="1" noChangeArrowheads="1" noChangeShapeType="1" noTextEdit="1"/>
              </p:cNvSpPr>
              <p:nvPr/>
            </p:nvSpPr>
            <p:spPr>
              <a:xfrm>
                <a:off x="899020" y="968006"/>
                <a:ext cx="7344816" cy="1938992"/>
              </a:xfrm>
              <a:prstGeom prst="rect">
                <a:avLst/>
              </a:prstGeom>
              <a:blipFill rotWithShape="0">
                <a:blip r:embed="rId3"/>
                <a:stretch>
                  <a:fillRect l="-830" t="-1887" r="-996" b="-4717"/>
                </a:stretch>
              </a:blipFill>
            </p:spPr>
            <p:txBody>
              <a:bodyPr/>
              <a:lstStyle/>
              <a:p>
                <a:r>
                  <a:rPr lang="en-GB">
                    <a:noFill/>
                  </a:rPr>
                  <a:t> </a:t>
                </a:r>
              </a:p>
            </p:txBody>
          </p:sp>
        </mc:Fallback>
      </mc:AlternateContent>
      <p:sp>
        <p:nvSpPr>
          <p:cNvPr id="7" name="Rectangle 6"/>
          <p:cNvSpPr/>
          <p:nvPr/>
        </p:nvSpPr>
        <p:spPr>
          <a:xfrm>
            <a:off x="885371" y="1661944"/>
            <a:ext cx="7346767" cy="12450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929310" y="3789040"/>
            <a:ext cx="7346767" cy="26759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833148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Exercise 2</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827584" y="673839"/>
                <a:ext cx="4359102" cy="6223242"/>
              </a:xfrm>
              <a:prstGeom prst="rect">
                <a:avLst/>
              </a:prstGeom>
              <a:noFill/>
            </p:spPr>
            <p:txBody>
              <a:bodyPr wrap="square" rtlCol="0">
                <a:spAutoFit/>
              </a:bodyPr>
              <a:lstStyle/>
              <a:p>
                <a:r>
                  <a:rPr lang="en-GB" sz="1400" dirty="0" smtClean="0"/>
                  <a:t>Prove algebraically that the sum of two consecutive odd numbers is divisible by 4.</a:t>
                </a:r>
              </a:p>
              <a:p>
                <a:pPr/>
                <a14:m>
                  <m:oMathPara xmlns:m="http://schemas.openxmlformats.org/officeDocument/2006/math">
                    <m:oMathParaPr>
                      <m:jc m:val="centerGroup"/>
                    </m:oMathParaPr>
                    <m:oMath xmlns:m="http://schemas.openxmlformats.org/officeDocument/2006/math">
                      <m:d>
                        <m:dPr>
                          <m:ctrlPr>
                            <a:rPr lang="en-GB" sz="1400" b="1" i="1" smtClean="0">
                              <a:latin typeface="Cambria Math" panose="02040503050406030204" pitchFamily="18" charset="0"/>
                            </a:rPr>
                          </m:ctrlPr>
                        </m:dPr>
                        <m:e>
                          <m:r>
                            <a:rPr lang="en-GB" sz="1400" b="1" i="1" smtClean="0">
                              <a:latin typeface="Cambria Math"/>
                            </a:rPr>
                            <m:t>𝟐</m:t>
                          </m:r>
                          <m:r>
                            <a:rPr lang="en-GB" sz="1400" b="1" i="1" smtClean="0">
                              <a:latin typeface="Cambria Math"/>
                            </a:rPr>
                            <m:t>𝒙</m:t>
                          </m:r>
                          <m:r>
                            <a:rPr lang="en-GB" sz="1400" b="1" i="1" smtClean="0">
                              <a:latin typeface="Cambria Math"/>
                            </a:rPr>
                            <m:t>+</m:t>
                          </m:r>
                          <m:r>
                            <a:rPr lang="en-GB" sz="1400" b="1" i="1" smtClean="0">
                              <a:latin typeface="Cambria Math"/>
                            </a:rPr>
                            <m:t>𝟏</m:t>
                          </m:r>
                        </m:e>
                      </m:d>
                      <m:r>
                        <a:rPr lang="en-GB" sz="1400" b="1" i="1" smtClean="0">
                          <a:latin typeface="Cambria Math"/>
                        </a:rPr>
                        <m:t>+</m:t>
                      </m:r>
                      <m:d>
                        <m:dPr>
                          <m:ctrlPr>
                            <a:rPr lang="en-GB" sz="1400" b="1" i="1" smtClean="0">
                              <a:latin typeface="Cambria Math" panose="02040503050406030204" pitchFamily="18" charset="0"/>
                            </a:rPr>
                          </m:ctrlPr>
                        </m:dPr>
                        <m:e>
                          <m:r>
                            <a:rPr lang="en-GB" sz="1400" b="1" i="1" smtClean="0">
                              <a:latin typeface="Cambria Math"/>
                            </a:rPr>
                            <m:t>𝟐</m:t>
                          </m:r>
                          <m:r>
                            <a:rPr lang="en-GB" sz="1400" b="1" i="1" smtClean="0">
                              <a:latin typeface="Cambria Math"/>
                            </a:rPr>
                            <m:t>𝒙</m:t>
                          </m:r>
                          <m:r>
                            <a:rPr lang="en-GB" sz="1400" b="1" i="1" smtClean="0">
                              <a:latin typeface="Cambria Math"/>
                            </a:rPr>
                            <m:t>+</m:t>
                          </m:r>
                          <m:r>
                            <a:rPr lang="en-GB" sz="1400" b="1" i="1" smtClean="0">
                              <a:latin typeface="Cambria Math"/>
                            </a:rPr>
                            <m:t>𝟑</m:t>
                          </m:r>
                        </m:e>
                      </m:d>
                    </m:oMath>
                    <m:oMath xmlns:m="http://schemas.openxmlformats.org/officeDocument/2006/math">
                      <m:r>
                        <a:rPr lang="en-GB" sz="1400" b="1" i="1" smtClean="0">
                          <a:latin typeface="Cambria Math"/>
                        </a:rPr>
                        <m:t>=</m:t>
                      </m:r>
                      <m:r>
                        <a:rPr lang="en-GB" sz="1400" b="1" i="1" smtClean="0">
                          <a:latin typeface="Cambria Math"/>
                        </a:rPr>
                        <m:t>𝟒</m:t>
                      </m:r>
                      <m:r>
                        <a:rPr lang="en-GB" sz="1400" b="1" i="1" smtClean="0">
                          <a:latin typeface="Cambria Math"/>
                        </a:rPr>
                        <m:t>𝒙</m:t>
                      </m:r>
                      <m:r>
                        <a:rPr lang="en-GB" sz="1400" b="1" i="1" smtClean="0">
                          <a:latin typeface="Cambria Math"/>
                        </a:rPr>
                        <m:t>+</m:t>
                      </m:r>
                      <m:r>
                        <a:rPr lang="en-GB" sz="1400" b="1" i="1" smtClean="0">
                          <a:latin typeface="Cambria Math"/>
                        </a:rPr>
                        <m:t>𝟒</m:t>
                      </m:r>
                      <m:r>
                        <a:rPr lang="en-GB" sz="1400" b="1" i="1" smtClean="0">
                          <a:latin typeface="Cambria Math"/>
                        </a:rPr>
                        <m:t>=</m:t>
                      </m:r>
                      <m:r>
                        <a:rPr lang="en-GB" sz="1400" b="1" i="1" smtClean="0">
                          <a:latin typeface="Cambria Math"/>
                        </a:rPr>
                        <m:t>𝟒</m:t>
                      </m:r>
                      <m:r>
                        <a:rPr lang="en-GB" sz="1400" b="1" i="1" smtClean="0">
                          <a:latin typeface="Cambria Math"/>
                        </a:rPr>
                        <m:t>(</m:t>
                      </m:r>
                      <m:r>
                        <a:rPr lang="en-GB" sz="1400" b="1" i="1" smtClean="0">
                          <a:latin typeface="Cambria Math"/>
                        </a:rPr>
                        <m:t>𝒙</m:t>
                      </m:r>
                      <m:r>
                        <a:rPr lang="en-GB" sz="1400" b="1" i="1" smtClean="0">
                          <a:latin typeface="Cambria Math"/>
                        </a:rPr>
                        <m:t>+</m:t>
                      </m:r>
                      <m:r>
                        <a:rPr lang="en-GB" sz="1400" b="1" i="1" smtClean="0">
                          <a:latin typeface="Cambria Math"/>
                        </a:rPr>
                        <m:t>𝟏</m:t>
                      </m:r>
                      <m:r>
                        <a:rPr lang="en-GB" sz="1400" b="1" i="1" smtClean="0">
                          <a:latin typeface="Cambria Math"/>
                        </a:rPr>
                        <m:t>)</m:t>
                      </m:r>
                    </m:oMath>
                  </m:oMathPara>
                </a14:m>
                <a:endParaRPr lang="en-GB" sz="1400" b="1" dirty="0" smtClean="0"/>
              </a:p>
              <a:p>
                <a:endParaRPr lang="en-GB" sz="1400" b="1" dirty="0" smtClean="0"/>
              </a:p>
              <a:p>
                <a:r>
                  <a:rPr lang="en-GB" sz="1400" dirty="0" smtClean="0"/>
                  <a:t>[GCSE] I think of two consecutive integers. Prove that the difference of the squares of these integers is equal to the sum of the two integers. </a:t>
                </a:r>
              </a:p>
              <a:p>
                <a:r>
                  <a:rPr lang="en-GB" sz="1400" b="1" dirty="0" smtClean="0"/>
                  <a:t>Two numbers are: </a:t>
                </a:r>
                <a14:m>
                  <m:oMath xmlns:m="http://schemas.openxmlformats.org/officeDocument/2006/math">
                    <m:r>
                      <a:rPr lang="en-GB" sz="1400" b="1" i="1" dirty="0" smtClean="0">
                        <a:latin typeface="Cambria Math" panose="02040503050406030204" pitchFamily="18" charset="0"/>
                      </a:rPr>
                      <m:t>𝒙</m:t>
                    </m:r>
                  </m:oMath>
                </a14:m>
                <a:r>
                  <a:rPr lang="en-GB" sz="1400" b="1" dirty="0" smtClean="0"/>
                  <a:t> and </a:t>
                </a:r>
                <a14:m>
                  <m:oMath xmlns:m="http://schemas.openxmlformats.org/officeDocument/2006/math">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𝟏</m:t>
                    </m:r>
                  </m:oMath>
                </a14:m>
                <a:endParaRPr lang="en-GB" sz="1400" b="1" dirty="0" smtClean="0"/>
              </a:p>
              <a:p>
                <a:r>
                  <a:rPr lang="en-GB" sz="1400" b="1" dirty="0" smtClean="0"/>
                  <a:t>Difference of squares: </a:t>
                </a:r>
                <a14:m>
                  <m:oMath xmlns:m="http://schemas.openxmlformats.org/officeDocument/2006/math">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𝟏</m:t>
                            </m:r>
                          </m:e>
                        </m:d>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r>
                      <a:rPr lang="en-GB" sz="1400" b="1" i="1" smtClean="0">
                        <a:latin typeface="Cambria Math" panose="02040503050406030204" pitchFamily="18" charset="0"/>
                      </a:rPr>
                      <m:t>𝟐</m:t>
                    </m:r>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𝟏</m:t>
                    </m:r>
                  </m:oMath>
                </a14:m>
                <a:endParaRPr lang="en-GB" sz="1400" b="1" dirty="0" smtClean="0"/>
              </a:p>
              <a:p>
                <a:r>
                  <a:rPr lang="en-GB" sz="1400" b="1" dirty="0" smtClean="0"/>
                  <a:t>Sum of numbers: </a:t>
                </a:r>
                <a14:m>
                  <m:oMath xmlns:m="http://schemas.openxmlformats.org/officeDocument/2006/math">
                    <m:r>
                      <a:rPr lang="en-GB" sz="1400" b="1" i="1" smtClean="0">
                        <a:latin typeface="Cambria Math" panose="02040503050406030204" pitchFamily="18" charset="0"/>
                      </a:rPr>
                      <m:t>𝒙</m:t>
                    </m:r>
                    <m:r>
                      <a:rPr lang="en-GB" sz="1400" b="1" i="1" smtClean="0">
                        <a:latin typeface="Cambria Math" panose="02040503050406030204" pitchFamily="18" charset="0"/>
                      </a:rPr>
                      <m:t>+</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𝟏</m:t>
                        </m:r>
                      </m:e>
                    </m:d>
                    <m:r>
                      <a:rPr lang="en-GB" sz="1400" b="1" i="1" smtClean="0">
                        <a:latin typeface="Cambria Math" panose="02040503050406030204" pitchFamily="18" charset="0"/>
                      </a:rPr>
                      <m:t>=</m:t>
                    </m:r>
                    <m:r>
                      <a:rPr lang="en-GB" sz="1400" b="1" i="1" smtClean="0">
                        <a:latin typeface="Cambria Math" panose="02040503050406030204" pitchFamily="18" charset="0"/>
                      </a:rPr>
                      <m:t>𝟐</m:t>
                    </m:r>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𝟏</m:t>
                    </m:r>
                  </m:oMath>
                </a14:m>
                <a:endParaRPr lang="en-GB" sz="1400" b="1" dirty="0" smtClean="0"/>
              </a:p>
              <a:p>
                <a:r>
                  <a:rPr lang="en-GB" sz="1400" b="1" dirty="0" smtClean="0"/>
                  <a:t>These are equal.</a:t>
                </a:r>
              </a:p>
              <a:p>
                <a:endParaRPr lang="en-GB" sz="1400" b="1" dirty="0" smtClean="0"/>
              </a:p>
              <a:p>
                <a:r>
                  <a:rPr lang="en-GB" sz="1400" dirty="0"/>
                  <a:t>Prove that the difference between the squares of two </a:t>
                </a:r>
                <a:r>
                  <a:rPr lang="en-GB" sz="1400" dirty="0" smtClean="0"/>
                  <a:t>consecutive odd </a:t>
                </a:r>
                <a:r>
                  <a:rPr lang="en-GB" sz="1400" dirty="0"/>
                  <a:t>numbers is a multiple of 8.</a:t>
                </a:r>
              </a:p>
              <a:p>
                <a:pPr/>
                <a14:m>
                  <m:oMathPara xmlns:m="http://schemas.openxmlformats.org/officeDocument/2006/math">
                    <m:oMathParaPr>
                      <m:jc m:val="centerGroup"/>
                    </m:oMathParaPr>
                    <m:oMath xmlns:m="http://schemas.openxmlformats.org/officeDocument/2006/math">
                      <m:sSup>
                        <m:sSupPr>
                          <m:ctrlPr>
                            <a:rPr lang="en-GB" sz="1200" b="1" i="1" smtClean="0">
                              <a:latin typeface="Cambria Math" panose="02040503050406030204" pitchFamily="18" charset="0"/>
                            </a:rPr>
                          </m:ctrlPr>
                        </m:sSupPr>
                        <m:e>
                          <m:d>
                            <m:dPr>
                              <m:ctrlPr>
                                <a:rPr lang="en-GB" sz="1200" b="1" i="1" smtClean="0">
                                  <a:latin typeface="Cambria Math" panose="02040503050406030204" pitchFamily="18" charset="0"/>
                                </a:rPr>
                              </m:ctrlPr>
                            </m:dPr>
                            <m:e>
                              <m:r>
                                <a:rPr lang="en-GB" sz="1200" b="1" i="1" smtClean="0">
                                  <a:latin typeface="Cambria Math"/>
                                </a:rPr>
                                <m:t>𝟐</m:t>
                              </m:r>
                              <m:r>
                                <a:rPr lang="en-GB" sz="1200" b="1" i="1" smtClean="0">
                                  <a:latin typeface="Cambria Math"/>
                                </a:rPr>
                                <m:t>𝒏</m:t>
                              </m:r>
                              <m:r>
                                <a:rPr lang="en-GB" sz="1200" b="1" i="1" smtClean="0">
                                  <a:latin typeface="Cambria Math"/>
                                </a:rPr>
                                <m:t>+</m:t>
                              </m:r>
                              <m:r>
                                <a:rPr lang="en-GB" sz="1200" b="1" i="1" smtClean="0">
                                  <a:latin typeface="Cambria Math"/>
                                </a:rPr>
                                <m:t>𝟏</m:t>
                              </m:r>
                            </m:e>
                          </m:d>
                        </m:e>
                        <m:sup>
                          <m:r>
                            <a:rPr lang="en-GB" sz="1200" b="1" i="1" smtClean="0">
                              <a:latin typeface="Cambria Math"/>
                            </a:rPr>
                            <m:t>𝟐</m:t>
                          </m:r>
                        </m:sup>
                      </m:sSup>
                      <m:r>
                        <a:rPr lang="en-GB" sz="1200" b="1" i="1" smtClean="0">
                          <a:latin typeface="Cambria Math"/>
                        </a:rPr>
                        <m:t>−</m:t>
                      </m:r>
                      <m:sSup>
                        <m:sSupPr>
                          <m:ctrlPr>
                            <a:rPr lang="en-GB" sz="1200" b="1" i="1" smtClean="0">
                              <a:latin typeface="Cambria Math" panose="02040503050406030204" pitchFamily="18" charset="0"/>
                            </a:rPr>
                          </m:ctrlPr>
                        </m:sSupPr>
                        <m:e>
                          <m:d>
                            <m:dPr>
                              <m:ctrlPr>
                                <a:rPr lang="en-GB" sz="1200" b="1" i="1" smtClean="0">
                                  <a:latin typeface="Cambria Math" panose="02040503050406030204" pitchFamily="18" charset="0"/>
                                </a:rPr>
                              </m:ctrlPr>
                            </m:dPr>
                            <m:e>
                              <m:r>
                                <a:rPr lang="en-GB" sz="1200" b="1" i="1" smtClean="0">
                                  <a:latin typeface="Cambria Math"/>
                                </a:rPr>
                                <m:t>𝟐</m:t>
                              </m:r>
                              <m:r>
                                <a:rPr lang="en-GB" sz="1200" b="1" i="1" smtClean="0">
                                  <a:latin typeface="Cambria Math"/>
                                </a:rPr>
                                <m:t>𝒏</m:t>
                              </m:r>
                              <m:r>
                                <a:rPr lang="en-GB" sz="1200" b="1" i="1" smtClean="0">
                                  <a:latin typeface="Cambria Math"/>
                                </a:rPr>
                                <m:t>−</m:t>
                              </m:r>
                              <m:r>
                                <a:rPr lang="en-GB" sz="1200" b="1" i="1" smtClean="0">
                                  <a:latin typeface="Cambria Math"/>
                                </a:rPr>
                                <m:t>𝟏</m:t>
                              </m:r>
                            </m:e>
                          </m:d>
                        </m:e>
                        <m:sup>
                          <m:r>
                            <a:rPr lang="en-GB" sz="1200" b="1" i="1" smtClean="0">
                              <a:latin typeface="Cambria Math"/>
                            </a:rPr>
                            <m:t>𝟐</m:t>
                          </m:r>
                        </m:sup>
                      </m:sSup>
                    </m:oMath>
                    <m:oMath xmlns:m="http://schemas.openxmlformats.org/officeDocument/2006/math">
                      <m:r>
                        <a:rPr lang="en-GB" sz="1200" b="1" i="1" smtClean="0">
                          <a:latin typeface="Cambria Math"/>
                        </a:rPr>
                        <m:t>=</m:t>
                      </m:r>
                      <m:r>
                        <a:rPr lang="en-GB" sz="1200" b="1" i="1" smtClean="0">
                          <a:latin typeface="Cambria Math"/>
                        </a:rPr>
                        <m:t>𝟒</m:t>
                      </m:r>
                      <m:sSup>
                        <m:sSupPr>
                          <m:ctrlPr>
                            <a:rPr lang="en-GB" sz="1200" b="1" i="1" smtClean="0">
                              <a:latin typeface="Cambria Math" panose="02040503050406030204" pitchFamily="18" charset="0"/>
                            </a:rPr>
                          </m:ctrlPr>
                        </m:sSupPr>
                        <m:e>
                          <m:r>
                            <a:rPr lang="en-GB" sz="1200" b="1" i="1" smtClean="0">
                              <a:latin typeface="Cambria Math"/>
                            </a:rPr>
                            <m:t>𝒏</m:t>
                          </m:r>
                        </m:e>
                        <m:sup>
                          <m:r>
                            <a:rPr lang="en-GB" sz="1200" b="1" i="1" smtClean="0">
                              <a:latin typeface="Cambria Math"/>
                            </a:rPr>
                            <m:t>𝟐</m:t>
                          </m:r>
                        </m:sup>
                      </m:sSup>
                      <m:r>
                        <a:rPr lang="en-GB" sz="1200" b="1" i="1" smtClean="0">
                          <a:latin typeface="Cambria Math"/>
                        </a:rPr>
                        <m:t>+</m:t>
                      </m:r>
                      <m:r>
                        <a:rPr lang="en-GB" sz="1200" b="1" i="1" smtClean="0">
                          <a:latin typeface="Cambria Math"/>
                        </a:rPr>
                        <m:t>𝟒</m:t>
                      </m:r>
                      <m:r>
                        <a:rPr lang="en-GB" sz="1200" b="1" i="1" smtClean="0">
                          <a:latin typeface="Cambria Math"/>
                        </a:rPr>
                        <m:t>𝒏</m:t>
                      </m:r>
                      <m:r>
                        <a:rPr lang="en-GB" sz="1200" b="1" i="1" smtClean="0">
                          <a:latin typeface="Cambria Math"/>
                        </a:rPr>
                        <m:t>+</m:t>
                      </m:r>
                      <m:r>
                        <a:rPr lang="en-GB" sz="1200" b="1" i="1" smtClean="0">
                          <a:latin typeface="Cambria Math"/>
                        </a:rPr>
                        <m:t>𝟏</m:t>
                      </m:r>
                      <m:r>
                        <a:rPr lang="en-GB" sz="1200" b="1" i="1" smtClean="0">
                          <a:latin typeface="Cambria Math"/>
                        </a:rPr>
                        <m:t>−</m:t>
                      </m:r>
                      <m:d>
                        <m:dPr>
                          <m:ctrlPr>
                            <a:rPr lang="en-GB" sz="1200" b="1" i="1" smtClean="0">
                              <a:latin typeface="Cambria Math" panose="02040503050406030204" pitchFamily="18" charset="0"/>
                            </a:rPr>
                          </m:ctrlPr>
                        </m:dPr>
                        <m:e>
                          <m:r>
                            <a:rPr lang="en-GB" sz="1200" b="1" i="1" smtClean="0">
                              <a:latin typeface="Cambria Math"/>
                            </a:rPr>
                            <m:t>𝟒</m:t>
                          </m:r>
                          <m:sSup>
                            <m:sSupPr>
                              <m:ctrlPr>
                                <a:rPr lang="en-GB" sz="1200" b="1" i="1" smtClean="0">
                                  <a:latin typeface="Cambria Math" panose="02040503050406030204" pitchFamily="18" charset="0"/>
                                </a:rPr>
                              </m:ctrlPr>
                            </m:sSupPr>
                            <m:e>
                              <m:r>
                                <a:rPr lang="en-GB" sz="1200" b="1" i="1" smtClean="0">
                                  <a:latin typeface="Cambria Math"/>
                                </a:rPr>
                                <m:t>𝒏</m:t>
                              </m:r>
                            </m:e>
                            <m:sup>
                              <m:r>
                                <a:rPr lang="en-GB" sz="1200" b="1" i="1" smtClean="0">
                                  <a:latin typeface="Cambria Math"/>
                                </a:rPr>
                                <m:t>𝟐</m:t>
                              </m:r>
                            </m:sup>
                          </m:sSup>
                          <m:r>
                            <a:rPr lang="en-GB" sz="1200" b="1" i="1" smtClean="0">
                              <a:latin typeface="Cambria Math"/>
                            </a:rPr>
                            <m:t>−</m:t>
                          </m:r>
                          <m:r>
                            <a:rPr lang="en-GB" sz="1200" b="1" i="1" smtClean="0">
                              <a:latin typeface="Cambria Math"/>
                            </a:rPr>
                            <m:t>𝟒</m:t>
                          </m:r>
                          <m:r>
                            <a:rPr lang="en-GB" sz="1200" b="1" i="1" smtClean="0">
                              <a:latin typeface="Cambria Math"/>
                            </a:rPr>
                            <m:t>𝒏</m:t>
                          </m:r>
                          <m:r>
                            <a:rPr lang="en-GB" sz="1200" b="1" i="1" smtClean="0">
                              <a:latin typeface="Cambria Math"/>
                            </a:rPr>
                            <m:t>+</m:t>
                          </m:r>
                          <m:r>
                            <a:rPr lang="en-GB" sz="1200" b="1" i="1" smtClean="0">
                              <a:latin typeface="Cambria Math"/>
                            </a:rPr>
                            <m:t>𝟏</m:t>
                          </m:r>
                        </m:e>
                      </m:d>
                    </m:oMath>
                    <m:oMath xmlns:m="http://schemas.openxmlformats.org/officeDocument/2006/math">
                      <m:r>
                        <a:rPr lang="en-GB" sz="1200" b="1" i="1" smtClean="0">
                          <a:latin typeface="Cambria Math"/>
                        </a:rPr>
                        <m:t>=</m:t>
                      </m:r>
                      <m:r>
                        <a:rPr lang="en-GB" sz="1200" b="1" i="1" smtClean="0">
                          <a:latin typeface="Cambria Math"/>
                        </a:rPr>
                        <m:t>𝟒</m:t>
                      </m:r>
                      <m:sSup>
                        <m:sSupPr>
                          <m:ctrlPr>
                            <a:rPr lang="en-GB" sz="1200" b="1" i="1" smtClean="0">
                              <a:latin typeface="Cambria Math" panose="02040503050406030204" pitchFamily="18" charset="0"/>
                            </a:rPr>
                          </m:ctrlPr>
                        </m:sSupPr>
                        <m:e>
                          <m:r>
                            <a:rPr lang="en-GB" sz="1200" b="1" i="1" smtClean="0">
                              <a:latin typeface="Cambria Math"/>
                            </a:rPr>
                            <m:t>𝒏</m:t>
                          </m:r>
                        </m:e>
                        <m:sup>
                          <m:r>
                            <a:rPr lang="en-GB" sz="1200" b="1" i="1" smtClean="0">
                              <a:latin typeface="Cambria Math"/>
                            </a:rPr>
                            <m:t>𝟐</m:t>
                          </m:r>
                        </m:sup>
                      </m:sSup>
                      <m:r>
                        <a:rPr lang="en-GB" sz="1200" b="1" i="1" smtClean="0">
                          <a:latin typeface="Cambria Math"/>
                        </a:rPr>
                        <m:t>+</m:t>
                      </m:r>
                      <m:r>
                        <a:rPr lang="en-GB" sz="1200" b="1" i="1" smtClean="0">
                          <a:latin typeface="Cambria Math"/>
                        </a:rPr>
                        <m:t>𝟒</m:t>
                      </m:r>
                      <m:r>
                        <a:rPr lang="en-GB" sz="1200" b="1" i="1" smtClean="0">
                          <a:latin typeface="Cambria Math"/>
                        </a:rPr>
                        <m:t>𝒏</m:t>
                      </m:r>
                      <m:r>
                        <a:rPr lang="en-GB" sz="1200" b="1" i="1" smtClean="0">
                          <a:latin typeface="Cambria Math"/>
                        </a:rPr>
                        <m:t>+</m:t>
                      </m:r>
                      <m:r>
                        <a:rPr lang="en-GB" sz="1200" b="1" i="1" smtClean="0">
                          <a:latin typeface="Cambria Math"/>
                        </a:rPr>
                        <m:t>𝟏</m:t>
                      </m:r>
                      <m:r>
                        <a:rPr lang="en-GB" sz="1200" b="1" i="1" smtClean="0">
                          <a:latin typeface="Cambria Math"/>
                        </a:rPr>
                        <m:t>−</m:t>
                      </m:r>
                      <m:r>
                        <a:rPr lang="en-GB" sz="1200" b="1" i="1" smtClean="0">
                          <a:latin typeface="Cambria Math"/>
                        </a:rPr>
                        <m:t>𝟒</m:t>
                      </m:r>
                      <m:sSup>
                        <m:sSupPr>
                          <m:ctrlPr>
                            <a:rPr lang="en-GB" sz="1200" b="1" i="1" smtClean="0">
                              <a:latin typeface="Cambria Math" panose="02040503050406030204" pitchFamily="18" charset="0"/>
                            </a:rPr>
                          </m:ctrlPr>
                        </m:sSupPr>
                        <m:e>
                          <m:r>
                            <a:rPr lang="en-GB" sz="1200" b="1" i="1" smtClean="0">
                              <a:latin typeface="Cambria Math"/>
                            </a:rPr>
                            <m:t>𝒏</m:t>
                          </m:r>
                        </m:e>
                        <m:sup>
                          <m:r>
                            <a:rPr lang="en-GB" sz="1200" b="1" i="1" smtClean="0">
                              <a:latin typeface="Cambria Math"/>
                            </a:rPr>
                            <m:t>𝟐</m:t>
                          </m:r>
                        </m:sup>
                      </m:sSup>
                      <m:r>
                        <a:rPr lang="en-GB" sz="1200" b="1" i="1" smtClean="0">
                          <a:latin typeface="Cambria Math"/>
                        </a:rPr>
                        <m:t>+</m:t>
                      </m:r>
                      <m:r>
                        <a:rPr lang="en-GB" sz="1200" b="1" i="1" smtClean="0">
                          <a:latin typeface="Cambria Math"/>
                        </a:rPr>
                        <m:t>𝟒</m:t>
                      </m:r>
                      <m:r>
                        <a:rPr lang="en-GB" sz="1200" b="1" i="1" smtClean="0">
                          <a:latin typeface="Cambria Math"/>
                        </a:rPr>
                        <m:t>𝒏</m:t>
                      </m:r>
                      <m:r>
                        <a:rPr lang="en-GB" sz="1200" b="1" i="1" smtClean="0">
                          <a:latin typeface="Cambria Math"/>
                        </a:rPr>
                        <m:t>−</m:t>
                      </m:r>
                      <m:r>
                        <a:rPr lang="en-GB" sz="1200" b="1" i="1" smtClean="0">
                          <a:latin typeface="Cambria Math"/>
                        </a:rPr>
                        <m:t>𝟏</m:t>
                      </m:r>
                    </m:oMath>
                    <m:oMath xmlns:m="http://schemas.openxmlformats.org/officeDocument/2006/math">
                      <m:r>
                        <a:rPr lang="en-GB" sz="1200" b="1" i="1" smtClean="0">
                          <a:latin typeface="Cambria Math"/>
                        </a:rPr>
                        <m:t>=</m:t>
                      </m:r>
                      <m:r>
                        <a:rPr lang="en-GB" sz="1200" b="1" i="1" smtClean="0">
                          <a:latin typeface="Cambria Math"/>
                        </a:rPr>
                        <m:t>𝟖</m:t>
                      </m:r>
                      <m:r>
                        <a:rPr lang="en-GB" sz="1200" b="1" i="1" smtClean="0">
                          <a:latin typeface="Cambria Math"/>
                        </a:rPr>
                        <m:t>𝒏</m:t>
                      </m:r>
                    </m:oMath>
                  </m:oMathPara>
                </a14:m>
                <a:endParaRPr lang="en-GB" sz="1200" b="1" i="1" dirty="0" smtClean="0">
                  <a:latin typeface="Cambria Math"/>
                </a:endParaRPr>
              </a:p>
              <a:p>
                <a:r>
                  <a:rPr lang="en-GB" sz="1200" b="1" dirty="0" smtClean="0"/>
                  <a:t>which is divisible by 8.</a:t>
                </a:r>
              </a:p>
              <a:p>
                <a:endParaRPr lang="en-GB" sz="1400" b="1" dirty="0"/>
              </a:p>
              <a:p>
                <a:r>
                  <a:rPr lang="en-GB" sz="1400" dirty="0" smtClean="0"/>
                  <a:t>[JMO] Find </a:t>
                </a:r>
                <a:r>
                  <a:rPr lang="en-GB" sz="1400" dirty="0"/>
                  <a:t>a rule which predicts exactly when five consecutive integers have sum divisible by 15</a:t>
                </a:r>
                <a:r>
                  <a:rPr lang="en-GB" sz="1400" dirty="0" smtClean="0"/>
                  <a:t>.</a:t>
                </a:r>
              </a:p>
              <a:p>
                <a:pP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rPr>
                        <m:t>𝒏</m:t>
                      </m:r>
                      <m:r>
                        <a:rPr lang="en-GB" sz="1400" b="1" i="1" smtClean="0">
                          <a:latin typeface="Cambria Math" panose="02040503050406030204" pitchFamily="18" charset="0"/>
                        </a:rPr>
                        <m:t>+</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𝒏</m:t>
                          </m:r>
                          <m:r>
                            <a:rPr lang="en-GB" sz="1400" b="1" i="1" smtClean="0">
                              <a:latin typeface="Cambria Math" panose="02040503050406030204" pitchFamily="18" charset="0"/>
                            </a:rPr>
                            <m:t>+</m:t>
                          </m:r>
                          <m:r>
                            <a:rPr lang="en-GB" sz="1400" b="1" i="1" smtClean="0">
                              <a:latin typeface="Cambria Math" panose="02040503050406030204" pitchFamily="18" charset="0"/>
                            </a:rPr>
                            <m:t>𝟏</m:t>
                          </m:r>
                        </m:e>
                      </m:d>
                      <m:r>
                        <a:rPr lang="en-GB" sz="1400" b="1" i="1" smtClean="0">
                          <a:latin typeface="Cambria Math" panose="02040503050406030204" pitchFamily="18" charset="0"/>
                        </a:rPr>
                        <m:t>+</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𝒏</m:t>
                          </m:r>
                          <m:r>
                            <a:rPr lang="en-GB" sz="1400" b="1" i="1" smtClean="0">
                              <a:latin typeface="Cambria Math" panose="02040503050406030204" pitchFamily="18" charset="0"/>
                            </a:rPr>
                            <m:t>+</m:t>
                          </m:r>
                          <m:r>
                            <a:rPr lang="en-GB" sz="1400" b="1" i="1" smtClean="0">
                              <a:latin typeface="Cambria Math" panose="02040503050406030204" pitchFamily="18" charset="0"/>
                            </a:rPr>
                            <m:t>𝟐</m:t>
                          </m:r>
                        </m:e>
                      </m:d>
                      <m:r>
                        <a:rPr lang="en-GB" sz="1400" b="1" i="1" smtClean="0">
                          <a:latin typeface="Cambria Math" panose="02040503050406030204" pitchFamily="18" charset="0"/>
                        </a:rPr>
                        <m:t>+</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𝒏</m:t>
                          </m:r>
                          <m:r>
                            <a:rPr lang="en-GB" sz="1400" b="1" i="1" smtClean="0">
                              <a:latin typeface="Cambria Math" panose="02040503050406030204" pitchFamily="18" charset="0"/>
                            </a:rPr>
                            <m:t>+</m:t>
                          </m:r>
                          <m:r>
                            <a:rPr lang="en-GB" sz="1400" b="1" i="1" smtClean="0">
                              <a:latin typeface="Cambria Math" panose="02040503050406030204" pitchFamily="18" charset="0"/>
                            </a:rPr>
                            <m:t>𝟑</m:t>
                          </m:r>
                        </m:e>
                      </m:d>
                      <m:r>
                        <a:rPr lang="en-GB" sz="1400" b="1" i="1" smtClean="0">
                          <a:latin typeface="Cambria Math" panose="02040503050406030204" pitchFamily="18" charset="0"/>
                        </a:rPr>
                        <m:t>+</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𝒏</m:t>
                          </m:r>
                          <m:r>
                            <a:rPr lang="en-GB" sz="1400" b="1" i="1" smtClean="0">
                              <a:latin typeface="Cambria Math" panose="02040503050406030204" pitchFamily="18" charset="0"/>
                            </a:rPr>
                            <m:t>+</m:t>
                          </m:r>
                          <m:r>
                            <a:rPr lang="en-GB" sz="1400" b="1" i="1" smtClean="0">
                              <a:latin typeface="Cambria Math" panose="02040503050406030204" pitchFamily="18" charset="0"/>
                            </a:rPr>
                            <m:t>𝟒</m:t>
                          </m:r>
                        </m:e>
                      </m:d>
                    </m:oMath>
                    <m:oMath xmlns:m="http://schemas.openxmlformats.org/officeDocument/2006/math">
                      <m:r>
                        <a:rPr lang="en-GB" sz="1400" b="1" i="1" smtClean="0">
                          <a:latin typeface="Cambria Math" panose="02040503050406030204" pitchFamily="18" charset="0"/>
                        </a:rPr>
                        <m:t>=</m:t>
                      </m:r>
                      <m:r>
                        <a:rPr lang="en-GB" sz="1400" b="1" i="1" smtClean="0">
                          <a:latin typeface="Cambria Math" panose="02040503050406030204" pitchFamily="18" charset="0"/>
                        </a:rPr>
                        <m:t>𝟓</m:t>
                      </m:r>
                      <m:r>
                        <a:rPr lang="en-GB" sz="1400" b="1" i="1" smtClean="0">
                          <a:latin typeface="Cambria Math" panose="02040503050406030204" pitchFamily="18" charset="0"/>
                        </a:rPr>
                        <m:t>𝒏</m:t>
                      </m:r>
                      <m:r>
                        <a:rPr lang="en-GB" sz="1400" b="1" i="1" smtClean="0">
                          <a:latin typeface="Cambria Math" panose="02040503050406030204" pitchFamily="18" charset="0"/>
                        </a:rPr>
                        <m:t>+</m:t>
                      </m:r>
                      <m:r>
                        <a:rPr lang="en-GB" sz="1400" b="1" i="1" smtClean="0">
                          <a:latin typeface="Cambria Math" panose="02040503050406030204" pitchFamily="18" charset="0"/>
                        </a:rPr>
                        <m:t>𝟏𝟎</m:t>
                      </m:r>
                    </m:oMath>
                    <m:oMath xmlns:m="http://schemas.openxmlformats.org/officeDocument/2006/math">
                      <m:r>
                        <a:rPr lang="en-GB" sz="1400" b="1" i="1" smtClean="0">
                          <a:latin typeface="Cambria Math" panose="02040503050406030204" pitchFamily="18" charset="0"/>
                        </a:rPr>
                        <m:t>=</m:t>
                      </m:r>
                      <m:r>
                        <a:rPr lang="en-GB" sz="1400" b="1" i="1" smtClean="0">
                          <a:latin typeface="Cambria Math" panose="02040503050406030204" pitchFamily="18" charset="0"/>
                        </a:rPr>
                        <m:t>𝟓</m:t>
                      </m:r>
                      <m:r>
                        <a:rPr lang="en-GB" sz="1400" b="1" i="1" smtClean="0">
                          <a:latin typeface="Cambria Math" panose="02040503050406030204" pitchFamily="18" charset="0"/>
                        </a:rPr>
                        <m:t>(</m:t>
                      </m:r>
                      <m:r>
                        <a:rPr lang="en-GB" sz="1400" b="1" i="1" smtClean="0">
                          <a:latin typeface="Cambria Math" panose="02040503050406030204" pitchFamily="18" charset="0"/>
                        </a:rPr>
                        <m:t>𝒏</m:t>
                      </m:r>
                      <m:r>
                        <a:rPr lang="en-GB" sz="1400" b="1" i="1" smtClean="0">
                          <a:latin typeface="Cambria Math" panose="02040503050406030204" pitchFamily="18" charset="0"/>
                        </a:rPr>
                        <m:t>+</m:t>
                      </m:r>
                      <m:r>
                        <a:rPr lang="en-GB" sz="1400" b="1" i="1" smtClean="0">
                          <a:latin typeface="Cambria Math" panose="02040503050406030204" pitchFamily="18" charset="0"/>
                        </a:rPr>
                        <m:t>𝟐</m:t>
                      </m:r>
                      <m:r>
                        <a:rPr lang="en-GB" sz="1400" b="1" i="1" smtClean="0">
                          <a:latin typeface="Cambria Math" panose="02040503050406030204" pitchFamily="18" charset="0"/>
                        </a:rPr>
                        <m:t>)</m:t>
                      </m:r>
                    </m:oMath>
                  </m:oMathPara>
                </a14:m>
                <a:endParaRPr lang="en-GB" sz="1400" b="1" dirty="0" smtClean="0"/>
              </a:p>
              <a:p>
                <a:r>
                  <a:rPr lang="en-GB" sz="1400" b="1" dirty="0" smtClean="0"/>
                  <a:t>Thus to be divisible by 15, </a:t>
                </a:r>
                <a14:m>
                  <m:oMath xmlns:m="http://schemas.openxmlformats.org/officeDocument/2006/math">
                    <m:r>
                      <a:rPr lang="en-GB" sz="1400" b="1" i="1" smtClean="0">
                        <a:latin typeface="Cambria Math" panose="02040503050406030204" pitchFamily="18" charset="0"/>
                      </a:rPr>
                      <m:t>𝒏</m:t>
                    </m:r>
                    <m:r>
                      <a:rPr lang="en-GB" sz="1400" b="1" i="1" smtClean="0">
                        <a:latin typeface="Cambria Math" panose="02040503050406030204" pitchFamily="18" charset="0"/>
                      </a:rPr>
                      <m:t>+</m:t>
                    </m:r>
                    <m:r>
                      <a:rPr lang="en-GB" sz="1400" b="1" i="1" smtClean="0">
                        <a:latin typeface="Cambria Math" panose="02040503050406030204" pitchFamily="18" charset="0"/>
                      </a:rPr>
                      <m:t>𝟐</m:t>
                    </m:r>
                  </m:oMath>
                </a14:m>
                <a:r>
                  <a:rPr lang="en-GB" sz="1400" b="1" dirty="0" smtClean="0"/>
                  <a:t> must be divisible by 3, i.e. the middle number of the five numbers must be divisible by 3.</a:t>
                </a:r>
              </a:p>
            </p:txBody>
          </p:sp>
        </mc:Choice>
        <mc:Fallback xmlns="">
          <p:sp>
            <p:nvSpPr>
              <p:cNvPr id="5" name="TextBox 4"/>
              <p:cNvSpPr txBox="1">
                <a:spLocks noRot="1" noChangeAspect="1" noMove="1" noResize="1" noEditPoints="1" noAdjustHandles="1" noChangeArrowheads="1" noChangeShapeType="1" noTextEdit="1"/>
              </p:cNvSpPr>
              <p:nvPr/>
            </p:nvSpPr>
            <p:spPr>
              <a:xfrm>
                <a:off x="827584" y="673839"/>
                <a:ext cx="4359102" cy="6223242"/>
              </a:xfrm>
              <a:prstGeom prst="rect">
                <a:avLst/>
              </a:prstGeom>
              <a:blipFill rotWithShape="1">
                <a:blip r:embed="rId2"/>
                <a:stretch>
                  <a:fillRect l="-420" t="-98" b="-98"/>
                </a:stretch>
              </a:blipFill>
            </p:spPr>
            <p:txBody>
              <a:bodyPr/>
              <a:lstStyle/>
              <a:p>
                <a:r>
                  <a:rPr lang="en-GB">
                    <a:noFill/>
                  </a:rPr>
                  <a:t> </a:t>
                </a:r>
              </a:p>
            </p:txBody>
          </p:sp>
        </mc:Fallback>
      </mc:AlternateContent>
      <p:sp>
        <p:nvSpPr>
          <p:cNvPr id="6" name="Rectangle 5"/>
          <p:cNvSpPr/>
          <p:nvPr/>
        </p:nvSpPr>
        <p:spPr>
          <a:xfrm>
            <a:off x="323528" y="722791"/>
            <a:ext cx="504056"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Q1</a:t>
            </a:r>
            <a:endParaRPr lang="en-GB" dirty="0"/>
          </a:p>
        </p:txBody>
      </p:sp>
      <p:sp>
        <p:nvSpPr>
          <p:cNvPr id="7" name="Rectangle 6"/>
          <p:cNvSpPr/>
          <p:nvPr/>
        </p:nvSpPr>
        <p:spPr>
          <a:xfrm>
            <a:off x="323528" y="1841816"/>
            <a:ext cx="504056"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Q2</a:t>
            </a:r>
            <a:endParaRPr lang="en-GB" dirty="0"/>
          </a:p>
        </p:txBody>
      </p:sp>
      <p:sp>
        <p:nvSpPr>
          <p:cNvPr id="9" name="Rectangle 8"/>
          <p:cNvSpPr/>
          <p:nvPr/>
        </p:nvSpPr>
        <p:spPr>
          <a:xfrm>
            <a:off x="323528" y="3555705"/>
            <a:ext cx="504056"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Q3</a:t>
            </a:r>
            <a:endParaRPr lang="en-GB" dirty="0"/>
          </a:p>
        </p:txBody>
      </p:sp>
      <p:sp>
        <p:nvSpPr>
          <p:cNvPr id="12" name="Rectangle 11"/>
          <p:cNvSpPr/>
          <p:nvPr/>
        </p:nvSpPr>
        <p:spPr>
          <a:xfrm>
            <a:off x="5109458" y="699910"/>
            <a:ext cx="421539"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latin typeface="Wingdings" panose="05000000000000000000" pitchFamily="2" charset="2"/>
              </a:rPr>
              <a:t>N</a:t>
            </a:r>
            <a:r>
              <a:rPr lang="en-GB" baseline="-25000" dirty="0" smtClean="0">
                <a:latin typeface="+mj-lt"/>
              </a:rPr>
              <a:t>1</a:t>
            </a:r>
            <a:endParaRPr lang="en-GB" baseline="-25000" dirty="0">
              <a:latin typeface="+mj-lt"/>
            </a:endParaRPr>
          </a:p>
        </p:txBody>
      </p:sp>
      <p:sp>
        <p:nvSpPr>
          <p:cNvPr id="8" name="Rectangle 7"/>
          <p:cNvSpPr/>
          <p:nvPr/>
        </p:nvSpPr>
        <p:spPr>
          <a:xfrm>
            <a:off x="13284968" y="2089029"/>
            <a:ext cx="4572000" cy="392159"/>
          </a:xfrm>
          <a:prstGeom prst="rect">
            <a:avLst/>
          </a:prstGeom>
        </p:spPr>
        <p:txBody>
          <a:bodyPr>
            <a:spAutoFit/>
          </a:bodyPr>
          <a:lstStyle/>
          <a:p>
            <a:pPr>
              <a:lnSpc>
                <a:spcPct val="115000"/>
              </a:lnSpc>
              <a:spcAft>
                <a:spcPts val="10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1" name="Rectangle 10"/>
              <p:cNvSpPr/>
              <p:nvPr/>
            </p:nvSpPr>
            <p:spPr>
              <a:xfrm>
                <a:off x="5535866" y="2408778"/>
                <a:ext cx="3392016" cy="4533485"/>
              </a:xfrm>
              <a:prstGeom prst="rect">
                <a:avLst/>
              </a:prstGeom>
            </p:spPr>
            <p:txBody>
              <a:bodyPr wrap="square">
                <a:spAutoFit/>
              </a:bodyPr>
              <a:lstStyle/>
              <a:p>
                <a:r>
                  <a:rPr lang="en-GB" sz="1400" dirty="0" smtClean="0">
                    <a:latin typeface="Calibri" panose="020F0502020204030204" pitchFamily="34" charset="0"/>
                    <a:ea typeface="Times New Roman" panose="02020603050405020304" pitchFamily="18" charset="0"/>
                    <a:cs typeface="Times New Roman" panose="02020603050405020304" pitchFamily="18" charset="0"/>
                  </a:rPr>
                  <a:t>[IMO] Prove that there is exactly one sequence of five consecutive positive integers in which the sum of the squares of the first three integers is equal to the sum of the squares of the other two integers.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𝟏</m:t>
                              </m:r>
                            </m:e>
                          </m:d>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𝟏</m:t>
                              </m:r>
                            </m:e>
                          </m:d>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𝟐</m:t>
                              </m:r>
                            </m:e>
                          </m:d>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𝟑</m:t>
                              </m:r>
                            </m:e>
                          </m:d>
                        </m:e>
                        <m:sup>
                          <m:r>
                            <a:rPr lang="en-GB" sz="1400" b="1" i="1" smtClean="0">
                              <a:latin typeface="Cambria Math" panose="02040503050406030204" pitchFamily="18" charset="0"/>
                            </a:rPr>
                            <m:t>𝟐</m:t>
                          </m:r>
                        </m:sup>
                      </m:sSup>
                    </m:oMath>
                    <m:oMath xmlns:m="http://schemas.openxmlformats.org/officeDocument/2006/math">
                      <m:r>
                        <a:rPr lang="en-GB" sz="1400" b="1" i="1" smtClean="0">
                          <a:latin typeface="Cambria Math" panose="02040503050406030204" pitchFamily="18" charset="0"/>
                        </a:rPr>
                        <m:t>𝟑</m:t>
                      </m:r>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r>
                        <a:rPr lang="en-GB" sz="1400" b="1" i="1" smtClean="0">
                          <a:latin typeface="Cambria Math" panose="02040503050406030204" pitchFamily="18" charset="0"/>
                        </a:rPr>
                        <m:t>𝟐</m:t>
                      </m:r>
                      <m:r>
                        <a:rPr lang="en-GB" sz="1400" b="1" i="1" smtClean="0">
                          <a:latin typeface="Cambria Math" panose="02040503050406030204" pitchFamily="18" charset="0"/>
                        </a:rPr>
                        <m:t>=</m:t>
                      </m:r>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𝟐</m:t>
                          </m:r>
                          <m:r>
                            <a:rPr lang="en-GB" sz="1400" b="1" i="1" smtClean="0">
                              <a:latin typeface="Cambria Math" panose="02040503050406030204" pitchFamily="18" charset="0"/>
                            </a:rPr>
                            <m:t>𝒙</m:t>
                          </m:r>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r>
                        <a:rPr lang="en-GB" sz="1400" b="1" i="1" smtClean="0">
                          <a:latin typeface="Cambria Math" panose="02040503050406030204" pitchFamily="18" charset="0"/>
                        </a:rPr>
                        <m:t>𝟏𝟎</m:t>
                      </m:r>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𝟏𝟑</m:t>
                      </m:r>
                    </m:oMath>
                    <m:oMath xmlns:m="http://schemas.openxmlformats.org/officeDocument/2006/math">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r>
                        <a:rPr lang="en-GB" sz="1400" b="1" i="1" smtClean="0">
                          <a:latin typeface="Cambria Math" panose="02040503050406030204" pitchFamily="18" charset="0"/>
                        </a:rPr>
                        <m:t>𝟏𝟎</m:t>
                      </m:r>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𝟏𝟏</m:t>
                      </m:r>
                      <m:r>
                        <a:rPr lang="en-GB" sz="1400" b="1" i="1" smtClean="0">
                          <a:latin typeface="Cambria Math" panose="02040503050406030204" pitchFamily="18" charset="0"/>
                        </a:rPr>
                        <m:t>=</m:t>
                      </m:r>
                      <m:r>
                        <a:rPr lang="en-GB" sz="1400" b="1" i="1" smtClean="0">
                          <a:latin typeface="Cambria Math" panose="02040503050406030204" pitchFamily="18" charset="0"/>
                        </a:rPr>
                        <m:t>𝟎</m:t>
                      </m:r>
                    </m:oMath>
                    <m:oMath xmlns:m="http://schemas.openxmlformats.org/officeDocument/2006/math">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𝟏</m:t>
                          </m:r>
                        </m:e>
                      </m:d>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𝟏𝟏</m:t>
                          </m:r>
                        </m:e>
                      </m:d>
                      <m:r>
                        <a:rPr lang="en-GB" sz="1400" b="1" i="1" smtClean="0">
                          <a:latin typeface="Cambria Math" panose="02040503050406030204" pitchFamily="18" charset="0"/>
                        </a:rPr>
                        <m:t>=</m:t>
                      </m:r>
                      <m:r>
                        <a:rPr lang="en-GB" sz="1400" b="1" i="1" smtClean="0">
                          <a:latin typeface="Cambria Math" panose="02040503050406030204" pitchFamily="18" charset="0"/>
                        </a:rPr>
                        <m:t>𝟎</m:t>
                      </m:r>
                      <m:r>
                        <a:rPr lang="en-GB" sz="1400" b="1" i="1" smtClean="0">
                          <a:latin typeface="Cambria Math" panose="02040503050406030204" pitchFamily="18" charset="0"/>
                        </a:rPr>
                        <m:t>           </m:t>
                      </m:r>
                    </m:oMath>
                  </m:oMathPara>
                </a14:m>
                <a:endParaRPr lang="en-GB" sz="1400" b="1"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𝟏</m:t>
                      </m:r>
                      <m:r>
                        <a:rPr lang="en-GB" sz="1400" b="1" i="1" smtClean="0">
                          <a:latin typeface="Cambria Math" panose="02040503050406030204" pitchFamily="18" charset="0"/>
                        </a:rPr>
                        <m:t> </m:t>
                      </m:r>
                      <m:r>
                        <a:rPr lang="en-GB" sz="1400" b="1" i="1" smtClean="0">
                          <a:latin typeface="Cambria Math" panose="02040503050406030204" pitchFamily="18" charset="0"/>
                        </a:rPr>
                        <m:t>𝒐𝒓</m:t>
                      </m:r>
                      <m:r>
                        <a:rPr lang="en-GB" sz="1400" b="1" i="1" smtClean="0">
                          <a:latin typeface="Cambria Math" panose="02040503050406030204" pitchFamily="18" charset="0"/>
                        </a:rPr>
                        <m:t> </m:t>
                      </m:r>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𝟏𝟏</m:t>
                      </m:r>
                    </m:oMath>
                  </m:oMathPara>
                </a14:m>
                <a:endParaRPr lang="en-GB" sz="1400" b="1" dirty="0" smtClean="0"/>
              </a:p>
              <a:p>
                <a:pPr/>
                <a:r>
                  <a:rPr lang="en-GB" sz="1400" b="1" dirty="0" smtClean="0"/>
                  <a:t>So </a:t>
                </a:r>
                <a14:m>
                  <m:oMath xmlns:m="http://schemas.openxmlformats.org/officeDocument/2006/math">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𝟏𝟎</m:t>
                        </m:r>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𝟏</m:t>
                        </m:r>
                        <m:r>
                          <a:rPr lang="en-GB" sz="1400" b="1" i="1" smtClean="0">
                            <a:latin typeface="Cambria Math" panose="02040503050406030204" pitchFamily="18" charset="0"/>
                          </a:rPr>
                          <m:t>𝟏</m:t>
                        </m:r>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𝟏</m:t>
                        </m:r>
                        <m:r>
                          <a:rPr lang="en-GB" sz="1400" b="1" i="1" smtClean="0">
                            <a:latin typeface="Cambria Math" panose="02040503050406030204" pitchFamily="18" charset="0"/>
                          </a:rPr>
                          <m:t>𝟐</m:t>
                        </m:r>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𝟏</m:t>
                        </m:r>
                        <m:r>
                          <a:rPr lang="en-GB" sz="1400" b="1" i="1" smtClean="0">
                            <a:latin typeface="Cambria Math" panose="02040503050406030204" pitchFamily="18" charset="0"/>
                          </a:rPr>
                          <m:t>𝟑</m:t>
                        </m:r>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𝟏</m:t>
                        </m:r>
                        <m:r>
                          <a:rPr lang="en-GB" sz="1400" b="1" i="1" smtClean="0">
                            <a:latin typeface="Cambria Math" panose="02040503050406030204" pitchFamily="18" charset="0"/>
                          </a:rPr>
                          <m:t>𝟒</m:t>
                        </m:r>
                      </m:e>
                      <m:sup>
                        <m:r>
                          <a:rPr lang="en-GB" sz="1400" b="1" i="1" smtClean="0">
                            <a:latin typeface="Cambria Math" panose="02040503050406030204" pitchFamily="18" charset="0"/>
                          </a:rPr>
                          <m:t>𝟐</m:t>
                        </m:r>
                      </m:sup>
                    </m:sSup>
                  </m:oMath>
                </a14:m>
                <a:r>
                  <a:rPr lang="en-GB" sz="1400" b="1" dirty="0" smtClean="0"/>
                  <a:t> is only solution.</a:t>
                </a:r>
              </a:p>
              <a:p>
                <a:endParaRPr lang="en-GB" sz="1400" dirty="0"/>
              </a:p>
              <a:p>
                <a:r>
                  <a:rPr lang="en-GB" sz="1400" dirty="0" smtClean="0"/>
                  <a:t>Prove </a:t>
                </a:r>
                <a:r>
                  <a:rPr lang="en-GB" sz="1400" dirty="0"/>
                  <a:t>that the product of four consecutive </a:t>
                </a:r>
                <a:r>
                  <a:rPr lang="en-GB" sz="1400" dirty="0" smtClean="0"/>
                  <a:t>    numbers </a:t>
                </a:r>
                <a:r>
                  <a:rPr lang="en-GB" sz="1400" dirty="0"/>
                  <a:t>is one less than a square number.</a:t>
                </a:r>
              </a:p>
              <a:p>
                <a:pPr/>
                <a14:m>
                  <m:oMathPara xmlns:m="http://schemas.openxmlformats.org/officeDocument/2006/math">
                    <m:oMathParaPr>
                      <m:jc m:val="centerGroup"/>
                    </m:oMathParaPr>
                    <m:oMath xmlns:m="http://schemas.openxmlformats.org/officeDocument/2006/math">
                      <m:r>
                        <a:rPr lang="en-GB" sz="1400" b="1" i="1">
                          <a:latin typeface="Cambria Math" panose="02040503050406030204" pitchFamily="18" charset="0"/>
                        </a:rPr>
                        <m:t>𝒂</m:t>
                      </m:r>
                      <m:d>
                        <m:dPr>
                          <m:ctrlPr>
                            <a:rPr lang="en-GB" sz="1400" b="1" i="1">
                              <a:latin typeface="Cambria Math" panose="02040503050406030204" pitchFamily="18" charset="0"/>
                            </a:rPr>
                          </m:ctrlPr>
                        </m:dPr>
                        <m:e>
                          <m:r>
                            <a:rPr lang="en-GB" sz="1400" b="1" i="1">
                              <a:latin typeface="Cambria Math" panose="02040503050406030204" pitchFamily="18" charset="0"/>
                            </a:rPr>
                            <m:t>𝒂</m:t>
                          </m:r>
                          <m:r>
                            <a:rPr lang="en-GB" sz="1400" b="1" i="1">
                              <a:latin typeface="Cambria Math" panose="02040503050406030204" pitchFamily="18" charset="0"/>
                            </a:rPr>
                            <m:t>+</m:t>
                          </m:r>
                          <m:r>
                            <a:rPr lang="en-GB" sz="1400" b="1" i="1">
                              <a:latin typeface="Cambria Math" panose="02040503050406030204" pitchFamily="18" charset="0"/>
                            </a:rPr>
                            <m:t>𝟏</m:t>
                          </m:r>
                        </m:e>
                      </m:d>
                      <m:d>
                        <m:dPr>
                          <m:ctrlPr>
                            <a:rPr lang="en-GB" sz="1400" b="1" i="1">
                              <a:latin typeface="Cambria Math" panose="02040503050406030204" pitchFamily="18" charset="0"/>
                            </a:rPr>
                          </m:ctrlPr>
                        </m:dPr>
                        <m:e>
                          <m:r>
                            <a:rPr lang="en-GB" sz="1400" b="1" i="1">
                              <a:latin typeface="Cambria Math" panose="02040503050406030204" pitchFamily="18" charset="0"/>
                            </a:rPr>
                            <m:t>𝒂</m:t>
                          </m:r>
                          <m:r>
                            <a:rPr lang="en-GB" sz="1400" b="1" i="1">
                              <a:latin typeface="Cambria Math" panose="02040503050406030204" pitchFamily="18" charset="0"/>
                            </a:rPr>
                            <m:t>+</m:t>
                          </m:r>
                          <m:r>
                            <a:rPr lang="en-GB" sz="1400" b="1" i="1">
                              <a:latin typeface="Cambria Math" panose="02040503050406030204" pitchFamily="18" charset="0"/>
                            </a:rPr>
                            <m:t>𝟐</m:t>
                          </m:r>
                        </m:e>
                      </m:d>
                      <m:d>
                        <m:dPr>
                          <m:ctrlPr>
                            <a:rPr lang="en-GB" sz="1400" b="1" i="1">
                              <a:latin typeface="Cambria Math" panose="02040503050406030204" pitchFamily="18" charset="0"/>
                            </a:rPr>
                          </m:ctrlPr>
                        </m:dPr>
                        <m:e>
                          <m:r>
                            <a:rPr lang="en-GB" sz="1400" b="1" i="1">
                              <a:latin typeface="Cambria Math" panose="02040503050406030204" pitchFamily="18" charset="0"/>
                            </a:rPr>
                            <m:t>𝒂</m:t>
                          </m:r>
                          <m:r>
                            <a:rPr lang="en-GB" sz="1400" b="1" i="1">
                              <a:latin typeface="Cambria Math" panose="02040503050406030204" pitchFamily="18" charset="0"/>
                            </a:rPr>
                            <m:t>+</m:t>
                          </m:r>
                          <m:r>
                            <a:rPr lang="en-GB" sz="1400" b="1" i="1">
                              <a:latin typeface="Cambria Math" panose="02040503050406030204" pitchFamily="18" charset="0"/>
                            </a:rPr>
                            <m:t>𝟑</m:t>
                          </m:r>
                        </m:e>
                      </m:d>
                      <m:r>
                        <a:rPr lang="en-GB" sz="1400" b="1" i="1" smtClean="0">
                          <a:latin typeface="Cambria Math" panose="02040503050406030204" pitchFamily="18" charset="0"/>
                        </a:rPr>
                        <m:t>+</m:t>
                      </m:r>
                      <m:r>
                        <a:rPr lang="en-GB" sz="1400" b="1" i="1" smtClean="0">
                          <a:latin typeface="Cambria Math" panose="02040503050406030204" pitchFamily="18" charset="0"/>
                        </a:rPr>
                        <m:t>𝟏</m:t>
                      </m:r>
                    </m:oMath>
                    <m:oMath xmlns:m="http://schemas.openxmlformats.org/officeDocument/2006/math">
                      <m:r>
                        <a:rPr lang="en-GB" sz="1400" b="1" i="1">
                          <a:latin typeface="Cambria Math" panose="02040503050406030204" pitchFamily="18" charset="0"/>
                        </a:rPr>
                        <m:t>=</m:t>
                      </m:r>
                      <m:d>
                        <m:dPr>
                          <m:ctrlPr>
                            <a:rPr lang="en-GB" sz="1400" b="1" i="1">
                              <a:latin typeface="Cambria Math" panose="02040503050406030204" pitchFamily="18" charset="0"/>
                            </a:rPr>
                          </m:ctrlPr>
                        </m:dPr>
                        <m:e>
                          <m:sSup>
                            <m:sSupPr>
                              <m:ctrlPr>
                                <a:rPr lang="en-GB" sz="1400" b="1" i="1">
                                  <a:latin typeface="Cambria Math" panose="02040503050406030204" pitchFamily="18" charset="0"/>
                                </a:rPr>
                              </m:ctrlPr>
                            </m:sSupPr>
                            <m:e>
                              <m:r>
                                <a:rPr lang="en-GB" sz="1400" b="1" i="1">
                                  <a:latin typeface="Cambria Math" panose="02040503050406030204" pitchFamily="18" charset="0"/>
                                </a:rPr>
                                <m:t>𝒂</m:t>
                              </m:r>
                            </m:e>
                            <m:sup>
                              <m:r>
                                <a:rPr lang="en-GB" sz="1400" b="1" i="1">
                                  <a:latin typeface="Cambria Math" panose="02040503050406030204" pitchFamily="18" charset="0"/>
                                </a:rPr>
                                <m:t>𝟐</m:t>
                              </m:r>
                            </m:sup>
                          </m:sSup>
                          <m:r>
                            <a:rPr lang="en-GB" sz="1400" b="1" i="1">
                              <a:latin typeface="Cambria Math" panose="02040503050406030204" pitchFamily="18" charset="0"/>
                            </a:rPr>
                            <m:t>+</m:t>
                          </m:r>
                          <m:r>
                            <a:rPr lang="en-GB" sz="1400" b="1" i="1">
                              <a:latin typeface="Cambria Math" panose="02040503050406030204" pitchFamily="18" charset="0"/>
                            </a:rPr>
                            <m:t>𝒂</m:t>
                          </m:r>
                        </m:e>
                      </m:d>
                      <m:d>
                        <m:dPr>
                          <m:ctrlPr>
                            <a:rPr lang="en-GB" sz="1400" b="1" i="1">
                              <a:latin typeface="Cambria Math" panose="02040503050406030204" pitchFamily="18" charset="0"/>
                            </a:rPr>
                          </m:ctrlPr>
                        </m:dPr>
                        <m:e>
                          <m:sSup>
                            <m:sSupPr>
                              <m:ctrlPr>
                                <a:rPr lang="en-GB" sz="1400" b="1" i="1">
                                  <a:latin typeface="Cambria Math" panose="02040503050406030204" pitchFamily="18" charset="0"/>
                                </a:rPr>
                              </m:ctrlPr>
                            </m:sSupPr>
                            <m:e>
                              <m:r>
                                <a:rPr lang="en-GB" sz="1400" b="1" i="1">
                                  <a:latin typeface="Cambria Math" panose="02040503050406030204" pitchFamily="18" charset="0"/>
                                </a:rPr>
                                <m:t>𝒂</m:t>
                              </m:r>
                            </m:e>
                            <m:sup>
                              <m:r>
                                <a:rPr lang="en-GB" sz="1400" b="1" i="1">
                                  <a:latin typeface="Cambria Math" panose="02040503050406030204" pitchFamily="18" charset="0"/>
                                </a:rPr>
                                <m:t>𝟐</m:t>
                              </m:r>
                            </m:sup>
                          </m:sSup>
                          <m:r>
                            <a:rPr lang="en-GB" sz="1400" b="1" i="1">
                              <a:latin typeface="Cambria Math" panose="02040503050406030204" pitchFamily="18" charset="0"/>
                            </a:rPr>
                            <m:t>+</m:t>
                          </m:r>
                          <m:r>
                            <a:rPr lang="en-GB" sz="1400" b="1" i="1">
                              <a:latin typeface="Cambria Math" panose="02040503050406030204" pitchFamily="18" charset="0"/>
                            </a:rPr>
                            <m:t>𝟓</m:t>
                          </m:r>
                          <m:r>
                            <a:rPr lang="en-GB" sz="1400" b="1" i="1">
                              <a:latin typeface="Cambria Math" panose="02040503050406030204" pitchFamily="18" charset="0"/>
                            </a:rPr>
                            <m:t>𝒂</m:t>
                          </m:r>
                          <m:r>
                            <a:rPr lang="en-GB" sz="1400" b="1" i="1">
                              <a:latin typeface="Cambria Math" panose="02040503050406030204" pitchFamily="18" charset="0"/>
                            </a:rPr>
                            <m:t>+</m:t>
                          </m:r>
                          <m:r>
                            <a:rPr lang="en-GB" sz="1400" b="1" i="1">
                              <a:latin typeface="Cambria Math" panose="02040503050406030204" pitchFamily="18" charset="0"/>
                            </a:rPr>
                            <m:t>𝟔</m:t>
                          </m:r>
                        </m:e>
                      </m:d>
                      <m:r>
                        <a:rPr lang="en-GB" sz="1400" b="1" i="1" smtClean="0">
                          <a:latin typeface="Cambria Math" panose="02040503050406030204" pitchFamily="18" charset="0"/>
                        </a:rPr>
                        <m:t>+</m:t>
                      </m:r>
                      <m:r>
                        <a:rPr lang="en-GB" sz="1400" b="1" i="1" smtClean="0">
                          <a:latin typeface="Cambria Math" panose="02040503050406030204" pitchFamily="18" charset="0"/>
                        </a:rPr>
                        <m:t>𝟏</m:t>
                      </m:r>
                    </m:oMath>
                    <m:oMath xmlns:m="http://schemas.openxmlformats.org/officeDocument/2006/math">
                      <m:r>
                        <a:rPr lang="en-GB" sz="1400" b="1" i="1">
                          <a:latin typeface="Cambria Math" panose="02040503050406030204" pitchFamily="18" charset="0"/>
                        </a:rPr>
                        <m:t>=</m:t>
                      </m:r>
                      <m:sSup>
                        <m:sSupPr>
                          <m:ctrlPr>
                            <a:rPr lang="en-GB" sz="1400" b="1" i="1">
                              <a:latin typeface="Cambria Math" panose="02040503050406030204" pitchFamily="18" charset="0"/>
                            </a:rPr>
                          </m:ctrlPr>
                        </m:sSupPr>
                        <m:e>
                          <m:r>
                            <a:rPr lang="en-GB" sz="1400" b="1" i="1">
                              <a:latin typeface="Cambria Math" panose="02040503050406030204" pitchFamily="18" charset="0"/>
                            </a:rPr>
                            <m:t>𝒂</m:t>
                          </m:r>
                        </m:e>
                        <m:sup>
                          <m:r>
                            <a:rPr lang="en-GB" sz="1400" b="1" i="1">
                              <a:latin typeface="Cambria Math" panose="02040503050406030204" pitchFamily="18" charset="0"/>
                            </a:rPr>
                            <m:t>𝟒</m:t>
                          </m:r>
                        </m:sup>
                      </m:sSup>
                      <m:r>
                        <a:rPr lang="en-GB" sz="1400" b="1" i="1">
                          <a:latin typeface="Cambria Math" panose="02040503050406030204" pitchFamily="18" charset="0"/>
                        </a:rPr>
                        <m:t>+</m:t>
                      </m:r>
                      <m:r>
                        <a:rPr lang="en-GB" sz="1400" b="1" i="1">
                          <a:latin typeface="Cambria Math" panose="02040503050406030204" pitchFamily="18" charset="0"/>
                        </a:rPr>
                        <m:t>𝟔</m:t>
                      </m:r>
                      <m:sSup>
                        <m:sSupPr>
                          <m:ctrlPr>
                            <a:rPr lang="en-GB" sz="1400" b="1" i="1">
                              <a:latin typeface="Cambria Math" panose="02040503050406030204" pitchFamily="18" charset="0"/>
                            </a:rPr>
                          </m:ctrlPr>
                        </m:sSupPr>
                        <m:e>
                          <m:r>
                            <a:rPr lang="en-GB" sz="1400" b="1" i="1">
                              <a:latin typeface="Cambria Math" panose="02040503050406030204" pitchFamily="18" charset="0"/>
                            </a:rPr>
                            <m:t>𝒂</m:t>
                          </m:r>
                        </m:e>
                        <m:sup>
                          <m:r>
                            <a:rPr lang="en-GB" sz="1400" b="1" i="1">
                              <a:latin typeface="Cambria Math" panose="02040503050406030204" pitchFamily="18" charset="0"/>
                            </a:rPr>
                            <m:t>𝟑</m:t>
                          </m:r>
                        </m:sup>
                      </m:sSup>
                      <m:r>
                        <a:rPr lang="en-GB" sz="1400" b="1" i="1">
                          <a:latin typeface="Cambria Math" panose="02040503050406030204" pitchFamily="18" charset="0"/>
                        </a:rPr>
                        <m:t>+</m:t>
                      </m:r>
                      <m:r>
                        <a:rPr lang="en-GB" sz="1400" b="1" i="1">
                          <a:latin typeface="Cambria Math" panose="02040503050406030204" pitchFamily="18" charset="0"/>
                        </a:rPr>
                        <m:t>𝟏𝟏</m:t>
                      </m:r>
                      <m:sSup>
                        <m:sSupPr>
                          <m:ctrlPr>
                            <a:rPr lang="en-GB" sz="1400" b="1" i="1">
                              <a:latin typeface="Cambria Math" panose="02040503050406030204" pitchFamily="18" charset="0"/>
                            </a:rPr>
                          </m:ctrlPr>
                        </m:sSupPr>
                        <m:e>
                          <m:r>
                            <a:rPr lang="en-GB" sz="1400" b="1" i="1">
                              <a:latin typeface="Cambria Math" panose="02040503050406030204" pitchFamily="18" charset="0"/>
                            </a:rPr>
                            <m:t>𝒂</m:t>
                          </m:r>
                        </m:e>
                        <m:sup>
                          <m:r>
                            <a:rPr lang="en-GB" sz="1400" b="1" i="1">
                              <a:latin typeface="Cambria Math" panose="02040503050406030204" pitchFamily="18" charset="0"/>
                            </a:rPr>
                            <m:t>𝟐</m:t>
                          </m:r>
                        </m:sup>
                      </m:sSup>
                      <m:r>
                        <a:rPr lang="en-GB" sz="1400" b="1" i="1">
                          <a:latin typeface="Cambria Math" panose="02040503050406030204" pitchFamily="18" charset="0"/>
                        </a:rPr>
                        <m:t>+</m:t>
                      </m:r>
                      <m:r>
                        <a:rPr lang="en-GB" sz="1400" b="1" i="1">
                          <a:latin typeface="Cambria Math" panose="02040503050406030204" pitchFamily="18" charset="0"/>
                        </a:rPr>
                        <m:t>𝟔</m:t>
                      </m:r>
                      <m:r>
                        <a:rPr lang="en-GB" sz="1400" b="1" i="1">
                          <a:latin typeface="Cambria Math" panose="02040503050406030204" pitchFamily="18" charset="0"/>
                        </a:rPr>
                        <m:t>𝒂</m:t>
                      </m:r>
                      <m:r>
                        <a:rPr lang="en-GB" sz="1400" b="1" i="1">
                          <a:latin typeface="Cambria Math" panose="02040503050406030204" pitchFamily="18" charset="0"/>
                        </a:rPr>
                        <m:t>+</m:t>
                      </m:r>
                      <m:r>
                        <a:rPr lang="en-GB" sz="1400" b="1" i="1">
                          <a:latin typeface="Cambria Math" panose="02040503050406030204" pitchFamily="18" charset="0"/>
                        </a:rPr>
                        <m:t>𝟏</m:t>
                      </m:r>
                    </m:oMath>
                    <m:oMath xmlns:m="http://schemas.openxmlformats.org/officeDocument/2006/math">
                      <m:r>
                        <a:rPr lang="en-GB" sz="1400" b="1" i="1">
                          <a:latin typeface="Cambria Math" panose="02040503050406030204" pitchFamily="18" charset="0"/>
                        </a:rPr>
                        <m:t>=</m:t>
                      </m:r>
                      <m:sSup>
                        <m:sSupPr>
                          <m:ctrlPr>
                            <a:rPr lang="en-GB" sz="1400" b="1" i="1">
                              <a:latin typeface="Cambria Math" panose="02040503050406030204" pitchFamily="18" charset="0"/>
                            </a:rPr>
                          </m:ctrlPr>
                        </m:sSupPr>
                        <m:e>
                          <m:d>
                            <m:dPr>
                              <m:ctrlPr>
                                <a:rPr lang="en-GB" sz="1400" b="1" i="1">
                                  <a:latin typeface="Cambria Math" panose="02040503050406030204" pitchFamily="18" charset="0"/>
                                </a:rPr>
                              </m:ctrlPr>
                            </m:dPr>
                            <m:e>
                              <m:sSup>
                                <m:sSupPr>
                                  <m:ctrlPr>
                                    <a:rPr lang="en-GB" sz="1400" b="1" i="1">
                                      <a:latin typeface="Cambria Math" panose="02040503050406030204" pitchFamily="18" charset="0"/>
                                    </a:rPr>
                                  </m:ctrlPr>
                                </m:sSupPr>
                                <m:e>
                                  <m:r>
                                    <a:rPr lang="en-GB" sz="1400" b="1" i="1">
                                      <a:latin typeface="Cambria Math" panose="02040503050406030204" pitchFamily="18" charset="0"/>
                                    </a:rPr>
                                    <m:t>𝒂</m:t>
                                  </m:r>
                                </m:e>
                                <m:sup>
                                  <m:r>
                                    <a:rPr lang="en-GB" sz="1400" b="1" i="1">
                                      <a:latin typeface="Cambria Math" panose="02040503050406030204" pitchFamily="18" charset="0"/>
                                    </a:rPr>
                                    <m:t>𝟐</m:t>
                                  </m:r>
                                </m:sup>
                              </m:sSup>
                              <m:r>
                                <a:rPr lang="en-GB" sz="1400" b="1" i="1">
                                  <a:latin typeface="Cambria Math" panose="02040503050406030204" pitchFamily="18" charset="0"/>
                                </a:rPr>
                                <m:t>+</m:t>
                              </m:r>
                              <m:r>
                                <a:rPr lang="en-GB" sz="1400" b="1" i="1">
                                  <a:latin typeface="Cambria Math" panose="02040503050406030204" pitchFamily="18" charset="0"/>
                                </a:rPr>
                                <m:t>𝟑</m:t>
                              </m:r>
                              <m:r>
                                <a:rPr lang="en-GB" sz="1400" b="1" i="1">
                                  <a:latin typeface="Cambria Math" panose="02040503050406030204" pitchFamily="18" charset="0"/>
                                </a:rPr>
                                <m:t>𝒂</m:t>
                              </m:r>
                              <m:r>
                                <a:rPr lang="en-GB" sz="1400" b="1" i="1">
                                  <a:latin typeface="Cambria Math" panose="02040503050406030204" pitchFamily="18" charset="0"/>
                                </a:rPr>
                                <m:t>+</m:t>
                              </m:r>
                              <m:r>
                                <a:rPr lang="en-GB" sz="1400" b="1" i="1">
                                  <a:latin typeface="Cambria Math" panose="02040503050406030204" pitchFamily="18" charset="0"/>
                                </a:rPr>
                                <m:t>𝟏</m:t>
                              </m:r>
                            </m:e>
                          </m:d>
                        </m:e>
                        <m:sup>
                          <m:r>
                            <a:rPr lang="en-GB" sz="1400" b="1" i="1">
                              <a:latin typeface="Cambria Math" panose="02040503050406030204" pitchFamily="18" charset="0"/>
                            </a:rPr>
                            <m:t>𝟐</m:t>
                          </m:r>
                        </m:sup>
                      </m:sSup>
                    </m:oMath>
                  </m:oMathPara>
                </a14:m>
                <a:endParaRPr lang="en-GB" sz="1400" b="1" dirty="0"/>
              </a:p>
            </p:txBody>
          </p:sp>
        </mc:Choice>
        <mc:Fallback>
          <p:sp>
            <p:nvSpPr>
              <p:cNvPr id="11" name="Rectangle 10"/>
              <p:cNvSpPr>
                <a:spLocks noRot="1" noChangeAspect="1" noMove="1" noResize="1" noEditPoints="1" noAdjustHandles="1" noChangeArrowheads="1" noChangeShapeType="1" noTextEdit="1"/>
              </p:cNvSpPr>
              <p:nvPr/>
            </p:nvSpPr>
            <p:spPr>
              <a:xfrm>
                <a:off x="5535866" y="2408778"/>
                <a:ext cx="3392016" cy="4533485"/>
              </a:xfrm>
              <a:prstGeom prst="rect">
                <a:avLst/>
              </a:prstGeom>
              <a:blipFill rotWithShape="0">
                <a:blip r:embed="rId3"/>
                <a:stretch>
                  <a:fillRect l="-539" t="-269"/>
                </a:stretch>
              </a:blipFill>
            </p:spPr>
            <p:txBody>
              <a:bodyPr/>
              <a:lstStyle/>
              <a:p>
                <a:r>
                  <a:rPr lang="en-GB">
                    <a:noFill/>
                  </a:rPr>
                  <a:t> </a:t>
                </a:r>
              </a:p>
            </p:txBody>
          </p:sp>
        </mc:Fallback>
      </mc:AlternateContent>
      <p:sp>
        <p:nvSpPr>
          <p:cNvPr id="17" name="Rectangle 16"/>
          <p:cNvSpPr/>
          <p:nvPr/>
        </p:nvSpPr>
        <p:spPr>
          <a:xfrm>
            <a:off x="5099902" y="2471678"/>
            <a:ext cx="416880"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latin typeface="Wingdings" panose="05000000000000000000" pitchFamily="2" charset="2"/>
              </a:rPr>
              <a:t>N</a:t>
            </a:r>
            <a:r>
              <a:rPr lang="en-GB" baseline="-25000" dirty="0">
                <a:latin typeface="+mj-lt"/>
              </a:rPr>
              <a:t>2</a:t>
            </a:r>
          </a:p>
        </p:txBody>
      </p:sp>
      <p:sp>
        <p:nvSpPr>
          <p:cNvPr id="18" name="Rectangle 17"/>
          <p:cNvSpPr/>
          <p:nvPr/>
        </p:nvSpPr>
        <p:spPr>
          <a:xfrm>
            <a:off x="5124037" y="5485634"/>
            <a:ext cx="416880"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latin typeface="Wingdings" panose="05000000000000000000" pitchFamily="2" charset="2"/>
              </a:rPr>
              <a:t>N</a:t>
            </a:r>
            <a:r>
              <a:rPr lang="en-GB" baseline="-25000" dirty="0" smtClean="0">
                <a:latin typeface="+mj-lt"/>
              </a:rPr>
              <a:t>3</a:t>
            </a:r>
            <a:endParaRPr lang="en-GB" baseline="-25000" dirty="0">
              <a:latin typeface="+mj-lt"/>
            </a:endParaRPr>
          </a:p>
        </p:txBody>
      </p:sp>
      <p:sp>
        <p:nvSpPr>
          <p:cNvPr id="14" name="Rectangle 13"/>
          <p:cNvSpPr/>
          <p:nvPr/>
        </p:nvSpPr>
        <p:spPr>
          <a:xfrm>
            <a:off x="1753420" y="1154377"/>
            <a:ext cx="2437580" cy="5093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886490" y="3955060"/>
            <a:ext cx="3939510" cy="9725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0" name="TextBox 9"/>
              <p:cNvSpPr txBox="1"/>
              <p:nvPr/>
            </p:nvSpPr>
            <p:spPr>
              <a:xfrm>
                <a:off x="5547930" y="613008"/>
                <a:ext cx="3443806" cy="1846659"/>
              </a:xfrm>
              <a:prstGeom prst="rect">
                <a:avLst/>
              </a:prstGeom>
              <a:noFill/>
            </p:spPr>
            <p:txBody>
              <a:bodyPr wrap="square" rtlCol="0">
                <a:spAutoFit/>
              </a:bodyPr>
              <a:lstStyle/>
              <a:p>
                <a:r>
                  <a:rPr lang="en-GB" sz="1400" dirty="0" smtClean="0"/>
                  <a:t>Prove that the difference between two consecutive cubes is one more than a multiple of 6.</a:t>
                </a:r>
              </a:p>
              <a:p>
                <a:pPr/>
                <a14:m>
                  <m:oMathPara xmlns:m="http://schemas.openxmlformats.org/officeDocument/2006/math">
                    <m:oMathParaPr>
                      <m:jc m:val="centerGroup"/>
                    </m:oMathParaPr>
                    <m:oMath xmlns:m="http://schemas.openxmlformats.org/officeDocument/2006/math">
                      <m:sSup>
                        <m:sSupPr>
                          <m:ctrlPr>
                            <a:rPr lang="en-GB" sz="1200" b="1" i="1" smtClean="0">
                              <a:latin typeface="Cambria Math" panose="02040503050406030204" pitchFamily="18" charset="0"/>
                            </a:rPr>
                          </m:ctrlPr>
                        </m:sSupPr>
                        <m:e>
                          <m:d>
                            <m:dPr>
                              <m:ctrlPr>
                                <a:rPr lang="en-GB" sz="1200" b="1" i="1" smtClean="0">
                                  <a:latin typeface="Cambria Math" panose="02040503050406030204" pitchFamily="18" charset="0"/>
                                </a:rPr>
                              </m:ctrlPr>
                            </m:dPr>
                            <m:e>
                              <m:r>
                                <a:rPr lang="en-GB" sz="1200" b="1" i="1" smtClean="0">
                                  <a:latin typeface="Cambria Math" panose="02040503050406030204" pitchFamily="18" charset="0"/>
                                </a:rPr>
                                <m:t>𝒏</m:t>
                              </m:r>
                              <m:r>
                                <a:rPr lang="en-GB" sz="1200" b="1" i="1" smtClean="0">
                                  <a:latin typeface="Cambria Math" panose="02040503050406030204" pitchFamily="18" charset="0"/>
                                </a:rPr>
                                <m:t>+</m:t>
                              </m:r>
                              <m:r>
                                <a:rPr lang="en-GB" sz="1200" b="1" i="1" smtClean="0">
                                  <a:latin typeface="Cambria Math" panose="02040503050406030204" pitchFamily="18" charset="0"/>
                                </a:rPr>
                                <m:t>𝟏</m:t>
                              </m:r>
                            </m:e>
                          </m:d>
                        </m:e>
                        <m:sup>
                          <m:r>
                            <a:rPr lang="en-GB" sz="1200" b="1" i="1" smtClean="0">
                              <a:latin typeface="Cambria Math" panose="02040503050406030204" pitchFamily="18" charset="0"/>
                            </a:rPr>
                            <m:t>𝟑</m:t>
                          </m:r>
                        </m:sup>
                      </m:sSup>
                      <m:r>
                        <a:rPr lang="en-GB" sz="1200" b="1" i="1" smtClean="0">
                          <a:latin typeface="Cambria Math" panose="02040503050406030204" pitchFamily="18" charset="0"/>
                        </a:rPr>
                        <m:t>−</m:t>
                      </m:r>
                      <m:sSup>
                        <m:sSupPr>
                          <m:ctrlPr>
                            <a:rPr lang="en-GB" sz="1200" b="1" i="1" smtClean="0">
                              <a:latin typeface="Cambria Math" panose="02040503050406030204" pitchFamily="18" charset="0"/>
                            </a:rPr>
                          </m:ctrlPr>
                        </m:sSupPr>
                        <m:e>
                          <m:r>
                            <a:rPr lang="en-GB" sz="1200" b="1" i="1" smtClean="0">
                              <a:latin typeface="Cambria Math" panose="02040503050406030204" pitchFamily="18" charset="0"/>
                            </a:rPr>
                            <m:t>𝒏</m:t>
                          </m:r>
                        </m:e>
                        <m:sup>
                          <m:r>
                            <a:rPr lang="en-GB" sz="1200" b="1" i="1" smtClean="0">
                              <a:latin typeface="Cambria Math" panose="02040503050406030204" pitchFamily="18" charset="0"/>
                            </a:rPr>
                            <m:t>𝟑</m:t>
                          </m:r>
                        </m:sup>
                      </m:sSup>
                    </m:oMath>
                    <m:oMath xmlns:m="http://schemas.openxmlformats.org/officeDocument/2006/math">
                      <m:r>
                        <a:rPr lang="en-GB" sz="1200" b="1" i="1" smtClean="0">
                          <a:latin typeface="Cambria Math" panose="02040503050406030204" pitchFamily="18" charset="0"/>
                        </a:rPr>
                        <m:t>=</m:t>
                      </m:r>
                      <m:sSup>
                        <m:sSupPr>
                          <m:ctrlPr>
                            <a:rPr lang="en-GB" sz="1200" b="1" i="1" smtClean="0">
                              <a:latin typeface="Cambria Math" panose="02040503050406030204" pitchFamily="18" charset="0"/>
                            </a:rPr>
                          </m:ctrlPr>
                        </m:sSupPr>
                        <m:e>
                          <m:r>
                            <a:rPr lang="en-GB" sz="1200" b="1" i="1" smtClean="0">
                              <a:latin typeface="Cambria Math" panose="02040503050406030204" pitchFamily="18" charset="0"/>
                            </a:rPr>
                            <m:t>𝒏</m:t>
                          </m:r>
                        </m:e>
                        <m:sup>
                          <m:r>
                            <a:rPr lang="en-GB" sz="1200" b="1" i="1" smtClean="0">
                              <a:latin typeface="Cambria Math" panose="02040503050406030204" pitchFamily="18" charset="0"/>
                            </a:rPr>
                            <m:t>𝟑</m:t>
                          </m:r>
                        </m:sup>
                      </m:sSup>
                      <m:r>
                        <a:rPr lang="en-GB" sz="1200" b="1" i="1" smtClean="0">
                          <a:latin typeface="Cambria Math" panose="02040503050406030204" pitchFamily="18" charset="0"/>
                        </a:rPr>
                        <m:t>+</m:t>
                      </m:r>
                      <m:r>
                        <a:rPr lang="en-GB" sz="1200" b="1" i="1" smtClean="0">
                          <a:latin typeface="Cambria Math" panose="02040503050406030204" pitchFamily="18" charset="0"/>
                        </a:rPr>
                        <m:t>𝟑</m:t>
                      </m:r>
                      <m:sSup>
                        <m:sSupPr>
                          <m:ctrlPr>
                            <a:rPr lang="en-GB" sz="1200" b="1" i="1" smtClean="0">
                              <a:latin typeface="Cambria Math" panose="02040503050406030204" pitchFamily="18" charset="0"/>
                            </a:rPr>
                          </m:ctrlPr>
                        </m:sSupPr>
                        <m:e>
                          <m:r>
                            <a:rPr lang="en-GB" sz="1200" b="1" i="1" smtClean="0">
                              <a:latin typeface="Cambria Math" panose="02040503050406030204" pitchFamily="18" charset="0"/>
                            </a:rPr>
                            <m:t>𝒏</m:t>
                          </m:r>
                        </m:e>
                        <m:sup>
                          <m:r>
                            <a:rPr lang="en-GB" sz="1200" b="1" i="1" smtClean="0">
                              <a:latin typeface="Cambria Math" panose="02040503050406030204" pitchFamily="18" charset="0"/>
                            </a:rPr>
                            <m:t>𝟐</m:t>
                          </m:r>
                        </m:sup>
                      </m:sSup>
                      <m:r>
                        <a:rPr lang="en-GB" sz="1200" b="1" i="1" smtClean="0">
                          <a:latin typeface="Cambria Math" panose="02040503050406030204" pitchFamily="18" charset="0"/>
                        </a:rPr>
                        <m:t>+</m:t>
                      </m:r>
                      <m:r>
                        <a:rPr lang="en-GB" sz="1200" b="1" i="1" smtClean="0">
                          <a:latin typeface="Cambria Math" panose="02040503050406030204" pitchFamily="18" charset="0"/>
                        </a:rPr>
                        <m:t>𝟑</m:t>
                      </m:r>
                      <m:r>
                        <a:rPr lang="en-GB" sz="1200" b="1" i="1" smtClean="0">
                          <a:latin typeface="Cambria Math" panose="02040503050406030204" pitchFamily="18" charset="0"/>
                        </a:rPr>
                        <m:t>𝒏</m:t>
                      </m:r>
                      <m:r>
                        <a:rPr lang="en-GB" sz="1200" b="1" i="1" smtClean="0">
                          <a:latin typeface="Cambria Math" panose="02040503050406030204" pitchFamily="18" charset="0"/>
                        </a:rPr>
                        <m:t>+</m:t>
                      </m:r>
                      <m:r>
                        <a:rPr lang="en-GB" sz="1200" b="1" i="1" smtClean="0">
                          <a:latin typeface="Cambria Math" panose="02040503050406030204" pitchFamily="18" charset="0"/>
                        </a:rPr>
                        <m:t>𝟏</m:t>
                      </m:r>
                      <m:r>
                        <a:rPr lang="en-GB" sz="1200" b="1" i="1" smtClean="0">
                          <a:latin typeface="Cambria Math" panose="02040503050406030204" pitchFamily="18" charset="0"/>
                        </a:rPr>
                        <m:t>−</m:t>
                      </m:r>
                      <m:sSup>
                        <m:sSupPr>
                          <m:ctrlPr>
                            <a:rPr lang="en-GB" sz="1200" b="1" i="1" smtClean="0">
                              <a:latin typeface="Cambria Math" panose="02040503050406030204" pitchFamily="18" charset="0"/>
                            </a:rPr>
                          </m:ctrlPr>
                        </m:sSupPr>
                        <m:e>
                          <m:r>
                            <a:rPr lang="en-GB" sz="1200" b="1" i="1" smtClean="0">
                              <a:latin typeface="Cambria Math" panose="02040503050406030204" pitchFamily="18" charset="0"/>
                            </a:rPr>
                            <m:t>𝒏</m:t>
                          </m:r>
                        </m:e>
                        <m:sup>
                          <m:r>
                            <a:rPr lang="en-GB" sz="1200" b="1" i="1" smtClean="0">
                              <a:latin typeface="Cambria Math" panose="02040503050406030204" pitchFamily="18" charset="0"/>
                            </a:rPr>
                            <m:t>𝟑</m:t>
                          </m:r>
                        </m:sup>
                      </m:sSup>
                    </m:oMath>
                    <m:oMath xmlns:m="http://schemas.openxmlformats.org/officeDocument/2006/math">
                      <m:r>
                        <a:rPr lang="en-GB" sz="1200" b="1" i="1" smtClean="0">
                          <a:latin typeface="Cambria Math" panose="02040503050406030204" pitchFamily="18" charset="0"/>
                        </a:rPr>
                        <m:t>=</m:t>
                      </m:r>
                      <m:r>
                        <a:rPr lang="en-GB" sz="1200" b="1" i="1" smtClean="0">
                          <a:latin typeface="Cambria Math" panose="02040503050406030204" pitchFamily="18" charset="0"/>
                        </a:rPr>
                        <m:t>𝟑</m:t>
                      </m:r>
                      <m:sSup>
                        <m:sSupPr>
                          <m:ctrlPr>
                            <a:rPr lang="en-GB" sz="1200" b="1" i="1" smtClean="0">
                              <a:latin typeface="Cambria Math" panose="02040503050406030204" pitchFamily="18" charset="0"/>
                            </a:rPr>
                          </m:ctrlPr>
                        </m:sSupPr>
                        <m:e>
                          <m:r>
                            <a:rPr lang="en-GB" sz="1200" b="1" i="1" smtClean="0">
                              <a:latin typeface="Cambria Math" panose="02040503050406030204" pitchFamily="18" charset="0"/>
                            </a:rPr>
                            <m:t>𝒏</m:t>
                          </m:r>
                        </m:e>
                        <m:sup>
                          <m:r>
                            <a:rPr lang="en-GB" sz="1200" b="1" i="1" smtClean="0">
                              <a:latin typeface="Cambria Math" panose="02040503050406030204" pitchFamily="18" charset="0"/>
                            </a:rPr>
                            <m:t>𝟐</m:t>
                          </m:r>
                        </m:sup>
                      </m:sSup>
                      <m:r>
                        <a:rPr lang="en-GB" sz="1200" b="1" i="1" smtClean="0">
                          <a:latin typeface="Cambria Math" panose="02040503050406030204" pitchFamily="18" charset="0"/>
                        </a:rPr>
                        <m:t>+</m:t>
                      </m:r>
                      <m:r>
                        <a:rPr lang="en-GB" sz="1200" b="1" i="1" smtClean="0">
                          <a:latin typeface="Cambria Math" panose="02040503050406030204" pitchFamily="18" charset="0"/>
                        </a:rPr>
                        <m:t>𝟑</m:t>
                      </m:r>
                      <m:r>
                        <a:rPr lang="en-GB" sz="1200" b="1" i="1" smtClean="0">
                          <a:latin typeface="Cambria Math" panose="02040503050406030204" pitchFamily="18" charset="0"/>
                        </a:rPr>
                        <m:t>𝒏</m:t>
                      </m:r>
                      <m:r>
                        <a:rPr lang="en-GB" sz="1200" b="1" i="1" smtClean="0">
                          <a:latin typeface="Cambria Math" panose="02040503050406030204" pitchFamily="18" charset="0"/>
                        </a:rPr>
                        <m:t>+</m:t>
                      </m:r>
                      <m:r>
                        <a:rPr lang="en-GB" sz="1200" b="1" i="1" smtClean="0">
                          <a:latin typeface="Cambria Math" panose="02040503050406030204" pitchFamily="18" charset="0"/>
                        </a:rPr>
                        <m:t>𝟏</m:t>
                      </m:r>
                    </m:oMath>
                  </m:oMathPara>
                </a14:m>
                <a:r>
                  <a:rPr lang="en-GB" sz="1200" b="1" dirty="0" smtClean="0"/>
                  <a:t/>
                </a:r>
                <a:br>
                  <a:rPr lang="en-GB" sz="1200" b="1" dirty="0" smtClean="0"/>
                </a:br>
                <a14:m>
                  <m:oMath xmlns:m="http://schemas.openxmlformats.org/officeDocument/2006/math">
                    <m:r>
                      <a:rPr lang="en-GB" sz="1200" b="1" i="1" smtClean="0">
                        <a:latin typeface="Cambria Math" panose="02040503050406030204" pitchFamily="18" charset="0"/>
                      </a:rPr>
                      <m:t>=</m:t>
                    </m:r>
                    <m:r>
                      <a:rPr lang="en-GB" sz="1200" b="1" i="1" smtClean="0">
                        <a:latin typeface="Cambria Math" panose="02040503050406030204" pitchFamily="18" charset="0"/>
                      </a:rPr>
                      <m:t>𝟑</m:t>
                    </m:r>
                    <m:r>
                      <a:rPr lang="en-GB" sz="1200" b="1" i="1" smtClean="0">
                        <a:latin typeface="Cambria Math" panose="02040503050406030204" pitchFamily="18" charset="0"/>
                      </a:rPr>
                      <m:t>𝒏</m:t>
                    </m:r>
                    <m:d>
                      <m:dPr>
                        <m:ctrlPr>
                          <a:rPr lang="en-GB" sz="1200" b="1" i="1" smtClean="0">
                            <a:latin typeface="Cambria Math" panose="02040503050406030204" pitchFamily="18" charset="0"/>
                          </a:rPr>
                        </m:ctrlPr>
                      </m:dPr>
                      <m:e>
                        <m:r>
                          <a:rPr lang="en-GB" sz="1200" b="1" i="1" smtClean="0">
                            <a:latin typeface="Cambria Math" panose="02040503050406030204" pitchFamily="18" charset="0"/>
                          </a:rPr>
                          <m:t>𝒏</m:t>
                        </m:r>
                        <m:r>
                          <a:rPr lang="en-GB" sz="1200" b="1" i="1" smtClean="0">
                            <a:latin typeface="Cambria Math" panose="02040503050406030204" pitchFamily="18" charset="0"/>
                          </a:rPr>
                          <m:t>+</m:t>
                        </m:r>
                        <m:r>
                          <a:rPr lang="en-GB" sz="1200" b="1" i="1" smtClean="0">
                            <a:latin typeface="Cambria Math" panose="02040503050406030204" pitchFamily="18" charset="0"/>
                          </a:rPr>
                          <m:t>𝟏</m:t>
                        </m:r>
                      </m:e>
                    </m:d>
                    <m:r>
                      <a:rPr lang="en-GB" sz="1200" b="1" i="1" smtClean="0">
                        <a:latin typeface="Cambria Math" panose="02040503050406030204" pitchFamily="18" charset="0"/>
                      </a:rPr>
                      <m:t>+</m:t>
                    </m:r>
                    <m:r>
                      <a:rPr lang="en-GB" sz="1200" b="1" i="1" smtClean="0">
                        <a:latin typeface="Cambria Math" panose="02040503050406030204" pitchFamily="18" charset="0"/>
                      </a:rPr>
                      <m:t>𝟏</m:t>
                    </m:r>
                  </m:oMath>
                </a14:m>
                <a:r>
                  <a:rPr lang="en-GB" sz="1200" b="1" dirty="0" smtClean="0"/>
                  <a:t> </a:t>
                </a:r>
              </a:p>
              <a:p>
                <a:r>
                  <a:rPr lang="en-GB" sz="1200" b="1" dirty="0" smtClean="0"/>
                  <a:t>The product of two consecutive integers is even, thus </a:t>
                </a:r>
                <a14:m>
                  <m:oMath xmlns:m="http://schemas.openxmlformats.org/officeDocument/2006/math">
                    <m:r>
                      <a:rPr lang="en-GB" sz="1200" b="1" i="1" smtClean="0">
                        <a:latin typeface="Cambria Math" panose="02040503050406030204" pitchFamily="18" charset="0"/>
                      </a:rPr>
                      <m:t>𝟑</m:t>
                    </m:r>
                    <m:r>
                      <a:rPr lang="en-GB" sz="1200" b="1" i="1" smtClean="0">
                        <a:latin typeface="Cambria Math" panose="02040503050406030204" pitchFamily="18" charset="0"/>
                      </a:rPr>
                      <m:t>𝒏</m:t>
                    </m:r>
                    <m:r>
                      <a:rPr lang="en-GB" sz="1200" b="1" i="1" smtClean="0">
                        <a:latin typeface="Cambria Math" panose="02040503050406030204" pitchFamily="18" charset="0"/>
                      </a:rPr>
                      <m:t>(</m:t>
                    </m:r>
                    <m:r>
                      <a:rPr lang="en-GB" sz="1200" b="1" i="1" smtClean="0">
                        <a:latin typeface="Cambria Math" panose="02040503050406030204" pitchFamily="18" charset="0"/>
                      </a:rPr>
                      <m:t>𝒏</m:t>
                    </m:r>
                    <m:r>
                      <a:rPr lang="en-GB" sz="1200" b="1" i="1" smtClean="0">
                        <a:latin typeface="Cambria Math" panose="02040503050406030204" pitchFamily="18" charset="0"/>
                      </a:rPr>
                      <m:t>+</m:t>
                    </m:r>
                    <m:r>
                      <a:rPr lang="en-GB" sz="1200" b="1" i="1" smtClean="0">
                        <a:latin typeface="Cambria Math" panose="02040503050406030204" pitchFamily="18" charset="0"/>
                      </a:rPr>
                      <m:t>𝟏</m:t>
                    </m:r>
                    <m:r>
                      <a:rPr lang="en-GB" sz="1200" b="1" i="1" smtClean="0">
                        <a:latin typeface="Cambria Math" panose="02040503050406030204" pitchFamily="18" charset="0"/>
                      </a:rPr>
                      <m:t>)</m:t>
                    </m:r>
                  </m:oMath>
                </a14:m>
                <a:r>
                  <a:rPr lang="en-GB" sz="1200" b="1" dirty="0" smtClean="0"/>
                  <a:t> is divisible by 6.</a:t>
                </a:r>
                <a:endParaRPr lang="en-GB" sz="12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5547930" y="613008"/>
                <a:ext cx="3443806" cy="1846659"/>
              </a:xfrm>
              <a:prstGeom prst="rect">
                <a:avLst/>
              </a:prstGeom>
              <a:blipFill rotWithShape="0">
                <a:blip r:embed="rId4"/>
                <a:stretch>
                  <a:fillRect l="-531" t="-662" b="-2980"/>
                </a:stretch>
              </a:blipFill>
            </p:spPr>
            <p:txBody>
              <a:bodyPr/>
              <a:lstStyle/>
              <a:p>
                <a:r>
                  <a:rPr lang="en-GB">
                    <a:noFill/>
                  </a:rPr>
                  <a:t> </a:t>
                </a:r>
              </a:p>
            </p:txBody>
          </p:sp>
        </mc:Fallback>
      </mc:AlternateContent>
      <p:sp>
        <p:nvSpPr>
          <p:cNvPr id="25" name="Rectangle 24"/>
          <p:cNvSpPr/>
          <p:nvPr/>
        </p:nvSpPr>
        <p:spPr>
          <a:xfrm>
            <a:off x="917358" y="5523184"/>
            <a:ext cx="4086441" cy="12967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5652105" y="1299597"/>
            <a:ext cx="3377596" cy="11134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5535360" y="3555705"/>
            <a:ext cx="3377596" cy="17589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5595756" y="5885476"/>
            <a:ext cx="3227984" cy="9538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921865" y="2440159"/>
            <a:ext cx="3925906" cy="9416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323528" y="5046373"/>
            <a:ext cx="504056"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Q4</a:t>
            </a:r>
            <a:endParaRPr lang="en-GB" dirty="0"/>
          </a:p>
        </p:txBody>
      </p:sp>
    </p:spTree>
    <p:extLst>
      <p:ext uri="{BB962C8B-B14F-4D97-AF65-F5344CB8AC3E}">
        <p14:creationId xmlns:p14="http://schemas.microsoft.com/office/powerpoint/2010/main" val="26306680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0" restart="whenNotActive" fill="hold" evtFilter="cancelBubble" nodeType="interactiveSeq">
                <p:stCondLst>
                  <p:cond evt="onClick" delay="0">
                    <p:tgtEl>
                      <p:spTgt spid="2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6" restart="whenNotActive" fill="hold" evtFilter="cancelBubble" nodeType="interactiveSeq">
                <p:stCondLst>
                  <p:cond evt="onClick" delay="0">
                    <p:tgtEl>
                      <p:spTgt spid="2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2" restart="whenNotActive" fill="hold" evtFilter="cancelBubble" nodeType="interactiveSeq">
                <p:stCondLst>
                  <p:cond evt="onClick" delay="0">
                    <p:tgtEl>
                      <p:spTgt spid="28"/>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8"/>
                                        </p:tgtEl>
                                      </p:cBhvr>
                                    </p:animEffect>
                                    <p:set>
                                      <p:cBhvr>
                                        <p:cTn id="3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8" restart="whenNotActive" fill="hold" evtFilter="cancelBubble" nodeType="interactiveSeq">
                <p:stCondLst>
                  <p:cond evt="onClick" delay="0">
                    <p:tgtEl>
                      <p:spTgt spid="2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9"/>
                                        </p:tgtEl>
                                      </p:cBhvr>
                                    </p:animEffect>
                                    <p:set>
                                      <p:cBhvr>
                                        <p:cTn id="4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4" grpId="0" animBg="1"/>
      <p:bldP spid="20" grpId="0" animBg="1"/>
      <p:bldP spid="25" grpId="0" animBg="1"/>
      <p:bldP spid="26" grpId="0" animBg="1"/>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044" y="836712"/>
            <a:ext cx="6912768" cy="1200329"/>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smtClean="0"/>
              <a:t>“I think of a two-digit number. I then reverse the digits. Prove that the difference between the two numbers is a multiple of 9”</a:t>
            </a:r>
            <a:endParaRPr lang="en-GB" sz="2400" dirty="0"/>
          </a:p>
        </p:txBody>
      </p:sp>
      <p:sp>
        <p:nvSpPr>
          <p:cNvPr id="4" name="TextBox 3"/>
          <p:cNvSpPr txBox="1"/>
          <p:nvPr/>
        </p:nvSpPr>
        <p:spPr>
          <a:xfrm>
            <a:off x="1835696" y="2060565"/>
            <a:ext cx="5184576" cy="923330"/>
          </a:xfrm>
          <a:prstGeom prst="rect">
            <a:avLst/>
          </a:prstGeom>
          <a:noFill/>
        </p:spPr>
        <p:txBody>
          <a:bodyPr wrap="square" rtlCol="0">
            <a:spAutoFit/>
          </a:bodyPr>
          <a:lstStyle/>
          <a:p>
            <a:pPr algn="ctr"/>
            <a:r>
              <a:rPr lang="en-GB" sz="5400" dirty="0" smtClean="0"/>
              <a:t>e.g. 71 – 17 = 54</a:t>
            </a:r>
            <a:endParaRPr lang="en-GB" sz="5400" dirty="0"/>
          </a:p>
        </p:txBody>
      </p:sp>
      <p:grpSp>
        <p:nvGrpSpPr>
          <p:cNvPr id="7" name="Group 6"/>
          <p:cNvGrpSpPr/>
          <p:nvPr/>
        </p:nvGrpSpPr>
        <p:grpSpPr>
          <a:xfrm>
            <a:off x="0" y="0"/>
            <a:ext cx="9143074" cy="599127"/>
            <a:chOff x="0" y="13335"/>
            <a:chExt cx="9144218" cy="599127"/>
          </a:xfrm>
        </p:grpSpPr>
        <p:sp>
          <p:nvSpPr>
            <p:cNvPr id="8"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Digit Proofs</a:t>
              </a:r>
              <a:endParaRPr lang="en-GB" sz="3200" dirty="0"/>
            </a:p>
          </p:txBody>
        </p:sp>
        <p:cxnSp>
          <p:nvCxnSpPr>
            <p:cNvPr id="9" name="Straight Connector 8"/>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2" name="TextBox 1"/>
              <p:cNvSpPr txBox="1"/>
              <p:nvPr/>
            </p:nvSpPr>
            <p:spPr>
              <a:xfrm>
                <a:off x="611242" y="3296017"/>
                <a:ext cx="7920372" cy="2954655"/>
              </a:xfrm>
              <a:prstGeom prst="rect">
                <a:avLst/>
              </a:prstGeom>
              <a:noFill/>
            </p:spPr>
            <p:txBody>
              <a:bodyPr wrap="square" rtlCol="0">
                <a:spAutoFit/>
              </a:bodyPr>
              <a:lstStyle/>
              <a:p>
                <a:r>
                  <a:rPr lang="en-GB" sz="2400" dirty="0" smtClean="0"/>
                  <a:t>Let “ab” be a two digit number. Then its reverse is “</a:t>
                </a:r>
                <a:r>
                  <a:rPr lang="en-GB" sz="2400" dirty="0" err="1" smtClean="0"/>
                  <a:t>ba</a:t>
                </a:r>
                <a:r>
                  <a:rPr lang="en-GB" sz="2400" dirty="0" smtClean="0"/>
                  <a:t>”.</a:t>
                </a:r>
              </a:p>
              <a:p>
                <a:r>
                  <a:rPr lang="en-GB" sz="2400" dirty="0" smtClean="0"/>
                  <a:t>The value of each number is </a:t>
                </a:r>
                <a14:m>
                  <m:oMath xmlns:m="http://schemas.openxmlformats.org/officeDocument/2006/math">
                    <m:r>
                      <a:rPr lang="en-GB" sz="2400" b="0" i="1" smtClean="0">
                        <a:latin typeface="Cambria Math" panose="02040503050406030204" pitchFamily="18" charset="0"/>
                      </a:rPr>
                      <m:t>10</m:t>
                    </m:r>
                    <m:r>
                      <a:rPr lang="en-GB" sz="2400" b="0" i="1" smtClean="0">
                        <a:latin typeface="Cambria Math" panose="02040503050406030204" pitchFamily="18" charset="0"/>
                      </a:rPr>
                      <m:t>𝑎</m:t>
                    </m:r>
                    <m:r>
                      <a:rPr lang="en-GB" sz="2400" b="0" i="1" smtClean="0">
                        <a:latin typeface="Cambria Math" panose="02040503050406030204" pitchFamily="18" charset="0"/>
                      </a:rPr>
                      <m:t>+</m:t>
                    </m:r>
                    <m:r>
                      <a:rPr lang="en-GB" sz="2400" b="0" i="1" smtClean="0">
                        <a:latin typeface="Cambria Math" panose="02040503050406030204" pitchFamily="18" charset="0"/>
                      </a:rPr>
                      <m:t>𝑏</m:t>
                    </m:r>
                  </m:oMath>
                </a14:m>
                <a:r>
                  <a:rPr lang="en-GB" sz="2400" dirty="0" smtClean="0"/>
                  <a:t> and </a:t>
                </a:r>
                <a14:m>
                  <m:oMath xmlns:m="http://schemas.openxmlformats.org/officeDocument/2006/math">
                    <m:r>
                      <a:rPr lang="en-GB" sz="2400" b="0" i="1" smtClean="0">
                        <a:latin typeface="Cambria Math" panose="02040503050406030204" pitchFamily="18" charset="0"/>
                      </a:rPr>
                      <m:t>10</m:t>
                    </m:r>
                    <m:r>
                      <a:rPr lang="en-GB" sz="2400" b="0" i="1" smtClean="0">
                        <a:latin typeface="Cambria Math" panose="02040503050406030204" pitchFamily="18" charset="0"/>
                      </a:rPr>
                      <m:t>𝑏</m:t>
                    </m:r>
                    <m:r>
                      <a:rPr lang="en-GB" sz="2400" b="0" i="1" smtClean="0">
                        <a:latin typeface="Cambria Math" panose="02040503050406030204" pitchFamily="18" charset="0"/>
                      </a:rPr>
                      <m:t>+</m:t>
                    </m:r>
                    <m:r>
                      <a:rPr lang="en-GB" sz="2400" b="0" i="1" smtClean="0">
                        <a:latin typeface="Cambria Math" panose="02040503050406030204" pitchFamily="18" charset="0"/>
                      </a:rPr>
                      <m:t>𝑎</m:t>
                    </m:r>
                  </m:oMath>
                </a14:m>
                <a:r>
                  <a:rPr lang="en-GB" sz="2400" dirty="0" smtClean="0"/>
                  <a:t> respectively.</a:t>
                </a:r>
              </a:p>
              <a:p>
                <a:endParaRPr lang="en-GB" sz="2400" dirty="0"/>
              </a:p>
              <a:p>
                <a:pPr/>
                <a:r>
                  <a:rPr lang="en-GB" sz="2400" dirty="0" smtClean="0"/>
                  <a:t>Thus their difference is </a:t>
                </a:r>
                <a14:m>
                  <m:oMath xmlns:m="http://schemas.openxmlformats.org/officeDocument/2006/math">
                    <m:d>
                      <m:dPr>
                        <m:ctrlPr>
                          <a:rPr lang="en-GB" sz="2400" b="0" i="1" smtClean="0">
                            <a:latin typeface="Cambria Math" panose="02040503050406030204" pitchFamily="18" charset="0"/>
                          </a:rPr>
                        </m:ctrlPr>
                      </m:dPr>
                      <m:e>
                        <m:r>
                          <a:rPr lang="en-GB" sz="2400" b="0" i="1" smtClean="0">
                            <a:latin typeface="Cambria Math" panose="02040503050406030204" pitchFamily="18" charset="0"/>
                          </a:rPr>
                          <m:t>10</m:t>
                        </m:r>
                        <m:r>
                          <a:rPr lang="en-GB" sz="2400" b="0" i="1" smtClean="0">
                            <a:latin typeface="Cambria Math" panose="02040503050406030204" pitchFamily="18" charset="0"/>
                          </a:rPr>
                          <m:t>𝑎</m:t>
                        </m:r>
                        <m:r>
                          <a:rPr lang="en-GB" sz="2400" b="0" i="1" smtClean="0">
                            <a:latin typeface="Cambria Math" panose="02040503050406030204" pitchFamily="18" charset="0"/>
                          </a:rPr>
                          <m:t>+</m:t>
                        </m:r>
                        <m:r>
                          <a:rPr lang="en-GB" sz="2400" b="0" i="1" smtClean="0">
                            <a:latin typeface="Cambria Math" panose="02040503050406030204" pitchFamily="18" charset="0"/>
                          </a:rPr>
                          <m:t>𝑏</m:t>
                        </m:r>
                      </m:e>
                    </m:d>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10</m:t>
                        </m:r>
                        <m:r>
                          <a:rPr lang="en-GB" sz="2400" b="0" i="1" smtClean="0">
                            <a:latin typeface="Cambria Math" panose="02040503050406030204" pitchFamily="18" charset="0"/>
                          </a:rPr>
                          <m:t>𝑏</m:t>
                        </m:r>
                        <m:r>
                          <a:rPr lang="en-GB" sz="2400" b="0" i="1" smtClean="0">
                            <a:latin typeface="Cambria Math" panose="02040503050406030204" pitchFamily="18" charset="0"/>
                          </a:rPr>
                          <m:t>+</m:t>
                        </m:r>
                        <m:r>
                          <a:rPr lang="en-GB" sz="2400" b="0" i="1" smtClean="0">
                            <a:latin typeface="Cambria Math" panose="02040503050406030204" pitchFamily="18" charset="0"/>
                          </a:rPr>
                          <m:t>𝑎</m:t>
                        </m:r>
                      </m:e>
                    </m:d>
                    <m:r>
                      <a:rPr lang="en-GB" sz="2400" b="0" i="1" smtClean="0">
                        <a:latin typeface="Cambria Math" panose="02040503050406030204" pitchFamily="18" charset="0"/>
                      </a:rPr>
                      <m:t>=9</m:t>
                    </m:r>
                    <m:r>
                      <a:rPr lang="en-GB" sz="2400" b="0" i="1" smtClean="0">
                        <a:latin typeface="Cambria Math" panose="02040503050406030204" pitchFamily="18" charset="0"/>
                      </a:rPr>
                      <m:t>𝑎</m:t>
                    </m:r>
                    <m:r>
                      <a:rPr lang="en-GB" sz="2400" b="0" i="1" smtClean="0">
                        <a:latin typeface="Cambria Math" panose="02040503050406030204" pitchFamily="18" charset="0"/>
                      </a:rPr>
                      <m:t>−9</m:t>
                    </m:r>
                    <m:r>
                      <a:rPr lang="en-GB" sz="2400" b="0" i="1" smtClean="0">
                        <a:latin typeface="Cambria Math" panose="02040503050406030204" pitchFamily="18" charset="0"/>
                      </a:rPr>
                      <m:t>𝑏</m:t>
                    </m:r>
                  </m:oMath>
                </a14:m>
                <a:r>
                  <a:rPr lang="en-GB" sz="2400" b="0" dirty="0" smtClean="0"/>
                  <a:t/>
                </a:r>
                <a:br>
                  <a:rPr lang="en-GB" sz="2400" b="0" dirty="0" smtClean="0"/>
                </a:b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=9(</m:t>
                      </m:r>
                      <m:r>
                        <a:rPr lang="en-GB" sz="2400" b="0" i="1" smtClean="0">
                          <a:latin typeface="Cambria Math" panose="02040503050406030204" pitchFamily="18" charset="0"/>
                        </a:rPr>
                        <m:t>𝑎</m:t>
                      </m:r>
                      <m:r>
                        <a:rPr lang="en-GB" sz="2400" b="0" i="1" smtClean="0">
                          <a:latin typeface="Cambria Math" panose="02040503050406030204" pitchFamily="18" charset="0"/>
                        </a:rPr>
                        <m:t>−</m:t>
                      </m:r>
                      <m:r>
                        <a:rPr lang="en-GB" sz="2400" b="0" i="1" smtClean="0">
                          <a:latin typeface="Cambria Math" panose="02040503050406030204" pitchFamily="18" charset="0"/>
                        </a:rPr>
                        <m:t>𝑏</m:t>
                      </m:r>
                      <m:r>
                        <a:rPr lang="en-GB" sz="2400" b="0" i="1" smtClean="0">
                          <a:latin typeface="Cambria Math" panose="02040503050406030204" pitchFamily="18" charset="0"/>
                        </a:rPr>
                        <m:t>)</m:t>
                      </m:r>
                    </m:oMath>
                  </m:oMathPara>
                </a14:m>
                <a:endParaRPr lang="en-GB" sz="2400" dirty="0" smtClean="0"/>
              </a:p>
              <a:p>
                <a:r>
                  <a:rPr lang="en-GB" sz="2400" dirty="0" smtClean="0"/>
                  <a:t>which is a multiple of 9.</a:t>
                </a:r>
              </a:p>
              <a:p>
                <a:endParaRPr lang="en-GB" dirty="0"/>
              </a:p>
            </p:txBody>
          </p:sp>
        </mc:Choice>
        <mc:Fallback xmlns="">
          <p:sp>
            <p:nvSpPr>
              <p:cNvPr id="2" name="TextBox 1"/>
              <p:cNvSpPr txBox="1">
                <a:spLocks noRot="1" noChangeAspect="1" noMove="1" noResize="1" noEditPoints="1" noAdjustHandles="1" noChangeArrowheads="1" noChangeShapeType="1" noTextEdit="1"/>
              </p:cNvSpPr>
              <p:nvPr/>
            </p:nvSpPr>
            <p:spPr>
              <a:xfrm>
                <a:off x="611242" y="3296017"/>
                <a:ext cx="7920372" cy="2954655"/>
              </a:xfrm>
              <a:prstGeom prst="rect">
                <a:avLst/>
              </a:prstGeom>
              <a:blipFill rotWithShape="0">
                <a:blip r:embed="rId2"/>
                <a:stretch>
                  <a:fillRect l="-1154" t="-1653"/>
                </a:stretch>
              </a:blipFill>
            </p:spPr>
            <p:txBody>
              <a:bodyPr/>
              <a:lstStyle/>
              <a:p>
                <a:r>
                  <a:rPr lang="en-GB">
                    <a:noFill/>
                  </a:rPr>
                  <a:t> </a:t>
                </a:r>
              </a:p>
            </p:txBody>
          </p:sp>
        </mc:Fallback>
      </mc:AlternateContent>
      <p:sp>
        <p:nvSpPr>
          <p:cNvPr id="10" name="Rectangle 9"/>
          <p:cNvSpPr/>
          <p:nvPr/>
        </p:nvSpPr>
        <p:spPr>
          <a:xfrm>
            <a:off x="623852" y="3284635"/>
            <a:ext cx="7907762" cy="1224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Model Problem Algebraically ?</a:t>
            </a:r>
            <a:endParaRPr lang="en-GB" sz="2800" dirty="0"/>
          </a:p>
        </p:txBody>
      </p:sp>
      <p:sp>
        <p:nvSpPr>
          <p:cNvPr id="5" name="TextBox 4"/>
          <p:cNvSpPr txBox="1"/>
          <p:nvPr/>
        </p:nvSpPr>
        <p:spPr>
          <a:xfrm>
            <a:off x="5616116" y="5300071"/>
            <a:ext cx="2808312"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smtClean="0"/>
              <a:t>(Note how factoring out the 9 is a good explicit way to show the expression is a multiple of 9)</a:t>
            </a:r>
            <a:endParaRPr lang="en-GB" sz="1400" dirty="0"/>
          </a:p>
        </p:txBody>
      </p:sp>
      <p:sp>
        <p:nvSpPr>
          <p:cNvPr id="11" name="Rectangle 10"/>
          <p:cNvSpPr/>
          <p:nvPr/>
        </p:nvSpPr>
        <p:spPr>
          <a:xfrm>
            <a:off x="623852" y="4687828"/>
            <a:ext cx="7907762" cy="1477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Manipulate to reach conclusion ?</a:t>
            </a:r>
            <a:endParaRPr lang="en-GB" sz="2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55576" y="908720"/>
                <a:ext cx="8064896" cy="3693319"/>
              </a:xfrm>
              <a:prstGeom prst="rect">
                <a:avLst/>
              </a:prstGeom>
              <a:noFill/>
            </p:spPr>
            <p:txBody>
              <a:bodyPr wrap="square" rtlCol="0">
                <a:spAutoFit/>
              </a:bodyPr>
              <a:lstStyle/>
              <a:p>
                <a:r>
                  <a:rPr lang="en-GB" dirty="0" smtClean="0"/>
                  <a:t>What would be the value of the 4-digit number with digits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𝑎𝑏𝑐𝑑</m:t>
                    </m:r>
                  </m:oMath>
                </a14:m>
                <a:r>
                  <a:rPr lang="en-GB" dirty="0" smtClean="0"/>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𝟏𝟎𝟎𝟎</m:t>
                      </m:r>
                      <m:r>
                        <a:rPr lang="en-GB" b="1" i="1" smtClean="0">
                          <a:latin typeface="Cambria Math" panose="02040503050406030204" pitchFamily="18" charset="0"/>
                        </a:rPr>
                        <m:t>𝒂</m:t>
                      </m:r>
                      <m:r>
                        <a:rPr lang="en-GB" b="1" i="1" smtClean="0">
                          <a:latin typeface="Cambria Math" panose="02040503050406030204" pitchFamily="18" charset="0"/>
                        </a:rPr>
                        <m:t>+</m:t>
                      </m:r>
                      <m:r>
                        <a:rPr lang="en-GB" b="1" i="1" smtClean="0">
                          <a:latin typeface="Cambria Math" panose="02040503050406030204" pitchFamily="18" charset="0"/>
                        </a:rPr>
                        <m:t>𝟏𝟎𝟎</m:t>
                      </m:r>
                      <m:r>
                        <a:rPr lang="en-GB" b="1" i="1" smtClean="0">
                          <a:latin typeface="Cambria Math" panose="02040503050406030204" pitchFamily="18" charset="0"/>
                        </a:rPr>
                        <m:t>𝒃</m:t>
                      </m:r>
                      <m:r>
                        <a:rPr lang="en-GB" b="1" i="1" smtClean="0">
                          <a:latin typeface="Cambria Math" panose="02040503050406030204" pitchFamily="18" charset="0"/>
                        </a:rPr>
                        <m:t>+</m:t>
                      </m:r>
                      <m:r>
                        <a:rPr lang="en-GB" b="1" i="1" smtClean="0">
                          <a:latin typeface="Cambria Math" panose="02040503050406030204" pitchFamily="18" charset="0"/>
                        </a:rPr>
                        <m:t>𝟏𝟎</m:t>
                      </m:r>
                      <m:r>
                        <a:rPr lang="en-GB" b="1" i="1" smtClean="0">
                          <a:latin typeface="Cambria Math" panose="02040503050406030204" pitchFamily="18" charset="0"/>
                        </a:rPr>
                        <m:t>𝒄</m:t>
                      </m:r>
                      <m:r>
                        <a:rPr lang="en-GB" b="1" i="1" smtClean="0">
                          <a:latin typeface="Cambria Math" panose="02040503050406030204" pitchFamily="18" charset="0"/>
                        </a:rPr>
                        <m:t>+</m:t>
                      </m:r>
                      <m:r>
                        <a:rPr lang="en-GB" b="1" i="1" smtClean="0">
                          <a:latin typeface="Cambria Math" panose="02040503050406030204" pitchFamily="18" charset="0"/>
                        </a:rPr>
                        <m:t>𝒅</m:t>
                      </m:r>
                    </m:oMath>
                  </m:oMathPara>
                </a14:m>
                <a:endParaRPr lang="en-GB" b="1" dirty="0" smtClean="0"/>
              </a:p>
              <a:p>
                <a:endParaRPr lang="en-GB" dirty="0"/>
              </a:p>
              <a:p>
                <a:r>
                  <a:rPr lang="en-GB" dirty="0" smtClean="0"/>
                  <a:t>What would be the value if its digits were reversed?</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𝟏𝟎𝟎𝟎</m:t>
                      </m:r>
                      <m:r>
                        <a:rPr lang="en-GB" b="1" i="1" smtClean="0">
                          <a:latin typeface="Cambria Math" panose="02040503050406030204" pitchFamily="18" charset="0"/>
                        </a:rPr>
                        <m:t>𝒅</m:t>
                      </m:r>
                      <m:r>
                        <a:rPr lang="en-GB" b="1" i="1" smtClean="0">
                          <a:latin typeface="Cambria Math" panose="02040503050406030204" pitchFamily="18" charset="0"/>
                        </a:rPr>
                        <m:t>+</m:t>
                      </m:r>
                      <m:r>
                        <a:rPr lang="en-GB" b="1" i="1" smtClean="0">
                          <a:latin typeface="Cambria Math" panose="02040503050406030204" pitchFamily="18" charset="0"/>
                        </a:rPr>
                        <m:t>𝟏𝟎𝟎</m:t>
                      </m:r>
                      <m:r>
                        <a:rPr lang="en-GB" b="1" i="1" smtClean="0">
                          <a:latin typeface="Cambria Math" panose="02040503050406030204" pitchFamily="18" charset="0"/>
                        </a:rPr>
                        <m:t>𝒄</m:t>
                      </m:r>
                      <m:r>
                        <a:rPr lang="en-GB" b="1" i="1" smtClean="0">
                          <a:latin typeface="Cambria Math" panose="02040503050406030204" pitchFamily="18" charset="0"/>
                        </a:rPr>
                        <m:t>+</m:t>
                      </m:r>
                      <m:r>
                        <a:rPr lang="en-GB" b="1" i="1" smtClean="0">
                          <a:latin typeface="Cambria Math" panose="02040503050406030204" pitchFamily="18" charset="0"/>
                        </a:rPr>
                        <m:t>𝟏𝟎</m:t>
                      </m:r>
                      <m:r>
                        <a:rPr lang="en-GB" b="1" i="1" smtClean="0">
                          <a:latin typeface="Cambria Math" panose="02040503050406030204" pitchFamily="18" charset="0"/>
                        </a:rPr>
                        <m:t>𝒃</m:t>
                      </m:r>
                      <m:r>
                        <a:rPr lang="en-GB" b="1" i="1" smtClean="0">
                          <a:latin typeface="Cambria Math" panose="02040503050406030204" pitchFamily="18" charset="0"/>
                        </a:rPr>
                        <m:t>+</m:t>
                      </m:r>
                      <m:r>
                        <a:rPr lang="en-GB" b="1" i="1" smtClean="0">
                          <a:latin typeface="Cambria Math" panose="02040503050406030204" pitchFamily="18" charset="0"/>
                        </a:rPr>
                        <m:t>𝒂</m:t>
                      </m:r>
                    </m:oMath>
                  </m:oMathPara>
                </a14:m>
                <a:endParaRPr lang="en-GB" b="1" dirty="0" smtClean="0"/>
              </a:p>
              <a:p>
                <a:endParaRPr lang="en-GB" dirty="0"/>
              </a:p>
              <a:p>
                <a:r>
                  <a:rPr lang="en-GB" dirty="0" smtClean="0"/>
                  <a:t>What is the sum of these two numbers?</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𝟏𝟎𝟎𝟏</m:t>
                      </m:r>
                      <m:r>
                        <a:rPr lang="en-GB" b="1" i="1" smtClean="0">
                          <a:latin typeface="Cambria Math" panose="02040503050406030204" pitchFamily="18" charset="0"/>
                        </a:rPr>
                        <m:t>𝒂</m:t>
                      </m:r>
                      <m:r>
                        <a:rPr lang="en-GB" b="1" i="1" smtClean="0">
                          <a:latin typeface="Cambria Math" panose="02040503050406030204" pitchFamily="18" charset="0"/>
                        </a:rPr>
                        <m:t>+</m:t>
                      </m:r>
                      <m:r>
                        <a:rPr lang="en-GB" b="1" i="1" smtClean="0">
                          <a:latin typeface="Cambria Math" panose="02040503050406030204" pitchFamily="18" charset="0"/>
                        </a:rPr>
                        <m:t>𝟏𝟏𝟎</m:t>
                      </m:r>
                      <m:r>
                        <a:rPr lang="en-GB" b="1" i="1" smtClean="0">
                          <a:latin typeface="Cambria Math" panose="02040503050406030204" pitchFamily="18" charset="0"/>
                        </a:rPr>
                        <m:t>𝒃</m:t>
                      </m:r>
                      <m:r>
                        <a:rPr lang="en-GB" b="1" i="1" smtClean="0">
                          <a:latin typeface="Cambria Math" panose="02040503050406030204" pitchFamily="18" charset="0"/>
                        </a:rPr>
                        <m:t>+</m:t>
                      </m:r>
                      <m:r>
                        <a:rPr lang="en-GB" b="1" i="1" smtClean="0">
                          <a:latin typeface="Cambria Math" panose="02040503050406030204" pitchFamily="18" charset="0"/>
                        </a:rPr>
                        <m:t>𝟏𝟏𝟎</m:t>
                      </m:r>
                      <m:r>
                        <a:rPr lang="en-GB" b="1" i="1" smtClean="0">
                          <a:latin typeface="Cambria Math" panose="02040503050406030204" pitchFamily="18" charset="0"/>
                        </a:rPr>
                        <m:t>𝒄</m:t>
                      </m:r>
                      <m:r>
                        <a:rPr lang="en-GB" b="1" i="1" smtClean="0">
                          <a:latin typeface="Cambria Math" panose="02040503050406030204" pitchFamily="18" charset="0"/>
                        </a:rPr>
                        <m:t>+</m:t>
                      </m:r>
                      <m:r>
                        <a:rPr lang="en-GB" b="1" i="1" smtClean="0">
                          <a:latin typeface="Cambria Math" panose="02040503050406030204" pitchFamily="18" charset="0"/>
                        </a:rPr>
                        <m:t>𝟏𝟎𝟎𝟏</m:t>
                      </m:r>
                      <m:r>
                        <a:rPr lang="en-GB" b="1" i="1" smtClean="0">
                          <a:latin typeface="Cambria Math" panose="02040503050406030204" pitchFamily="18" charset="0"/>
                        </a:rPr>
                        <m:t>𝒅</m:t>
                      </m:r>
                    </m:oMath>
                  </m:oMathPara>
                </a14:m>
                <a:endParaRPr lang="en-GB" b="1" dirty="0" smtClean="0"/>
              </a:p>
              <a:p>
                <a:endParaRPr lang="en-GB" dirty="0"/>
              </a:p>
              <a:p>
                <a:r>
                  <a:rPr lang="en-GB" dirty="0" smtClean="0"/>
                  <a:t>Hence prove that the sum of a four digit number and its reverse is a multiple of 11.</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𝟏𝟏</m:t>
                      </m:r>
                      <m:r>
                        <a:rPr lang="en-GB" b="1" i="1" smtClean="0">
                          <a:latin typeface="Cambria Math" panose="02040503050406030204" pitchFamily="18" charset="0"/>
                        </a:rPr>
                        <m:t>(</m:t>
                      </m:r>
                      <m:r>
                        <a:rPr lang="en-GB" b="1" i="1" smtClean="0">
                          <a:latin typeface="Cambria Math" panose="02040503050406030204" pitchFamily="18" charset="0"/>
                        </a:rPr>
                        <m:t>𝟗𝟏</m:t>
                      </m:r>
                      <m:r>
                        <a:rPr lang="en-GB" b="1" i="1" smtClean="0">
                          <a:latin typeface="Cambria Math" panose="02040503050406030204" pitchFamily="18" charset="0"/>
                        </a:rPr>
                        <m:t>𝒂</m:t>
                      </m:r>
                      <m:r>
                        <a:rPr lang="en-GB" b="1" i="1" smtClean="0">
                          <a:latin typeface="Cambria Math" panose="02040503050406030204" pitchFamily="18" charset="0"/>
                        </a:rPr>
                        <m:t>+</m:t>
                      </m:r>
                      <m:r>
                        <a:rPr lang="en-GB" b="1" i="1" smtClean="0">
                          <a:latin typeface="Cambria Math" panose="02040503050406030204" pitchFamily="18" charset="0"/>
                        </a:rPr>
                        <m:t>𝟏𝟎</m:t>
                      </m:r>
                      <m:r>
                        <a:rPr lang="en-GB" b="1" i="1" smtClean="0">
                          <a:latin typeface="Cambria Math" panose="02040503050406030204" pitchFamily="18" charset="0"/>
                        </a:rPr>
                        <m:t>𝒃</m:t>
                      </m:r>
                      <m:r>
                        <a:rPr lang="en-GB" b="1" i="1" smtClean="0">
                          <a:latin typeface="Cambria Math" panose="02040503050406030204" pitchFamily="18" charset="0"/>
                        </a:rPr>
                        <m:t>+</m:t>
                      </m:r>
                      <m:r>
                        <a:rPr lang="en-GB" b="1" i="1" smtClean="0">
                          <a:latin typeface="Cambria Math" panose="02040503050406030204" pitchFamily="18" charset="0"/>
                        </a:rPr>
                        <m:t>𝟏𝟎</m:t>
                      </m:r>
                      <m:r>
                        <a:rPr lang="en-GB" b="1" i="1" smtClean="0">
                          <a:latin typeface="Cambria Math" panose="02040503050406030204" pitchFamily="18" charset="0"/>
                        </a:rPr>
                        <m:t>𝒄</m:t>
                      </m:r>
                      <m:r>
                        <a:rPr lang="en-GB" b="1" i="1" smtClean="0">
                          <a:latin typeface="Cambria Math" panose="02040503050406030204" pitchFamily="18" charset="0"/>
                        </a:rPr>
                        <m:t>+</m:t>
                      </m:r>
                      <m:r>
                        <a:rPr lang="en-GB" b="1" i="1" smtClean="0">
                          <a:latin typeface="Cambria Math" panose="02040503050406030204" pitchFamily="18" charset="0"/>
                        </a:rPr>
                        <m:t>𝟗𝟏</m:t>
                      </m:r>
                      <m:r>
                        <a:rPr lang="en-GB" b="1" i="1" smtClean="0">
                          <a:latin typeface="Cambria Math" panose="02040503050406030204" pitchFamily="18" charset="0"/>
                        </a:rPr>
                        <m:t>𝒅</m:t>
                      </m:r>
                      <m:r>
                        <a:rPr lang="en-GB" b="1" i="1" smtClean="0">
                          <a:latin typeface="Cambria Math" panose="02040503050406030204" pitchFamily="18" charset="0"/>
                        </a:rPr>
                        <m:t>)</m:t>
                      </m:r>
                    </m:oMath>
                  </m:oMathPara>
                </a14:m>
                <a:endParaRPr lang="en-GB" b="1" dirty="0" smtClean="0"/>
              </a:p>
              <a:p>
                <a:endParaRPr lang="en-GB" dirty="0"/>
              </a:p>
              <a:p>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755576" y="908720"/>
                <a:ext cx="8064896" cy="3693319"/>
              </a:xfrm>
              <a:prstGeom prst="rect">
                <a:avLst/>
              </a:prstGeom>
              <a:blipFill rotWithShape="0">
                <a:blip r:embed="rId2"/>
                <a:stretch>
                  <a:fillRect l="-680" t="-825"/>
                </a:stretch>
              </a:blipFill>
            </p:spPr>
            <p:txBody>
              <a:bodyPr/>
              <a:lstStyle/>
              <a:p>
                <a:r>
                  <a:rPr lang="en-GB">
                    <a:noFill/>
                  </a:rPr>
                  <a:t> </a:t>
                </a:r>
              </a:p>
            </p:txBody>
          </p:sp>
        </mc:Fallback>
      </mc:AlternateContent>
      <p:sp>
        <p:nvSpPr>
          <p:cNvPr id="6" name="Rectangle 5"/>
          <p:cNvSpPr/>
          <p:nvPr/>
        </p:nvSpPr>
        <p:spPr>
          <a:xfrm>
            <a:off x="899592" y="1268761"/>
            <a:ext cx="7560372"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899592" y="2060848"/>
            <a:ext cx="7560372"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899592" y="2852935"/>
            <a:ext cx="7560372"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899592" y="3727487"/>
            <a:ext cx="7560372"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395068" y="1009951"/>
            <a:ext cx="282400" cy="3310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a</a:t>
            </a:r>
            <a:endParaRPr lang="en-GB" dirty="0"/>
          </a:p>
        </p:txBody>
      </p:sp>
      <p:sp>
        <p:nvSpPr>
          <p:cNvPr id="11" name="Rectangle 10"/>
          <p:cNvSpPr/>
          <p:nvPr/>
        </p:nvSpPr>
        <p:spPr>
          <a:xfrm>
            <a:off x="395068" y="1893892"/>
            <a:ext cx="282400" cy="3310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b</a:t>
            </a:r>
            <a:endParaRPr lang="en-GB" dirty="0"/>
          </a:p>
        </p:txBody>
      </p:sp>
      <p:sp>
        <p:nvSpPr>
          <p:cNvPr id="12" name="Rectangle 11"/>
          <p:cNvSpPr/>
          <p:nvPr/>
        </p:nvSpPr>
        <p:spPr>
          <a:xfrm>
            <a:off x="395068" y="2589841"/>
            <a:ext cx="282400" cy="3310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c</a:t>
            </a:r>
            <a:endParaRPr lang="en-GB" dirty="0"/>
          </a:p>
        </p:txBody>
      </p:sp>
      <p:sp>
        <p:nvSpPr>
          <p:cNvPr id="13" name="Rectangle 12"/>
          <p:cNvSpPr/>
          <p:nvPr/>
        </p:nvSpPr>
        <p:spPr>
          <a:xfrm>
            <a:off x="386496" y="3484546"/>
            <a:ext cx="282400" cy="3310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d</a:t>
            </a:r>
            <a:endParaRPr lang="en-GB" dirty="0"/>
          </a:p>
        </p:txBody>
      </p:sp>
    </p:spTree>
    <p:extLst>
      <p:ext uri="{BB962C8B-B14F-4D97-AF65-F5344CB8AC3E}">
        <p14:creationId xmlns:p14="http://schemas.microsoft.com/office/powerpoint/2010/main" val="29071669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jamf\Pictures\catdarth.png"/>
          <p:cNvPicPr>
            <a:picLocks noChangeAspect="1" noChangeArrowheads="1"/>
          </p:cNvPicPr>
          <p:nvPr/>
        </p:nvPicPr>
        <p:blipFill>
          <a:blip r:embed="rId2" cstate="print"/>
          <a:srcRect/>
          <a:stretch>
            <a:fillRect/>
          </a:stretch>
        </p:blipFill>
        <p:spPr bwMode="auto">
          <a:xfrm>
            <a:off x="0" y="2204864"/>
            <a:ext cx="3070501" cy="4653136"/>
          </a:xfrm>
          <a:prstGeom prst="rect">
            <a:avLst/>
          </a:prstGeom>
          <a:noFill/>
        </p:spPr>
      </p:pic>
      <p:sp>
        <p:nvSpPr>
          <p:cNvPr id="9" name="Rounded Rectangular Callout 8"/>
          <p:cNvSpPr/>
          <p:nvPr/>
        </p:nvSpPr>
        <p:spPr>
          <a:xfrm>
            <a:off x="3485440" y="1778098"/>
            <a:ext cx="4809891" cy="1693019"/>
          </a:xfrm>
          <a:prstGeom prst="wedgeRoundRectCallout">
            <a:avLst>
              <a:gd name="adj1" fmla="val -78865"/>
              <a:gd name="adj2" fmla="val 24287"/>
              <a:gd name="adj3" fmla="val 16667"/>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TextBox 3"/>
          <p:cNvSpPr txBox="1"/>
          <p:nvPr/>
        </p:nvSpPr>
        <p:spPr>
          <a:xfrm>
            <a:off x="3563888" y="1162793"/>
            <a:ext cx="5328592" cy="2308324"/>
          </a:xfrm>
          <a:prstGeom prst="rect">
            <a:avLst/>
          </a:prstGeom>
          <a:noFill/>
        </p:spPr>
        <p:txBody>
          <a:bodyPr wrap="square" rtlCol="0">
            <a:spAutoFit/>
          </a:bodyPr>
          <a:lstStyle/>
          <a:p>
            <a:r>
              <a:rPr lang="en-GB" sz="2400" b="1" dirty="0" smtClean="0"/>
              <a:t>Darth Kitty’s solution:</a:t>
            </a:r>
          </a:p>
          <a:p>
            <a:endParaRPr lang="en-GB" sz="2400" b="1" dirty="0" smtClean="0"/>
          </a:p>
          <a:p>
            <a:r>
              <a:rPr lang="en-GB" sz="2400" dirty="0" smtClean="0"/>
              <a:t>“Pick the number 31 for example. The reverse of this is 13. And </a:t>
            </a:r>
          </a:p>
          <a:p>
            <a:r>
              <a:rPr lang="en-GB" sz="2400" dirty="0" smtClean="0"/>
              <a:t>31 – 13 = 18, which is divisible by 9. Hence the statement is true.”</a:t>
            </a:r>
            <a:endParaRPr lang="en-GB" sz="2400" dirty="0"/>
          </a:p>
        </p:txBody>
      </p:sp>
      <p:sp>
        <p:nvSpPr>
          <p:cNvPr id="5" name="TextBox 4"/>
          <p:cNvSpPr txBox="1"/>
          <p:nvPr/>
        </p:nvSpPr>
        <p:spPr>
          <a:xfrm>
            <a:off x="3707904" y="4509120"/>
            <a:ext cx="453650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smtClean="0"/>
              <a:t>What is wrong with their proof?</a:t>
            </a:r>
            <a:endParaRPr lang="en-GB" dirty="0"/>
          </a:p>
        </p:txBody>
      </p:sp>
      <p:sp>
        <p:nvSpPr>
          <p:cNvPr id="6" name="TextBox 5"/>
          <p:cNvSpPr txBox="1"/>
          <p:nvPr/>
        </p:nvSpPr>
        <p:spPr>
          <a:xfrm>
            <a:off x="3779912" y="5013176"/>
            <a:ext cx="4392488" cy="1200329"/>
          </a:xfrm>
          <a:prstGeom prst="rect">
            <a:avLst/>
          </a:prstGeom>
          <a:noFill/>
        </p:spPr>
        <p:txBody>
          <a:bodyPr wrap="square" rtlCol="0">
            <a:spAutoFit/>
          </a:bodyPr>
          <a:lstStyle/>
          <a:p>
            <a:r>
              <a:rPr lang="en-GB" dirty="0" smtClean="0"/>
              <a:t>Showing something is true for one example is not sufficient. We need to show the statement is true for ANY POSSIBLE starting number we choose.</a:t>
            </a:r>
            <a:endParaRPr lang="en-GB" dirty="0"/>
          </a:p>
        </p:txBody>
      </p:sp>
      <p:sp>
        <p:nvSpPr>
          <p:cNvPr id="7" name="Rectangle 6"/>
          <p:cNvSpPr/>
          <p:nvPr/>
        </p:nvSpPr>
        <p:spPr>
          <a:xfrm>
            <a:off x="3707904" y="4869160"/>
            <a:ext cx="4536504" cy="1440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0" name="Group 9"/>
          <p:cNvGrpSpPr/>
          <p:nvPr/>
        </p:nvGrpSpPr>
        <p:grpSpPr>
          <a:xfrm>
            <a:off x="0" y="0"/>
            <a:ext cx="9143074" cy="599127"/>
            <a:chOff x="0" y="13335"/>
            <a:chExt cx="9144218" cy="599127"/>
          </a:xfrm>
        </p:grpSpPr>
        <p:sp>
          <p:nvSpPr>
            <p:cNvPr id="11"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Rubbish Proofs</a:t>
              </a:r>
              <a:endParaRPr lang="en-GB" sz="3200" dirty="0"/>
            </a:p>
          </p:txBody>
        </p:sp>
        <p:cxnSp>
          <p:nvCxnSpPr>
            <p:cNvPr id="12" name="Straight Connector 11"/>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My Pictures\killerkitt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88" y="3068960"/>
            <a:ext cx="3789040" cy="378904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ular Callout 8"/>
          <p:cNvSpPr/>
          <p:nvPr/>
        </p:nvSpPr>
        <p:spPr>
          <a:xfrm>
            <a:off x="3463198" y="1772817"/>
            <a:ext cx="4809891" cy="2032222"/>
          </a:xfrm>
          <a:prstGeom prst="wedgeRoundRectCallout">
            <a:avLst>
              <a:gd name="adj1" fmla="val -96559"/>
              <a:gd name="adj2" fmla="val 70003"/>
              <a:gd name="adj3" fmla="val 16667"/>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TextBox 3"/>
          <p:cNvSpPr txBox="1"/>
          <p:nvPr/>
        </p:nvSpPr>
        <p:spPr>
          <a:xfrm>
            <a:off x="3563888" y="1124744"/>
            <a:ext cx="4608512" cy="2677656"/>
          </a:xfrm>
          <a:prstGeom prst="rect">
            <a:avLst/>
          </a:prstGeom>
          <a:noFill/>
        </p:spPr>
        <p:txBody>
          <a:bodyPr wrap="square" rtlCol="0">
            <a:spAutoFit/>
          </a:bodyPr>
          <a:lstStyle/>
          <a:p>
            <a:r>
              <a:rPr lang="en-GB" sz="2400" b="1" dirty="0" smtClean="0"/>
              <a:t>Photoshop Kitty’s solution:</a:t>
            </a:r>
          </a:p>
          <a:p>
            <a:endParaRPr lang="en-GB" sz="2400" b="1" dirty="0" smtClean="0"/>
          </a:p>
          <a:p>
            <a:r>
              <a:rPr lang="en-GB" sz="2400" dirty="0" smtClean="0"/>
              <a:t>“Here’s all possible two-digit numbers:</a:t>
            </a:r>
          </a:p>
          <a:p>
            <a:r>
              <a:rPr lang="en-GB" sz="1600" dirty="0" smtClean="0"/>
              <a:t>11 – 11 = 0,   12 – 12 = 0, ...</a:t>
            </a:r>
          </a:p>
          <a:p>
            <a:r>
              <a:rPr lang="en-GB" sz="1600" dirty="0" smtClean="0"/>
              <a:t>21 – 12 = 9,   22 – 22 = 0,  32 – 23 = 9, 42 – 24 = 18, ...</a:t>
            </a:r>
          </a:p>
          <a:p>
            <a:r>
              <a:rPr lang="en-GB" sz="1600" dirty="0" smtClean="0"/>
              <a:t>98 – 89 = 9,   99 – 99 = 0 </a:t>
            </a:r>
          </a:p>
          <a:p>
            <a:r>
              <a:rPr lang="en-GB" sz="2400" dirty="0" smtClean="0"/>
              <a:t>These are all divisible by 9.</a:t>
            </a:r>
            <a:endParaRPr lang="en-GB" sz="2400" dirty="0"/>
          </a:p>
        </p:txBody>
      </p:sp>
      <p:sp>
        <p:nvSpPr>
          <p:cNvPr id="5" name="TextBox 4"/>
          <p:cNvSpPr txBox="1"/>
          <p:nvPr/>
        </p:nvSpPr>
        <p:spPr>
          <a:xfrm>
            <a:off x="3707904" y="4324454"/>
            <a:ext cx="453650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smtClean="0"/>
              <a:t>What is wrong with their proof?</a:t>
            </a:r>
            <a:endParaRPr lang="en-GB" dirty="0"/>
          </a:p>
        </p:txBody>
      </p:sp>
      <p:sp>
        <p:nvSpPr>
          <p:cNvPr id="6" name="TextBox 5"/>
          <p:cNvSpPr txBox="1"/>
          <p:nvPr/>
        </p:nvSpPr>
        <p:spPr>
          <a:xfrm>
            <a:off x="3779912" y="4743435"/>
            <a:ext cx="4392488" cy="1754326"/>
          </a:xfrm>
          <a:prstGeom prst="rect">
            <a:avLst/>
          </a:prstGeom>
          <a:noFill/>
        </p:spPr>
        <p:txBody>
          <a:bodyPr wrap="square" rtlCol="0">
            <a:spAutoFit/>
          </a:bodyPr>
          <a:lstStyle/>
          <a:p>
            <a:r>
              <a:rPr lang="en-GB" dirty="0" smtClean="0"/>
              <a:t>Technically it’s a valid proof, because we’ve shown the statement is true for every possible two-digit number. But it’s bad maths having to list out every case, and would become difficult if for example we tried to generalise the statement to 3-digit numbers.</a:t>
            </a:r>
            <a:endParaRPr lang="en-GB" dirty="0"/>
          </a:p>
        </p:txBody>
      </p:sp>
      <p:sp>
        <p:nvSpPr>
          <p:cNvPr id="7" name="Rectangle 6"/>
          <p:cNvSpPr/>
          <p:nvPr/>
        </p:nvSpPr>
        <p:spPr>
          <a:xfrm>
            <a:off x="3707904" y="4684494"/>
            <a:ext cx="4536504" cy="18722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0" name="Group 9"/>
          <p:cNvGrpSpPr/>
          <p:nvPr/>
        </p:nvGrpSpPr>
        <p:grpSpPr>
          <a:xfrm>
            <a:off x="0" y="0"/>
            <a:ext cx="9143074" cy="599127"/>
            <a:chOff x="0" y="13335"/>
            <a:chExt cx="9144218" cy="599127"/>
          </a:xfrm>
        </p:grpSpPr>
        <p:sp>
          <p:nvSpPr>
            <p:cNvPr id="11"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Rubbish Proofs</a:t>
              </a:r>
              <a:endParaRPr lang="en-GB" sz="3200" dirty="0"/>
            </a:p>
          </p:txBody>
        </p:sp>
        <p:cxnSp>
          <p:nvCxnSpPr>
            <p:cNvPr id="12" name="Straight Connector 11"/>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Proof of 9 divisibility rule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821546"/>
            <a:ext cx="8136904" cy="70788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smtClean="0"/>
              <a:t>Prove for 2-digit numbers that if the sum of the digits of a number is a multiple of 9, then the number itself is divisible by 9.</a:t>
            </a:r>
            <a:endParaRPr lang="en-GB" sz="2000" dirty="0"/>
          </a:p>
        </p:txBody>
      </p:sp>
      <mc:AlternateContent xmlns:mc="http://schemas.openxmlformats.org/markup-compatibility/2006" xmlns:a14="http://schemas.microsoft.com/office/drawing/2010/main">
        <mc:Choice Requires="a14">
          <p:sp>
            <p:nvSpPr>
              <p:cNvPr id="6" name="TextBox 5"/>
              <p:cNvSpPr txBox="1"/>
              <p:nvPr/>
            </p:nvSpPr>
            <p:spPr>
              <a:xfrm>
                <a:off x="467544" y="1844824"/>
                <a:ext cx="7992888" cy="3970318"/>
              </a:xfrm>
              <a:prstGeom prst="rect">
                <a:avLst/>
              </a:prstGeom>
              <a:noFill/>
            </p:spPr>
            <p:txBody>
              <a:bodyPr wrap="square" rtlCol="0">
                <a:spAutoFit/>
              </a:bodyPr>
              <a:lstStyle/>
              <a:p>
                <a:r>
                  <a:rPr lang="en-GB" dirty="0" smtClean="0"/>
                  <a:t>How to represent a two digit number </a:t>
                </a:r>
                <a14:m>
                  <m:oMath xmlns:m="http://schemas.openxmlformats.org/officeDocument/2006/math">
                    <m:r>
                      <a:rPr lang="en-GB" b="0" i="1" smtClean="0">
                        <a:latin typeface="Cambria Math" panose="02040503050406030204" pitchFamily="18" charset="0"/>
                      </a:rPr>
                      <m:t>𝑛</m:t>
                    </m:r>
                  </m:oMath>
                </a14:m>
                <a:r>
                  <a:rPr lang="en-GB" dirty="0" smtClean="0"/>
                  <a:t> with digits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𝑎𝑏</m:t>
                    </m:r>
                    <m:r>
                      <a:rPr lang="en-GB" b="0" i="1" smtClean="0">
                        <a:latin typeface="Cambria Math" panose="02040503050406030204" pitchFamily="18" charset="0"/>
                      </a:rPr>
                      <m:t>"</m:t>
                    </m:r>
                  </m:oMath>
                </a14:m>
                <a:r>
                  <a:rPr lang="en-GB" dirty="0" smtClean="0"/>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𝑛</m:t>
                      </m:r>
                      <m:r>
                        <a:rPr lang="en-GB" b="1" i="1" smtClean="0">
                          <a:latin typeface="Cambria Math" panose="02040503050406030204" pitchFamily="18" charset="0"/>
                        </a:rPr>
                        <m:t>=</m:t>
                      </m:r>
                      <m:r>
                        <a:rPr lang="en-GB" b="1" i="1" smtClean="0">
                          <a:latin typeface="Cambria Math" panose="02040503050406030204" pitchFamily="18" charset="0"/>
                        </a:rPr>
                        <m:t>𝟏𝟎</m:t>
                      </m:r>
                      <m:r>
                        <a:rPr lang="en-GB" b="1" i="1" smtClean="0">
                          <a:latin typeface="Cambria Math" panose="02040503050406030204" pitchFamily="18" charset="0"/>
                        </a:rPr>
                        <m:t>𝒂</m:t>
                      </m:r>
                      <m:r>
                        <a:rPr lang="en-GB" b="1" i="1" smtClean="0">
                          <a:latin typeface="Cambria Math" panose="02040503050406030204" pitchFamily="18" charset="0"/>
                        </a:rPr>
                        <m:t>+</m:t>
                      </m:r>
                      <m:r>
                        <a:rPr lang="en-GB" b="1" i="1" smtClean="0">
                          <a:latin typeface="Cambria Math" panose="02040503050406030204" pitchFamily="18" charset="0"/>
                        </a:rPr>
                        <m:t>𝒃</m:t>
                      </m:r>
                    </m:oMath>
                  </m:oMathPara>
                </a14:m>
                <a:endParaRPr lang="en-GB" b="1" dirty="0" smtClean="0"/>
              </a:p>
              <a:p>
                <a:endParaRPr lang="en-GB" dirty="0"/>
              </a:p>
              <a:p>
                <a:r>
                  <a:rPr lang="en-GB" b="0" dirty="0" smtClean="0"/>
                  <a:t>How do we represent property that digits add up to a multiple of 9?</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r>
                        <a:rPr lang="en-GB" b="1" i="1" smtClean="0">
                          <a:latin typeface="Cambria Math" panose="02040503050406030204" pitchFamily="18" charset="0"/>
                        </a:rPr>
                        <m:t>+</m:t>
                      </m:r>
                      <m:r>
                        <a:rPr lang="en-GB" b="1" i="1" smtClean="0">
                          <a:latin typeface="Cambria Math" panose="02040503050406030204" pitchFamily="18" charset="0"/>
                        </a:rPr>
                        <m:t>𝒃</m:t>
                      </m:r>
                      <m:r>
                        <a:rPr lang="en-GB" b="1" i="1" smtClean="0">
                          <a:latin typeface="Cambria Math" panose="02040503050406030204" pitchFamily="18" charset="0"/>
                        </a:rPr>
                        <m:t>=</m:t>
                      </m:r>
                      <m:r>
                        <a:rPr lang="en-GB" b="1" i="1" smtClean="0">
                          <a:latin typeface="Cambria Math" panose="02040503050406030204" pitchFamily="18" charset="0"/>
                        </a:rPr>
                        <m:t>𝟗</m:t>
                      </m:r>
                      <m:r>
                        <a:rPr lang="en-GB" b="1" i="1" smtClean="0">
                          <a:latin typeface="Cambria Math" panose="02040503050406030204" pitchFamily="18" charset="0"/>
                        </a:rPr>
                        <m:t>𝒌</m:t>
                      </m:r>
                    </m:oMath>
                  </m:oMathPara>
                </a14:m>
                <a:endParaRPr lang="en-GB" b="1" dirty="0" smtClean="0"/>
              </a:p>
              <a:p>
                <a:endParaRPr lang="en-GB" dirty="0"/>
              </a:p>
              <a:p>
                <a:r>
                  <a:rPr lang="en-GB" b="0" dirty="0" smtClean="0"/>
                  <a:t>How do we combine these equations to therefore show that the original number </a:t>
                </a:r>
                <a14:m>
                  <m:oMath xmlns:m="http://schemas.openxmlformats.org/officeDocument/2006/math">
                    <m:r>
                      <a:rPr lang="en-GB" b="0" i="1" smtClean="0">
                        <a:latin typeface="Cambria Math" panose="02040503050406030204" pitchFamily="18" charset="0"/>
                      </a:rPr>
                      <m:t>𝑛</m:t>
                    </m:r>
                  </m:oMath>
                </a14:m>
                <a:r>
                  <a:rPr lang="en-GB" b="0" dirty="0" smtClean="0"/>
                  <a:t> is a multiple of 9?</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𝒏</m:t>
                      </m:r>
                      <m:r>
                        <a:rPr lang="en-GB" b="1" i="1" smtClean="0">
                          <a:latin typeface="Cambria Math" panose="02040503050406030204" pitchFamily="18" charset="0"/>
                        </a:rPr>
                        <m:t>=</m:t>
                      </m:r>
                      <m:r>
                        <a:rPr lang="en-GB" b="1" i="1" smtClean="0">
                          <a:latin typeface="Cambria Math" panose="02040503050406030204" pitchFamily="18" charset="0"/>
                        </a:rPr>
                        <m:t>𝟏𝟎</m:t>
                      </m:r>
                      <m:r>
                        <a:rPr lang="en-GB" b="1" i="1" smtClean="0">
                          <a:latin typeface="Cambria Math" panose="02040503050406030204" pitchFamily="18" charset="0"/>
                        </a:rPr>
                        <m:t>𝒂</m:t>
                      </m:r>
                      <m:r>
                        <a:rPr lang="en-GB" b="1" i="1" smtClean="0">
                          <a:latin typeface="Cambria Math" panose="02040503050406030204" pitchFamily="18" charset="0"/>
                        </a:rPr>
                        <m:t>+</m:t>
                      </m:r>
                      <m:r>
                        <a:rPr lang="en-GB" b="1" i="1" smtClean="0">
                          <a:latin typeface="Cambria Math" panose="02040503050406030204" pitchFamily="18" charset="0"/>
                        </a:rPr>
                        <m:t>𝒃</m:t>
                      </m:r>
                    </m:oMath>
                    <m:oMath xmlns:m="http://schemas.openxmlformats.org/officeDocument/2006/math">
                      <m:r>
                        <a:rPr lang="en-GB" b="1" i="1" smtClean="0">
                          <a:latin typeface="Cambria Math" panose="02040503050406030204" pitchFamily="18" charset="0"/>
                        </a:rPr>
                        <m:t>   =</m:t>
                      </m:r>
                      <m:r>
                        <a:rPr lang="en-GB" b="1" i="1" smtClean="0">
                          <a:latin typeface="Cambria Math" panose="02040503050406030204" pitchFamily="18" charset="0"/>
                        </a:rPr>
                        <m:t>𝟗</m:t>
                      </m:r>
                      <m:r>
                        <a:rPr lang="en-GB" b="1" i="1" smtClean="0">
                          <a:latin typeface="Cambria Math" panose="02040503050406030204" pitchFamily="18" charset="0"/>
                        </a:rPr>
                        <m:t>𝒂</m:t>
                      </m:r>
                      <m:r>
                        <a:rPr lang="en-GB" b="1" i="1" smtClean="0">
                          <a:latin typeface="Cambria Math" panose="02040503050406030204" pitchFamily="18" charset="0"/>
                        </a:rPr>
                        <m:t>+</m:t>
                      </m:r>
                      <m:r>
                        <a:rPr lang="en-GB" b="1" i="1" smtClean="0">
                          <a:latin typeface="Cambria Math" panose="02040503050406030204" pitchFamily="18" charset="0"/>
                        </a:rPr>
                        <m:t>𝒂</m:t>
                      </m:r>
                      <m:r>
                        <a:rPr lang="en-GB" b="1" i="1" smtClean="0">
                          <a:latin typeface="Cambria Math" panose="02040503050406030204" pitchFamily="18" charset="0"/>
                        </a:rPr>
                        <m:t>+</m:t>
                      </m:r>
                      <m:r>
                        <a:rPr lang="en-GB" b="1" i="1" smtClean="0">
                          <a:latin typeface="Cambria Math" panose="02040503050406030204" pitchFamily="18" charset="0"/>
                        </a:rPr>
                        <m:t>𝒃</m:t>
                      </m:r>
                    </m:oMath>
                    <m:oMath xmlns:m="http://schemas.openxmlformats.org/officeDocument/2006/math">
                      <m:r>
                        <a:rPr lang="en-GB" b="1" i="0" smtClean="0">
                          <a:latin typeface="Cambria Math" panose="02040503050406030204" pitchFamily="18" charset="0"/>
                        </a:rPr>
                        <m:t>   </m:t>
                      </m:r>
                      <m:r>
                        <a:rPr lang="en-GB" b="1" i="1" smtClean="0">
                          <a:latin typeface="Cambria Math" panose="02040503050406030204" pitchFamily="18" charset="0"/>
                        </a:rPr>
                        <m:t>=</m:t>
                      </m:r>
                      <m:r>
                        <a:rPr lang="en-GB" b="1" i="1" smtClean="0">
                          <a:latin typeface="Cambria Math" panose="02040503050406030204" pitchFamily="18" charset="0"/>
                        </a:rPr>
                        <m:t>𝟗</m:t>
                      </m:r>
                      <m:r>
                        <a:rPr lang="en-GB" b="1" i="1" smtClean="0">
                          <a:latin typeface="Cambria Math" panose="02040503050406030204" pitchFamily="18" charset="0"/>
                        </a:rPr>
                        <m:t>𝒂</m:t>
                      </m:r>
                      <m:r>
                        <a:rPr lang="en-GB" b="1" i="1" smtClean="0">
                          <a:latin typeface="Cambria Math" panose="02040503050406030204" pitchFamily="18" charset="0"/>
                        </a:rPr>
                        <m:t>+</m:t>
                      </m:r>
                      <m:r>
                        <a:rPr lang="en-GB" b="1" i="1" smtClean="0">
                          <a:latin typeface="Cambria Math" panose="02040503050406030204" pitchFamily="18" charset="0"/>
                        </a:rPr>
                        <m:t>𝟗</m:t>
                      </m:r>
                      <m:r>
                        <a:rPr lang="en-GB" b="1" i="1" smtClean="0">
                          <a:latin typeface="Cambria Math" panose="02040503050406030204" pitchFamily="18" charset="0"/>
                        </a:rPr>
                        <m:t>𝒌</m:t>
                      </m:r>
                    </m:oMath>
                    <m:oMath xmlns:m="http://schemas.openxmlformats.org/officeDocument/2006/math">
                      <m:r>
                        <a:rPr lang="en-GB" b="1" i="1" smtClean="0">
                          <a:latin typeface="Cambria Math" panose="02040503050406030204" pitchFamily="18" charset="0"/>
                        </a:rPr>
                        <m:t>  =</m:t>
                      </m:r>
                      <m:r>
                        <a:rPr lang="en-GB" b="1" i="1" smtClean="0">
                          <a:latin typeface="Cambria Math" panose="02040503050406030204" pitchFamily="18" charset="0"/>
                        </a:rPr>
                        <m:t>𝟗</m:t>
                      </m:r>
                      <m:d>
                        <m:dPr>
                          <m:ctrlPr>
                            <a:rPr lang="en-GB" b="1" i="1" smtClean="0">
                              <a:latin typeface="Cambria Math" panose="02040503050406030204" pitchFamily="18" charset="0"/>
                            </a:rPr>
                          </m:ctrlPr>
                        </m:dPr>
                        <m:e>
                          <m:r>
                            <a:rPr lang="en-GB" b="1" i="1" smtClean="0">
                              <a:latin typeface="Cambria Math" panose="02040503050406030204" pitchFamily="18" charset="0"/>
                            </a:rPr>
                            <m:t>𝒂</m:t>
                          </m:r>
                          <m:r>
                            <a:rPr lang="en-GB" b="1" i="1" smtClean="0">
                              <a:latin typeface="Cambria Math" panose="02040503050406030204" pitchFamily="18" charset="0"/>
                            </a:rPr>
                            <m:t>+</m:t>
                          </m:r>
                          <m:r>
                            <a:rPr lang="en-GB" b="1" i="1" smtClean="0">
                              <a:latin typeface="Cambria Math" panose="02040503050406030204" pitchFamily="18" charset="0"/>
                            </a:rPr>
                            <m:t>𝒌</m:t>
                          </m:r>
                        </m:e>
                      </m:d>
                    </m:oMath>
                  </m:oMathPara>
                </a14:m>
                <a:endParaRPr lang="en-GB" b="1" dirty="0" smtClean="0"/>
              </a:p>
              <a:p>
                <a:r>
                  <a:rPr lang="en-GB" b="1" dirty="0" smtClean="0"/>
                  <a:t>Hence </a:t>
                </a:r>
                <a14:m>
                  <m:oMath xmlns:m="http://schemas.openxmlformats.org/officeDocument/2006/math">
                    <m:r>
                      <a:rPr lang="en-GB" b="1" i="1" smtClean="0">
                        <a:latin typeface="Cambria Math" panose="02040503050406030204" pitchFamily="18" charset="0"/>
                      </a:rPr>
                      <m:t>𝒏</m:t>
                    </m:r>
                  </m:oMath>
                </a14:m>
                <a:r>
                  <a:rPr lang="en-GB" b="1" dirty="0" smtClean="0"/>
                  <a:t> is divisible by 9.</a:t>
                </a:r>
              </a:p>
              <a:p>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467544" y="1844824"/>
                <a:ext cx="7992888" cy="3970318"/>
              </a:xfrm>
              <a:prstGeom prst="rect">
                <a:avLst/>
              </a:prstGeom>
              <a:blipFill rotWithShape="0">
                <a:blip r:embed="rId2"/>
                <a:stretch>
                  <a:fillRect l="-686" t="-922"/>
                </a:stretch>
              </a:blipFill>
            </p:spPr>
            <p:txBody>
              <a:bodyPr/>
              <a:lstStyle/>
              <a:p>
                <a:r>
                  <a:rPr lang="en-GB">
                    <a:noFill/>
                  </a:rPr>
                  <a:t> </a:t>
                </a:r>
              </a:p>
            </p:txBody>
          </p:sp>
        </mc:Fallback>
      </mc:AlternateContent>
      <p:sp>
        <p:nvSpPr>
          <p:cNvPr id="7" name="Rectangle 6"/>
          <p:cNvSpPr/>
          <p:nvPr/>
        </p:nvSpPr>
        <p:spPr>
          <a:xfrm>
            <a:off x="3203848" y="2204864"/>
            <a:ext cx="288032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3203848" y="2996456"/>
            <a:ext cx="288032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501700" y="4114800"/>
            <a:ext cx="8261300" cy="1396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333532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Exercise 3 – Digit Problems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95086" y="648589"/>
                <a:ext cx="4499428" cy="6417141"/>
              </a:xfrm>
              <a:prstGeom prst="rect">
                <a:avLst/>
              </a:prstGeom>
              <a:noFill/>
            </p:spPr>
            <p:txBody>
              <a:bodyPr wrap="square" rtlCol="0">
                <a:spAutoFit/>
              </a:bodyPr>
              <a:lstStyle/>
              <a:p>
                <a:r>
                  <a:rPr lang="en-GB" sz="1500" dirty="0" smtClean="0"/>
                  <a:t>I think of a 3-digit number and then reverse its digits. Prove that the difference between these two numbers is a multiple of 11.</a:t>
                </a:r>
              </a:p>
              <a:p>
                <a:r>
                  <a:rPr lang="en-GB" sz="1400" b="1" dirty="0" smtClean="0"/>
                  <a:t>If a number has the digits “</a:t>
                </a:r>
                <a14:m>
                  <m:oMath xmlns:m="http://schemas.openxmlformats.org/officeDocument/2006/math">
                    <m:r>
                      <a:rPr lang="en-GB" sz="1400" b="1" i="1" smtClean="0">
                        <a:latin typeface="Cambria Math" panose="02040503050406030204" pitchFamily="18" charset="0"/>
                      </a:rPr>
                      <m:t>𝒂𝒃𝒄</m:t>
                    </m:r>
                  </m:oMath>
                </a14:m>
                <a:r>
                  <a:rPr lang="en-GB" sz="1400" b="1" dirty="0" smtClean="0"/>
                  <a:t>” then its reverse is </a:t>
                </a:r>
                <a14:m>
                  <m:oMath xmlns:m="http://schemas.openxmlformats.org/officeDocument/2006/math">
                    <m:r>
                      <a:rPr lang="en-GB" sz="1400" b="1" i="1" smtClean="0">
                        <a:latin typeface="Cambria Math" panose="02040503050406030204" pitchFamily="18" charset="0"/>
                      </a:rPr>
                      <m:t>"</m:t>
                    </m:r>
                    <m:r>
                      <a:rPr lang="en-GB" sz="1400" b="1" i="1" smtClean="0">
                        <a:latin typeface="Cambria Math" panose="02040503050406030204" pitchFamily="18" charset="0"/>
                      </a:rPr>
                      <m:t>𝒄𝒃𝒂</m:t>
                    </m:r>
                    <m:r>
                      <a:rPr lang="en-GB" sz="1400" b="1" i="1" smtClean="0">
                        <a:latin typeface="Cambria Math" panose="02040503050406030204" pitchFamily="18" charset="0"/>
                      </a:rPr>
                      <m:t>“</m:t>
                    </m:r>
                  </m:oMath>
                </a14:m>
                <a:r>
                  <a:rPr lang="en-GB" sz="1400" b="1" dirty="0" smtClean="0"/>
                  <a:t>.</a:t>
                </a:r>
              </a:p>
              <a:p>
                <a:r>
                  <a:rPr lang="en-GB" sz="1400" b="1" dirty="0" smtClean="0"/>
                  <a:t>Each number has the value </a:t>
                </a:r>
                <a14:m>
                  <m:oMath xmlns:m="http://schemas.openxmlformats.org/officeDocument/2006/math">
                    <m:r>
                      <a:rPr lang="en-GB" sz="1400" b="1" i="1" smtClean="0">
                        <a:latin typeface="Cambria Math" panose="02040503050406030204" pitchFamily="18" charset="0"/>
                      </a:rPr>
                      <m:t>𝟏𝟎𝟎</m:t>
                    </m:r>
                    <m:r>
                      <a:rPr lang="en-GB" sz="1400" b="1" i="1" smtClean="0">
                        <a:latin typeface="Cambria Math" panose="02040503050406030204" pitchFamily="18" charset="0"/>
                      </a:rPr>
                      <m:t>𝒂</m:t>
                    </m:r>
                    <m:r>
                      <a:rPr lang="en-GB" sz="1400" b="1" i="1" smtClean="0">
                        <a:latin typeface="Cambria Math" panose="02040503050406030204" pitchFamily="18" charset="0"/>
                      </a:rPr>
                      <m:t>+</m:t>
                    </m:r>
                    <m:r>
                      <a:rPr lang="en-GB" sz="1400" b="1" i="1" smtClean="0">
                        <a:latin typeface="Cambria Math" panose="02040503050406030204" pitchFamily="18" charset="0"/>
                      </a:rPr>
                      <m:t>𝟏𝟎</m:t>
                    </m:r>
                    <m:r>
                      <a:rPr lang="en-GB" sz="1400" b="1" i="1" smtClean="0">
                        <a:latin typeface="Cambria Math" panose="02040503050406030204" pitchFamily="18" charset="0"/>
                      </a:rPr>
                      <m:t>𝒃</m:t>
                    </m:r>
                    <m:r>
                      <a:rPr lang="en-GB" sz="1400" b="1" i="1" smtClean="0">
                        <a:latin typeface="Cambria Math" panose="02040503050406030204" pitchFamily="18" charset="0"/>
                      </a:rPr>
                      <m:t>+</m:t>
                    </m:r>
                    <m:r>
                      <a:rPr lang="en-GB" sz="1400" b="1" i="1" smtClean="0">
                        <a:latin typeface="Cambria Math" panose="02040503050406030204" pitchFamily="18" charset="0"/>
                      </a:rPr>
                      <m:t>𝒄</m:t>
                    </m:r>
                  </m:oMath>
                </a14:m>
                <a:r>
                  <a:rPr lang="en-GB" sz="1400" b="1" dirty="0" smtClean="0"/>
                  <a:t> and </a:t>
                </a:r>
                <a14:m>
                  <m:oMath xmlns:m="http://schemas.openxmlformats.org/officeDocument/2006/math">
                    <m:r>
                      <a:rPr lang="en-GB" sz="1400" b="1" i="1" smtClean="0">
                        <a:latin typeface="Cambria Math" panose="02040503050406030204" pitchFamily="18" charset="0"/>
                      </a:rPr>
                      <m:t>𝟏𝟎𝟎</m:t>
                    </m:r>
                    <m:r>
                      <a:rPr lang="en-GB" sz="1400" b="1" i="1" smtClean="0">
                        <a:latin typeface="Cambria Math" panose="02040503050406030204" pitchFamily="18" charset="0"/>
                      </a:rPr>
                      <m:t>𝒄</m:t>
                    </m:r>
                    <m:r>
                      <a:rPr lang="en-GB" sz="1400" b="1" i="1" smtClean="0">
                        <a:latin typeface="Cambria Math" panose="02040503050406030204" pitchFamily="18" charset="0"/>
                      </a:rPr>
                      <m:t>+</m:t>
                    </m:r>
                    <m:r>
                      <a:rPr lang="en-GB" sz="1400" b="1" i="1" smtClean="0">
                        <a:latin typeface="Cambria Math" panose="02040503050406030204" pitchFamily="18" charset="0"/>
                      </a:rPr>
                      <m:t>𝟏𝟎</m:t>
                    </m:r>
                    <m:r>
                      <a:rPr lang="en-GB" sz="1400" b="1" i="1" smtClean="0">
                        <a:latin typeface="Cambria Math" panose="02040503050406030204" pitchFamily="18" charset="0"/>
                      </a:rPr>
                      <m:t>𝒃</m:t>
                    </m:r>
                    <m:r>
                      <a:rPr lang="en-GB" sz="1400" b="1" i="1" smtClean="0">
                        <a:latin typeface="Cambria Math" panose="02040503050406030204" pitchFamily="18" charset="0"/>
                      </a:rPr>
                      <m:t>+</m:t>
                    </m:r>
                    <m:r>
                      <a:rPr lang="en-GB" sz="1400" b="1" i="1" smtClean="0">
                        <a:latin typeface="Cambria Math" panose="02040503050406030204" pitchFamily="18" charset="0"/>
                      </a:rPr>
                      <m:t>𝒂</m:t>
                    </m:r>
                  </m:oMath>
                </a14:m>
                <a:r>
                  <a:rPr lang="en-GB" sz="1400" b="1" dirty="0" smtClean="0"/>
                  <a:t>.</a:t>
                </a:r>
              </a:p>
              <a:p>
                <a:pP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rPr>
                        <m:t>𝟏𝟎𝟎</m:t>
                      </m:r>
                      <m:r>
                        <a:rPr lang="en-GB" sz="1400" b="1" i="1" smtClean="0">
                          <a:latin typeface="Cambria Math" panose="02040503050406030204" pitchFamily="18" charset="0"/>
                        </a:rPr>
                        <m:t>𝒂</m:t>
                      </m:r>
                      <m:r>
                        <a:rPr lang="en-GB" sz="1400" b="1" i="1" smtClean="0">
                          <a:latin typeface="Cambria Math" panose="02040503050406030204" pitchFamily="18" charset="0"/>
                        </a:rPr>
                        <m:t>+</m:t>
                      </m:r>
                      <m:r>
                        <a:rPr lang="en-GB" sz="1400" b="1" i="1" smtClean="0">
                          <a:latin typeface="Cambria Math" panose="02040503050406030204" pitchFamily="18" charset="0"/>
                        </a:rPr>
                        <m:t>𝟏𝟎</m:t>
                      </m:r>
                      <m:r>
                        <a:rPr lang="en-GB" sz="1400" b="1" i="1" smtClean="0">
                          <a:latin typeface="Cambria Math" panose="02040503050406030204" pitchFamily="18" charset="0"/>
                        </a:rPr>
                        <m:t>𝒃</m:t>
                      </m:r>
                      <m:r>
                        <a:rPr lang="en-GB" sz="1400" b="1" i="1" smtClean="0">
                          <a:latin typeface="Cambria Math" panose="02040503050406030204" pitchFamily="18" charset="0"/>
                        </a:rPr>
                        <m:t>+</m:t>
                      </m:r>
                      <m:r>
                        <a:rPr lang="en-GB" sz="1400" b="1" i="1" smtClean="0">
                          <a:latin typeface="Cambria Math" panose="02040503050406030204" pitchFamily="18" charset="0"/>
                        </a:rPr>
                        <m:t>𝒄</m:t>
                      </m:r>
                      <m:r>
                        <a:rPr lang="en-GB" sz="1400" b="1" i="1" smtClean="0">
                          <a:latin typeface="Cambria Math" panose="02040503050406030204" pitchFamily="18" charset="0"/>
                        </a:rPr>
                        <m:t>−</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𝟏𝟎𝟎</m:t>
                          </m:r>
                          <m:r>
                            <a:rPr lang="en-GB" sz="1400" b="1" i="1" smtClean="0">
                              <a:latin typeface="Cambria Math" panose="02040503050406030204" pitchFamily="18" charset="0"/>
                            </a:rPr>
                            <m:t>𝒄</m:t>
                          </m:r>
                          <m:r>
                            <a:rPr lang="en-GB" sz="1400" b="1" i="1" smtClean="0">
                              <a:latin typeface="Cambria Math" panose="02040503050406030204" pitchFamily="18" charset="0"/>
                            </a:rPr>
                            <m:t>+</m:t>
                          </m:r>
                          <m:r>
                            <a:rPr lang="en-GB" sz="1400" b="1" i="1" smtClean="0">
                              <a:latin typeface="Cambria Math" panose="02040503050406030204" pitchFamily="18" charset="0"/>
                            </a:rPr>
                            <m:t>𝟏𝟎</m:t>
                          </m:r>
                          <m:r>
                            <a:rPr lang="en-GB" sz="1400" b="1" i="1" smtClean="0">
                              <a:latin typeface="Cambria Math" panose="02040503050406030204" pitchFamily="18" charset="0"/>
                            </a:rPr>
                            <m:t>𝒃</m:t>
                          </m:r>
                          <m:r>
                            <a:rPr lang="en-GB" sz="1400" b="1" i="1" smtClean="0">
                              <a:latin typeface="Cambria Math" panose="02040503050406030204" pitchFamily="18" charset="0"/>
                            </a:rPr>
                            <m:t>+</m:t>
                          </m:r>
                          <m:r>
                            <a:rPr lang="en-GB" sz="1400" b="1" i="1" smtClean="0">
                              <a:latin typeface="Cambria Math" panose="02040503050406030204" pitchFamily="18" charset="0"/>
                            </a:rPr>
                            <m:t>𝒂</m:t>
                          </m:r>
                        </m:e>
                      </m:d>
                    </m:oMath>
                    <m:oMath xmlns:m="http://schemas.openxmlformats.org/officeDocument/2006/math">
                      <m:r>
                        <a:rPr lang="en-GB" sz="1400" b="1" i="1" smtClean="0">
                          <a:latin typeface="Cambria Math" panose="02040503050406030204" pitchFamily="18" charset="0"/>
                        </a:rPr>
                        <m:t>=</m:t>
                      </m:r>
                      <m:r>
                        <a:rPr lang="en-GB" sz="1400" b="1" i="1" smtClean="0">
                          <a:latin typeface="Cambria Math" panose="02040503050406030204" pitchFamily="18" charset="0"/>
                        </a:rPr>
                        <m:t>𝟗𝟗</m:t>
                      </m:r>
                      <m:r>
                        <a:rPr lang="en-GB" sz="1400" b="1" i="1" smtClean="0">
                          <a:latin typeface="Cambria Math" panose="02040503050406030204" pitchFamily="18" charset="0"/>
                        </a:rPr>
                        <m:t>𝒂</m:t>
                      </m:r>
                      <m:r>
                        <a:rPr lang="en-GB" sz="1400" b="1" i="1" smtClean="0">
                          <a:latin typeface="Cambria Math" panose="02040503050406030204" pitchFamily="18" charset="0"/>
                        </a:rPr>
                        <m:t>−</m:t>
                      </m:r>
                      <m:r>
                        <a:rPr lang="en-GB" sz="1400" b="1" i="1" smtClean="0">
                          <a:latin typeface="Cambria Math" panose="02040503050406030204" pitchFamily="18" charset="0"/>
                        </a:rPr>
                        <m:t>𝟗𝟗</m:t>
                      </m:r>
                      <m:r>
                        <a:rPr lang="en-GB" sz="1400" b="1" i="1" smtClean="0">
                          <a:latin typeface="Cambria Math" panose="02040503050406030204" pitchFamily="18" charset="0"/>
                        </a:rPr>
                        <m:t>𝒄</m:t>
                      </m:r>
                      <m:r>
                        <a:rPr lang="en-GB" sz="1400" b="1" i="1" smtClean="0">
                          <a:latin typeface="Cambria Math" panose="02040503050406030204" pitchFamily="18" charset="0"/>
                        </a:rPr>
                        <m:t>=</m:t>
                      </m:r>
                      <m:r>
                        <a:rPr lang="en-GB" sz="1400" b="1" i="1" smtClean="0">
                          <a:latin typeface="Cambria Math" panose="02040503050406030204" pitchFamily="18" charset="0"/>
                        </a:rPr>
                        <m:t>𝟏𝟏</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𝟗</m:t>
                          </m:r>
                          <m:r>
                            <a:rPr lang="en-GB" sz="1400" b="1" i="1" smtClean="0">
                              <a:latin typeface="Cambria Math" panose="02040503050406030204" pitchFamily="18" charset="0"/>
                            </a:rPr>
                            <m:t>𝒂</m:t>
                          </m:r>
                          <m:r>
                            <a:rPr lang="en-GB" sz="1400" b="1" i="1" smtClean="0">
                              <a:latin typeface="Cambria Math" panose="02040503050406030204" pitchFamily="18" charset="0"/>
                            </a:rPr>
                            <m:t>−</m:t>
                          </m:r>
                          <m:r>
                            <a:rPr lang="en-GB" sz="1400" b="1" i="1" smtClean="0">
                              <a:latin typeface="Cambria Math" panose="02040503050406030204" pitchFamily="18" charset="0"/>
                            </a:rPr>
                            <m:t>𝟗</m:t>
                          </m:r>
                          <m:r>
                            <a:rPr lang="en-GB" sz="1400" b="1" i="1" smtClean="0">
                              <a:latin typeface="Cambria Math" panose="02040503050406030204" pitchFamily="18" charset="0"/>
                            </a:rPr>
                            <m:t>𝒄</m:t>
                          </m:r>
                        </m:e>
                      </m:d>
                    </m:oMath>
                  </m:oMathPara>
                </a14:m>
                <a:endParaRPr lang="en-GB" sz="1400" b="1" dirty="0" smtClean="0"/>
              </a:p>
              <a:p>
                <a:endParaRPr lang="en-GB" sz="1500" b="1" dirty="0" smtClean="0"/>
              </a:p>
              <a:p>
                <a:r>
                  <a:rPr lang="en-GB" sz="1500" dirty="0" smtClean="0"/>
                  <a:t>[IMO] All </a:t>
                </a:r>
                <a:r>
                  <a:rPr lang="en-GB" sz="1500" dirty="0"/>
                  <a:t>the digits of a certain positive three-digit number are non-zero. When the digits are taken in reverse order a different number is formed. The difference between the two numbers is divisible by eight. Given that the original number is a square number, find its possible values.</a:t>
                </a:r>
              </a:p>
              <a:p>
                <a:r>
                  <a:rPr lang="en-GB" sz="1400" b="1" dirty="0"/>
                  <a:t>Difference of “</a:t>
                </a:r>
                <a14:m>
                  <m:oMath xmlns:m="http://schemas.openxmlformats.org/officeDocument/2006/math">
                    <m:r>
                      <a:rPr lang="en-GB" sz="1400" b="1" i="1">
                        <a:latin typeface="Cambria Math" panose="02040503050406030204" pitchFamily="18" charset="0"/>
                      </a:rPr>
                      <m:t>𝒂𝒃𝒄</m:t>
                    </m:r>
                  </m:oMath>
                </a14:m>
                <a:r>
                  <a:rPr lang="en-GB" sz="1400" b="1" dirty="0"/>
                  <a:t>” and </a:t>
                </a:r>
                <a14:m>
                  <m:oMath xmlns:m="http://schemas.openxmlformats.org/officeDocument/2006/math">
                    <m:r>
                      <a:rPr lang="en-GB" sz="1400" b="1" i="1">
                        <a:latin typeface="Cambria Math" panose="02040503050406030204" pitchFamily="18" charset="0"/>
                      </a:rPr>
                      <m:t>"</m:t>
                    </m:r>
                    <m:r>
                      <a:rPr lang="en-GB" sz="1400" b="1" i="1">
                        <a:latin typeface="Cambria Math" panose="02040503050406030204" pitchFamily="18" charset="0"/>
                      </a:rPr>
                      <m:t>𝒄𝒃𝒂</m:t>
                    </m:r>
                    <m:r>
                      <a:rPr lang="en-GB" sz="1400" b="1" i="1">
                        <a:latin typeface="Cambria Math" panose="02040503050406030204" pitchFamily="18" charset="0"/>
                      </a:rPr>
                      <m:t>“</m:t>
                    </m:r>
                  </m:oMath>
                </a14:m>
                <a:r>
                  <a:rPr lang="en-GB" sz="1400" b="1" dirty="0"/>
                  <a:t> is </a:t>
                </a:r>
                <a14:m>
                  <m:oMath xmlns:m="http://schemas.openxmlformats.org/officeDocument/2006/math">
                    <m:r>
                      <a:rPr lang="en-GB" sz="1400" b="1" i="1">
                        <a:latin typeface="Cambria Math" panose="02040503050406030204" pitchFamily="18" charset="0"/>
                      </a:rPr>
                      <m:t>𝟗𝟗</m:t>
                    </m:r>
                    <m:r>
                      <a:rPr lang="en-GB" sz="1400" b="1" i="1">
                        <a:latin typeface="Cambria Math" panose="02040503050406030204" pitchFamily="18" charset="0"/>
                      </a:rPr>
                      <m:t>(</m:t>
                    </m:r>
                    <m:r>
                      <a:rPr lang="en-GB" sz="1400" b="1" i="1">
                        <a:latin typeface="Cambria Math" panose="02040503050406030204" pitchFamily="18" charset="0"/>
                      </a:rPr>
                      <m:t>𝒂</m:t>
                    </m:r>
                    <m:r>
                      <a:rPr lang="en-GB" sz="1400" b="1" i="1">
                        <a:latin typeface="Cambria Math" panose="02040503050406030204" pitchFamily="18" charset="0"/>
                      </a:rPr>
                      <m:t>−</m:t>
                    </m:r>
                    <m:r>
                      <a:rPr lang="en-GB" sz="1400" b="1" i="1">
                        <a:latin typeface="Cambria Math" panose="02040503050406030204" pitchFamily="18" charset="0"/>
                      </a:rPr>
                      <m:t>𝒄</m:t>
                    </m:r>
                    <m:r>
                      <a:rPr lang="en-GB" sz="1400" b="1" i="1">
                        <a:latin typeface="Cambria Math" panose="02040503050406030204" pitchFamily="18" charset="0"/>
                      </a:rPr>
                      <m:t>)</m:t>
                    </m:r>
                  </m:oMath>
                </a14:m>
                <a:endParaRPr lang="en-GB" sz="1400" b="1" dirty="0"/>
              </a:p>
              <a:p>
                <a:r>
                  <a:rPr lang="en-GB" sz="1400" b="1" dirty="0"/>
                  <a:t>Since 99 is not divisible by 8, </a:t>
                </a:r>
                <a14:m>
                  <m:oMath xmlns:m="http://schemas.openxmlformats.org/officeDocument/2006/math">
                    <m:r>
                      <a:rPr lang="en-GB" sz="1400" b="1" i="1">
                        <a:latin typeface="Cambria Math" panose="02040503050406030204" pitchFamily="18" charset="0"/>
                      </a:rPr>
                      <m:t>𝒂</m:t>
                    </m:r>
                    <m:r>
                      <a:rPr lang="en-GB" sz="1400" b="1" i="1">
                        <a:latin typeface="Cambria Math" panose="02040503050406030204" pitchFamily="18" charset="0"/>
                      </a:rPr>
                      <m:t>−</m:t>
                    </m:r>
                    <m:r>
                      <a:rPr lang="en-GB" sz="1400" b="1" i="1">
                        <a:latin typeface="Cambria Math" panose="02040503050406030204" pitchFamily="18" charset="0"/>
                      </a:rPr>
                      <m:t>𝒄</m:t>
                    </m:r>
                  </m:oMath>
                </a14:m>
                <a:r>
                  <a:rPr lang="en-GB" sz="1400" b="1" dirty="0"/>
                  <a:t> </a:t>
                </a:r>
                <a:r>
                  <a:rPr lang="en-GB" sz="1400" b="1" dirty="0" smtClean="0"/>
                  <a:t>is. Only </a:t>
                </a:r>
                <a:r>
                  <a:rPr lang="en-GB" sz="1400" b="1" dirty="0"/>
                  <a:t>possible if </a:t>
                </a:r>
                <a14:m>
                  <m:oMath xmlns:m="http://schemas.openxmlformats.org/officeDocument/2006/math">
                    <m:r>
                      <a:rPr lang="en-GB" sz="1400" b="1" i="1">
                        <a:latin typeface="Cambria Math" panose="02040503050406030204" pitchFamily="18" charset="0"/>
                      </a:rPr>
                      <m:t>𝒂</m:t>
                    </m:r>
                    <m:r>
                      <a:rPr lang="en-GB" sz="1400" b="1" i="1">
                        <a:latin typeface="Cambria Math" panose="02040503050406030204" pitchFamily="18" charset="0"/>
                      </a:rPr>
                      <m:t>=</m:t>
                    </m:r>
                    <m:r>
                      <a:rPr lang="en-GB" sz="1400" b="1" i="1">
                        <a:latin typeface="Cambria Math" panose="02040503050406030204" pitchFamily="18" charset="0"/>
                      </a:rPr>
                      <m:t>𝟏</m:t>
                    </m:r>
                    <m:r>
                      <a:rPr lang="en-GB" sz="1400" b="1" i="1">
                        <a:latin typeface="Cambria Math" panose="02040503050406030204" pitchFamily="18" charset="0"/>
                      </a:rPr>
                      <m:t>, </m:t>
                    </m:r>
                    <m:r>
                      <a:rPr lang="en-GB" sz="1400" b="1" i="1">
                        <a:latin typeface="Cambria Math" panose="02040503050406030204" pitchFamily="18" charset="0"/>
                      </a:rPr>
                      <m:t>𝒄</m:t>
                    </m:r>
                    <m:r>
                      <a:rPr lang="en-GB" sz="1400" b="1" i="1">
                        <a:latin typeface="Cambria Math" panose="02040503050406030204" pitchFamily="18" charset="0"/>
                      </a:rPr>
                      <m:t>=</m:t>
                    </m:r>
                    <m:r>
                      <a:rPr lang="en-GB" sz="1400" b="1" i="1">
                        <a:latin typeface="Cambria Math" panose="02040503050406030204" pitchFamily="18" charset="0"/>
                      </a:rPr>
                      <m:t>𝟗</m:t>
                    </m:r>
                  </m:oMath>
                </a14:m>
                <a:r>
                  <a:rPr lang="en-GB" sz="1400" b="1" dirty="0"/>
                  <a:t> or vice </a:t>
                </a:r>
                <a:r>
                  <a:rPr lang="en-GB" sz="1400" b="1" dirty="0" smtClean="0"/>
                  <a:t>versa. Only </a:t>
                </a:r>
                <a:r>
                  <a:rPr lang="en-GB" sz="1400" b="1" dirty="0"/>
                  <a:t>square in former case is 169. Only square in latter case is 961</a:t>
                </a:r>
                <a:r>
                  <a:rPr lang="en-GB" sz="1400" b="1" dirty="0" smtClean="0"/>
                  <a:t>.</a:t>
                </a:r>
                <a:endParaRPr lang="en-GB" sz="1400" dirty="0" smtClean="0"/>
              </a:p>
              <a:p>
                <a:endParaRPr lang="en-GB" sz="1500" dirty="0" smtClean="0"/>
              </a:p>
              <a:p>
                <a:r>
                  <a:rPr lang="en-GB" sz="1500" dirty="0"/>
                  <a:t>[IMO] An ‘unfortunate’ number is a positive integer which is equal to 13 times the sum of its digits. Find all ‘unfortunate’ numbers. (Hint: start with 2 digit first)</a:t>
                </a:r>
              </a:p>
              <a:p>
                <a:r>
                  <a:rPr lang="en-GB" sz="1500" b="1" dirty="0"/>
                  <a:t>For two-digit </a:t>
                </a:r>
                <a14:m>
                  <m:oMath xmlns:m="http://schemas.openxmlformats.org/officeDocument/2006/math">
                    <m:r>
                      <a:rPr lang="en-GB" sz="1500" b="1" i="1">
                        <a:latin typeface="Cambria Math" panose="02040503050406030204" pitchFamily="18" charset="0"/>
                      </a:rPr>
                      <m:t>𝟏𝟎</m:t>
                    </m:r>
                    <m:r>
                      <a:rPr lang="en-GB" sz="1500" b="1" i="1">
                        <a:latin typeface="Cambria Math" panose="02040503050406030204" pitchFamily="18" charset="0"/>
                      </a:rPr>
                      <m:t>𝒂</m:t>
                    </m:r>
                    <m:r>
                      <a:rPr lang="en-GB" sz="1500" b="1" i="1">
                        <a:latin typeface="Cambria Math" panose="02040503050406030204" pitchFamily="18" charset="0"/>
                      </a:rPr>
                      <m:t>+</m:t>
                    </m:r>
                    <m:r>
                      <a:rPr lang="en-GB" sz="1500" b="1" i="1">
                        <a:latin typeface="Cambria Math" panose="02040503050406030204" pitchFamily="18" charset="0"/>
                      </a:rPr>
                      <m:t>𝒃</m:t>
                    </m:r>
                    <m:r>
                      <a:rPr lang="en-GB" sz="1500" b="1" i="1">
                        <a:latin typeface="Cambria Math" panose="02040503050406030204" pitchFamily="18" charset="0"/>
                      </a:rPr>
                      <m:t>=</m:t>
                    </m:r>
                    <m:r>
                      <a:rPr lang="en-GB" sz="1500" b="1" i="1">
                        <a:latin typeface="Cambria Math" panose="02040503050406030204" pitchFamily="18" charset="0"/>
                      </a:rPr>
                      <m:t>𝟏𝟑</m:t>
                    </m:r>
                    <m:d>
                      <m:dPr>
                        <m:ctrlPr>
                          <a:rPr lang="en-GB" sz="1500" b="1" i="1">
                            <a:latin typeface="Cambria Math" panose="02040503050406030204" pitchFamily="18" charset="0"/>
                          </a:rPr>
                        </m:ctrlPr>
                      </m:dPr>
                      <m:e>
                        <m:r>
                          <a:rPr lang="en-GB" sz="1500" b="1" i="1">
                            <a:latin typeface="Cambria Math" panose="02040503050406030204" pitchFamily="18" charset="0"/>
                          </a:rPr>
                          <m:t>𝒂</m:t>
                        </m:r>
                        <m:r>
                          <a:rPr lang="en-GB" sz="1500" b="1" i="1">
                            <a:latin typeface="Cambria Math" panose="02040503050406030204" pitchFamily="18" charset="0"/>
                          </a:rPr>
                          <m:t>+</m:t>
                        </m:r>
                        <m:r>
                          <a:rPr lang="en-GB" sz="1500" b="1" i="1">
                            <a:latin typeface="Cambria Math" panose="02040503050406030204" pitchFamily="18" charset="0"/>
                          </a:rPr>
                          <m:t>𝒃</m:t>
                        </m:r>
                      </m:e>
                    </m:d>
                    <m:r>
                      <a:rPr lang="en-GB" sz="1500" b="1" i="1">
                        <a:latin typeface="Cambria Math" panose="02040503050406030204" pitchFamily="18" charset="0"/>
                      </a:rPr>
                      <m:t> →</m:t>
                    </m:r>
                    <m:r>
                      <a:rPr lang="en-GB" sz="1500" b="1" i="1">
                        <a:latin typeface="Cambria Math" panose="02040503050406030204" pitchFamily="18" charset="0"/>
                      </a:rPr>
                      <m:t>𝟑</m:t>
                    </m:r>
                    <m:r>
                      <a:rPr lang="en-GB" sz="1500" b="1" i="1">
                        <a:latin typeface="Cambria Math" panose="02040503050406030204" pitchFamily="18" charset="0"/>
                      </a:rPr>
                      <m:t>𝒂</m:t>
                    </m:r>
                    <m:r>
                      <a:rPr lang="en-GB" sz="1500" b="1" i="1">
                        <a:latin typeface="Cambria Math" panose="02040503050406030204" pitchFamily="18" charset="0"/>
                      </a:rPr>
                      <m:t>+</m:t>
                    </m:r>
                    <m:r>
                      <a:rPr lang="en-GB" sz="1500" b="1" i="1">
                        <a:latin typeface="Cambria Math" panose="02040503050406030204" pitchFamily="18" charset="0"/>
                      </a:rPr>
                      <m:t>𝟏𝟐</m:t>
                    </m:r>
                    <m:r>
                      <a:rPr lang="en-GB" sz="1500" b="1" i="1">
                        <a:latin typeface="Cambria Math" panose="02040503050406030204" pitchFamily="18" charset="0"/>
                      </a:rPr>
                      <m:t>𝒃</m:t>
                    </m:r>
                    <m:r>
                      <a:rPr lang="en-GB" sz="1500" b="1" i="1">
                        <a:latin typeface="Cambria Math" panose="02040503050406030204" pitchFamily="18" charset="0"/>
                      </a:rPr>
                      <m:t>=</m:t>
                    </m:r>
                    <m:r>
                      <a:rPr lang="en-GB" sz="1500" b="1" i="1">
                        <a:latin typeface="Cambria Math" panose="02040503050406030204" pitchFamily="18" charset="0"/>
                      </a:rPr>
                      <m:t>𝟎</m:t>
                    </m:r>
                  </m:oMath>
                </a14:m>
                <a:r>
                  <a:rPr lang="en-GB" sz="1500" b="1" dirty="0"/>
                  <a:t> which is impossible. Using same approach for 3-digit:  117, 156, 195</a:t>
                </a:r>
              </a:p>
              <a:p>
                <a:r>
                  <a:rPr lang="en-GB" sz="1500" b="1" dirty="0"/>
                  <a:t>Need to also show not possible for more than 3 digits</a:t>
                </a:r>
                <a:r>
                  <a:rPr lang="en-GB" sz="1500" b="1" dirty="0" smtClean="0"/>
                  <a:t>.</a:t>
                </a:r>
                <a:endParaRPr lang="en-GB" sz="15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595086" y="648589"/>
                <a:ext cx="4499428" cy="6417141"/>
              </a:xfrm>
              <a:prstGeom prst="rect">
                <a:avLst/>
              </a:prstGeom>
              <a:blipFill rotWithShape="0">
                <a:blip r:embed="rId2"/>
                <a:stretch>
                  <a:fillRect l="-542" t="-190"/>
                </a:stretch>
              </a:blipFill>
            </p:spPr>
            <p:txBody>
              <a:bodyPr/>
              <a:lstStyle/>
              <a:p>
                <a:r>
                  <a:rPr lang="en-GB">
                    <a:noFill/>
                  </a:rPr>
                  <a:t> </a:t>
                </a:r>
              </a:p>
            </p:txBody>
          </p:sp>
        </mc:Fallback>
      </mc:AlternateContent>
      <p:sp>
        <p:nvSpPr>
          <p:cNvPr id="6" name="Rectangle 5"/>
          <p:cNvSpPr/>
          <p:nvPr/>
        </p:nvSpPr>
        <p:spPr>
          <a:xfrm>
            <a:off x="107504" y="742256"/>
            <a:ext cx="504056"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Q1</a:t>
            </a:r>
            <a:endParaRPr lang="en-GB" dirty="0"/>
          </a:p>
        </p:txBody>
      </p:sp>
      <mc:AlternateContent xmlns:mc="http://schemas.openxmlformats.org/markup-compatibility/2006" xmlns:a14="http://schemas.microsoft.com/office/drawing/2010/main">
        <mc:Choice Requires="a14">
          <p:sp>
            <p:nvSpPr>
              <p:cNvPr id="12" name="TextBox 11"/>
              <p:cNvSpPr txBox="1"/>
              <p:nvPr/>
            </p:nvSpPr>
            <p:spPr>
              <a:xfrm>
                <a:off x="5203597" y="635462"/>
                <a:ext cx="4012973" cy="6232475"/>
              </a:xfrm>
              <a:prstGeom prst="rect">
                <a:avLst/>
              </a:prstGeom>
              <a:noFill/>
            </p:spPr>
            <p:txBody>
              <a:bodyPr wrap="square" rtlCol="0">
                <a:spAutoFit/>
              </a:bodyPr>
              <a:lstStyle/>
              <a:p>
                <a:r>
                  <a:rPr lang="en-GB" sz="1500" dirty="0" smtClean="0"/>
                  <a:t>[JMO] Observe that 49 = 4 x 9 + 4 + 9</a:t>
                </a:r>
              </a:p>
              <a:p>
                <a:pPr lvl="0"/>
                <a:r>
                  <a:rPr lang="en-GB" sz="1500" dirty="0" smtClean="0"/>
                  <a:t>Use algebra to find </a:t>
                </a:r>
                <a:r>
                  <a:rPr lang="en-GB" sz="1500" dirty="0"/>
                  <a:t>all other two-digit numbers which are equal to the product of their digits plus the sum of their digits</a:t>
                </a:r>
                <a:r>
                  <a:rPr lang="en-GB" sz="1500" dirty="0" smtClean="0"/>
                  <a:t>.</a:t>
                </a:r>
              </a:p>
              <a:p>
                <a:pPr lvl="0"/>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rPr>
                        <m:t>𝟏𝟎</m:t>
                      </m:r>
                      <m:r>
                        <a:rPr lang="en-GB" sz="1400" b="1" i="1" smtClean="0">
                          <a:latin typeface="Cambria Math" panose="02040503050406030204" pitchFamily="18" charset="0"/>
                        </a:rPr>
                        <m:t>𝒂</m:t>
                      </m:r>
                      <m:r>
                        <a:rPr lang="en-GB" sz="1400" b="1" i="1" smtClean="0">
                          <a:latin typeface="Cambria Math" panose="02040503050406030204" pitchFamily="18" charset="0"/>
                        </a:rPr>
                        <m:t>+</m:t>
                      </m:r>
                      <m:r>
                        <a:rPr lang="en-GB" sz="1400" b="1" i="1" smtClean="0">
                          <a:latin typeface="Cambria Math" panose="02040503050406030204" pitchFamily="18" charset="0"/>
                        </a:rPr>
                        <m:t>𝒃</m:t>
                      </m:r>
                      <m:r>
                        <a:rPr lang="en-GB" sz="1400" b="1" i="1" smtClean="0">
                          <a:latin typeface="Cambria Math" panose="02040503050406030204" pitchFamily="18" charset="0"/>
                        </a:rPr>
                        <m:t>=</m:t>
                      </m:r>
                      <m:r>
                        <a:rPr lang="en-GB" sz="1400" b="1" i="1" smtClean="0">
                          <a:latin typeface="Cambria Math" panose="02040503050406030204" pitchFamily="18" charset="0"/>
                        </a:rPr>
                        <m:t>𝒂𝒃</m:t>
                      </m:r>
                      <m:r>
                        <a:rPr lang="en-GB" sz="1400" b="1" i="1" smtClean="0">
                          <a:latin typeface="Cambria Math" panose="02040503050406030204" pitchFamily="18" charset="0"/>
                        </a:rPr>
                        <m:t>+</m:t>
                      </m:r>
                      <m:r>
                        <a:rPr lang="en-GB" sz="1400" b="1" i="1" smtClean="0">
                          <a:latin typeface="Cambria Math" panose="02040503050406030204" pitchFamily="18" charset="0"/>
                        </a:rPr>
                        <m:t>𝒂</m:t>
                      </m:r>
                      <m:r>
                        <a:rPr lang="en-GB" sz="1400" b="1" i="1" smtClean="0">
                          <a:latin typeface="Cambria Math" panose="02040503050406030204" pitchFamily="18" charset="0"/>
                        </a:rPr>
                        <m:t>+</m:t>
                      </m:r>
                      <m:r>
                        <a:rPr lang="en-GB" sz="1400" b="1" i="1" smtClean="0">
                          <a:latin typeface="Cambria Math" panose="02040503050406030204" pitchFamily="18" charset="0"/>
                        </a:rPr>
                        <m:t>𝒃</m:t>
                      </m:r>
                    </m:oMath>
                    <m:oMath xmlns:m="http://schemas.openxmlformats.org/officeDocument/2006/math">
                      <m:r>
                        <a:rPr lang="en-GB" sz="1400" b="1" i="1" smtClean="0">
                          <a:latin typeface="Cambria Math" panose="02040503050406030204" pitchFamily="18" charset="0"/>
                        </a:rPr>
                        <m:t>𝟗</m:t>
                      </m:r>
                      <m:r>
                        <a:rPr lang="en-GB" sz="1400" b="1" i="1" smtClean="0">
                          <a:latin typeface="Cambria Math" panose="02040503050406030204" pitchFamily="18" charset="0"/>
                        </a:rPr>
                        <m:t>𝒂</m:t>
                      </m:r>
                      <m:r>
                        <a:rPr lang="en-GB" sz="1400" b="1" i="1" smtClean="0">
                          <a:latin typeface="Cambria Math" panose="02040503050406030204" pitchFamily="18" charset="0"/>
                        </a:rPr>
                        <m:t>=</m:t>
                      </m:r>
                      <m:r>
                        <a:rPr lang="en-GB" sz="1400" b="1" i="1" smtClean="0">
                          <a:latin typeface="Cambria Math" panose="02040503050406030204" pitchFamily="18" charset="0"/>
                        </a:rPr>
                        <m:t>𝒂𝒃</m:t>
                      </m:r>
                    </m:oMath>
                  </m:oMathPara>
                </a14:m>
                <a:endParaRPr lang="en-GB" sz="1400" b="1" dirty="0" smtClean="0"/>
              </a:p>
              <a:p>
                <a:pPr lvl="0"/>
                <a:r>
                  <a:rPr lang="en-GB" sz="1400" b="1" dirty="0" smtClean="0"/>
                  <a:t>Given </a:t>
                </a:r>
                <a14:m>
                  <m:oMath xmlns:m="http://schemas.openxmlformats.org/officeDocument/2006/math">
                    <m:r>
                      <a:rPr lang="en-GB" sz="1400" b="1" i="1" smtClean="0">
                        <a:latin typeface="Cambria Math" panose="02040503050406030204" pitchFamily="18" charset="0"/>
                      </a:rPr>
                      <m:t>𝒂</m:t>
                    </m:r>
                  </m:oMath>
                </a14:m>
                <a:r>
                  <a:rPr lang="en-GB" sz="1400" b="1" dirty="0" smtClean="0"/>
                  <a:t> is not 0:</a:t>
                </a:r>
              </a:p>
              <a:p>
                <a:pPr lvl="0"/>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rPr>
                        <m:t>𝟗</m:t>
                      </m:r>
                      <m:r>
                        <a:rPr lang="en-GB" sz="1400" b="1" i="1" smtClean="0">
                          <a:latin typeface="Cambria Math" panose="02040503050406030204" pitchFamily="18" charset="0"/>
                        </a:rPr>
                        <m:t>=</m:t>
                      </m:r>
                      <m:r>
                        <a:rPr lang="en-GB" sz="1400" b="1" i="1" smtClean="0">
                          <a:latin typeface="Cambria Math" panose="02040503050406030204" pitchFamily="18" charset="0"/>
                        </a:rPr>
                        <m:t>𝒃</m:t>
                      </m:r>
                    </m:oMath>
                  </m:oMathPara>
                </a14:m>
                <a:endParaRPr lang="en-GB" sz="1400" b="1" dirty="0" smtClean="0"/>
              </a:p>
              <a:p>
                <a:pPr lvl="0"/>
                <a:r>
                  <a:rPr lang="en-GB" sz="1400" b="1" dirty="0" smtClean="0"/>
                  <a:t>Thus numbers are </a:t>
                </a:r>
                <a14:m>
                  <m:oMath xmlns:m="http://schemas.openxmlformats.org/officeDocument/2006/math">
                    <m:r>
                      <a:rPr lang="en-GB" sz="1400" b="1" i="1" smtClean="0">
                        <a:latin typeface="Cambria Math" panose="02040503050406030204" pitchFamily="18" charset="0"/>
                      </a:rPr>
                      <m:t>𝟏𝟗</m:t>
                    </m:r>
                    <m:r>
                      <a:rPr lang="en-GB" sz="1400" b="1" i="1" smtClean="0">
                        <a:latin typeface="Cambria Math" panose="02040503050406030204" pitchFamily="18" charset="0"/>
                      </a:rPr>
                      <m:t>, </m:t>
                    </m:r>
                    <m:r>
                      <a:rPr lang="en-GB" sz="1400" b="1" i="1" smtClean="0">
                        <a:latin typeface="Cambria Math" panose="02040503050406030204" pitchFamily="18" charset="0"/>
                      </a:rPr>
                      <m:t>𝟐𝟗</m:t>
                    </m:r>
                    <m:r>
                      <a:rPr lang="en-GB" sz="1400" b="1" i="1" smtClean="0">
                        <a:latin typeface="Cambria Math" panose="02040503050406030204" pitchFamily="18" charset="0"/>
                      </a:rPr>
                      <m:t>, …, </m:t>
                    </m:r>
                    <m:r>
                      <a:rPr lang="en-GB" sz="1400" b="1" i="1" smtClean="0">
                        <a:latin typeface="Cambria Math" panose="02040503050406030204" pitchFamily="18" charset="0"/>
                      </a:rPr>
                      <m:t>𝟗𝟗</m:t>
                    </m:r>
                  </m:oMath>
                </a14:m>
                <a:endParaRPr lang="en-GB" sz="1400" b="1" dirty="0"/>
              </a:p>
              <a:p>
                <a:pPr lvl="0"/>
                <a:r>
                  <a:rPr lang="en-GB" sz="1500" dirty="0"/>
                  <a:t>Prove that there are no three-digit numbers which are equal to the product of their digits plus the sum of their digits.</a:t>
                </a:r>
              </a:p>
              <a:p>
                <a:pP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rPr>
                        <m:t>𝟏𝟎𝟎</m:t>
                      </m:r>
                      <m:r>
                        <a:rPr lang="en-GB" sz="1400" b="1" i="1" smtClean="0">
                          <a:latin typeface="Cambria Math" panose="02040503050406030204" pitchFamily="18" charset="0"/>
                        </a:rPr>
                        <m:t>𝒂</m:t>
                      </m:r>
                      <m:r>
                        <a:rPr lang="en-GB" sz="1400" b="1" i="1" smtClean="0">
                          <a:latin typeface="Cambria Math" panose="02040503050406030204" pitchFamily="18" charset="0"/>
                        </a:rPr>
                        <m:t>+</m:t>
                      </m:r>
                      <m:r>
                        <a:rPr lang="en-GB" sz="1400" b="1" i="1" smtClean="0">
                          <a:latin typeface="Cambria Math" panose="02040503050406030204" pitchFamily="18" charset="0"/>
                        </a:rPr>
                        <m:t>𝟏𝟎</m:t>
                      </m:r>
                      <m:r>
                        <a:rPr lang="en-GB" sz="1400" b="1" i="1" smtClean="0">
                          <a:latin typeface="Cambria Math" panose="02040503050406030204" pitchFamily="18" charset="0"/>
                        </a:rPr>
                        <m:t>𝒃</m:t>
                      </m:r>
                      <m:r>
                        <a:rPr lang="en-GB" sz="1400" b="1" i="1" smtClean="0">
                          <a:latin typeface="Cambria Math" panose="02040503050406030204" pitchFamily="18" charset="0"/>
                        </a:rPr>
                        <m:t>+</m:t>
                      </m:r>
                      <m:r>
                        <a:rPr lang="en-GB" sz="1400" b="1" i="1" smtClean="0">
                          <a:latin typeface="Cambria Math" panose="02040503050406030204" pitchFamily="18" charset="0"/>
                        </a:rPr>
                        <m:t>𝒄</m:t>
                      </m:r>
                      <m:r>
                        <a:rPr lang="en-GB" sz="1400" b="1" i="1" smtClean="0">
                          <a:latin typeface="Cambria Math" panose="02040503050406030204" pitchFamily="18" charset="0"/>
                        </a:rPr>
                        <m:t>=</m:t>
                      </m:r>
                      <m:r>
                        <a:rPr lang="en-GB" sz="1400" b="1" i="1" smtClean="0">
                          <a:latin typeface="Cambria Math" panose="02040503050406030204" pitchFamily="18" charset="0"/>
                        </a:rPr>
                        <m:t>𝒂𝒃𝒄</m:t>
                      </m:r>
                      <m:r>
                        <a:rPr lang="en-GB" sz="1400" b="1" i="1" smtClean="0">
                          <a:latin typeface="Cambria Math" panose="02040503050406030204" pitchFamily="18" charset="0"/>
                        </a:rPr>
                        <m:t>+</m:t>
                      </m:r>
                      <m:r>
                        <a:rPr lang="en-GB" sz="1400" b="1" i="1" smtClean="0">
                          <a:latin typeface="Cambria Math" panose="02040503050406030204" pitchFamily="18" charset="0"/>
                        </a:rPr>
                        <m:t>𝒂</m:t>
                      </m:r>
                      <m:r>
                        <a:rPr lang="en-GB" sz="1400" b="1" i="1" smtClean="0">
                          <a:latin typeface="Cambria Math" panose="02040503050406030204" pitchFamily="18" charset="0"/>
                        </a:rPr>
                        <m:t>+</m:t>
                      </m:r>
                      <m:r>
                        <a:rPr lang="en-GB" sz="1400" b="1" i="1" smtClean="0">
                          <a:latin typeface="Cambria Math" panose="02040503050406030204" pitchFamily="18" charset="0"/>
                        </a:rPr>
                        <m:t>𝒃</m:t>
                      </m:r>
                      <m:r>
                        <a:rPr lang="en-GB" sz="1400" b="1" i="1" smtClean="0">
                          <a:latin typeface="Cambria Math" panose="02040503050406030204" pitchFamily="18" charset="0"/>
                        </a:rPr>
                        <m:t>+</m:t>
                      </m:r>
                      <m:r>
                        <a:rPr lang="en-GB" sz="1400" b="1" i="1" smtClean="0">
                          <a:latin typeface="Cambria Math" panose="02040503050406030204" pitchFamily="18" charset="0"/>
                        </a:rPr>
                        <m:t>𝒄</m:t>
                      </m:r>
                    </m:oMath>
                    <m:oMath xmlns:m="http://schemas.openxmlformats.org/officeDocument/2006/math">
                      <m:r>
                        <a:rPr lang="en-GB" sz="1400" b="1" i="1" smtClean="0">
                          <a:latin typeface="Cambria Math" panose="02040503050406030204" pitchFamily="18" charset="0"/>
                        </a:rPr>
                        <m:t>𝟗𝟗</m:t>
                      </m:r>
                      <m:r>
                        <a:rPr lang="en-GB" sz="1400" b="1" i="1" smtClean="0">
                          <a:latin typeface="Cambria Math" panose="02040503050406030204" pitchFamily="18" charset="0"/>
                        </a:rPr>
                        <m:t>𝒂</m:t>
                      </m:r>
                      <m:r>
                        <a:rPr lang="en-GB" sz="1400" b="1" i="1" smtClean="0">
                          <a:latin typeface="Cambria Math" panose="02040503050406030204" pitchFamily="18" charset="0"/>
                        </a:rPr>
                        <m:t>+</m:t>
                      </m:r>
                      <m:r>
                        <a:rPr lang="en-GB" sz="1400" b="1" i="1" smtClean="0">
                          <a:latin typeface="Cambria Math" panose="02040503050406030204" pitchFamily="18" charset="0"/>
                        </a:rPr>
                        <m:t>𝟗</m:t>
                      </m:r>
                      <m:r>
                        <a:rPr lang="en-GB" sz="1400" b="1" i="1" smtClean="0">
                          <a:latin typeface="Cambria Math" panose="02040503050406030204" pitchFamily="18" charset="0"/>
                        </a:rPr>
                        <m:t>𝒃</m:t>
                      </m:r>
                      <m:r>
                        <a:rPr lang="en-GB" sz="1400" b="1" i="1" smtClean="0">
                          <a:latin typeface="Cambria Math" panose="02040503050406030204" pitchFamily="18" charset="0"/>
                        </a:rPr>
                        <m:t>=</m:t>
                      </m:r>
                      <m:r>
                        <a:rPr lang="en-GB" sz="1400" b="1" i="1" smtClean="0">
                          <a:latin typeface="Cambria Math" panose="02040503050406030204" pitchFamily="18" charset="0"/>
                        </a:rPr>
                        <m:t>𝒂𝒃𝒄</m:t>
                      </m:r>
                    </m:oMath>
                  </m:oMathPara>
                </a14:m>
                <a:endParaRPr lang="en-GB" sz="1400" b="1" dirty="0" smtClean="0"/>
              </a:p>
              <a:p>
                <a:r>
                  <a:rPr lang="en-GB" sz="1400" b="1" dirty="0" smtClean="0"/>
                  <a:t>But since </a:t>
                </a:r>
                <a14:m>
                  <m:oMath xmlns:m="http://schemas.openxmlformats.org/officeDocument/2006/math">
                    <m:r>
                      <a:rPr lang="en-GB" sz="1400" b="1" i="1" smtClean="0">
                        <a:latin typeface="Cambria Math" panose="02040503050406030204" pitchFamily="18" charset="0"/>
                      </a:rPr>
                      <m:t>𝒃𝒄</m:t>
                    </m:r>
                  </m:oMath>
                </a14:m>
                <a:r>
                  <a:rPr lang="en-GB" sz="1400" b="1" dirty="0" smtClean="0"/>
                  <a:t> is at most 81, </a:t>
                </a:r>
                <a14:m>
                  <m:oMath xmlns:m="http://schemas.openxmlformats.org/officeDocument/2006/math">
                    <m:r>
                      <a:rPr lang="en-GB" sz="1400" b="1" i="1" smtClean="0">
                        <a:latin typeface="Cambria Math" panose="02040503050406030204" pitchFamily="18" charset="0"/>
                      </a:rPr>
                      <m:t>𝟗𝟗</m:t>
                    </m:r>
                    <m:r>
                      <a:rPr lang="en-GB" sz="1400" b="1" i="1" smtClean="0">
                        <a:latin typeface="Cambria Math" panose="02040503050406030204" pitchFamily="18" charset="0"/>
                      </a:rPr>
                      <m:t>&gt;</m:t>
                    </m:r>
                    <m:r>
                      <a:rPr lang="en-GB" sz="1400" b="1" i="1" smtClean="0">
                        <a:latin typeface="Cambria Math" panose="02040503050406030204" pitchFamily="18" charset="0"/>
                      </a:rPr>
                      <m:t>𝒃𝒄</m:t>
                    </m:r>
                  </m:oMath>
                </a14:m>
                <a:r>
                  <a:rPr lang="en-GB" sz="1400" b="1" dirty="0" smtClean="0"/>
                  <a:t> and thus </a:t>
                </a:r>
                <a14:m>
                  <m:oMath xmlns:m="http://schemas.openxmlformats.org/officeDocument/2006/math">
                    <m:r>
                      <a:rPr lang="en-GB" sz="1400" b="1" i="1" smtClean="0">
                        <a:latin typeface="Cambria Math" panose="02040503050406030204" pitchFamily="18" charset="0"/>
                      </a:rPr>
                      <m:t>𝟗𝟗</m:t>
                    </m:r>
                    <m:r>
                      <a:rPr lang="en-GB" sz="1400" b="1" i="1" smtClean="0">
                        <a:latin typeface="Cambria Math" panose="02040503050406030204" pitchFamily="18" charset="0"/>
                      </a:rPr>
                      <m:t>𝒂</m:t>
                    </m:r>
                    <m:r>
                      <a:rPr lang="en-GB" sz="1400" b="1" i="1" smtClean="0">
                        <a:latin typeface="Cambria Math" panose="02040503050406030204" pitchFamily="18" charset="0"/>
                      </a:rPr>
                      <m:t>&gt;</m:t>
                    </m:r>
                    <m:r>
                      <a:rPr lang="en-GB" sz="1400" b="1" i="1" smtClean="0">
                        <a:latin typeface="Cambria Math" panose="02040503050406030204" pitchFamily="18" charset="0"/>
                      </a:rPr>
                      <m:t>𝒂𝒃𝒄</m:t>
                    </m:r>
                  </m:oMath>
                </a14:m>
                <a:r>
                  <a:rPr lang="en-GB" sz="1400" b="1" dirty="0" smtClean="0"/>
                  <a:t> and hence the LHS is always greater.</a:t>
                </a:r>
              </a:p>
              <a:p>
                <a:endParaRPr lang="en-GB" sz="600" b="1" dirty="0"/>
              </a:p>
              <a:p>
                <a:r>
                  <a:rPr lang="en-GB" sz="1300" dirty="0" smtClean="0"/>
                  <a:t>Can you prove the 9 divisibility rule for 3 digit numbers?</a:t>
                </a:r>
              </a:p>
              <a:p>
                <a:r>
                  <a:rPr lang="en-GB" sz="1300" dirty="0" smtClean="0"/>
                  <a:t>A </a:t>
                </a:r>
                <a:r>
                  <a:rPr lang="en-GB" sz="1300" dirty="0"/>
                  <a:t>divisibility test for 7 is to subtract twice the last digit from the remaining numbers, and see if the result is divisible by 7. e.g. 392 -&gt; 39 – 4 = 35, which is clearly divisible by 7, so 392 is. Prove this works for all three-digit numbers.</a:t>
                </a:r>
              </a:p>
              <a:p>
                <a:r>
                  <a:rPr lang="en-GB" sz="1200" b="1" dirty="0"/>
                  <a:t>Let our number be n with the digits “</a:t>
                </a:r>
                <a:r>
                  <a:rPr lang="en-GB" sz="1200" b="1" dirty="0" err="1"/>
                  <a:t>abc</a:t>
                </a:r>
                <a:r>
                  <a:rPr lang="en-GB" sz="1200" b="1" dirty="0"/>
                  <a:t>”.     </a:t>
                </a:r>
                <a:endParaRPr lang="en-GB" sz="1200" b="1" dirty="0" smtClean="0"/>
              </a:p>
              <a:p>
                <a14:m>
                  <m:oMath xmlns:m="http://schemas.openxmlformats.org/officeDocument/2006/math">
                    <m:r>
                      <a:rPr lang="en-GB" sz="1200" b="1" i="1" smtClean="0">
                        <a:latin typeface="Cambria Math" panose="02040503050406030204" pitchFamily="18" charset="0"/>
                      </a:rPr>
                      <m:t>𝒏</m:t>
                    </m:r>
                    <m:r>
                      <a:rPr lang="en-GB" sz="1200" b="1" i="1" smtClean="0">
                        <a:latin typeface="Cambria Math" panose="02040503050406030204" pitchFamily="18" charset="0"/>
                      </a:rPr>
                      <m:t>=</m:t>
                    </m:r>
                    <m:r>
                      <a:rPr lang="en-GB" sz="1200" b="1" i="1" smtClean="0">
                        <a:latin typeface="Cambria Math" panose="02040503050406030204" pitchFamily="18" charset="0"/>
                      </a:rPr>
                      <m:t>𝟏𝟎𝟎</m:t>
                    </m:r>
                    <m:r>
                      <a:rPr lang="en-GB" sz="1200" b="1" i="1" smtClean="0">
                        <a:latin typeface="Cambria Math" panose="02040503050406030204" pitchFamily="18" charset="0"/>
                      </a:rPr>
                      <m:t>𝒂</m:t>
                    </m:r>
                    <m:r>
                      <a:rPr lang="en-GB" sz="1200" b="1" i="1" smtClean="0">
                        <a:latin typeface="Cambria Math" panose="02040503050406030204" pitchFamily="18" charset="0"/>
                      </a:rPr>
                      <m:t>+</m:t>
                    </m:r>
                    <m:r>
                      <a:rPr lang="en-GB" sz="1200" b="1" i="1" smtClean="0">
                        <a:latin typeface="Cambria Math" panose="02040503050406030204" pitchFamily="18" charset="0"/>
                      </a:rPr>
                      <m:t>𝟏𝟎</m:t>
                    </m:r>
                    <m:r>
                      <a:rPr lang="en-GB" sz="1200" b="1" i="1" smtClean="0">
                        <a:latin typeface="Cambria Math" panose="02040503050406030204" pitchFamily="18" charset="0"/>
                      </a:rPr>
                      <m:t>𝒃</m:t>
                    </m:r>
                    <m:r>
                      <a:rPr lang="en-GB" sz="1200" b="1" i="1" smtClean="0">
                        <a:latin typeface="Cambria Math" panose="02040503050406030204" pitchFamily="18" charset="0"/>
                      </a:rPr>
                      <m:t>+</m:t>
                    </m:r>
                    <m:r>
                      <a:rPr lang="en-GB" sz="1200" b="1" i="1" smtClean="0">
                        <a:latin typeface="Cambria Math" panose="02040503050406030204" pitchFamily="18" charset="0"/>
                      </a:rPr>
                      <m:t>𝒄</m:t>
                    </m:r>
                  </m:oMath>
                </a14:m>
                <a:r>
                  <a:rPr lang="en-GB" sz="1200" b="1" dirty="0"/>
                  <a:t>. If we subtract twice the last digit from the remaining numbers, we get 10a + b – 2c. Now if this is divisible by 7, 10a + b – 2c = 7k for some integer k. Thus </a:t>
                </a:r>
                <a14:m>
                  <m:oMath xmlns:m="http://schemas.openxmlformats.org/officeDocument/2006/math">
                    <m:r>
                      <a:rPr lang="en-GB" sz="1200" b="1" i="1" smtClean="0">
                        <a:latin typeface="Cambria Math" panose="02040503050406030204" pitchFamily="18" charset="0"/>
                      </a:rPr>
                      <m:t>𝟏𝟎𝟎</m:t>
                    </m:r>
                    <m:r>
                      <a:rPr lang="en-GB" sz="1200" b="1" i="1" smtClean="0">
                        <a:latin typeface="Cambria Math" panose="02040503050406030204" pitchFamily="18" charset="0"/>
                      </a:rPr>
                      <m:t>𝒂</m:t>
                    </m:r>
                    <m:r>
                      <a:rPr lang="en-GB" sz="1200" b="1" i="1" smtClean="0">
                        <a:latin typeface="Cambria Math" panose="02040503050406030204" pitchFamily="18" charset="0"/>
                      </a:rPr>
                      <m:t>+</m:t>
                    </m:r>
                    <m:r>
                      <a:rPr lang="en-GB" sz="1200" b="1" i="1" smtClean="0">
                        <a:latin typeface="Cambria Math" panose="02040503050406030204" pitchFamily="18" charset="0"/>
                      </a:rPr>
                      <m:t>𝟏𝟎</m:t>
                    </m:r>
                    <m:r>
                      <a:rPr lang="en-GB" sz="1200" b="1" i="1" smtClean="0">
                        <a:latin typeface="Cambria Math" panose="02040503050406030204" pitchFamily="18" charset="0"/>
                      </a:rPr>
                      <m:t>𝒃</m:t>
                    </m:r>
                    <m:r>
                      <a:rPr lang="en-GB" sz="1200" b="1" i="1" smtClean="0">
                        <a:latin typeface="Cambria Math" panose="02040503050406030204" pitchFamily="18" charset="0"/>
                      </a:rPr>
                      <m:t>−</m:t>
                    </m:r>
                    <m:r>
                      <a:rPr lang="en-GB" sz="1200" b="1" i="1" smtClean="0">
                        <a:latin typeface="Cambria Math" panose="02040503050406030204" pitchFamily="18" charset="0"/>
                      </a:rPr>
                      <m:t>𝟐𝟎</m:t>
                    </m:r>
                    <m:r>
                      <a:rPr lang="en-GB" sz="1200" b="1" i="1" smtClean="0">
                        <a:latin typeface="Cambria Math" panose="02040503050406030204" pitchFamily="18" charset="0"/>
                      </a:rPr>
                      <m:t>𝒄</m:t>
                    </m:r>
                    <m:r>
                      <a:rPr lang="en-GB" sz="1200" b="1" i="1" smtClean="0">
                        <a:latin typeface="Cambria Math" panose="02040503050406030204" pitchFamily="18" charset="0"/>
                      </a:rPr>
                      <m:t>=</m:t>
                    </m:r>
                    <m:r>
                      <a:rPr lang="en-GB" sz="1200" b="1" i="1" smtClean="0">
                        <a:latin typeface="Cambria Math" panose="02040503050406030204" pitchFamily="18" charset="0"/>
                      </a:rPr>
                      <m:t>𝟕𝟎</m:t>
                    </m:r>
                    <m:r>
                      <a:rPr lang="en-GB" sz="1200" b="1" i="1" smtClean="0">
                        <a:latin typeface="Cambria Math" panose="02040503050406030204" pitchFamily="18" charset="0"/>
                      </a:rPr>
                      <m:t>𝒌</m:t>
                    </m:r>
                  </m:oMath>
                </a14:m>
                <a:endParaRPr lang="en-GB" sz="1200" b="1" dirty="0" smtClean="0"/>
              </a:p>
              <a:p>
                <a:r>
                  <a:rPr lang="en-GB" sz="1200" b="1" dirty="0"/>
                  <a:t>Then n = 100a + 10b + c = 70k + 21c = 7(10k + 3c) which is divisible by 7</a:t>
                </a:r>
                <a:r>
                  <a:rPr lang="en-GB" sz="1200" b="1" dirty="0" smtClean="0"/>
                  <a:t>.</a:t>
                </a:r>
                <a:endParaRPr lang="en-GB" sz="15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203597" y="635462"/>
                <a:ext cx="4012973" cy="6232475"/>
              </a:xfrm>
              <a:prstGeom prst="rect">
                <a:avLst/>
              </a:prstGeom>
              <a:blipFill rotWithShape="0">
                <a:blip r:embed="rId3"/>
                <a:stretch>
                  <a:fillRect l="-608" t="-196" r="-1520"/>
                </a:stretch>
              </a:blipFill>
            </p:spPr>
            <p:txBody>
              <a:bodyPr/>
              <a:lstStyle/>
              <a:p>
                <a:r>
                  <a:rPr lang="en-GB">
                    <a:noFill/>
                  </a:rPr>
                  <a:t> </a:t>
                </a:r>
              </a:p>
            </p:txBody>
          </p:sp>
        </mc:Fallback>
      </mc:AlternateContent>
      <p:sp>
        <p:nvSpPr>
          <p:cNvPr id="13" name="Rectangle 12"/>
          <p:cNvSpPr/>
          <p:nvPr/>
        </p:nvSpPr>
        <p:spPr>
          <a:xfrm>
            <a:off x="91030" y="2717016"/>
            <a:ext cx="504056"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Q2</a:t>
            </a:r>
            <a:endParaRPr lang="en-GB" dirty="0"/>
          </a:p>
        </p:txBody>
      </p:sp>
      <p:sp>
        <p:nvSpPr>
          <p:cNvPr id="14" name="Rectangle 13"/>
          <p:cNvSpPr/>
          <p:nvPr/>
        </p:nvSpPr>
        <p:spPr>
          <a:xfrm>
            <a:off x="107504" y="5194945"/>
            <a:ext cx="504056"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Q3</a:t>
            </a:r>
            <a:endParaRPr lang="en-GB" dirty="0"/>
          </a:p>
        </p:txBody>
      </p:sp>
      <p:sp>
        <p:nvSpPr>
          <p:cNvPr id="15" name="Rectangle 14"/>
          <p:cNvSpPr/>
          <p:nvPr/>
        </p:nvSpPr>
        <p:spPr>
          <a:xfrm>
            <a:off x="4979664" y="727728"/>
            <a:ext cx="229699"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4</a:t>
            </a:r>
            <a:endParaRPr lang="en-GB" dirty="0"/>
          </a:p>
        </p:txBody>
      </p:sp>
      <p:sp>
        <p:nvSpPr>
          <p:cNvPr id="17" name="Rectangle 16"/>
          <p:cNvSpPr/>
          <p:nvPr/>
        </p:nvSpPr>
        <p:spPr>
          <a:xfrm>
            <a:off x="5008757" y="4521820"/>
            <a:ext cx="233803" cy="2559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latin typeface="Wingdings" panose="05000000000000000000" pitchFamily="2" charset="2"/>
              </a:rPr>
              <a:t>N</a:t>
            </a:r>
            <a:endParaRPr lang="en-GB" baseline="-25000" dirty="0">
              <a:latin typeface="+mj-lt"/>
            </a:endParaRPr>
          </a:p>
        </p:txBody>
      </p:sp>
      <p:sp>
        <p:nvSpPr>
          <p:cNvPr id="10" name="Rectangle 9"/>
          <p:cNvSpPr/>
          <p:nvPr/>
        </p:nvSpPr>
        <p:spPr>
          <a:xfrm>
            <a:off x="645220" y="1414856"/>
            <a:ext cx="4327373" cy="1078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652291" y="4099072"/>
            <a:ext cx="4288009" cy="8285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633212" y="5877272"/>
            <a:ext cx="4288009" cy="8285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5283200" y="1585392"/>
            <a:ext cx="3720825" cy="10562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5283200" y="3329055"/>
            <a:ext cx="3720825" cy="9254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5258949" y="5523859"/>
            <a:ext cx="3720825" cy="12420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4979664" y="2717016"/>
            <a:ext cx="229699"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b</a:t>
            </a:r>
            <a:endParaRPr lang="en-GB" dirty="0"/>
          </a:p>
        </p:txBody>
      </p:sp>
      <p:sp>
        <p:nvSpPr>
          <p:cNvPr id="24" name="Rectangle 23"/>
          <p:cNvSpPr/>
          <p:nvPr/>
        </p:nvSpPr>
        <p:spPr>
          <a:xfrm>
            <a:off x="5009830" y="4291340"/>
            <a:ext cx="229699" cy="2273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5</a:t>
            </a:r>
            <a:endParaRPr lang="en-GB"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0" grpId="0" animBg="1"/>
      <p:bldP spid="18" grpId="0" animBg="1"/>
      <p:bldP spid="19" grpId="0" animBg="1"/>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467544" y="946299"/>
            <a:ext cx="590465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[IMO] “An </a:t>
            </a:r>
            <a:r>
              <a:rPr kumimoji="0" lang="en-GB" sz="20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arithmetic</a:t>
            </a:r>
            <a:r>
              <a:rPr kumimoji="0" lang="en-GB"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sequence is one in which the difference between successive terms remains constant (for example, 4, 7, 10, 13, …). Suppose that a right-angled triangle has the property that the lengths of its sides form an arithmetic sequence. Prove that the sides of the triangle are in the ratio 3:4:5.”</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ight Triangle 3"/>
          <p:cNvSpPr/>
          <p:nvPr/>
        </p:nvSpPr>
        <p:spPr>
          <a:xfrm>
            <a:off x="6876256" y="1268760"/>
            <a:ext cx="1872208" cy="1440160"/>
          </a:xfrm>
          <a:prstGeom prst="r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 name="TextBox 4"/>
          <p:cNvSpPr txBox="1"/>
          <p:nvPr/>
        </p:nvSpPr>
        <p:spPr>
          <a:xfrm>
            <a:off x="215516" y="3356992"/>
            <a:ext cx="432048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smtClean="0"/>
              <a:t>Example of a bad proof:</a:t>
            </a:r>
            <a:endParaRPr lang="en-GB" dirty="0"/>
          </a:p>
        </p:txBody>
      </p:sp>
      <p:sp>
        <p:nvSpPr>
          <p:cNvPr id="6" name="TextBox 5"/>
          <p:cNvSpPr txBox="1"/>
          <p:nvPr/>
        </p:nvSpPr>
        <p:spPr>
          <a:xfrm>
            <a:off x="215516" y="3789040"/>
            <a:ext cx="4104456" cy="1477328"/>
          </a:xfrm>
          <a:prstGeom prst="rect">
            <a:avLst/>
          </a:prstGeom>
          <a:noFill/>
        </p:spPr>
        <p:txBody>
          <a:bodyPr wrap="square" rtlCol="0">
            <a:spAutoFit/>
          </a:bodyPr>
          <a:lstStyle/>
          <a:p>
            <a:r>
              <a:rPr lang="en-GB" dirty="0" smtClean="0"/>
              <a:t>“If the sides of the triangle are in the ratio 3:4:5, we could have any multiple of this. e.g. 6, 8, 10. These are still in an arithmetic sequence and satisfy Pythagoras Theorem.”</a:t>
            </a:r>
            <a:endParaRPr lang="en-GB" dirty="0"/>
          </a:p>
        </p:txBody>
      </p:sp>
      <p:sp>
        <p:nvSpPr>
          <p:cNvPr id="7" name="TextBox 6"/>
          <p:cNvSpPr txBox="1"/>
          <p:nvPr/>
        </p:nvSpPr>
        <p:spPr>
          <a:xfrm>
            <a:off x="219212" y="5374153"/>
            <a:ext cx="432048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smtClean="0"/>
              <a:t>Why is it bad?</a:t>
            </a:r>
            <a:endParaRPr lang="en-GB" dirty="0"/>
          </a:p>
        </p:txBody>
      </p:sp>
      <p:sp>
        <p:nvSpPr>
          <p:cNvPr id="8" name="TextBox 7"/>
          <p:cNvSpPr txBox="1"/>
          <p:nvPr/>
        </p:nvSpPr>
        <p:spPr>
          <a:xfrm>
            <a:off x="215516" y="5743485"/>
            <a:ext cx="4320480" cy="8309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1600" dirty="0" smtClean="0"/>
              <a:t>We’re supposed to be showing that IF the sides form an arithmetic sequence THEN the sides have ratio 3:4:5. They’ve just shown the reverse!</a:t>
            </a:r>
            <a:endParaRPr lang="en-GB" sz="1600" dirty="0"/>
          </a:p>
        </p:txBody>
      </p:sp>
      <p:cxnSp>
        <p:nvCxnSpPr>
          <p:cNvPr id="10" name="Straight Connector 9"/>
          <p:cNvCxnSpPr/>
          <p:nvPr/>
        </p:nvCxnSpPr>
        <p:spPr>
          <a:xfrm>
            <a:off x="0" y="3140968"/>
            <a:ext cx="9144000" cy="0"/>
          </a:xfrm>
          <a:prstGeom prst="line">
            <a:avLst/>
          </a:prstGeom>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4817752" y="3356992"/>
            <a:ext cx="421874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smtClean="0"/>
              <a:t>What would a good proof look like?</a:t>
            </a:r>
            <a:endParaRPr lang="en-GB" dirty="0"/>
          </a:p>
        </p:txBody>
      </p:sp>
      <p:sp>
        <p:nvSpPr>
          <p:cNvPr id="12" name="TextBox 11"/>
          <p:cNvSpPr txBox="1"/>
          <p:nvPr/>
        </p:nvSpPr>
        <p:spPr>
          <a:xfrm>
            <a:off x="4716016" y="3826103"/>
            <a:ext cx="4464496" cy="2862322"/>
          </a:xfrm>
          <a:prstGeom prst="rect">
            <a:avLst/>
          </a:prstGeom>
          <a:noFill/>
        </p:spPr>
        <p:txBody>
          <a:bodyPr wrap="square" rtlCol="0">
            <a:spAutoFit/>
          </a:bodyPr>
          <a:lstStyle/>
          <a:p>
            <a:r>
              <a:rPr lang="en-GB" dirty="0" smtClean="0"/>
              <a:t>Use our general structure for an algebraic proof!</a:t>
            </a:r>
          </a:p>
          <a:p>
            <a:pPr marL="285750" indent="-285750">
              <a:buFont typeface="Arial" pitchFamily="34" charset="0"/>
              <a:buChar char="•"/>
            </a:pPr>
            <a:r>
              <a:rPr lang="en-GB" dirty="0" smtClean="0"/>
              <a:t>“</a:t>
            </a:r>
            <a:r>
              <a:rPr lang="en-GB" b="1" dirty="0" smtClean="0"/>
              <a:t>Assume</a:t>
            </a:r>
            <a:r>
              <a:rPr lang="en-GB" dirty="0" smtClean="0"/>
              <a:t> that the sides form an arithmetic sequence.</a:t>
            </a:r>
          </a:p>
          <a:p>
            <a:pPr marL="285750" indent="-285750">
              <a:buFont typeface="Arial" pitchFamily="34" charset="0"/>
              <a:buChar char="•"/>
            </a:pPr>
            <a:r>
              <a:rPr lang="en-GB" b="1" dirty="0" smtClean="0"/>
              <a:t>Model</a:t>
            </a:r>
            <a:r>
              <a:rPr lang="en-GB" dirty="0" smtClean="0"/>
              <a:t> this assumption, using algebraic expressions for side lengths that represent all possible arithmetic sequences, e.g. a-b, a, </a:t>
            </a:r>
            <a:r>
              <a:rPr lang="en-GB" dirty="0" err="1" smtClean="0"/>
              <a:t>a+b</a:t>
            </a:r>
            <a:r>
              <a:rPr lang="en-GB" dirty="0" smtClean="0"/>
              <a:t>.</a:t>
            </a:r>
          </a:p>
          <a:p>
            <a:pPr marL="285750" indent="-285750">
              <a:buFont typeface="Arial" pitchFamily="34" charset="0"/>
              <a:buChar char="•"/>
            </a:pPr>
            <a:r>
              <a:rPr lang="en-GB" dirty="0" smtClean="0"/>
              <a:t>Do some </a:t>
            </a:r>
            <a:r>
              <a:rPr lang="en-GB" b="1" dirty="0" smtClean="0"/>
              <a:t>manipulation </a:t>
            </a:r>
            <a:r>
              <a:rPr lang="en-GB" dirty="0" smtClean="0"/>
              <a:t>using Pythagoras...</a:t>
            </a:r>
          </a:p>
          <a:p>
            <a:pPr marL="285750" indent="-285750">
              <a:buFont typeface="Arial" pitchFamily="34" charset="0"/>
              <a:buChar char="•"/>
            </a:pPr>
            <a:r>
              <a:rPr lang="en-GB" b="1" dirty="0" smtClean="0"/>
              <a:t>Therefore</a:t>
            </a:r>
            <a:r>
              <a:rPr lang="en-GB" dirty="0" smtClean="0"/>
              <a:t>, the sides have ratio 3:4:5.” </a:t>
            </a:r>
            <a:endParaRPr lang="en-GB" dirty="0"/>
          </a:p>
        </p:txBody>
      </p:sp>
      <p:sp>
        <p:nvSpPr>
          <p:cNvPr id="13" name="Rectangle 12"/>
          <p:cNvSpPr/>
          <p:nvPr/>
        </p:nvSpPr>
        <p:spPr>
          <a:xfrm>
            <a:off x="200720" y="5733256"/>
            <a:ext cx="4320480" cy="864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4800328" y="3716288"/>
            <a:ext cx="4248472" cy="28489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5" name="Group 14"/>
          <p:cNvGrpSpPr/>
          <p:nvPr/>
        </p:nvGrpSpPr>
        <p:grpSpPr>
          <a:xfrm>
            <a:off x="0" y="0"/>
            <a:ext cx="9143074" cy="599127"/>
            <a:chOff x="0" y="13335"/>
            <a:chExt cx="9144218" cy="599127"/>
          </a:xfrm>
        </p:grpSpPr>
        <p:sp>
          <p:nvSpPr>
            <p:cNvPr id="16"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Another Example of Good/Bad Proofs</a:t>
              </a:r>
              <a:endParaRPr lang="en-GB" sz="3200" dirty="0"/>
            </a:p>
          </p:txBody>
        </p:sp>
        <p:cxnSp>
          <p:nvCxnSpPr>
            <p:cNvPr id="17" name="Straight Connector 1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467544" y="980728"/>
                <a:ext cx="6192688" cy="2616101"/>
              </a:xfrm>
              <a:prstGeom prst="rect">
                <a:avLst/>
              </a:prstGeom>
              <a:noFill/>
            </p:spPr>
            <p:txBody>
              <a:bodyPr wrap="square" rtlCol="0">
                <a:spAutoFit/>
              </a:bodyPr>
              <a:lstStyle/>
              <a:p>
                <a:r>
                  <a:rPr lang="en-GB" sz="2200" dirty="0" smtClean="0"/>
                  <a:t>In 1772 Euler noticed that the following equation gives prime numbers for many positive integers n:</a:t>
                </a:r>
              </a:p>
              <a:p>
                <a:endParaRPr lang="en-GB" sz="1000" dirty="0" smtClean="0"/>
              </a:p>
              <a:p>
                <a:pPr algn="ctr"/>
                <a14:m>
                  <m:oMathPara xmlns:m="http://schemas.openxmlformats.org/officeDocument/2006/math">
                    <m:oMathParaPr>
                      <m:jc m:val="centerGroup"/>
                    </m:oMathParaPr>
                    <m:oMath xmlns:m="http://schemas.openxmlformats.org/officeDocument/2006/math">
                      <m:r>
                        <a:rPr lang="en-GB" sz="2800" b="1" i="1" dirty="0" smtClean="0">
                          <a:latin typeface="Cambria Math"/>
                        </a:rPr>
                        <m:t>𝒏</m:t>
                      </m:r>
                      <m:r>
                        <a:rPr lang="en-GB" sz="2800" b="1" i="1" baseline="30000" dirty="0" smtClean="0">
                          <a:latin typeface="Cambria Math"/>
                        </a:rPr>
                        <m:t>𝟐</m:t>
                      </m:r>
                      <m:r>
                        <a:rPr lang="en-GB" sz="2800" b="1" i="1" dirty="0" smtClean="0">
                          <a:latin typeface="Cambria Math"/>
                        </a:rPr>
                        <m:t> –</m:t>
                      </m:r>
                      <m:r>
                        <a:rPr lang="en-GB" sz="2800" b="1" i="1" dirty="0" smtClean="0">
                          <a:latin typeface="Cambria Math"/>
                        </a:rPr>
                        <m:t>𝒏</m:t>
                      </m:r>
                      <m:r>
                        <a:rPr lang="en-GB" sz="2800" b="1" i="1" dirty="0" smtClean="0">
                          <a:latin typeface="Cambria Math"/>
                        </a:rPr>
                        <m:t>+</m:t>
                      </m:r>
                      <m:r>
                        <a:rPr lang="en-GB" sz="2800" b="1" i="1" dirty="0" smtClean="0">
                          <a:latin typeface="Cambria Math"/>
                        </a:rPr>
                        <m:t>𝟒𝟏</m:t>
                      </m:r>
                    </m:oMath>
                  </m:oMathPara>
                </a14:m>
                <a:endParaRPr lang="en-GB" sz="2800" b="1" dirty="0" smtClean="0"/>
              </a:p>
              <a:p>
                <a:pPr algn="ctr"/>
                <a:endParaRPr lang="en-GB" sz="1000" b="1" dirty="0"/>
              </a:p>
              <a:p>
                <a:r>
                  <a:rPr lang="en-GB" sz="2200" dirty="0"/>
                  <a:t>We might wonder if the </a:t>
                </a:r>
                <a:r>
                  <a:rPr lang="en-GB" sz="2200" dirty="0" smtClean="0"/>
                  <a:t>statement </a:t>
                </a:r>
                <a:r>
                  <a:rPr lang="en-GB" sz="2200" dirty="0"/>
                  <a:t>“</a:t>
                </a:r>
                <a:r>
                  <a:rPr lang="en-GB" sz="2200" i="1" dirty="0"/>
                  <a:t>For all positive integers n, </a:t>
                </a:r>
                <a:r>
                  <a:rPr lang="en-GB" sz="2200" i="1" dirty="0" smtClean="0"/>
                  <a:t>    n</a:t>
                </a:r>
                <a:r>
                  <a:rPr lang="en-GB" sz="2200" i="1" baseline="30000" dirty="0" smtClean="0"/>
                  <a:t>2</a:t>
                </a:r>
                <a:r>
                  <a:rPr lang="en-GB" sz="2200" i="1" dirty="0" smtClean="0"/>
                  <a:t> </a:t>
                </a:r>
                <a:r>
                  <a:rPr lang="en-GB" sz="2200" i="1" dirty="0"/>
                  <a:t>– n + 41 is prime</a:t>
                </a:r>
                <a:r>
                  <a:rPr lang="en-GB" sz="2200" dirty="0"/>
                  <a:t>” is true.</a:t>
                </a:r>
              </a:p>
              <a:p>
                <a:pPr algn="ctr"/>
                <a:endParaRPr lang="en-GB" sz="28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467544" y="980728"/>
                <a:ext cx="6192688" cy="2616101"/>
              </a:xfrm>
              <a:prstGeom prst="rect">
                <a:avLst/>
              </a:prstGeom>
              <a:blipFill rotWithShape="1">
                <a:blip r:embed="rId2"/>
                <a:stretch>
                  <a:fillRect l="-1280" t="-1399"/>
                </a:stretch>
              </a:blipFill>
            </p:spPr>
            <p:txBody>
              <a:bodyPr/>
              <a:lstStyle/>
              <a:p>
                <a:r>
                  <a:rPr lang="en-GB">
                    <a:noFill/>
                  </a:rPr>
                  <a:t> </a:t>
                </a:r>
              </a:p>
            </p:txBody>
          </p:sp>
        </mc:Fallback>
      </mc:AlternateContent>
      <p:grpSp>
        <p:nvGrpSpPr>
          <p:cNvPr id="4" name="Group 3"/>
          <p:cNvGrpSpPr/>
          <p:nvPr/>
        </p:nvGrpSpPr>
        <p:grpSpPr>
          <a:xfrm>
            <a:off x="7370595" y="845423"/>
            <a:ext cx="1440160" cy="1800200"/>
            <a:chOff x="7164288" y="1124744"/>
            <a:chExt cx="1656184" cy="2070230"/>
          </a:xfrm>
        </p:grpSpPr>
        <p:pic>
          <p:nvPicPr>
            <p:cNvPr id="1026" name="Picture 2" descr="Leonhard Euler 2.jpg"/>
            <p:cNvPicPr>
              <a:picLocks noChangeAspect="1" noChangeArrowheads="1"/>
            </p:cNvPicPr>
            <p:nvPr/>
          </p:nvPicPr>
          <p:blipFill>
            <a:blip r:embed="rId3" cstate="print"/>
            <a:srcRect/>
            <a:stretch>
              <a:fillRect/>
            </a:stretch>
          </p:blipFill>
          <p:spPr bwMode="auto">
            <a:xfrm>
              <a:off x="7164288" y="1124744"/>
              <a:ext cx="1656184" cy="2070230"/>
            </a:xfrm>
            <a:prstGeom prst="rect">
              <a:avLst/>
            </a:prstGeom>
            <a:noFill/>
          </p:spPr>
        </p:pic>
        <p:sp>
          <p:nvSpPr>
            <p:cNvPr id="5" name="Pie 4"/>
            <p:cNvSpPr/>
            <p:nvPr/>
          </p:nvSpPr>
          <p:spPr>
            <a:xfrm>
              <a:off x="7759492" y="1430248"/>
              <a:ext cx="83438" cy="96391"/>
            </a:xfrm>
            <a:prstGeom prst="pie">
              <a:avLst>
                <a:gd name="adj1" fmla="val 0"/>
                <a:gd name="adj2" fmla="val 1073549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Pie 5"/>
            <p:cNvSpPr/>
            <p:nvPr/>
          </p:nvSpPr>
          <p:spPr>
            <a:xfrm>
              <a:off x="7865318" y="1429539"/>
              <a:ext cx="83438" cy="96391"/>
            </a:xfrm>
            <a:prstGeom prst="pie">
              <a:avLst>
                <a:gd name="adj1" fmla="val 0"/>
                <a:gd name="adj2" fmla="val 1073549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8" name="Straight Connector 7"/>
            <p:cNvCxnSpPr>
              <a:stCxn id="5" idx="0"/>
              <a:endCxn id="6" idx="2"/>
            </p:cNvCxnSpPr>
            <p:nvPr/>
          </p:nvCxnSpPr>
          <p:spPr>
            <a:xfrm flipV="1">
              <a:off x="7842930" y="1477735"/>
              <a:ext cx="22388" cy="709"/>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a:stCxn id="6" idx="0"/>
            </p:cNvCxnSpPr>
            <p:nvPr/>
          </p:nvCxnSpPr>
          <p:spPr>
            <a:xfrm flipV="1">
              <a:off x="7948756" y="1451610"/>
              <a:ext cx="78914" cy="26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 name="TextBox 6"/>
              <p:cNvSpPr txBox="1"/>
              <p:nvPr/>
            </p:nvSpPr>
            <p:spPr>
              <a:xfrm>
                <a:off x="467544" y="3479452"/>
                <a:ext cx="7344816" cy="2554545"/>
              </a:xfrm>
              <a:prstGeom prst="rect">
                <a:avLst/>
              </a:prstGeom>
              <a:noFill/>
            </p:spPr>
            <p:txBody>
              <a:bodyPr wrap="square" rtlCol="0">
                <a:spAutoFit/>
              </a:bodyPr>
              <a:lstStyle/>
              <a:p>
                <a:r>
                  <a:rPr lang="en-GB" sz="2800" b="1" dirty="0" smtClean="0"/>
                  <a:t>Try this for a few </a:t>
                </a:r>
                <a14:m>
                  <m:oMath xmlns:m="http://schemas.openxmlformats.org/officeDocument/2006/math">
                    <m:r>
                      <a:rPr lang="en-GB" sz="2800" b="1" i="1" dirty="0" smtClean="0">
                        <a:latin typeface="Cambria Math"/>
                      </a:rPr>
                      <m:t>𝒏</m:t>
                    </m:r>
                  </m:oMath>
                </a14:m>
                <a:r>
                  <a:rPr lang="en-GB" sz="2800" b="1" dirty="0" smtClean="0"/>
                  <a:t>. How many examples of n would we need to show this statement is:</a:t>
                </a:r>
              </a:p>
              <a:p>
                <a:endParaRPr lang="en-GB" b="1" dirty="0"/>
              </a:p>
              <a:p>
                <a:pPr marL="514350" indent="-514350">
                  <a:buAutoNum type="alphaLcParenR"/>
                </a:pPr>
                <a:r>
                  <a:rPr lang="en-GB" sz="2800" b="1" dirty="0" smtClean="0"/>
                  <a:t>True</a:t>
                </a:r>
                <a:br>
                  <a:rPr lang="en-GB" sz="2800" b="1" dirty="0" smtClean="0"/>
                </a:br>
                <a:endParaRPr lang="en-GB" sz="2800" b="1" dirty="0" smtClean="0"/>
              </a:p>
              <a:p>
                <a:pPr marL="514350" indent="-514350">
                  <a:buAutoNum type="alphaLcParenR"/>
                </a:pPr>
                <a:r>
                  <a:rPr lang="en-GB" sz="2800" b="1" dirty="0" smtClean="0"/>
                  <a:t>False</a:t>
                </a:r>
                <a:endParaRPr lang="en-GB" sz="28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467544" y="3479452"/>
                <a:ext cx="7344816" cy="2554545"/>
              </a:xfrm>
              <a:prstGeom prst="rect">
                <a:avLst/>
              </a:prstGeom>
              <a:blipFill rotWithShape="1">
                <a:blip r:embed="rId4"/>
                <a:stretch>
                  <a:fillRect l="-1743" t="-2148" b="-4773"/>
                </a:stretch>
              </a:blipFill>
            </p:spPr>
            <p:txBody>
              <a:bodyPr/>
              <a:lstStyle/>
              <a:p>
                <a:r>
                  <a:rPr lang="en-GB">
                    <a:noFill/>
                  </a:rPr>
                  <a:t> </a:t>
                </a:r>
              </a:p>
            </p:txBody>
          </p:sp>
        </mc:Fallback>
      </mc:AlternateContent>
      <p:sp>
        <p:nvSpPr>
          <p:cNvPr id="20" name="Rectangle 19"/>
          <p:cNvSpPr/>
          <p:nvPr/>
        </p:nvSpPr>
        <p:spPr>
          <a:xfrm>
            <a:off x="2548556" y="4502050"/>
            <a:ext cx="1872208" cy="72008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400" dirty="0" smtClean="0"/>
              <a:t>One</a:t>
            </a:r>
            <a:endParaRPr lang="en-GB" sz="2400" dirty="0"/>
          </a:p>
        </p:txBody>
      </p:sp>
      <p:cxnSp>
        <p:nvCxnSpPr>
          <p:cNvPr id="30" name="Straight Connector 29"/>
          <p:cNvCxnSpPr/>
          <p:nvPr/>
        </p:nvCxnSpPr>
        <p:spPr>
          <a:xfrm>
            <a:off x="0" y="3212976"/>
            <a:ext cx="9144000" cy="0"/>
          </a:xfrm>
          <a:prstGeom prst="line">
            <a:avLst/>
          </a:prstGeom>
        </p:spPr>
        <p:style>
          <a:lnRef idx="3">
            <a:schemeClr val="dk1"/>
          </a:lnRef>
          <a:fillRef idx="0">
            <a:schemeClr val="dk1"/>
          </a:fillRef>
          <a:effectRef idx="2">
            <a:schemeClr val="dk1"/>
          </a:effectRef>
          <a:fontRef idx="minor">
            <a:schemeClr val="tx1"/>
          </a:fontRef>
        </p:style>
      </p:cxnSp>
      <p:grpSp>
        <p:nvGrpSpPr>
          <p:cNvPr id="32" name="Group 31"/>
          <p:cNvGrpSpPr/>
          <p:nvPr/>
        </p:nvGrpSpPr>
        <p:grpSpPr>
          <a:xfrm>
            <a:off x="0" y="0"/>
            <a:ext cx="9143074" cy="599127"/>
            <a:chOff x="0" y="13335"/>
            <a:chExt cx="9144218" cy="599127"/>
          </a:xfrm>
        </p:grpSpPr>
        <p:sp>
          <p:nvSpPr>
            <p:cNvPr id="3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How Many Examples Needed?</a:t>
              </a:r>
              <a:endParaRPr lang="en-GB" sz="3200" dirty="0"/>
            </a:p>
          </p:txBody>
        </p:sp>
        <p:cxnSp>
          <p:nvCxnSpPr>
            <p:cNvPr id="34" name="Straight Connector 3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2" name="TextBox 1"/>
              <p:cNvSpPr txBox="1"/>
              <p:nvPr/>
            </p:nvSpPr>
            <p:spPr>
              <a:xfrm>
                <a:off x="467544" y="6309320"/>
                <a:ext cx="8064896" cy="461665"/>
              </a:xfrm>
              <a:prstGeom prst="rect">
                <a:avLst/>
              </a:prstGeom>
              <a:noFill/>
            </p:spPr>
            <p:txBody>
              <a:bodyPr wrap="square" rtlCol="0">
                <a:spAutoFit/>
              </a:bodyPr>
              <a:lstStyle/>
              <a:p>
                <a:r>
                  <a:rPr lang="en-GB" dirty="0" smtClean="0"/>
                  <a:t>The smallest value of </a:t>
                </a:r>
                <a14:m>
                  <m:oMath xmlns:m="http://schemas.openxmlformats.org/officeDocument/2006/math">
                    <m:r>
                      <a:rPr lang="en-GB" b="0" i="1" smtClean="0">
                        <a:latin typeface="Cambria Math"/>
                      </a:rPr>
                      <m:t>𝑛</m:t>
                    </m:r>
                  </m:oMath>
                </a14:m>
                <a:r>
                  <a:rPr lang="en-GB" dirty="0" smtClean="0"/>
                  <a:t> for which this statement is false is: </a:t>
                </a:r>
                <a:r>
                  <a:rPr lang="en-GB" sz="2400" b="1" dirty="0" smtClean="0"/>
                  <a:t>41</a:t>
                </a:r>
                <a:endParaRPr lang="en-GB" sz="2400" b="1" dirty="0"/>
              </a:p>
            </p:txBody>
          </p:sp>
        </mc:Choice>
        <mc:Fallback xmlns="">
          <p:sp>
            <p:nvSpPr>
              <p:cNvPr id="2" name="TextBox 1"/>
              <p:cNvSpPr txBox="1">
                <a:spLocks noRot="1" noChangeAspect="1" noMove="1" noResize="1" noEditPoints="1" noAdjustHandles="1" noChangeArrowheads="1" noChangeShapeType="1" noTextEdit="1"/>
              </p:cNvSpPr>
              <p:nvPr/>
            </p:nvSpPr>
            <p:spPr>
              <a:xfrm>
                <a:off x="467544" y="6309320"/>
                <a:ext cx="8064896" cy="461665"/>
              </a:xfrm>
              <a:prstGeom prst="rect">
                <a:avLst/>
              </a:prstGeom>
              <a:blipFill rotWithShape="0">
                <a:blip r:embed="rId5"/>
                <a:stretch>
                  <a:fillRect l="-680" t="-10526" b="-28947"/>
                </a:stretch>
              </a:blipFill>
            </p:spPr>
            <p:txBody>
              <a:bodyPr/>
              <a:lstStyle/>
              <a:p>
                <a:r>
                  <a:rPr lang="en-GB">
                    <a:noFill/>
                  </a:rPr>
                  <a:t> </a:t>
                </a:r>
              </a:p>
            </p:txBody>
          </p:sp>
        </mc:Fallback>
      </mc:AlternateContent>
      <p:sp>
        <p:nvSpPr>
          <p:cNvPr id="35" name="Rectangle 34"/>
          <p:cNvSpPr/>
          <p:nvPr/>
        </p:nvSpPr>
        <p:spPr>
          <a:xfrm>
            <a:off x="6012160" y="6222060"/>
            <a:ext cx="578838"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4630694" y="4502551"/>
            <a:ext cx="1872208" cy="72008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400" dirty="0" smtClean="0"/>
              <a:t>A Few</a:t>
            </a:r>
            <a:endParaRPr lang="en-GB" sz="2400" dirty="0"/>
          </a:p>
        </p:txBody>
      </p:sp>
      <p:sp>
        <p:nvSpPr>
          <p:cNvPr id="36" name="Rectangle 35"/>
          <p:cNvSpPr/>
          <p:nvPr/>
        </p:nvSpPr>
        <p:spPr>
          <a:xfrm>
            <a:off x="6712831" y="4491168"/>
            <a:ext cx="2097923" cy="72008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400" dirty="0" smtClean="0"/>
              <a:t>Infinitely Many</a:t>
            </a:r>
            <a:endParaRPr lang="en-GB" sz="2400" dirty="0"/>
          </a:p>
        </p:txBody>
      </p:sp>
      <p:sp>
        <p:nvSpPr>
          <p:cNvPr id="37" name="Rectangle 36"/>
          <p:cNvSpPr/>
          <p:nvPr/>
        </p:nvSpPr>
        <p:spPr>
          <a:xfrm>
            <a:off x="2548556" y="5353868"/>
            <a:ext cx="1872208" cy="72008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400" dirty="0" smtClean="0"/>
              <a:t>One</a:t>
            </a:r>
            <a:endParaRPr lang="en-GB" sz="2400" dirty="0"/>
          </a:p>
        </p:txBody>
      </p:sp>
      <p:sp>
        <p:nvSpPr>
          <p:cNvPr id="38" name="Rectangle 37"/>
          <p:cNvSpPr/>
          <p:nvPr/>
        </p:nvSpPr>
        <p:spPr>
          <a:xfrm>
            <a:off x="4630694" y="5354369"/>
            <a:ext cx="1872208" cy="72008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400" dirty="0" smtClean="0"/>
              <a:t>A Few</a:t>
            </a:r>
            <a:endParaRPr lang="en-GB" sz="2400" dirty="0"/>
          </a:p>
        </p:txBody>
      </p:sp>
      <p:sp>
        <p:nvSpPr>
          <p:cNvPr id="39" name="Rectangle 38"/>
          <p:cNvSpPr/>
          <p:nvPr/>
        </p:nvSpPr>
        <p:spPr>
          <a:xfrm>
            <a:off x="6712831" y="5342986"/>
            <a:ext cx="2097923" cy="72008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400" dirty="0" smtClean="0"/>
              <a:t>Infinitely Many</a:t>
            </a:r>
            <a:endParaRPr lang="en-GB" sz="24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grpId="1" nodeType="clickEffect">
                                  <p:stCondLst>
                                    <p:cond delay="0"/>
                                  </p:stCondLst>
                                  <p:childTnLst>
                                    <p:animClr clrSpc="rgb" dir="cw">
                                      <p:cBhvr override="childStyle">
                                        <p:cTn id="6" dur="500" fill="hold"/>
                                        <p:tgtEl>
                                          <p:spTgt spid="20"/>
                                        </p:tgtEl>
                                        <p:attrNameLst>
                                          <p:attrName>style.color</p:attrName>
                                        </p:attrNameLst>
                                      </p:cBhvr>
                                      <p:to>
                                        <a:srgbClr val="FF0000"/>
                                      </p:to>
                                    </p:animClr>
                                  </p:childTnLst>
                                </p:cTn>
                              </p:par>
                            </p:childTnLst>
                          </p:cTn>
                        </p:par>
                      </p:childTnLst>
                    </p:cTn>
                  </p:par>
                </p:childTnLst>
              </p:cTn>
              <p:nextCondLst>
                <p:cond evt="onClick" delay="0">
                  <p:tgtEl>
                    <p:spTgt spid="20"/>
                  </p:tgtEl>
                </p:cond>
              </p:nextCondLst>
            </p:seq>
            <p:seq concurrent="1" nextAc="seek">
              <p:cTn id="7" restart="whenNotActive" fill="hold" evtFilter="cancelBubble" nodeType="interactiveSeq">
                <p:stCondLst>
                  <p:cond evt="onClick" delay="0">
                    <p:tgtEl>
                      <p:spTgt spid="35"/>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5"/>
                                        </p:tgtEl>
                                      </p:cBhvr>
                                    </p:animEffect>
                                    <p:set>
                                      <p:cBhvr>
                                        <p:cTn id="12"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3" restart="whenNotActive" fill="hold" evtFilter="cancelBubble" nodeType="interactiveSeq">
                <p:stCondLst>
                  <p:cond evt="onClick" delay="0">
                    <p:tgtEl>
                      <p:spTgt spid="31"/>
                    </p:tgtEl>
                  </p:cond>
                </p:stCondLst>
                <p:endSync evt="end" delay="0">
                  <p:rtn val="all"/>
                </p:endSync>
                <p:childTnLst>
                  <p:par>
                    <p:cTn id="14" fill="hold">
                      <p:stCondLst>
                        <p:cond delay="0"/>
                      </p:stCondLst>
                      <p:childTnLst>
                        <p:par>
                          <p:cTn id="15" fill="hold">
                            <p:stCondLst>
                              <p:cond delay="0"/>
                            </p:stCondLst>
                            <p:childTnLst>
                              <p:par>
                                <p:cTn id="16" presetID="3" presetClass="emph" presetSubtype="2" fill="hold" grpId="0" nodeType="clickEffect">
                                  <p:stCondLst>
                                    <p:cond delay="0"/>
                                  </p:stCondLst>
                                  <p:childTnLst>
                                    <p:animClr clrSpc="rgb" dir="cw">
                                      <p:cBhvr override="childStyle">
                                        <p:cTn id="17" dur="500" fill="hold"/>
                                        <p:tgtEl>
                                          <p:spTgt spid="31"/>
                                        </p:tgtEl>
                                        <p:attrNameLst>
                                          <p:attrName>style.color</p:attrName>
                                        </p:attrNameLst>
                                      </p:cBhvr>
                                      <p:to>
                                        <a:srgbClr val="FF0000"/>
                                      </p:to>
                                    </p:animClr>
                                  </p:childTnLst>
                                </p:cTn>
                              </p:par>
                            </p:childTnLst>
                          </p:cTn>
                        </p:par>
                      </p:childTnLst>
                    </p:cTn>
                  </p:par>
                </p:childTnLst>
              </p:cTn>
              <p:nextCondLst>
                <p:cond evt="onClick" delay="0">
                  <p:tgtEl>
                    <p:spTgt spid="31"/>
                  </p:tgtEl>
                </p:cond>
              </p:nextCondLst>
            </p:seq>
            <p:seq concurrent="1" nextAc="seek">
              <p:cTn id="18" restart="whenNotActive" fill="hold" evtFilter="cancelBubble" nodeType="interactiveSeq">
                <p:stCondLst>
                  <p:cond evt="onClick" delay="0">
                    <p:tgtEl>
                      <p:spTgt spid="36"/>
                    </p:tgtEl>
                  </p:cond>
                </p:stCondLst>
                <p:endSync evt="end" delay="0">
                  <p:rtn val="all"/>
                </p:endSync>
                <p:childTnLst>
                  <p:par>
                    <p:cTn id="19" fill="hold">
                      <p:stCondLst>
                        <p:cond delay="0"/>
                      </p:stCondLst>
                      <p:childTnLst>
                        <p:par>
                          <p:cTn id="20" fill="hold">
                            <p:stCondLst>
                              <p:cond delay="0"/>
                            </p:stCondLst>
                            <p:childTnLst>
                              <p:par>
                                <p:cTn id="21" presetID="3" presetClass="emph" presetSubtype="2" fill="hold" grpId="0" nodeType="clickEffect">
                                  <p:stCondLst>
                                    <p:cond delay="0"/>
                                  </p:stCondLst>
                                  <p:childTnLst>
                                    <p:animClr clrSpc="rgb" dir="cw">
                                      <p:cBhvr override="childStyle">
                                        <p:cTn id="22" dur="500" fill="hold"/>
                                        <p:tgtEl>
                                          <p:spTgt spid="36"/>
                                        </p:tgtEl>
                                        <p:attrNameLst>
                                          <p:attrName>style.color</p:attrName>
                                        </p:attrNameLst>
                                      </p:cBhvr>
                                      <p:to>
                                        <a:srgbClr val="92D050"/>
                                      </p:to>
                                    </p:animClr>
                                  </p:childTnLst>
                                </p:cTn>
                              </p:par>
                            </p:childTnLst>
                          </p:cTn>
                        </p:par>
                      </p:childTnLst>
                    </p:cTn>
                  </p:par>
                </p:childTnLst>
              </p:cTn>
              <p:nextCondLst>
                <p:cond evt="onClick" delay="0">
                  <p:tgtEl>
                    <p:spTgt spid="36"/>
                  </p:tgtEl>
                </p:cond>
              </p:nextCondLst>
            </p:seq>
            <p:seq concurrent="1" nextAc="seek">
              <p:cTn id="23" restart="whenNotActive" fill="hold" evtFilter="cancelBubble" nodeType="interactiveSeq">
                <p:stCondLst>
                  <p:cond evt="onClick" delay="0">
                    <p:tgtEl>
                      <p:spTgt spid="37"/>
                    </p:tgtEl>
                  </p:cond>
                </p:stCondLst>
                <p:endSync evt="end" delay="0">
                  <p:rtn val="all"/>
                </p:endSync>
                <p:childTnLst>
                  <p:par>
                    <p:cTn id="24" fill="hold">
                      <p:stCondLst>
                        <p:cond delay="0"/>
                      </p:stCondLst>
                      <p:childTnLst>
                        <p:par>
                          <p:cTn id="25" fill="hold">
                            <p:stCondLst>
                              <p:cond delay="0"/>
                            </p:stCondLst>
                            <p:childTnLst>
                              <p:par>
                                <p:cTn id="26" presetID="3" presetClass="emph" presetSubtype="2" fill="hold" grpId="0" nodeType="clickEffect">
                                  <p:stCondLst>
                                    <p:cond delay="0"/>
                                  </p:stCondLst>
                                  <p:childTnLst>
                                    <p:animClr clrSpc="rgb" dir="cw">
                                      <p:cBhvr override="childStyle">
                                        <p:cTn id="27" dur="500" fill="hold"/>
                                        <p:tgtEl>
                                          <p:spTgt spid="37"/>
                                        </p:tgtEl>
                                        <p:attrNameLst>
                                          <p:attrName>style.color</p:attrName>
                                        </p:attrNameLst>
                                      </p:cBhvr>
                                      <p:to>
                                        <a:srgbClr val="92D050"/>
                                      </p:to>
                                    </p:animClr>
                                  </p:childTnLst>
                                </p:cTn>
                              </p:par>
                            </p:childTnLst>
                          </p:cTn>
                        </p:par>
                      </p:childTnLst>
                    </p:cTn>
                  </p:par>
                </p:childTnLst>
              </p:cTn>
              <p:nextCondLst>
                <p:cond evt="onClick" delay="0">
                  <p:tgtEl>
                    <p:spTgt spid="37"/>
                  </p:tgtEl>
                </p:cond>
              </p:nextCondLst>
            </p:seq>
            <p:seq concurrent="1" nextAc="seek">
              <p:cTn id="28" restart="whenNotActive" fill="hold" evtFilter="cancelBubble" nodeType="interactiveSeq">
                <p:stCondLst>
                  <p:cond evt="onClick" delay="0">
                    <p:tgtEl>
                      <p:spTgt spid="38"/>
                    </p:tgtEl>
                  </p:cond>
                </p:stCondLst>
                <p:endSync evt="end" delay="0">
                  <p:rtn val="all"/>
                </p:endSync>
                <p:childTnLst>
                  <p:par>
                    <p:cTn id="29" fill="hold">
                      <p:stCondLst>
                        <p:cond delay="0"/>
                      </p:stCondLst>
                      <p:childTnLst>
                        <p:par>
                          <p:cTn id="30" fill="hold">
                            <p:stCondLst>
                              <p:cond delay="0"/>
                            </p:stCondLst>
                            <p:childTnLst>
                              <p:par>
                                <p:cTn id="31" presetID="3" presetClass="emph" presetSubtype="2" fill="hold" grpId="0" nodeType="clickEffect">
                                  <p:stCondLst>
                                    <p:cond delay="0"/>
                                  </p:stCondLst>
                                  <p:childTnLst>
                                    <p:animClr clrSpc="rgb" dir="cw">
                                      <p:cBhvr override="childStyle">
                                        <p:cTn id="32" dur="500" fill="hold"/>
                                        <p:tgtEl>
                                          <p:spTgt spid="38"/>
                                        </p:tgtEl>
                                        <p:attrNameLst>
                                          <p:attrName>style.color</p:attrName>
                                        </p:attrNameLst>
                                      </p:cBhvr>
                                      <p:to>
                                        <a:srgbClr val="FF0000"/>
                                      </p:to>
                                    </p:animClr>
                                  </p:childTnLst>
                                </p:cTn>
                              </p:par>
                            </p:childTnLst>
                          </p:cTn>
                        </p:par>
                      </p:childTnLst>
                    </p:cTn>
                  </p:par>
                </p:childTnLst>
              </p:cTn>
              <p:nextCondLst>
                <p:cond evt="onClick" delay="0">
                  <p:tgtEl>
                    <p:spTgt spid="38"/>
                  </p:tgtEl>
                </p:cond>
              </p:nextCondLst>
            </p:seq>
            <p:seq concurrent="1" nextAc="seek">
              <p:cTn id="33" restart="whenNotActive" fill="hold" evtFilter="cancelBubble" nodeType="interactiveSeq">
                <p:stCondLst>
                  <p:cond evt="onClick" delay="0">
                    <p:tgtEl>
                      <p:spTgt spid="39"/>
                    </p:tgtEl>
                  </p:cond>
                </p:stCondLst>
                <p:endSync evt="end" delay="0">
                  <p:rtn val="all"/>
                </p:endSync>
                <p:childTnLst>
                  <p:par>
                    <p:cTn id="34" fill="hold">
                      <p:stCondLst>
                        <p:cond delay="0"/>
                      </p:stCondLst>
                      <p:childTnLst>
                        <p:par>
                          <p:cTn id="35" fill="hold">
                            <p:stCondLst>
                              <p:cond delay="0"/>
                            </p:stCondLst>
                            <p:childTnLst>
                              <p:par>
                                <p:cTn id="36" presetID="3" presetClass="emph" presetSubtype="2" fill="hold" grpId="0" nodeType="clickEffect">
                                  <p:stCondLst>
                                    <p:cond delay="0"/>
                                  </p:stCondLst>
                                  <p:childTnLst>
                                    <p:animClr clrSpc="rgb" dir="cw">
                                      <p:cBhvr override="childStyle">
                                        <p:cTn id="37" dur="500" fill="hold"/>
                                        <p:tgtEl>
                                          <p:spTgt spid="39"/>
                                        </p:tgtEl>
                                        <p:attrNameLst>
                                          <p:attrName>style.color</p:attrName>
                                        </p:attrNameLst>
                                      </p:cBhvr>
                                      <p:to>
                                        <a:srgbClr val="FF0000"/>
                                      </p:to>
                                    </p:animClr>
                                  </p:childTnLst>
                                </p:cTn>
                              </p:par>
                            </p:childTnLst>
                          </p:cTn>
                        </p:par>
                      </p:childTnLst>
                    </p:cTn>
                  </p:par>
                </p:childTnLst>
              </p:cTn>
              <p:nextCondLst>
                <p:cond evt="onClick" delay="0">
                  <p:tgtEl>
                    <p:spTgt spid="39"/>
                  </p:tgtEl>
                </p:cond>
              </p:nextCondLst>
            </p:seq>
          </p:childTnLst>
        </p:cTn>
      </p:par>
    </p:tnLst>
    <p:bldLst>
      <p:bldP spid="20" grpId="1" animBg="1"/>
      <p:bldP spid="35" grpId="0" animBg="1"/>
      <p:bldP spid="31" grpId="0" animBg="1"/>
      <p:bldP spid="36" grpId="0" animBg="1"/>
      <p:bldP spid="37" grpId="0" animBg="1"/>
      <p:bldP spid="38" grpId="0" animBg="1"/>
      <p:bldP spid="3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QED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36712"/>
                <a:ext cx="8136904"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400" dirty="0" smtClean="0"/>
                  <a:t>QED is short for the </a:t>
                </a:r>
                <a:r>
                  <a:rPr lang="en-GB" sz="2400" dirty="0" err="1" smtClean="0"/>
                  <a:t>latin</a:t>
                </a:r>
                <a:r>
                  <a:rPr lang="en-GB" sz="2400" dirty="0" smtClean="0"/>
                  <a:t> “</a:t>
                </a:r>
                <a:r>
                  <a:rPr lang="en-GB" sz="2400" i="1" dirty="0" smtClean="0"/>
                  <a:t>Quad </a:t>
                </a:r>
                <a:r>
                  <a:rPr lang="en-GB" sz="2400" i="1" dirty="0" err="1" smtClean="0"/>
                  <a:t>erat</a:t>
                </a:r>
                <a:r>
                  <a:rPr lang="en-GB" sz="2400" i="1" dirty="0" smtClean="0"/>
                  <a:t> demonstrandum</a:t>
                </a:r>
                <a:r>
                  <a:rPr lang="en-GB" sz="2400" dirty="0" smtClean="0"/>
                  <a:t>”. </a:t>
                </a:r>
              </a:p>
              <a:p>
                <a:r>
                  <a:rPr lang="en-GB" sz="2400" dirty="0" smtClean="0"/>
                  <a:t>It translates roughly to “</a:t>
                </a:r>
                <a:r>
                  <a:rPr lang="en-GB" sz="2400" i="1" dirty="0" smtClean="0"/>
                  <a:t>Which had to be demonstrated</a:t>
                </a:r>
                <a:r>
                  <a:rPr lang="en-GB" sz="2400" dirty="0" smtClean="0"/>
                  <a:t>”. </a:t>
                </a:r>
              </a:p>
              <a:p>
                <a:r>
                  <a:rPr lang="en-GB" sz="2400" dirty="0" smtClean="0"/>
                  <a:t>Its symbol in maths is </a:t>
                </a:r>
                <a14:m>
                  <m:oMath xmlns:m="http://schemas.openxmlformats.org/officeDocument/2006/math">
                    <m:r>
                      <a:rPr lang="en-GB" sz="2400" b="0" i="1" smtClean="0">
                        <a:latin typeface="Cambria Math" panose="02040503050406030204" pitchFamily="18" charset="0"/>
                      </a:rPr>
                      <m:t>□</m:t>
                    </m:r>
                  </m:oMath>
                </a14:m>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836712"/>
                <a:ext cx="8136904" cy="1200329"/>
              </a:xfrm>
              <a:prstGeom prst="rect">
                <a:avLst/>
              </a:prstGeom>
              <a:blipFill rotWithShape="0">
                <a:blip r:embed="rId2"/>
                <a:stretch>
                  <a:fillRect l="-971" t="-2985" b="-9453"/>
                </a:stretch>
              </a:blipFill>
            </p:spPr>
            <p:txBody>
              <a:bodyPr/>
              <a:lstStyle/>
              <a:p>
                <a:r>
                  <a:rPr lang="en-GB">
                    <a:noFill/>
                  </a:rPr>
                  <a:t> </a:t>
                </a:r>
              </a:p>
            </p:txBody>
          </p:sp>
        </mc:Fallback>
      </mc:AlternateContent>
      <p:sp>
        <p:nvSpPr>
          <p:cNvPr id="6" name="Rectangle 5"/>
          <p:cNvSpPr/>
          <p:nvPr/>
        </p:nvSpPr>
        <p:spPr>
          <a:xfrm>
            <a:off x="3606800" y="898842"/>
            <a:ext cx="3398157" cy="3838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3420345" y="1270000"/>
            <a:ext cx="3816424" cy="3838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3121540" y="1663700"/>
            <a:ext cx="1158360" cy="3937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TextBox 8"/>
          <p:cNvSpPr txBox="1"/>
          <p:nvPr/>
        </p:nvSpPr>
        <p:spPr>
          <a:xfrm>
            <a:off x="323528" y="2636912"/>
            <a:ext cx="8640960" cy="304698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b="1" dirty="0" smtClean="0"/>
              <a:t>I </a:t>
            </a:r>
            <a:r>
              <a:rPr lang="en-GB" sz="2400" b="1" dirty="0"/>
              <a:t>think of a two-digit number. I then reverse the digits. Prove that the difference between the two numbers is a multiple of </a:t>
            </a:r>
            <a:r>
              <a:rPr lang="en-GB" sz="2400" b="1" dirty="0" smtClean="0"/>
              <a:t>9.</a:t>
            </a:r>
            <a:endParaRPr lang="en-GB" sz="2400" b="1" dirty="0"/>
          </a:p>
          <a:p>
            <a:r>
              <a:rPr lang="en-GB" sz="2400" dirty="0" smtClean="0"/>
              <a:t>“Let the number have the digits ‘</a:t>
            </a:r>
            <a:r>
              <a:rPr lang="en-GB" sz="2400" dirty="0" err="1" smtClean="0"/>
              <a:t>ab</a:t>
            </a:r>
            <a:r>
              <a:rPr lang="en-GB" sz="2400" dirty="0" smtClean="0"/>
              <a:t>’. Then the number is 10a + b.</a:t>
            </a:r>
          </a:p>
          <a:p>
            <a:r>
              <a:rPr lang="en-GB" sz="2400" dirty="0" smtClean="0"/>
              <a:t>If we reverse the digits to get ‘</a:t>
            </a:r>
            <a:r>
              <a:rPr lang="en-GB" sz="2400" dirty="0" err="1" smtClean="0"/>
              <a:t>ba</a:t>
            </a:r>
            <a:r>
              <a:rPr lang="en-GB" sz="2400" dirty="0" smtClean="0"/>
              <a:t>’, which has the value 10b + a.</a:t>
            </a:r>
          </a:p>
          <a:p>
            <a:r>
              <a:rPr lang="en-GB" sz="2400" dirty="0" smtClean="0"/>
              <a:t>Subtracting to find the difference: </a:t>
            </a:r>
          </a:p>
          <a:p>
            <a:r>
              <a:rPr lang="en-GB" sz="2400" dirty="0" smtClean="0"/>
              <a:t>10a + b – (10b + a) = 9a – 9b = 9(a-b).</a:t>
            </a:r>
          </a:p>
          <a:p>
            <a:r>
              <a:rPr lang="en-GB" sz="2400" dirty="0" smtClean="0"/>
              <a:t>9(a-b) is divisible by 9.”</a:t>
            </a:r>
          </a:p>
          <a:p>
            <a:pPr algn="r"/>
            <a:r>
              <a:rPr lang="en-GB" sz="2400" dirty="0" smtClean="0"/>
              <a:t> </a:t>
            </a:r>
            <a:endParaRPr lang="en-GB" sz="1600" dirty="0"/>
          </a:p>
        </p:txBody>
      </p:sp>
      <mc:AlternateContent xmlns:mc="http://schemas.openxmlformats.org/markup-compatibility/2006" xmlns:a14="http://schemas.microsoft.com/office/drawing/2010/main">
        <mc:Choice Requires="a14">
          <p:sp>
            <p:nvSpPr>
              <p:cNvPr id="10" name="TextBox 9"/>
              <p:cNvSpPr txBox="1"/>
              <p:nvPr/>
            </p:nvSpPr>
            <p:spPr>
              <a:xfrm>
                <a:off x="8100392" y="4797152"/>
                <a:ext cx="50405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8100392" y="4797152"/>
                <a:ext cx="504056" cy="461665"/>
              </a:xfrm>
              <a:prstGeom prst="rect">
                <a:avLst/>
              </a:prstGeom>
              <a:blipFill rotWithShape="0">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9197693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par>
                          <p:cTn id="20" fill="hold">
                            <p:stCondLst>
                              <p:cond delay="500"/>
                            </p:stCondLst>
                            <p:childTnLst>
                              <p:par>
                                <p:cTn id="21" presetID="26"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childTnLst>
              </p:cTn>
              <p:nextCondLst>
                <p:cond evt="onClick" delay="0">
                  <p:tgtEl>
                    <p:spTgt spid="8"/>
                  </p:tgtEl>
                </p:cond>
              </p:nextCondLst>
            </p:seq>
          </p:childTnLst>
        </p:cTn>
      </p:par>
    </p:tnLst>
    <p:bldLst>
      <p:bldP spid="6" grpId="0" animBg="1"/>
      <p:bldP spid="7" grpId="0" animBg="1"/>
      <p:bldP spid="8"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‘Without loss of generality’</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9" name="TextBox 8"/>
          <p:cNvSpPr txBox="1"/>
          <p:nvPr/>
        </p:nvSpPr>
        <p:spPr>
          <a:xfrm>
            <a:off x="395536" y="836712"/>
            <a:ext cx="8640960" cy="267765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b="1" dirty="0" smtClean="0"/>
              <a:t>I </a:t>
            </a:r>
            <a:r>
              <a:rPr lang="en-GB" sz="2400" b="1" dirty="0"/>
              <a:t>think of a two-digit number. I then reverse the digits. Prove that the difference between the two numbers is a multiple of </a:t>
            </a:r>
            <a:r>
              <a:rPr lang="en-GB" sz="2400" b="1" dirty="0" smtClean="0"/>
              <a:t>9.</a:t>
            </a:r>
            <a:endParaRPr lang="en-GB" sz="2400" b="1" dirty="0"/>
          </a:p>
          <a:p>
            <a:r>
              <a:rPr lang="en-GB" sz="2400" dirty="0" smtClean="0"/>
              <a:t>“Let the number have the digits ‘</a:t>
            </a:r>
            <a:r>
              <a:rPr lang="en-GB" sz="2400" dirty="0" err="1" smtClean="0"/>
              <a:t>ab</a:t>
            </a:r>
            <a:r>
              <a:rPr lang="en-GB" sz="2400" dirty="0" smtClean="0"/>
              <a:t>’. Then the number is 10a + b.</a:t>
            </a:r>
          </a:p>
          <a:p>
            <a:r>
              <a:rPr lang="en-GB" sz="2400" dirty="0" smtClean="0"/>
              <a:t>If we reverse the digits to get ‘</a:t>
            </a:r>
            <a:r>
              <a:rPr lang="en-GB" sz="2400" dirty="0" err="1" smtClean="0"/>
              <a:t>ba</a:t>
            </a:r>
            <a:r>
              <a:rPr lang="en-GB" sz="2400" dirty="0" smtClean="0"/>
              <a:t>’, which has the value 10b + a.</a:t>
            </a:r>
          </a:p>
          <a:p>
            <a:r>
              <a:rPr lang="en-GB" sz="2400" dirty="0" smtClean="0"/>
              <a:t>Subtracting to find the difference: </a:t>
            </a:r>
          </a:p>
          <a:p>
            <a:r>
              <a:rPr lang="en-GB" sz="2400" dirty="0" smtClean="0"/>
              <a:t>10a + b – (10b + a) = 9a – 9b = 9(a-b).</a:t>
            </a:r>
          </a:p>
          <a:p>
            <a:r>
              <a:rPr lang="en-GB" sz="2400" dirty="0" smtClean="0"/>
              <a:t>9(a-b) is divisible by 9.” </a:t>
            </a:r>
            <a:endParaRPr lang="en-GB" sz="1600" dirty="0"/>
          </a:p>
        </p:txBody>
      </p:sp>
      <mc:AlternateContent xmlns:mc="http://schemas.openxmlformats.org/markup-compatibility/2006" xmlns:a14="http://schemas.microsoft.com/office/drawing/2010/main">
        <mc:Choice Requires="a14">
          <p:sp>
            <p:nvSpPr>
              <p:cNvPr id="10" name="TextBox 9"/>
              <p:cNvSpPr txBox="1"/>
              <p:nvPr/>
            </p:nvSpPr>
            <p:spPr>
              <a:xfrm>
                <a:off x="8100392" y="2996952"/>
                <a:ext cx="50405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8100392" y="2996952"/>
                <a:ext cx="504056" cy="461665"/>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62980" y="3633160"/>
                <a:ext cx="8891336" cy="1200329"/>
              </a:xfrm>
              <a:prstGeom prst="rect">
                <a:avLst/>
              </a:prstGeom>
              <a:noFill/>
            </p:spPr>
            <p:txBody>
              <a:bodyPr wrap="square" rtlCol="0">
                <a:spAutoFit/>
              </a:bodyPr>
              <a:lstStyle/>
              <a:p>
                <a:r>
                  <a:rPr lang="en-GB" dirty="0" smtClean="0"/>
                  <a:t>When we find the difference between two numbers we tend to do the bigger number subtracting the smaller number. Here in our proof we did “</a:t>
                </a:r>
                <a14:m>
                  <m:oMath xmlns:m="http://schemas.openxmlformats.org/officeDocument/2006/math">
                    <m:r>
                      <a:rPr lang="en-GB" b="0" i="1" smtClean="0">
                        <a:latin typeface="Cambria Math" panose="02040503050406030204" pitchFamily="18" charset="0"/>
                      </a:rPr>
                      <m:t>𝑎𝑏</m:t>
                    </m:r>
                  </m:oMath>
                </a14:m>
                <a:r>
                  <a:rPr lang="en-GB" dirty="0" smtClean="0"/>
                  <a:t>”</a:t>
                </a:r>
                <a14:m>
                  <m:oMath xmlns:m="http://schemas.openxmlformats.org/officeDocument/2006/math">
                    <m:r>
                      <a:rPr lang="en-GB" b="0" i="1" dirty="0" smtClean="0">
                        <a:latin typeface="Cambria Math" panose="02040503050406030204" pitchFamily="18" charset="0"/>
                      </a:rPr>
                      <m:t>−</m:t>
                    </m:r>
                  </m:oMath>
                </a14:m>
                <a:r>
                  <a:rPr lang="en-GB" dirty="0" smtClean="0"/>
                  <a:t>”</a:t>
                </a:r>
                <a14:m>
                  <m:oMath xmlns:m="http://schemas.openxmlformats.org/officeDocument/2006/math">
                    <m:r>
                      <a:rPr lang="en-GB" b="0" i="1" dirty="0" smtClean="0">
                        <a:latin typeface="Cambria Math" panose="02040503050406030204" pitchFamily="18" charset="0"/>
                      </a:rPr>
                      <m:t>𝑏𝑎</m:t>
                    </m:r>
                  </m:oMath>
                </a14:m>
                <a:r>
                  <a:rPr lang="en-GB" dirty="0" smtClean="0"/>
                  <a:t>”. If this difference is positive what have we assumed?</a:t>
                </a:r>
              </a:p>
              <a:p>
                <a:r>
                  <a:rPr lang="en-GB" b="1" dirty="0" smtClean="0"/>
                  <a:t>That </a:t>
                </a:r>
                <a14:m>
                  <m:oMath xmlns:m="http://schemas.openxmlformats.org/officeDocument/2006/math">
                    <m:r>
                      <a:rPr lang="en-GB" b="1" i="1" smtClean="0">
                        <a:latin typeface="Cambria Math" panose="02040503050406030204" pitchFamily="18" charset="0"/>
                      </a:rPr>
                      <m:t>𝒂</m:t>
                    </m:r>
                    <m:r>
                      <a:rPr lang="en-GB" b="1" i="1" smtClean="0">
                        <a:latin typeface="Cambria Math" panose="02040503050406030204" pitchFamily="18" charset="0"/>
                      </a:rPr>
                      <m:t>≥</m:t>
                    </m:r>
                    <m:r>
                      <a:rPr lang="en-GB" b="1" i="1" smtClean="0">
                        <a:latin typeface="Cambria Math" panose="02040503050406030204" pitchFamily="18" charset="0"/>
                      </a:rPr>
                      <m:t>𝒃</m:t>
                    </m:r>
                  </m:oMath>
                </a14:m>
                <a:endParaRPr lang="en-GB" b="1" dirty="0" smtClean="0"/>
              </a:p>
            </p:txBody>
          </p:sp>
        </mc:Choice>
        <mc:Fallback xmlns="">
          <p:sp>
            <p:nvSpPr>
              <p:cNvPr id="11" name="TextBox 10"/>
              <p:cNvSpPr txBox="1">
                <a:spLocks noRot="1" noChangeAspect="1" noMove="1" noResize="1" noEditPoints="1" noAdjustHandles="1" noChangeArrowheads="1" noChangeShapeType="1" noTextEdit="1"/>
              </p:cNvSpPr>
              <p:nvPr/>
            </p:nvSpPr>
            <p:spPr>
              <a:xfrm>
                <a:off x="262980" y="3633160"/>
                <a:ext cx="8891336" cy="1200329"/>
              </a:xfrm>
              <a:prstGeom prst="rect">
                <a:avLst/>
              </a:prstGeom>
              <a:blipFill rotWithShape="0">
                <a:blip r:embed="rId3"/>
                <a:stretch>
                  <a:fillRect l="-548" t="-3046"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51520" y="4826675"/>
                <a:ext cx="8352928" cy="2031325"/>
              </a:xfrm>
              <a:prstGeom prst="rect">
                <a:avLst/>
              </a:prstGeom>
              <a:noFill/>
            </p:spPr>
            <p:txBody>
              <a:bodyPr wrap="square" rtlCol="0">
                <a:spAutoFit/>
              </a:bodyPr>
              <a:lstStyle/>
              <a:p>
                <a:r>
                  <a:rPr lang="en-GB" dirty="0" smtClean="0"/>
                  <a:t>If we stated this assumption that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oMath>
                </a14:m>
                <a:r>
                  <a:rPr lang="en-GB" dirty="0" smtClean="0"/>
                  <a:t>, have we made our proof ‘less general’, in the sense that we’ve only now proved the property for restricted two-digit numbers where the first digit is greater than (or equal to) the second?</a:t>
                </a:r>
              </a:p>
              <a:p>
                <a:r>
                  <a:rPr lang="en-GB" b="1" dirty="0" smtClean="0"/>
                  <a:t>No, it doesn’t matter, because if we had say </a:t>
                </a:r>
                <a14:m>
                  <m:oMath xmlns:m="http://schemas.openxmlformats.org/officeDocument/2006/math">
                    <m:r>
                      <a:rPr lang="en-GB" b="1" i="1" smtClean="0">
                        <a:latin typeface="Cambria Math" panose="02040503050406030204" pitchFamily="18" charset="0"/>
                      </a:rPr>
                      <m:t>𝟓𝟕</m:t>
                    </m:r>
                  </m:oMath>
                </a14:m>
                <a:r>
                  <a:rPr lang="en-GB" b="1" dirty="0" smtClean="0"/>
                  <a:t>, then after we’d reversed the digits to get 75, we could have subtracted the other way round. The proof still implicitly covers all two-digit numbers because the original number and the reversed number are interchangeable when we come to subtract.</a:t>
                </a:r>
                <a:endParaRPr lang="en-GB"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251520" y="4826675"/>
                <a:ext cx="8352928" cy="2031325"/>
              </a:xfrm>
              <a:prstGeom prst="rect">
                <a:avLst/>
              </a:prstGeom>
              <a:blipFill rotWithShape="0">
                <a:blip r:embed="rId4"/>
                <a:stretch>
                  <a:fillRect l="-584" t="-1802" r="-511" b="-3904"/>
                </a:stretch>
              </a:blipFill>
            </p:spPr>
            <p:txBody>
              <a:bodyPr/>
              <a:lstStyle/>
              <a:p>
                <a:r>
                  <a:rPr lang="en-GB">
                    <a:noFill/>
                  </a:rPr>
                  <a:t> </a:t>
                </a:r>
              </a:p>
            </p:txBody>
          </p:sp>
        </mc:Fallback>
      </mc:AlternateContent>
      <p:sp>
        <p:nvSpPr>
          <p:cNvPr id="13" name="Rectangle 12"/>
          <p:cNvSpPr/>
          <p:nvPr/>
        </p:nvSpPr>
        <p:spPr>
          <a:xfrm>
            <a:off x="352940" y="4508500"/>
            <a:ext cx="4612760" cy="3683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352940" y="5702014"/>
            <a:ext cx="8333860" cy="1092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8445540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1"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2" grpId="0"/>
      <p:bldP spid="13" grpId="0" animBg="1"/>
      <p:bldP spid="14" grpId="0" animBg="1"/>
      <p:bldP spid="1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‘Without loss of generality’</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9" name="TextBox 8"/>
              <p:cNvSpPr txBox="1"/>
              <p:nvPr/>
            </p:nvSpPr>
            <p:spPr>
              <a:xfrm>
                <a:off x="250948" y="908720"/>
                <a:ext cx="8640960" cy="304698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b="1" dirty="0" smtClean="0"/>
                  <a:t>I </a:t>
                </a:r>
                <a:r>
                  <a:rPr lang="en-GB" sz="2400" b="1" dirty="0"/>
                  <a:t>think of a two-digit number. I then reverse the digits. Prove that the difference between the two numbers is a multiple of </a:t>
                </a:r>
                <a:r>
                  <a:rPr lang="en-GB" sz="2400" b="1" dirty="0" smtClean="0"/>
                  <a:t>9.</a:t>
                </a:r>
                <a:endParaRPr lang="en-GB" sz="2400" b="1" dirty="0"/>
              </a:p>
              <a:p>
                <a:r>
                  <a:rPr lang="en-GB" sz="2400" dirty="0" smtClean="0"/>
                  <a:t>“Let the number have the digits ‘</a:t>
                </a:r>
                <a14:m>
                  <m:oMath xmlns:m="http://schemas.openxmlformats.org/officeDocument/2006/math">
                    <m:r>
                      <a:rPr lang="en-GB" sz="2400" i="1" dirty="0" smtClean="0">
                        <a:latin typeface="Cambria Math" panose="02040503050406030204" pitchFamily="18" charset="0"/>
                      </a:rPr>
                      <m:t>𝑎𝑏</m:t>
                    </m:r>
                  </m:oMath>
                </a14:m>
                <a:r>
                  <a:rPr lang="en-GB" sz="2400" dirty="0" smtClean="0"/>
                  <a:t>’. </a:t>
                </a:r>
                <a:r>
                  <a:rPr lang="en-GB" sz="2400" b="1" u="sng" dirty="0" smtClean="0"/>
                  <a:t>Without loss of generality, let </a:t>
                </a:r>
              </a:p>
              <a:p>
                <a14:m>
                  <m:oMath xmlns:m="http://schemas.openxmlformats.org/officeDocument/2006/math">
                    <m:r>
                      <a:rPr lang="en-GB" sz="2400" b="1" i="1" smtClean="0">
                        <a:latin typeface="Cambria Math" panose="02040503050406030204" pitchFamily="18" charset="0"/>
                      </a:rPr>
                      <m:t>𝒂</m:t>
                    </m:r>
                    <m:r>
                      <a:rPr lang="en-GB" sz="2400" b="1" i="1" smtClean="0">
                        <a:latin typeface="Cambria Math" panose="02040503050406030204" pitchFamily="18" charset="0"/>
                      </a:rPr>
                      <m:t>≥</m:t>
                    </m:r>
                    <m:r>
                      <a:rPr lang="en-GB" sz="2400" b="1" i="1" smtClean="0">
                        <a:latin typeface="Cambria Math" panose="02040503050406030204" pitchFamily="18" charset="0"/>
                      </a:rPr>
                      <m:t>𝒃</m:t>
                    </m:r>
                  </m:oMath>
                </a14:m>
                <a:r>
                  <a:rPr lang="en-GB" sz="2400" dirty="0" smtClean="0"/>
                  <a:t>. Then the number is </a:t>
                </a:r>
                <a14:m>
                  <m:oMath xmlns:m="http://schemas.openxmlformats.org/officeDocument/2006/math">
                    <m:r>
                      <a:rPr lang="en-GB" sz="2400" b="0" i="1" smtClean="0">
                        <a:latin typeface="Cambria Math" panose="02040503050406030204" pitchFamily="18" charset="0"/>
                      </a:rPr>
                      <m:t>10</m:t>
                    </m:r>
                    <m:r>
                      <a:rPr lang="en-GB" sz="2400" b="0" i="1" smtClean="0">
                        <a:latin typeface="Cambria Math" panose="02040503050406030204" pitchFamily="18" charset="0"/>
                      </a:rPr>
                      <m:t>𝑎</m:t>
                    </m:r>
                    <m:r>
                      <a:rPr lang="en-GB" sz="2400" b="0" i="1" smtClean="0">
                        <a:latin typeface="Cambria Math" panose="02040503050406030204" pitchFamily="18" charset="0"/>
                      </a:rPr>
                      <m:t>+</m:t>
                    </m:r>
                    <m:r>
                      <a:rPr lang="en-GB" sz="2400" b="0" i="1" smtClean="0">
                        <a:latin typeface="Cambria Math" panose="02040503050406030204" pitchFamily="18" charset="0"/>
                      </a:rPr>
                      <m:t>𝑏</m:t>
                    </m:r>
                  </m:oMath>
                </a14:m>
                <a:r>
                  <a:rPr lang="en-GB" sz="2400" dirty="0" smtClean="0"/>
                  <a:t>.</a:t>
                </a:r>
              </a:p>
              <a:p>
                <a:r>
                  <a:rPr lang="en-GB" sz="2400" dirty="0" smtClean="0"/>
                  <a:t>If we reverse the digits to get ‘</a:t>
                </a:r>
                <a:r>
                  <a:rPr lang="en-GB" sz="2400" dirty="0" err="1" smtClean="0"/>
                  <a:t>ba</a:t>
                </a:r>
                <a:r>
                  <a:rPr lang="en-GB" sz="2400" dirty="0" smtClean="0"/>
                  <a:t>’, which has the value 10b + a.</a:t>
                </a:r>
              </a:p>
              <a:p>
                <a:r>
                  <a:rPr lang="en-GB" sz="2400" dirty="0" smtClean="0"/>
                  <a:t>Subtracting to find the difference: </a:t>
                </a:r>
              </a:p>
              <a:p>
                <a:r>
                  <a:rPr lang="en-GB" sz="2400" dirty="0" smtClean="0"/>
                  <a:t>10a + b – (10b + a) = 9a – 9b = 9(a-b).</a:t>
                </a:r>
              </a:p>
              <a:p>
                <a:r>
                  <a:rPr lang="en-GB" sz="2400" dirty="0" smtClean="0"/>
                  <a:t>9(a-b) is divisible by 9.” </a:t>
                </a:r>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250948" y="908720"/>
                <a:ext cx="8640960" cy="3046988"/>
              </a:xfrm>
              <a:prstGeom prst="rect">
                <a:avLst/>
              </a:prstGeom>
              <a:blipFill rotWithShape="1">
                <a:blip r:embed="rId2"/>
                <a:stretch>
                  <a:fillRect b="-37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099820" y="3356992"/>
                <a:ext cx="50405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8099820" y="3356992"/>
                <a:ext cx="504056" cy="461665"/>
              </a:xfrm>
              <a:prstGeom prst="rect">
                <a:avLst/>
              </a:prstGeom>
              <a:blipFill rotWithShape="0">
                <a:blip r:embed="rId3"/>
                <a:stretch>
                  <a:fillRect/>
                </a:stretch>
              </a:blipFill>
            </p:spPr>
            <p:txBody>
              <a:bodyPr/>
              <a:lstStyle/>
              <a:p>
                <a:r>
                  <a:rPr lang="en-GB">
                    <a:noFill/>
                  </a:rPr>
                  <a:t> </a:t>
                </a:r>
              </a:p>
            </p:txBody>
          </p:sp>
        </mc:Fallback>
      </mc:AlternateContent>
      <p:sp>
        <p:nvSpPr>
          <p:cNvPr id="5" name="TextBox 4"/>
          <p:cNvSpPr txBox="1"/>
          <p:nvPr/>
        </p:nvSpPr>
        <p:spPr>
          <a:xfrm>
            <a:off x="755576" y="4725144"/>
            <a:ext cx="7128792"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smtClean="0">
                <a:latin typeface="Wingdings" panose="05000000000000000000" pitchFamily="2" charset="2"/>
              </a:rPr>
              <a:t>!</a:t>
            </a:r>
            <a:r>
              <a:rPr lang="en-GB" sz="2400" dirty="0" smtClean="0"/>
              <a:t> ‘</a:t>
            </a:r>
            <a:r>
              <a:rPr lang="en-GB" sz="2400" b="1" dirty="0" smtClean="0"/>
              <a:t>Without loss of generality</a:t>
            </a:r>
            <a:r>
              <a:rPr lang="en-GB" sz="2400" dirty="0" smtClean="0"/>
              <a:t>’ (or </a:t>
            </a:r>
            <a:r>
              <a:rPr lang="en-GB" sz="2400" b="1" dirty="0" err="1" smtClean="0"/>
              <a:t>w.l.o.g</a:t>
            </a:r>
            <a:r>
              <a:rPr lang="en-GB" sz="2400" dirty="0" smtClean="0"/>
              <a:t>. for short) means that we have assumed a specific case, but this doesn’t make the proof any less ‘general’.</a:t>
            </a:r>
            <a:endParaRPr lang="en-GB" sz="2400" dirty="0"/>
          </a:p>
        </p:txBody>
      </p:sp>
    </p:spTree>
    <p:extLst>
      <p:ext uri="{BB962C8B-B14F-4D97-AF65-F5344CB8AC3E}">
        <p14:creationId xmlns:p14="http://schemas.microsoft.com/office/powerpoint/2010/main" val="3338426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980728"/>
            <a:ext cx="6048672" cy="3477875"/>
          </a:xfrm>
          <a:prstGeom prst="rect">
            <a:avLst/>
          </a:prstGeom>
        </p:spPr>
        <p:txBody>
          <a:bodyPr wrap="square">
            <a:spAutoFit/>
          </a:bodyPr>
          <a:lstStyle/>
          <a:p>
            <a:r>
              <a:rPr lang="en-GB" sz="2200" i="1" dirty="0" smtClean="0"/>
              <a:t>[Source: JMO]</a:t>
            </a:r>
            <a:r>
              <a:rPr lang="en-GB" sz="2200" dirty="0" smtClean="0"/>
              <a:t> “X </a:t>
            </a:r>
            <a:r>
              <a:rPr lang="en-GB" sz="2200" dirty="0"/>
              <a:t>and Y play a game in which X starts by choosing a number, which must be either 1 or 2.</a:t>
            </a:r>
          </a:p>
          <a:p>
            <a:r>
              <a:rPr lang="en-GB" sz="2200" dirty="0"/>
              <a:t>Y then adds either 1 or 2 and states the total of the two numbers chosen so far. X does likewise, adding either 1 or 2 and stating the total, and so on. The winner is first player to make the total reach (or exceed) 20.</a:t>
            </a:r>
          </a:p>
          <a:p>
            <a:pPr lvl="0"/>
            <a:r>
              <a:rPr lang="en-GB" sz="2200" dirty="0" err="1" smtClean="0"/>
              <a:t>i</a:t>
            </a:r>
            <a:r>
              <a:rPr lang="en-GB" sz="2200" dirty="0" smtClean="0"/>
              <a:t>) Explain </a:t>
            </a:r>
            <a:r>
              <a:rPr lang="en-GB" sz="2200" dirty="0"/>
              <a:t>how X can always win.</a:t>
            </a:r>
          </a:p>
          <a:p>
            <a:pPr lvl="0"/>
            <a:r>
              <a:rPr lang="en-GB" sz="2200" dirty="0" smtClean="0"/>
              <a:t>…</a:t>
            </a:r>
            <a:endParaRPr lang="en-GB" sz="2200" dirty="0"/>
          </a:p>
        </p:txBody>
      </p:sp>
      <p:sp>
        <p:nvSpPr>
          <p:cNvPr id="4" name="Rectangle 3"/>
          <p:cNvSpPr/>
          <p:nvPr/>
        </p:nvSpPr>
        <p:spPr>
          <a:xfrm rot="20510371">
            <a:off x="6864106" y="1340768"/>
            <a:ext cx="704040" cy="1323439"/>
          </a:xfrm>
          <a:prstGeom prst="rect">
            <a:avLst/>
          </a:prstGeom>
          <a:noFill/>
        </p:spPr>
        <p:txBody>
          <a:bodyPr wrap="none" lIns="91440" tIns="45720" rIns="91440" bIns="45720">
            <a:spAutoFit/>
          </a:bodyPr>
          <a:lstStyle/>
          <a:p>
            <a:pPr algn="ctr"/>
            <a:r>
              <a:rPr lang="en-US" sz="8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a:t>
            </a:r>
            <a:endParaRPr lang="en-US" sz="8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Rectangle 4"/>
          <p:cNvSpPr/>
          <p:nvPr/>
        </p:nvSpPr>
        <p:spPr>
          <a:xfrm rot="1048276">
            <a:off x="7706755" y="2136007"/>
            <a:ext cx="704040" cy="1323439"/>
          </a:xfrm>
          <a:prstGeom prst="rect">
            <a:avLst/>
          </a:prstGeom>
          <a:noFill/>
        </p:spPr>
        <p:txBody>
          <a:bodyPr wrap="none" lIns="91440" tIns="45720" rIns="91440" bIns="45720">
            <a:spAutoFit/>
          </a:bodyPr>
          <a:lstStyle/>
          <a:p>
            <a:pPr algn="ctr"/>
            <a:r>
              <a:rPr lang="en-US" sz="8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2</a:t>
            </a:r>
            <a:endParaRPr lang="en-US" sz="8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TextBox 5"/>
          <p:cNvSpPr txBox="1"/>
          <p:nvPr/>
        </p:nvSpPr>
        <p:spPr>
          <a:xfrm>
            <a:off x="1187624" y="4797152"/>
            <a:ext cx="5904656"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200" dirty="0" smtClean="0"/>
              <a:t>For (</a:t>
            </a:r>
            <a:r>
              <a:rPr lang="en-GB" sz="2200" dirty="0" err="1" smtClean="0"/>
              <a:t>i</a:t>
            </a:r>
            <a:r>
              <a:rPr lang="en-GB" sz="2200" dirty="0" smtClean="0"/>
              <a:t>), what do we actually have to show?</a:t>
            </a:r>
            <a:endParaRPr lang="en-GB" sz="2200" dirty="0"/>
          </a:p>
        </p:txBody>
      </p:sp>
      <p:sp>
        <p:nvSpPr>
          <p:cNvPr id="7" name="TextBox 6"/>
          <p:cNvSpPr txBox="1"/>
          <p:nvPr/>
        </p:nvSpPr>
        <p:spPr>
          <a:xfrm>
            <a:off x="1187624" y="5373216"/>
            <a:ext cx="6048672" cy="769441"/>
          </a:xfrm>
          <a:prstGeom prst="rect">
            <a:avLst/>
          </a:prstGeom>
          <a:noFill/>
        </p:spPr>
        <p:txBody>
          <a:bodyPr wrap="square" rtlCol="0">
            <a:spAutoFit/>
          </a:bodyPr>
          <a:lstStyle/>
          <a:p>
            <a:r>
              <a:rPr lang="en-GB" sz="2200" dirty="0" smtClean="0"/>
              <a:t>That </a:t>
            </a:r>
            <a:r>
              <a:rPr lang="en-GB" sz="2200" b="1" u="sng" dirty="0" smtClean="0"/>
              <a:t>for any way in which Y plays</a:t>
            </a:r>
            <a:r>
              <a:rPr lang="en-GB" sz="2200" dirty="0" smtClean="0"/>
              <a:t>, we can always find a resulting move that guarantees us to win. </a:t>
            </a:r>
            <a:endParaRPr lang="en-GB" sz="2200" dirty="0"/>
          </a:p>
        </p:txBody>
      </p:sp>
      <p:sp>
        <p:nvSpPr>
          <p:cNvPr id="8" name="Rectangle 7"/>
          <p:cNvSpPr/>
          <p:nvPr/>
        </p:nvSpPr>
        <p:spPr>
          <a:xfrm>
            <a:off x="1187624" y="5228039"/>
            <a:ext cx="5904656" cy="9146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0" name="Straight Connector 9"/>
          <p:cNvCxnSpPr/>
          <p:nvPr/>
        </p:nvCxnSpPr>
        <p:spPr>
          <a:xfrm>
            <a:off x="0" y="4365104"/>
            <a:ext cx="9144000" cy="0"/>
          </a:xfrm>
          <a:prstGeom prst="line">
            <a:avLst/>
          </a:prstGeom>
        </p:spPr>
        <p:style>
          <a:lnRef idx="3">
            <a:schemeClr val="dk1"/>
          </a:lnRef>
          <a:fillRef idx="0">
            <a:schemeClr val="dk1"/>
          </a:fillRef>
          <a:effectRef idx="2">
            <a:schemeClr val="dk1"/>
          </a:effectRef>
          <a:fontRef idx="minor">
            <a:schemeClr val="tx1"/>
          </a:fontRef>
        </p:style>
      </p:cxnSp>
      <p:grpSp>
        <p:nvGrpSpPr>
          <p:cNvPr id="12" name="Group 11"/>
          <p:cNvGrpSpPr/>
          <p:nvPr/>
        </p:nvGrpSpPr>
        <p:grpSpPr>
          <a:xfrm>
            <a:off x="0" y="0"/>
            <a:ext cx="9143074" cy="599127"/>
            <a:chOff x="0" y="13335"/>
            <a:chExt cx="9144218" cy="599127"/>
          </a:xfrm>
        </p:grpSpPr>
        <p:sp>
          <p:nvSpPr>
            <p:cNvPr id="1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Other Types of Proof</a:t>
              </a:r>
              <a:endParaRPr lang="en-GB" sz="3200" dirty="0"/>
            </a:p>
          </p:txBody>
        </p:sp>
        <p:cxnSp>
          <p:nvCxnSpPr>
            <p:cNvPr id="14" name="Straight Connector 1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1" name="TextBox 10"/>
          <p:cNvSpPr txBox="1"/>
          <p:nvPr/>
        </p:nvSpPr>
        <p:spPr>
          <a:xfrm>
            <a:off x="6516216" y="0"/>
            <a:ext cx="2448272" cy="584775"/>
          </a:xfrm>
          <a:prstGeom prst="rect">
            <a:avLst/>
          </a:prstGeom>
        </p:spPr>
        <p:style>
          <a:lnRef idx="2">
            <a:schemeClr val="dk1"/>
          </a:lnRef>
          <a:fillRef idx="1">
            <a:schemeClr val="lt1"/>
          </a:fillRef>
          <a:effectRef idx="0">
            <a:schemeClr val="dk1"/>
          </a:effectRef>
          <a:fontRef idx="minor">
            <a:schemeClr val="dk1"/>
          </a:fontRef>
        </p:style>
        <p:txBody>
          <a:bodyPr wrap="square" lIns="360000" rtlCol="0">
            <a:spAutoFit/>
          </a:bodyPr>
          <a:lstStyle/>
          <a:p>
            <a:pPr algn="ctr"/>
            <a:r>
              <a:rPr lang="en-GB" sz="3200" dirty="0" smtClean="0"/>
              <a:t>Games</a:t>
            </a:r>
            <a:endParaRPr lang="en-GB" sz="32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360000" rtlCol="0">
            <a:spAutoFit/>
          </a:bodyPr>
          <a:lstStyle/>
          <a:p>
            <a:r>
              <a:rPr lang="en-GB" sz="3200" dirty="0" smtClean="0"/>
              <a:t>Summary</a:t>
            </a:r>
            <a:endParaRPr lang="en-GB" sz="3200" dirty="0"/>
          </a:p>
        </p:txBody>
      </p:sp>
      <p:sp>
        <p:nvSpPr>
          <p:cNvPr id="4" name="Rectangle 3"/>
          <p:cNvSpPr/>
          <p:nvPr/>
        </p:nvSpPr>
        <p:spPr>
          <a:xfrm>
            <a:off x="0" y="576064"/>
            <a:ext cx="9144000" cy="7920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smtClean="0"/>
              <a:t>So what makes a good (and valid!) proof?</a:t>
            </a:r>
            <a:endParaRPr lang="en-GB" sz="2800" dirty="0"/>
          </a:p>
        </p:txBody>
      </p:sp>
      <p:sp>
        <p:nvSpPr>
          <p:cNvPr id="5" name="TextBox 4"/>
          <p:cNvSpPr txBox="1"/>
          <p:nvPr/>
        </p:nvSpPr>
        <p:spPr>
          <a:xfrm>
            <a:off x="539552" y="1772816"/>
            <a:ext cx="7992888" cy="5355312"/>
          </a:xfrm>
          <a:prstGeom prst="rect">
            <a:avLst/>
          </a:prstGeom>
          <a:noFill/>
        </p:spPr>
        <p:txBody>
          <a:bodyPr wrap="square" rtlCol="0">
            <a:spAutoFit/>
          </a:bodyPr>
          <a:lstStyle/>
          <a:p>
            <a:pPr marL="342900" indent="-342900">
              <a:buFont typeface="+mj-lt"/>
              <a:buAutoNum type="arabicPeriod"/>
            </a:pPr>
            <a:r>
              <a:rPr lang="en-GB" b="1" dirty="0" smtClean="0"/>
              <a:t>Use of algebra: </a:t>
            </a:r>
          </a:p>
          <a:p>
            <a:pPr marL="800100" lvl="1" indent="-342900">
              <a:buFont typeface="+mj-lt"/>
              <a:buAutoNum type="alphaLcParenR"/>
            </a:pPr>
            <a:r>
              <a:rPr lang="en-GB" sz="1600" dirty="0" smtClean="0"/>
              <a:t>When appropriate, use variables to represent something that could take any value (e.g. the two digits!) This keeps your argument as general as possible.</a:t>
            </a:r>
          </a:p>
          <a:p>
            <a:pPr marL="800100" lvl="1" indent="-342900">
              <a:buFont typeface="+mj-lt"/>
              <a:buAutoNum type="alphaLcParenR"/>
            </a:pPr>
            <a:r>
              <a:rPr lang="en-GB" sz="1600" dirty="0" smtClean="0"/>
              <a:t>Then use algebra to manipulate these variables based on the question.</a:t>
            </a:r>
          </a:p>
          <a:p>
            <a:pPr marL="342900" indent="-342900">
              <a:buFont typeface="+mj-lt"/>
              <a:buAutoNum type="arabicPeriod"/>
            </a:pPr>
            <a:r>
              <a:rPr lang="en-GB" b="1" dirty="0" smtClean="0"/>
              <a:t>Keep things general!</a:t>
            </a:r>
            <a:br>
              <a:rPr lang="en-GB" b="1" dirty="0" smtClean="0"/>
            </a:br>
            <a:r>
              <a:rPr lang="en-GB" sz="1600" dirty="0" smtClean="0"/>
              <a:t>Avoid making assertions that would ignore certain possibilities.</a:t>
            </a:r>
          </a:p>
          <a:p>
            <a:pPr marL="342900" indent="-342900">
              <a:buFont typeface="+mj-lt"/>
              <a:buAutoNum type="arabicPeriod"/>
            </a:pPr>
            <a:r>
              <a:rPr lang="en-GB" b="1" dirty="0" smtClean="0"/>
              <a:t>Don’t make leaps of logic</a:t>
            </a:r>
            <a:br>
              <a:rPr lang="en-GB" b="1" dirty="0" smtClean="0"/>
            </a:br>
            <a:r>
              <a:rPr lang="en-GB" sz="1600" dirty="0" smtClean="0"/>
              <a:t>Try not to ‘assume’ too much. You need to clearly show your steps without making assumptions, which may turn out to be wrong!</a:t>
            </a:r>
          </a:p>
          <a:p>
            <a:pPr marL="342900" indent="-342900">
              <a:buFont typeface="+mj-lt"/>
              <a:buAutoNum type="arabicPeriod"/>
            </a:pPr>
            <a:r>
              <a:rPr lang="en-GB" b="1" dirty="0" smtClean="0"/>
              <a:t>Avoid circular arguments</a:t>
            </a:r>
            <a:br>
              <a:rPr lang="en-GB" b="1" dirty="0" smtClean="0"/>
            </a:br>
            <a:r>
              <a:rPr lang="en-GB" sz="1600" dirty="0" smtClean="0"/>
              <a:t>If the statement to prove is something like “If X, then show that Y”, then your proof needs to be something like: “Assume that X, then [manipulation involving X]... And thus Y is true.” You can’t assume Y is true at any point, because that’s what you’re trying to prove!</a:t>
            </a:r>
          </a:p>
          <a:p>
            <a:pPr marL="342900" indent="-342900">
              <a:buFont typeface="+mj-lt"/>
              <a:buAutoNum type="arabicPeriod"/>
            </a:pPr>
            <a:r>
              <a:rPr lang="en-GB" b="1" dirty="0" smtClean="0"/>
              <a:t>Consider edge cases</a:t>
            </a:r>
            <a:r>
              <a:rPr lang="en-GB" dirty="0" smtClean="0"/>
              <a:t/>
            </a:r>
            <a:br>
              <a:rPr lang="en-GB" dirty="0" smtClean="0"/>
            </a:br>
            <a:r>
              <a:rPr lang="en-GB" dirty="0" smtClean="0"/>
              <a:t>Consider unusual cases. e.g. What if the first digit is 0? What if the digits are the same? Does our proof still work?</a:t>
            </a:r>
          </a:p>
          <a:p>
            <a:pPr marL="342900" indent="-342900">
              <a:buFont typeface="+mj-lt"/>
              <a:buAutoNum type="arabicPeriod"/>
            </a:pPr>
            <a:r>
              <a:rPr lang="en-GB" b="1" dirty="0" smtClean="0"/>
              <a:t>Avoid listing out lots of cases</a:t>
            </a:r>
            <a:r>
              <a:rPr lang="en-GB" dirty="0" smtClean="0"/>
              <a:t/>
            </a:r>
            <a:br>
              <a:rPr lang="en-GB" dirty="0" smtClean="0"/>
            </a:br>
            <a:r>
              <a:rPr lang="en-GB" dirty="0" smtClean="0"/>
              <a:t>If you’re having to list out lots and lots of cases, then you’re possibly missing ways to narrow down your search. Could you use algebra?</a:t>
            </a:r>
            <a:br>
              <a:rPr lang="en-GB" dirty="0" smtClean="0"/>
            </a:b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7622561"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An Oxford entrance test question (yes, really!)</a:t>
              </a:r>
              <a:endParaRPr lang="en-GB" sz="3200" dirty="0"/>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Rectangle 5"/>
          <p:cNvSpPr/>
          <p:nvPr/>
        </p:nvSpPr>
        <p:spPr>
          <a:xfrm>
            <a:off x="3192041" y="4509120"/>
            <a:ext cx="1008112"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sym typeface="Wingdings"/>
              </a:rPr>
              <a:t></a:t>
            </a:r>
            <a:endParaRPr lang="en-GB" sz="2800" dirty="0"/>
          </a:p>
        </p:txBody>
      </p:sp>
      <p:sp>
        <p:nvSpPr>
          <p:cNvPr id="7" name="Rectangle 6"/>
          <p:cNvSpPr/>
          <p:nvPr/>
        </p:nvSpPr>
        <p:spPr>
          <a:xfrm>
            <a:off x="1763688" y="4509120"/>
            <a:ext cx="1008112" cy="7200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smtClean="0">
                <a:sym typeface="Symbol"/>
              </a:rPr>
              <a:t></a:t>
            </a:r>
            <a:r>
              <a:rPr lang="en-GB" sz="2800" dirty="0" smtClean="0">
                <a:sym typeface="Wingdings"/>
              </a:rPr>
              <a:t></a:t>
            </a:r>
            <a:endParaRPr lang="en-GB" sz="2800" dirty="0"/>
          </a:p>
        </p:txBody>
      </p:sp>
      <p:sp>
        <p:nvSpPr>
          <p:cNvPr id="8" name="Rectangle 7"/>
          <p:cNvSpPr/>
          <p:nvPr/>
        </p:nvSpPr>
        <p:spPr>
          <a:xfrm>
            <a:off x="6084168" y="4509120"/>
            <a:ext cx="1008112" cy="7200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smtClean="0">
                <a:sym typeface="Symbol"/>
              </a:rPr>
              <a:t></a:t>
            </a:r>
            <a:r>
              <a:rPr lang="en-GB" sz="2800" dirty="0" smtClean="0">
                <a:sym typeface="Wingdings"/>
              </a:rPr>
              <a:t></a:t>
            </a:r>
            <a:endParaRPr lang="en-GB" sz="2800" dirty="0"/>
          </a:p>
        </p:txBody>
      </p:sp>
      <p:sp>
        <p:nvSpPr>
          <p:cNvPr id="9" name="Rectangle 8"/>
          <p:cNvSpPr/>
          <p:nvPr/>
        </p:nvSpPr>
        <p:spPr>
          <a:xfrm>
            <a:off x="1763688" y="4509120"/>
            <a:ext cx="1008112" cy="72008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GB" sz="2400" dirty="0" smtClean="0"/>
              <a:t>A</a:t>
            </a:r>
            <a:endParaRPr lang="en-GB" sz="2400" dirty="0"/>
          </a:p>
        </p:txBody>
      </p:sp>
      <p:sp>
        <p:nvSpPr>
          <p:cNvPr id="10" name="Rectangle 9"/>
          <p:cNvSpPr/>
          <p:nvPr/>
        </p:nvSpPr>
        <p:spPr>
          <a:xfrm>
            <a:off x="3195092" y="4509120"/>
            <a:ext cx="1008112" cy="72008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GB" sz="2400" dirty="0" smtClean="0"/>
              <a:t>B</a:t>
            </a:r>
            <a:endParaRPr lang="en-GB" sz="2400" dirty="0"/>
          </a:p>
        </p:txBody>
      </p:sp>
      <p:sp>
        <p:nvSpPr>
          <p:cNvPr id="11" name="Rectangle 10"/>
          <p:cNvSpPr/>
          <p:nvPr/>
        </p:nvSpPr>
        <p:spPr>
          <a:xfrm>
            <a:off x="4644008" y="4509120"/>
            <a:ext cx="1008112" cy="7200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smtClean="0">
                <a:sym typeface="Symbol"/>
              </a:rPr>
              <a:t></a:t>
            </a:r>
            <a:r>
              <a:rPr lang="en-GB" sz="2800" dirty="0" smtClean="0">
                <a:sym typeface="Wingdings"/>
              </a:rPr>
              <a:t></a:t>
            </a:r>
            <a:endParaRPr lang="en-GB" sz="2800" dirty="0"/>
          </a:p>
        </p:txBody>
      </p:sp>
      <p:sp>
        <p:nvSpPr>
          <p:cNvPr id="12" name="Rectangle 11"/>
          <p:cNvSpPr/>
          <p:nvPr/>
        </p:nvSpPr>
        <p:spPr>
          <a:xfrm>
            <a:off x="4644008" y="4509120"/>
            <a:ext cx="1008112" cy="72008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GB" sz="2400" dirty="0" smtClean="0"/>
              <a:t>C</a:t>
            </a:r>
            <a:endParaRPr lang="en-GB" sz="2400" dirty="0"/>
          </a:p>
        </p:txBody>
      </p:sp>
      <p:sp>
        <p:nvSpPr>
          <p:cNvPr id="13" name="Rectangle 12"/>
          <p:cNvSpPr/>
          <p:nvPr/>
        </p:nvSpPr>
        <p:spPr>
          <a:xfrm>
            <a:off x="6084168" y="4509120"/>
            <a:ext cx="1008112" cy="72008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GB" sz="2400" dirty="0" smtClean="0"/>
              <a:t>D</a:t>
            </a:r>
            <a:endParaRPr lang="en-GB" sz="2400" dirty="0"/>
          </a:p>
        </p:txBody>
      </p:sp>
      <p:sp>
        <p:nvSpPr>
          <p:cNvPr id="14" name="TextBox 13"/>
          <p:cNvSpPr txBox="1"/>
          <p:nvPr/>
        </p:nvSpPr>
        <p:spPr>
          <a:xfrm>
            <a:off x="7380312" y="3635732"/>
            <a:ext cx="137122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Source: MAT</a:t>
            </a:r>
            <a:endParaRPr lang="en-GB" dirty="0"/>
          </a:p>
        </p:txBody>
      </p:sp>
      <mc:AlternateContent xmlns:mc="http://schemas.openxmlformats.org/markup-compatibility/2006" xmlns:a14="http://schemas.microsoft.com/office/drawing/2010/main">
        <mc:Choice Requires="a14">
          <p:sp>
            <p:nvSpPr>
              <p:cNvPr id="2" name="TextBox 1"/>
              <p:cNvSpPr txBox="1"/>
              <p:nvPr/>
            </p:nvSpPr>
            <p:spPr>
              <a:xfrm>
                <a:off x="897050" y="5661248"/>
                <a:ext cx="7147792"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smtClean="0"/>
                  <a:t>The statement “If </a:t>
                </a:r>
                <a14:m>
                  <m:oMath xmlns:m="http://schemas.openxmlformats.org/officeDocument/2006/math">
                    <m:r>
                      <a:rPr lang="en-GB" i="1" dirty="0" smtClean="0">
                        <a:latin typeface="Cambria Math"/>
                      </a:rPr>
                      <m:t>𝐴</m:t>
                    </m:r>
                  </m:oMath>
                </a14:m>
                <a:r>
                  <a:rPr lang="en-GB" dirty="0" smtClean="0"/>
                  <a:t>, then </a:t>
                </a:r>
                <a14:m>
                  <m:oMath xmlns:m="http://schemas.openxmlformats.org/officeDocument/2006/math">
                    <m:r>
                      <a:rPr lang="en-GB" i="1" dirty="0" smtClean="0">
                        <a:latin typeface="Cambria Math"/>
                      </a:rPr>
                      <m:t>𝐵</m:t>
                    </m:r>
                  </m:oMath>
                </a14:m>
                <a:r>
                  <a:rPr lang="en-GB" dirty="0" smtClean="0"/>
                  <a:t>” is only falsified when </a:t>
                </a:r>
                <a14:m>
                  <m:oMath xmlns:m="http://schemas.openxmlformats.org/officeDocument/2006/math">
                    <m:r>
                      <a:rPr lang="en-GB" i="1" dirty="0" smtClean="0">
                        <a:latin typeface="Cambria Math"/>
                      </a:rPr>
                      <m:t>𝐴</m:t>
                    </m:r>
                  </m:oMath>
                </a14:m>
                <a:r>
                  <a:rPr lang="en-GB" dirty="0" smtClean="0"/>
                  <a:t> is true but </a:t>
                </a:r>
                <a14:m>
                  <m:oMath xmlns:m="http://schemas.openxmlformats.org/officeDocument/2006/math">
                    <m:r>
                      <a:rPr lang="en-GB" i="1" dirty="0" smtClean="0">
                        <a:latin typeface="Cambria Math"/>
                      </a:rPr>
                      <m:t>𝐵</m:t>
                    </m:r>
                  </m:oMath>
                </a14:m>
                <a:r>
                  <a:rPr lang="en-GB" dirty="0" smtClean="0"/>
                  <a:t> is false. If the condition of the statement is not true, then the statement is not applicable, and we can neither say it is true or false.</a:t>
                </a:r>
                <a:endParaRPr lang="en-GB" dirty="0"/>
              </a:p>
            </p:txBody>
          </p:sp>
        </mc:Choice>
        <mc:Fallback xmlns="">
          <p:sp>
            <p:nvSpPr>
              <p:cNvPr id="2" name="TextBox 1"/>
              <p:cNvSpPr txBox="1">
                <a:spLocks noRot="1" noChangeAspect="1" noMove="1" noResize="1" noEditPoints="1" noAdjustHandles="1" noChangeArrowheads="1" noChangeShapeType="1" noTextEdit="1"/>
              </p:cNvSpPr>
              <p:nvPr/>
            </p:nvSpPr>
            <p:spPr>
              <a:xfrm>
                <a:off x="897050" y="5661248"/>
                <a:ext cx="7147792" cy="923330"/>
              </a:xfrm>
              <a:prstGeom prst="rect">
                <a:avLst/>
              </a:prstGeom>
              <a:blipFill rotWithShape="0">
                <a:blip r:embed="rId3"/>
                <a:stretch>
                  <a:fillRect l="-510" t="-2581" b="-8387"/>
                </a:stretch>
              </a:blipFill>
            </p:spPr>
            <p:txBody>
              <a:bodyPr/>
              <a:lstStyle/>
              <a:p>
                <a:r>
                  <a:rPr lang="en-GB">
                    <a:noFill/>
                  </a:rPr>
                  <a:t> </a:t>
                </a:r>
              </a:p>
            </p:txBody>
          </p:sp>
        </mc:Fallback>
      </mc:AlternateContent>
    </p:spTree>
    <p:extLst>
      <p:ext uri="{BB962C8B-B14F-4D97-AF65-F5344CB8AC3E}">
        <p14:creationId xmlns:p14="http://schemas.microsoft.com/office/powerpoint/2010/main" val="35033705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
                  </p:tgtEl>
                </p:cond>
              </p:nextCondLst>
            </p:seq>
            <p:seq concurrent="1" nextAc="seek">
              <p:cTn id="19" restart="whenNotActive" fill="hold" evtFilter="cancelBubble" nodeType="interactiveSeq">
                <p:stCondLst>
                  <p:cond evt="onClick" delay="0">
                    <p:tgtEl>
                      <p:spTgt spid="12"/>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5" restart="whenNotActive" fill="hold" evtFilter="cancelBubble" nodeType="interactiveSeq">
                <p:stCondLst>
                  <p:cond evt="onClick" delay="0">
                    <p:tgtEl>
                      <p:spTgt spid="13"/>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9" grpId="0" animBg="1"/>
      <p:bldP spid="10" grpId="0" animBg="1"/>
      <p:bldP spid="12" grpId="0" animBg="1"/>
      <p:bldP spid="13"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Counterexamples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823556"/>
            <a:ext cx="676875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smtClean="0">
                <a:latin typeface="Wingdings" panose="05000000000000000000" pitchFamily="2" charset="2"/>
              </a:rPr>
              <a:t>!</a:t>
            </a:r>
            <a:r>
              <a:rPr lang="en-GB" dirty="0" smtClean="0"/>
              <a:t> A counterexample is an example used to disprove a statement.</a:t>
            </a:r>
            <a:endParaRPr lang="en-GB" dirty="0"/>
          </a:p>
        </p:txBody>
      </p:sp>
      <p:sp>
        <p:nvSpPr>
          <p:cNvPr id="6" name="TextBox 5"/>
          <p:cNvSpPr txBox="1"/>
          <p:nvPr/>
        </p:nvSpPr>
        <p:spPr>
          <a:xfrm>
            <a:off x="395536" y="1268760"/>
            <a:ext cx="7920880" cy="369332"/>
          </a:xfrm>
          <a:prstGeom prst="rect">
            <a:avLst/>
          </a:prstGeom>
          <a:noFill/>
        </p:spPr>
        <p:txBody>
          <a:bodyPr wrap="square" rtlCol="0">
            <a:spAutoFit/>
          </a:bodyPr>
          <a:lstStyle/>
          <a:p>
            <a:r>
              <a:rPr lang="en-GB" dirty="0" smtClean="0"/>
              <a:t>Discussing in pairs, find counterexamples for the following statements:</a:t>
            </a:r>
            <a:endParaRPr lang="en-GB" dirty="0"/>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2113795974"/>
                  </p:ext>
                </p:extLst>
              </p:nvPr>
            </p:nvGraphicFramePr>
            <p:xfrm>
              <a:off x="1259632" y="1988840"/>
              <a:ext cx="6096000" cy="3479800"/>
            </p:xfrm>
            <a:graphic>
              <a:graphicData uri="http://schemas.openxmlformats.org/drawingml/2006/table">
                <a:tbl>
                  <a:tblPr firstRow="1" bandRow="1">
                    <a:tableStyleId>{073A0DAA-6AF3-43AB-8588-CEC1D06C72B9}</a:tableStyleId>
                  </a:tblPr>
                  <a:tblGrid>
                    <a:gridCol w="3048000"/>
                    <a:gridCol w="3048000"/>
                  </a:tblGrid>
                  <a:tr h="370840">
                    <a:tc>
                      <a:txBody>
                        <a:bodyPr/>
                        <a:lstStyle/>
                        <a:p>
                          <a:r>
                            <a:rPr lang="en-GB" dirty="0" smtClean="0"/>
                            <a:t>Statement</a:t>
                          </a:r>
                          <a:endParaRPr lang="en-GB" dirty="0"/>
                        </a:p>
                      </a:txBody>
                      <a:tcPr/>
                    </a:tc>
                    <a:tc>
                      <a:txBody>
                        <a:bodyPr/>
                        <a:lstStyle/>
                        <a:p>
                          <a:r>
                            <a:rPr lang="en-GB" dirty="0" smtClean="0"/>
                            <a:t>Possible counterexample</a:t>
                          </a:r>
                          <a:endParaRPr lang="en-GB" dirty="0"/>
                        </a:p>
                      </a:txBody>
                      <a:tcPr/>
                    </a:tc>
                  </a:tr>
                  <a:tr h="370840">
                    <a:tc>
                      <a:txBody>
                        <a:bodyPr/>
                        <a:lstStyle/>
                        <a:p>
                          <a:r>
                            <a:rPr lang="en-GB" dirty="0" smtClean="0"/>
                            <a:t>Prime numbers are always odd.</a:t>
                          </a:r>
                          <a:endParaRPr lang="en-GB" dirty="0"/>
                        </a:p>
                      </a:txBody>
                      <a:tcPr/>
                    </a:tc>
                    <a:tc>
                      <a:txBody>
                        <a:bodyPr/>
                        <a:lstStyle/>
                        <a:p>
                          <a:r>
                            <a:rPr lang="en-GB" dirty="0" smtClean="0"/>
                            <a:t>2 is prime, but not odd.</a:t>
                          </a:r>
                          <a:endParaRPr lang="en-GB" dirty="0"/>
                        </a:p>
                      </a:txBody>
                      <a:tcPr/>
                    </a:tc>
                  </a:tr>
                  <a:tr h="370840">
                    <a:tc>
                      <a:txBody>
                        <a:bodyPr/>
                        <a:lstStyle/>
                        <a:p>
                          <a:r>
                            <a:rPr lang="en-GB" dirty="0" smtClean="0"/>
                            <a:t>The square root of a number is always smaller than the number itself.</a:t>
                          </a:r>
                          <a:endParaRPr lang="en-GB" dirty="0"/>
                        </a:p>
                      </a:txBody>
                      <a:tcPr/>
                    </a:tc>
                    <a:tc>
                      <a:txBody>
                        <a:bodyPr/>
                        <a:lstStyle/>
                        <a:p>
                          <a14:m>
                            <m:oMath xmlns:m="http://schemas.openxmlformats.org/officeDocument/2006/math">
                              <m:rad>
                                <m:radPr>
                                  <m:degHide m:val="on"/>
                                  <m:ctrlPr>
                                    <a:rPr lang="en-GB" b="0" i="1" smtClean="0">
                                      <a:latin typeface="Cambria Math" panose="02040503050406030204" pitchFamily="18" charset="0"/>
                                    </a:rPr>
                                  </m:ctrlPr>
                                </m:radPr>
                                <m:deg/>
                                <m:e>
                                  <m:r>
                                    <a:rPr lang="en-GB" b="0" i="1" smtClean="0">
                                      <a:latin typeface="Cambria Math"/>
                                    </a:rPr>
                                    <m:t>0.25</m:t>
                                  </m:r>
                                </m:e>
                              </m:rad>
                              <m:r>
                                <a:rPr lang="en-GB" b="0" i="1" smtClean="0">
                                  <a:latin typeface="Cambria Math"/>
                                </a:rPr>
                                <m:t>=0.5</m:t>
                              </m:r>
                            </m:oMath>
                          </a14:m>
                          <a:r>
                            <a:rPr lang="en-GB" dirty="0" smtClean="0"/>
                            <a:t>, but </a:t>
                          </a:r>
                          <a14:m>
                            <m:oMath xmlns:m="http://schemas.openxmlformats.org/officeDocument/2006/math">
                              <m:r>
                                <a:rPr lang="en-GB" b="0" i="1" smtClean="0">
                                  <a:latin typeface="Cambria Math"/>
                                </a:rPr>
                                <m:t>0.5&gt;0.25</m:t>
                              </m:r>
                            </m:oMath>
                          </a14:m>
                          <a:r>
                            <a:rPr lang="en-GB" dirty="0" smtClean="0"/>
                            <a:t>.</a:t>
                          </a:r>
                          <a:endParaRPr lang="en-GB" dirty="0"/>
                        </a:p>
                      </a:txBody>
                      <a:tcPr/>
                    </a:tc>
                  </a:tr>
                  <a:tr h="370840">
                    <a:tc>
                      <a:txBody>
                        <a:bodyPr/>
                        <a:lstStyle/>
                        <a:p>
                          <a:r>
                            <a:rPr lang="en-GB" dirty="0" smtClean="0"/>
                            <a:t>If </a:t>
                          </a:r>
                          <a14:m>
                            <m:oMath xmlns:m="http://schemas.openxmlformats.org/officeDocument/2006/math">
                              <m:r>
                                <a:rPr lang="en-GB" b="0" i="1" smtClean="0">
                                  <a:latin typeface="Cambria Math"/>
                                </a:rPr>
                                <m:t>𝑝</m:t>
                              </m:r>
                            </m:oMath>
                          </a14:m>
                          <a:r>
                            <a:rPr lang="en-GB" dirty="0" smtClean="0"/>
                            <a:t> is prime then </a:t>
                          </a:r>
                          <a14:m>
                            <m:oMath xmlns:m="http://schemas.openxmlformats.org/officeDocument/2006/math">
                              <m:r>
                                <a:rPr lang="en-GB" b="0" i="1" smtClean="0">
                                  <a:latin typeface="Cambria Math"/>
                                </a:rPr>
                                <m:t>𝑝</m:t>
                              </m:r>
                              <m:r>
                                <a:rPr lang="en-GB" b="0" i="1" smtClean="0">
                                  <a:latin typeface="Cambria Math"/>
                                </a:rPr>
                                <m:t>+2</m:t>
                              </m:r>
                            </m:oMath>
                          </a14:m>
                          <a:r>
                            <a:rPr lang="en-GB" dirty="0" smtClean="0"/>
                            <a:t> is</a:t>
                          </a:r>
                          <a:r>
                            <a:rPr lang="en-GB" baseline="0" dirty="0" smtClean="0"/>
                            <a:t> prime.</a:t>
                          </a:r>
                          <a:endParaRPr lang="en-GB" dirty="0"/>
                        </a:p>
                      </a:txBody>
                      <a:tcPr/>
                    </a:tc>
                    <a:tc>
                      <a:txBody>
                        <a:bodyPr/>
                        <a:lstStyle/>
                        <a:p>
                          <a:r>
                            <a:rPr lang="en-GB" dirty="0" smtClean="0"/>
                            <a:t>7</a:t>
                          </a:r>
                          <a:r>
                            <a:rPr lang="en-GB" baseline="0" dirty="0" smtClean="0"/>
                            <a:t> is prime but 9 is not.</a:t>
                          </a:r>
                          <a:endParaRPr lang="en-GB" dirty="0"/>
                        </a:p>
                      </a:txBody>
                      <a:tcPr/>
                    </a:tc>
                  </a:tr>
                  <a:tr h="370840">
                    <a:tc>
                      <a:txBody>
                        <a:bodyPr/>
                        <a:lstStyle/>
                        <a:p>
                          <a14:m>
                            <m:oMath xmlns:m="http://schemas.openxmlformats.org/officeDocument/2006/math">
                              <m:r>
                                <a:rPr lang="en-GB" b="0" i="1" smtClean="0">
                                  <a:latin typeface="Cambria Math"/>
                                </a:rPr>
                                <m:t>2</m:t>
                              </m:r>
                              <m:sSup>
                                <m:sSupPr>
                                  <m:ctrlPr>
                                    <a:rPr lang="en-GB" b="0" i="1" smtClean="0">
                                      <a:latin typeface="Cambria Math" panose="02040503050406030204" pitchFamily="18" charset="0"/>
                                    </a:rPr>
                                  </m:ctrlPr>
                                </m:sSupPr>
                                <m:e>
                                  <m:r>
                                    <a:rPr lang="en-GB" b="0" i="1" smtClean="0">
                                      <a:latin typeface="Cambria Math"/>
                                    </a:rPr>
                                    <m:t>𝑛</m:t>
                                  </m:r>
                                </m:e>
                                <m:sup>
                                  <m:r>
                                    <a:rPr lang="en-GB" b="0" i="1" smtClean="0">
                                      <a:latin typeface="Cambria Math"/>
                                    </a:rPr>
                                    <m:t>2</m:t>
                                  </m:r>
                                </m:sup>
                              </m:sSup>
                              <m:r>
                                <a:rPr lang="en-GB" b="0" i="1" smtClean="0">
                                  <a:latin typeface="Cambria Math"/>
                                </a:rPr>
                                <m:t>+11</m:t>
                              </m:r>
                            </m:oMath>
                          </a14:m>
                          <a:r>
                            <a:rPr lang="en-GB" dirty="0" smtClean="0"/>
                            <a:t> is prime for all integer values of </a:t>
                          </a:r>
                          <a14:m>
                            <m:oMath xmlns:m="http://schemas.openxmlformats.org/officeDocument/2006/math">
                              <m:r>
                                <a:rPr lang="en-GB" b="0" i="1" smtClean="0">
                                  <a:latin typeface="Cambria Math"/>
                                </a:rPr>
                                <m:t>𝑛</m:t>
                              </m:r>
                            </m:oMath>
                          </a14:m>
                          <a:endParaRPr lang="en-GB" dirty="0"/>
                        </a:p>
                      </a:txBody>
                      <a:tcPr/>
                    </a:tc>
                    <a:tc>
                      <a:txBody>
                        <a:bodyPr/>
                        <a:lstStyle/>
                        <a:p>
                          <a14:m>
                            <m:oMath xmlns:m="http://schemas.openxmlformats.org/officeDocument/2006/math">
                              <m:r>
                                <a:rPr lang="en-GB" b="0" i="1" smtClean="0">
                                  <a:latin typeface="Cambria Math"/>
                                </a:rPr>
                                <m:t>(2×</m:t>
                              </m:r>
                              <m:sSup>
                                <m:sSupPr>
                                  <m:ctrlPr>
                                    <a:rPr lang="en-GB" b="0" i="1" smtClean="0">
                                      <a:latin typeface="Cambria Math" panose="02040503050406030204" pitchFamily="18" charset="0"/>
                                    </a:rPr>
                                  </m:ctrlPr>
                                </m:sSupPr>
                                <m:e>
                                  <m:r>
                                    <a:rPr lang="en-GB" b="0" i="1" smtClean="0">
                                      <a:latin typeface="Cambria Math"/>
                                    </a:rPr>
                                    <m:t>11</m:t>
                                  </m:r>
                                </m:e>
                                <m:sup>
                                  <m:r>
                                    <a:rPr lang="en-GB" b="0" i="1" smtClean="0">
                                      <a:latin typeface="Cambria Math"/>
                                    </a:rPr>
                                    <m:t>2</m:t>
                                  </m:r>
                                </m:sup>
                              </m:sSup>
                              <m:r>
                                <a:rPr lang="en-GB" b="0" i="1" smtClean="0">
                                  <a:latin typeface="Cambria Math"/>
                                </a:rPr>
                                <m:t>)+11</m:t>
                              </m:r>
                            </m:oMath>
                          </a14:m>
                          <a:r>
                            <a:rPr lang="en-GB" dirty="0" smtClean="0"/>
                            <a:t> will be divisible</a:t>
                          </a:r>
                          <a:r>
                            <a:rPr lang="en-GB" baseline="0" dirty="0" smtClean="0"/>
                            <a:t> by 11 because </a:t>
                          </a:r>
                          <a14:m>
                            <m:oMath xmlns:m="http://schemas.openxmlformats.org/officeDocument/2006/math">
                              <m:r>
                                <a:rPr lang="en-GB" b="0" i="1" baseline="0" smtClean="0">
                                  <a:latin typeface="Cambria Math"/>
                                </a:rPr>
                                <m:t>2×</m:t>
                              </m:r>
                              <m:sSup>
                                <m:sSupPr>
                                  <m:ctrlPr>
                                    <a:rPr lang="en-GB" b="0" i="1" baseline="0" smtClean="0">
                                      <a:latin typeface="Cambria Math" panose="02040503050406030204" pitchFamily="18" charset="0"/>
                                    </a:rPr>
                                  </m:ctrlPr>
                                </m:sSupPr>
                                <m:e>
                                  <m:r>
                                    <a:rPr lang="en-GB" b="0" i="1" baseline="0" smtClean="0">
                                      <a:latin typeface="Cambria Math"/>
                                    </a:rPr>
                                    <m:t>11</m:t>
                                  </m:r>
                                </m:e>
                                <m:sup>
                                  <m:r>
                                    <a:rPr lang="en-GB" b="0" i="1" baseline="0" smtClean="0">
                                      <a:latin typeface="Cambria Math"/>
                                    </a:rPr>
                                    <m:t>2</m:t>
                                  </m:r>
                                </m:sup>
                              </m:sSup>
                            </m:oMath>
                          </a14:m>
                          <a:r>
                            <a:rPr lang="en-GB" dirty="0" smtClean="0"/>
                            <a:t> and </a:t>
                          </a:r>
                          <a14:m>
                            <m:oMath xmlns:m="http://schemas.openxmlformats.org/officeDocument/2006/math">
                              <m:r>
                                <a:rPr lang="en-GB" i="1" dirty="0" smtClean="0">
                                  <a:latin typeface="Cambria Math"/>
                                </a:rPr>
                                <m:t>11</m:t>
                              </m:r>
                            </m:oMath>
                          </a14:m>
                          <a:r>
                            <a:rPr lang="en-GB" dirty="0" smtClean="0"/>
                            <a:t> both are.</a:t>
                          </a:r>
                          <a:endParaRPr lang="en-GB" dirty="0"/>
                        </a:p>
                      </a:txBody>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113795974"/>
                  </p:ext>
                </p:extLst>
              </p:nvPr>
            </p:nvGraphicFramePr>
            <p:xfrm>
              <a:off x="1259632" y="1988840"/>
              <a:ext cx="6096000" cy="3479800"/>
            </p:xfrm>
            <a:graphic>
              <a:graphicData uri="http://schemas.openxmlformats.org/drawingml/2006/table">
                <a:tbl>
                  <a:tblPr firstRow="1" bandRow="1">
                    <a:tableStyleId>{073A0DAA-6AF3-43AB-8588-CEC1D06C72B9}</a:tableStyleId>
                  </a:tblPr>
                  <a:tblGrid>
                    <a:gridCol w="3048000"/>
                    <a:gridCol w="3048000"/>
                  </a:tblGrid>
                  <a:tr h="370840">
                    <a:tc>
                      <a:txBody>
                        <a:bodyPr/>
                        <a:lstStyle/>
                        <a:p>
                          <a:r>
                            <a:rPr lang="en-GB" dirty="0" smtClean="0"/>
                            <a:t>Statement</a:t>
                          </a:r>
                          <a:endParaRPr lang="en-GB" dirty="0"/>
                        </a:p>
                      </a:txBody>
                      <a:tcPr/>
                    </a:tc>
                    <a:tc>
                      <a:txBody>
                        <a:bodyPr/>
                        <a:lstStyle/>
                        <a:p>
                          <a:r>
                            <a:rPr lang="en-GB" dirty="0" smtClean="0"/>
                            <a:t>Possible counterexample</a:t>
                          </a:r>
                          <a:endParaRPr lang="en-GB" dirty="0"/>
                        </a:p>
                      </a:txBody>
                      <a:tcPr/>
                    </a:tc>
                  </a:tr>
                  <a:tr h="640080">
                    <a:tc>
                      <a:txBody>
                        <a:bodyPr/>
                        <a:lstStyle/>
                        <a:p>
                          <a:r>
                            <a:rPr lang="en-GB" dirty="0" smtClean="0"/>
                            <a:t>Prime numbers are always odd.</a:t>
                          </a:r>
                          <a:endParaRPr lang="en-GB" dirty="0"/>
                        </a:p>
                      </a:txBody>
                      <a:tcPr/>
                    </a:tc>
                    <a:tc>
                      <a:txBody>
                        <a:bodyPr/>
                        <a:lstStyle/>
                        <a:p>
                          <a:r>
                            <a:rPr lang="en-GB" dirty="0" smtClean="0"/>
                            <a:t>2 is prime, but not odd.</a:t>
                          </a:r>
                          <a:endParaRPr lang="en-GB" dirty="0"/>
                        </a:p>
                      </a:txBody>
                      <a:tcPr/>
                    </a:tc>
                  </a:tr>
                  <a:tr h="914400">
                    <a:tc>
                      <a:txBody>
                        <a:bodyPr/>
                        <a:lstStyle/>
                        <a:p>
                          <a:r>
                            <a:rPr lang="en-GB" dirty="0" smtClean="0"/>
                            <a:t>The square root of a number is always smaller than the number itself.</a:t>
                          </a:r>
                          <a:endParaRPr lang="en-GB" dirty="0"/>
                        </a:p>
                      </a:txBody>
                      <a:tcPr/>
                    </a:tc>
                    <a:tc>
                      <a:txBody>
                        <a:bodyPr/>
                        <a:lstStyle/>
                        <a:p>
                          <a:endParaRPr lang="en-US"/>
                        </a:p>
                      </a:txBody>
                      <a:tcPr>
                        <a:blipFill rotWithShape="1">
                          <a:blip r:embed="rId2"/>
                          <a:stretch>
                            <a:fillRect l="-100200" t="-114000" b="-180667"/>
                          </a:stretch>
                        </a:blipFill>
                      </a:tcPr>
                    </a:tc>
                  </a:tr>
                  <a:tr h="640080">
                    <a:tc>
                      <a:txBody>
                        <a:bodyPr/>
                        <a:lstStyle/>
                        <a:p>
                          <a:endParaRPr lang="en-US"/>
                        </a:p>
                      </a:txBody>
                      <a:tcPr>
                        <a:blipFill rotWithShape="1">
                          <a:blip r:embed="rId2"/>
                          <a:stretch>
                            <a:fillRect l="-200" t="-305714" r="-100000" b="-158095"/>
                          </a:stretch>
                        </a:blipFill>
                      </a:tcPr>
                    </a:tc>
                    <a:tc>
                      <a:txBody>
                        <a:bodyPr/>
                        <a:lstStyle/>
                        <a:p>
                          <a:r>
                            <a:rPr lang="en-GB" dirty="0" smtClean="0"/>
                            <a:t>7</a:t>
                          </a:r>
                          <a:r>
                            <a:rPr lang="en-GB" baseline="0" dirty="0" smtClean="0"/>
                            <a:t> is prime but 9 is not.</a:t>
                          </a:r>
                          <a:endParaRPr lang="en-GB" dirty="0"/>
                        </a:p>
                      </a:txBody>
                      <a:tcPr/>
                    </a:tc>
                  </a:tr>
                  <a:tr h="914400">
                    <a:tc>
                      <a:txBody>
                        <a:bodyPr/>
                        <a:lstStyle/>
                        <a:p>
                          <a:endParaRPr lang="en-US"/>
                        </a:p>
                      </a:txBody>
                      <a:tcPr>
                        <a:blipFill rotWithShape="1">
                          <a:blip r:embed="rId2"/>
                          <a:stretch>
                            <a:fillRect l="-200" t="-284000" r="-100000" b="-10667"/>
                          </a:stretch>
                        </a:blipFill>
                      </a:tcPr>
                    </a:tc>
                    <a:tc>
                      <a:txBody>
                        <a:bodyPr/>
                        <a:lstStyle/>
                        <a:p>
                          <a:endParaRPr lang="en-US"/>
                        </a:p>
                      </a:txBody>
                      <a:tcPr>
                        <a:blipFill rotWithShape="1">
                          <a:blip r:embed="rId2"/>
                          <a:stretch>
                            <a:fillRect l="-100200" t="-284000" b="-10667"/>
                          </a:stretch>
                        </a:blipFill>
                      </a:tcPr>
                    </a:tc>
                  </a:tr>
                </a:tbl>
              </a:graphicData>
            </a:graphic>
          </p:graphicFrame>
        </mc:Fallback>
      </mc:AlternateContent>
      <p:sp>
        <p:nvSpPr>
          <p:cNvPr id="8" name="Rectangle 7"/>
          <p:cNvSpPr/>
          <p:nvPr/>
        </p:nvSpPr>
        <p:spPr>
          <a:xfrm>
            <a:off x="4283968" y="2348880"/>
            <a:ext cx="3059768"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4283968" y="2996952"/>
            <a:ext cx="3059768"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4281194" y="3933056"/>
            <a:ext cx="3059768"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4281194" y="4509120"/>
            <a:ext cx="3059768"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971600" y="2348880"/>
            <a:ext cx="288032" cy="6480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a:t>
            </a:r>
            <a:endParaRPr lang="en-GB" dirty="0"/>
          </a:p>
        </p:txBody>
      </p:sp>
      <p:sp>
        <p:nvSpPr>
          <p:cNvPr id="13" name="Rectangle 12"/>
          <p:cNvSpPr/>
          <p:nvPr/>
        </p:nvSpPr>
        <p:spPr>
          <a:xfrm>
            <a:off x="971600" y="2996952"/>
            <a:ext cx="288032" cy="93610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2</a:t>
            </a:r>
            <a:endParaRPr lang="en-GB" dirty="0"/>
          </a:p>
        </p:txBody>
      </p:sp>
      <p:sp>
        <p:nvSpPr>
          <p:cNvPr id="14" name="Rectangle 13"/>
          <p:cNvSpPr/>
          <p:nvPr/>
        </p:nvSpPr>
        <p:spPr>
          <a:xfrm>
            <a:off x="971600" y="3933056"/>
            <a:ext cx="288032" cy="5760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3</a:t>
            </a:r>
            <a:endParaRPr lang="en-GB" dirty="0"/>
          </a:p>
        </p:txBody>
      </p:sp>
      <p:sp>
        <p:nvSpPr>
          <p:cNvPr id="15" name="Rectangle 14"/>
          <p:cNvSpPr/>
          <p:nvPr/>
        </p:nvSpPr>
        <p:spPr>
          <a:xfrm>
            <a:off x="971600" y="4509120"/>
            <a:ext cx="288032" cy="93610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4</a:t>
            </a:r>
            <a:endParaRPr lang="en-GB" dirty="0"/>
          </a:p>
        </p:txBody>
      </p:sp>
    </p:spTree>
    <p:extLst>
      <p:ext uri="{BB962C8B-B14F-4D97-AF65-F5344CB8AC3E}">
        <p14:creationId xmlns:p14="http://schemas.microsoft.com/office/powerpoint/2010/main" val="20937262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Types of Proofs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467544" y="836712"/>
            <a:ext cx="4093439" cy="22322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6" name="TextBox 5"/>
          <p:cNvSpPr txBox="1"/>
          <p:nvPr/>
        </p:nvSpPr>
        <p:spPr>
          <a:xfrm>
            <a:off x="539551" y="859542"/>
            <a:ext cx="2592288" cy="461665"/>
          </a:xfrm>
          <a:prstGeom prst="rect">
            <a:avLst/>
          </a:prstGeom>
          <a:noFill/>
        </p:spPr>
        <p:txBody>
          <a:bodyPr wrap="square" rtlCol="0">
            <a:spAutoFit/>
          </a:bodyPr>
          <a:lstStyle/>
          <a:p>
            <a:r>
              <a:rPr lang="en-GB" sz="2400" b="1" dirty="0" smtClean="0">
                <a:solidFill>
                  <a:schemeClr val="bg1"/>
                </a:solidFill>
              </a:rPr>
              <a:t>Geometry</a:t>
            </a:r>
            <a:endParaRPr lang="en-GB" sz="2400" b="1" dirty="0">
              <a:solidFill>
                <a:schemeClr val="bg1"/>
              </a:solidFill>
            </a:endParaRPr>
          </a:p>
        </p:txBody>
      </p:sp>
      <p:sp>
        <p:nvSpPr>
          <p:cNvPr id="7" name="Isosceles Triangle 6"/>
          <p:cNvSpPr/>
          <p:nvPr/>
        </p:nvSpPr>
        <p:spPr>
          <a:xfrm>
            <a:off x="683568" y="1628800"/>
            <a:ext cx="1512168" cy="792088"/>
          </a:xfrm>
          <a:prstGeom prst="triangle">
            <a:avLst/>
          </a:prstGeom>
          <a:no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9" name="Straight Connector 8"/>
          <p:cNvCxnSpPr/>
          <p:nvPr/>
        </p:nvCxnSpPr>
        <p:spPr>
          <a:xfrm>
            <a:off x="683568" y="2420888"/>
            <a:ext cx="2088232"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2875266" y="1214473"/>
            <a:ext cx="1690828" cy="1754326"/>
          </a:xfrm>
          <a:prstGeom prst="rect">
            <a:avLst/>
          </a:prstGeom>
          <a:noFill/>
        </p:spPr>
        <p:txBody>
          <a:bodyPr wrap="square" rtlCol="0">
            <a:spAutoFit/>
          </a:bodyPr>
          <a:lstStyle/>
          <a:p>
            <a:r>
              <a:rPr lang="en-GB" dirty="0" smtClean="0">
                <a:solidFill>
                  <a:schemeClr val="bg1"/>
                </a:solidFill>
              </a:rPr>
              <a:t>“Prove that the exterior angle of a triangle is the sum of the two other interior angles.”</a:t>
            </a:r>
            <a:endParaRPr lang="en-GB" dirty="0">
              <a:solidFill>
                <a:schemeClr val="bg1"/>
              </a:solidFill>
            </a:endParaRPr>
          </a:p>
        </p:txBody>
      </p:sp>
      <p:sp>
        <p:nvSpPr>
          <p:cNvPr id="11" name="Rectangle 10"/>
          <p:cNvSpPr/>
          <p:nvPr/>
        </p:nvSpPr>
        <p:spPr>
          <a:xfrm>
            <a:off x="4860032" y="836712"/>
            <a:ext cx="3888432" cy="223224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2" name="TextBox 11"/>
          <p:cNvSpPr txBox="1"/>
          <p:nvPr/>
        </p:nvSpPr>
        <p:spPr>
          <a:xfrm>
            <a:off x="5004048" y="889303"/>
            <a:ext cx="2592288" cy="461665"/>
          </a:xfrm>
          <a:prstGeom prst="rect">
            <a:avLst/>
          </a:prstGeom>
          <a:noFill/>
        </p:spPr>
        <p:txBody>
          <a:bodyPr wrap="square" rtlCol="0">
            <a:spAutoFit/>
          </a:bodyPr>
          <a:lstStyle/>
          <a:p>
            <a:r>
              <a:rPr lang="en-GB" sz="2400" b="1" dirty="0" smtClean="0">
                <a:solidFill>
                  <a:schemeClr val="bg1"/>
                </a:solidFill>
              </a:rPr>
              <a:t>Sequence Proofs</a:t>
            </a:r>
            <a:endParaRPr lang="en-GB" sz="2400" b="1" dirty="0">
              <a:solidFill>
                <a:schemeClr val="bg1"/>
              </a:solidFill>
            </a:endParaRPr>
          </a:p>
        </p:txBody>
      </p:sp>
      <p:sp>
        <p:nvSpPr>
          <p:cNvPr id="13" name="Rectangle 12"/>
          <p:cNvSpPr/>
          <p:nvPr/>
        </p:nvSpPr>
        <p:spPr>
          <a:xfrm>
            <a:off x="4993031" y="1315424"/>
            <a:ext cx="3600400" cy="1754326"/>
          </a:xfrm>
          <a:prstGeom prst="rect">
            <a:avLst/>
          </a:prstGeom>
        </p:spPr>
        <p:txBody>
          <a:bodyPr wrap="square">
            <a:spAutoFit/>
          </a:bodyPr>
          <a:lstStyle/>
          <a:p>
            <a:r>
              <a:rPr lang="en-GB" dirty="0" smtClean="0">
                <a:solidFill>
                  <a:schemeClr val="bg1"/>
                </a:solidFill>
              </a:rPr>
              <a:t>“The </a:t>
            </a:r>
            <a:r>
              <a:rPr lang="en-GB" dirty="0">
                <a:solidFill>
                  <a:schemeClr val="bg1"/>
                </a:solidFill>
              </a:rPr>
              <a:t>first two terms of a sequence are the numbers 1, 2. From then on, each term is obtained by adding 1 to the previous term and then dividing by the term before that</a:t>
            </a:r>
            <a:r>
              <a:rPr lang="en-GB" dirty="0" smtClean="0">
                <a:solidFill>
                  <a:schemeClr val="bg1"/>
                </a:solidFill>
              </a:rPr>
              <a:t>. Prove that the sequence repeats.”</a:t>
            </a:r>
            <a:endParaRPr lang="en-GB" dirty="0">
              <a:solidFill>
                <a:schemeClr val="bg1"/>
              </a:solidFill>
            </a:endParaRPr>
          </a:p>
        </p:txBody>
      </p:sp>
      <p:sp>
        <p:nvSpPr>
          <p:cNvPr id="14" name="Rectangle 13"/>
          <p:cNvSpPr/>
          <p:nvPr/>
        </p:nvSpPr>
        <p:spPr>
          <a:xfrm>
            <a:off x="453615" y="3284738"/>
            <a:ext cx="4107368" cy="136839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5" name="TextBox 14"/>
          <p:cNvSpPr txBox="1"/>
          <p:nvPr/>
        </p:nvSpPr>
        <p:spPr>
          <a:xfrm>
            <a:off x="566090" y="3387968"/>
            <a:ext cx="3285829" cy="461665"/>
          </a:xfrm>
          <a:prstGeom prst="rect">
            <a:avLst/>
          </a:prstGeom>
          <a:noFill/>
        </p:spPr>
        <p:txBody>
          <a:bodyPr wrap="square" rtlCol="0">
            <a:spAutoFit/>
          </a:bodyPr>
          <a:lstStyle/>
          <a:p>
            <a:r>
              <a:rPr lang="en-GB" sz="2400" b="1" dirty="0" smtClean="0">
                <a:solidFill>
                  <a:schemeClr val="bg1"/>
                </a:solidFill>
              </a:rPr>
              <a:t>Consecutive Numbers</a:t>
            </a:r>
            <a:endParaRPr lang="en-GB" sz="2400" b="1" dirty="0">
              <a:solidFill>
                <a:schemeClr val="bg1"/>
              </a:solidFill>
            </a:endParaRPr>
          </a:p>
        </p:txBody>
      </p:sp>
      <p:sp>
        <p:nvSpPr>
          <p:cNvPr id="16" name="Rectangle 15"/>
          <p:cNvSpPr/>
          <p:nvPr/>
        </p:nvSpPr>
        <p:spPr>
          <a:xfrm>
            <a:off x="566366" y="3809914"/>
            <a:ext cx="3833678" cy="646331"/>
          </a:xfrm>
          <a:prstGeom prst="rect">
            <a:avLst/>
          </a:prstGeom>
        </p:spPr>
        <p:txBody>
          <a:bodyPr wrap="square">
            <a:spAutoFit/>
          </a:bodyPr>
          <a:lstStyle/>
          <a:p>
            <a:r>
              <a:rPr lang="en-GB" dirty="0" smtClean="0">
                <a:solidFill>
                  <a:schemeClr val="bg1"/>
                </a:solidFill>
              </a:rPr>
              <a:t>“Prove </a:t>
            </a:r>
            <a:r>
              <a:rPr lang="en-GB" dirty="0">
                <a:solidFill>
                  <a:schemeClr val="bg1"/>
                </a:solidFill>
              </a:rPr>
              <a:t>that the sum of any three consecutive integers is a multiple of 3</a:t>
            </a:r>
            <a:r>
              <a:rPr lang="en-GB" dirty="0" smtClean="0">
                <a:solidFill>
                  <a:schemeClr val="bg1"/>
                </a:solidFill>
              </a:rPr>
              <a:t>.”</a:t>
            </a:r>
            <a:endParaRPr lang="en-GB" dirty="0">
              <a:solidFill>
                <a:schemeClr val="bg1"/>
              </a:solidFill>
            </a:endParaRPr>
          </a:p>
        </p:txBody>
      </p:sp>
      <p:sp>
        <p:nvSpPr>
          <p:cNvPr id="17" name="Rectangle 16"/>
          <p:cNvSpPr/>
          <p:nvPr/>
        </p:nvSpPr>
        <p:spPr>
          <a:xfrm>
            <a:off x="5364087" y="4865948"/>
            <a:ext cx="3373359" cy="136839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8" name="TextBox 17"/>
          <p:cNvSpPr txBox="1"/>
          <p:nvPr/>
        </p:nvSpPr>
        <p:spPr>
          <a:xfrm>
            <a:off x="5407850" y="4900033"/>
            <a:ext cx="3285829" cy="461665"/>
          </a:xfrm>
          <a:prstGeom prst="rect">
            <a:avLst/>
          </a:prstGeom>
          <a:noFill/>
        </p:spPr>
        <p:txBody>
          <a:bodyPr wrap="square" rtlCol="0">
            <a:spAutoFit/>
          </a:bodyPr>
          <a:lstStyle/>
          <a:p>
            <a:r>
              <a:rPr lang="en-GB" sz="2400" b="1" dirty="0" smtClean="0">
                <a:solidFill>
                  <a:schemeClr val="bg1"/>
                </a:solidFill>
              </a:rPr>
              <a:t>Even/Odd</a:t>
            </a:r>
            <a:endParaRPr lang="en-GB" sz="2400" b="1" dirty="0">
              <a:solidFill>
                <a:schemeClr val="bg1"/>
              </a:solidFill>
            </a:endParaRPr>
          </a:p>
        </p:txBody>
      </p:sp>
      <mc:AlternateContent xmlns:mc="http://schemas.openxmlformats.org/markup-compatibility/2006" xmlns:a14="http://schemas.microsoft.com/office/drawing/2010/main">
        <mc:Choice Requires="a14">
          <p:sp>
            <p:nvSpPr>
              <p:cNvPr id="19" name="TextBox 18"/>
              <p:cNvSpPr txBox="1"/>
              <p:nvPr/>
            </p:nvSpPr>
            <p:spPr>
              <a:xfrm>
                <a:off x="5425805" y="5322088"/>
                <a:ext cx="3249921" cy="646331"/>
              </a:xfrm>
              <a:prstGeom prst="rect">
                <a:avLst/>
              </a:prstGeom>
              <a:noFill/>
            </p:spPr>
            <p:txBody>
              <a:bodyPr wrap="square" rtlCol="0">
                <a:spAutoFit/>
              </a:bodyPr>
              <a:lstStyle/>
              <a:p>
                <a:r>
                  <a:rPr lang="en-GB" dirty="0" smtClean="0">
                    <a:solidFill>
                      <a:schemeClr val="bg1"/>
                    </a:solidFill>
                  </a:rPr>
                  <a:t>e.g. “Show that for all integers </a:t>
                </a:r>
                <a14:m>
                  <m:oMath xmlns:m="http://schemas.openxmlformats.org/officeDocument/2006/math">
                    <m:r>
                      <a:rPr lang="en-GB" b="0" i="1" smtClean="0">
                        <a:solidFill>
                          <a:schemeClr val="bg1"/>
                        </a:solidFill>
                        <a:latin typeface="Cambria Math" panose="02040503050406030204" pitchFamily="18" charset="0"/>
                      </a:rPr>
                      <m:t>𝑛</m:t>
                    </m:r>
                  </m:oMath>
                </a14:m>
                <a:r>
                  <a:rPr lang="en-GB" dirty="0" smtClean="0">
                    <a:solidFill>
                      <a:schemeClr val="bg1"/>
                    </a:solidFill>
                  </a:rPr>
                  <a:t>,   </a:t>
                </a:r>
                <a14:m>
                  <m:oMath xmlns:m="http://schemas.openxmlformats.org/officeDocument/2006/math">
                    <m:sSup>
                      <m:sSupPr>
                        <m:ctrlPr>
                          <a:rPr lang="en-GB" b="1" i="1" smtClean="0">
                            <a:solidFill>
                              <a:schemeClr val="bg1"/>
                            </a:solidFill>
                            <a:latin typeface="Cambria Math" panose="02040503050406030204" pitchFamily="18" charset="0"/>
                          </a:rPr>
                        </m:ctrlPr>
                      </m:sSupPr>
                      <m:e>
                        <m:r>
                          <a:rPr lang="en-GB" b="1" i="1" smtClean="0">
                            <a:solidFill>
                              <a:schemeClr val="bg1"/>
                            </a:solidFill>
                            <a:latin typeface="Cambria Math" panose="02040503050406030204" pitchFamily="18" charset="0"/>
                          </a:rPr>
                          <m:t>𝒏</m:t>
                        </m:r>
                      </m:e>
                      <m:sup>
                        <m:r>
                          <a:rPr lang="en-GB" b="1" i="1" smtClean="0">
                            <a:solidFill>
                              <a:schemeClr val="bg1"/>
                            </a:solidFill>
                            <a:latin typeface="Cambria Math" panose="02040503050406030204" pitchFamily="18" charset="0"/>
                          </a:rPr>
                          <m:t>𝟐</m:t>
                        </m:r>
                      </m:sup>
                    </m:sSup>
                    <m:r>
                      <a:rPr lang="en-GB" b="1" i="1" smtClean="0">
                        <a:solidFill>
                          <a:schemeClr val="bg1"/>
                        </a:solidFill>
                        <a:latin typeface="Cambria Math" panose="02040503050406030204" pitchFamily="18" charset="0"/>
                      </a:rPr>
                      <m:t>+</m:t>
                    </m:r>
                    <m:r>
                      <a:rPr lang="en-GB" b="1" i="1" smtClean="0">
                        <a:solidFill>
                          <a:schemeClr val="bg1"/>
                        </a:solidFill>
                        <a:latin typeface="Cambria Math" panose="02040503050406030204" pitchFamily="18" charset="0"/>
                      </a:rPr>
                      <m:t>𝒏</m:t>
                    </m:r>
                  </m:oMath>
                </a14:m>
                <a:r>
                  <a:rPr lang="en-GB" dirty="0" smtClean="0">
                    <a:solidFill>
                      <a:schemeClr val="bg1"/>
                    </a:solidFill>
                  </a:rPr>
                  <a:t> </a:t>
                </a:r>
                <a:r>
                  <a:rPr lang="en-GB" b="1" dirty="0" smtClean="0">
                    <a:solidFill>
                      <a:schemeClr val="bg1"/>
                    </a:solidFill>
                  </a:rPr>
                  <a:t> </a:t>
                </a:r>
                <a:r>
                  <a:rPr lang="en-GB" dirty="0" smtClean="0">
                    <a:solidFill>
                      <a:schemeClr val="bg1"/>
                    </a:solidFill>
                  </a:rPr>
                  <a:t>is always even.”</a:t>
                </a:r>
                <a:endParaRPr lang="en-GB" dirty="0">
                  <a:solidFill>
                    <a:schemeClr val="bg1"/>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425805" y="5322088"/>
                <a:ext cx="3249921" cy="646331"/>
              </a:xfrm>
              <a:prstGeom prst="rect">
                <a:avLst/>
              </a:prstGeom>
              <a:blipFill rotWithShape="0">
                <a:blip r:embed="rId2"/>
                <a:stretch>
                  <a:fillRect l="-1501" t="-4717" r="-6004" b="-15094"/>
                </a:stretch>
              </a:blipFill>
            </p:spPr>
            <p:txBody>
              <a:bodyPr/>
              <a:lstStyle/>
              <a:p>
                <a:r>
                  <a:rPr lang="en-GB">
                    <a:noFill/>
                  </a:rPr>
                  <a:t> </a:t>
                </a:r>
              </a:p>
            </p:txBody>
          </p:sp>
        </mc:Fallback>
      </mc:AlternateContent>
      <p:sp>
        <p:nvSpPr>
          <p:cNvPr id="23" name="TextBox 22"/>
          <p:cNvSpPr txBox="1"/>
          <p:nvPr/>
        </p:nvSpPr>
        <p:spPr>
          <a:xfrm>
            <a:off x="6065964" y="3445717"/>
            <a:ext cx="2671484" cy="523220"/>
          </a:xfrm>
          <a:prstGeom prst="rect">
            <a:avLst/>
          </a:prstGeom>
          <a:noFill/>
        </p:spPr>
        <p:txBody>
          <a:bodyPr wrap="square" rtlCol="0">
            <a:spAutoFit/>
          </a:bodyPr>
          <a:lstStyle/>
          <a:p>
            <a:r>
              <a:rPr lang="en-GB" sz="1400" dirty="0" smtClean="0"/>
              <a:t>We already covered these in the Sequences II topic.</a:t>
            </a:r>
            <a:endParaRPr lang="en-GB" sz="1400" dirty="0"/>
          </a:p>
        </p:txBody>
      </p:sp>
      <p:cxnSp>
        <p:nvCxnSpPr>
          <p:cNvPr id="25" name="Straight Arrow Connector 24"/>
          <p:cNvCxnSpPr/>
          <p:nvPr/>
        </p:nvCxnSpPr>
        <p:spPr>
          <a:xfrm flipH="1" flipV="1">
            <a:off x="6876256" y="3212976"/>
            <a:ext cx="288032" cy="2788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7" name="Picture 2" descr="http://2.bp.blogspot.com/_hWts3LZgVPs/TSS-ueFaCWI/AAAAAAAAAbE/_wHVw9RRKFQ/s1600/c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518" y="4700473"/>
            <a:ext cx="1022041" cy="135849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999541" y="4865948"/>
            <a:ext cx="4076515" cy="13683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1" name="TextBox 20"/>
          <p:cNvSpPr txBox="1"/>
          <p:nvPr/>
        </p:nvSpPr>
        <p:spPr>
          <a:xfrm>
            <a:off x="1089578" y="4918053"/>
            <a:ext cx="2592288" cy="461665"/>
          </a:xfrm>
          <a:prstGeom prst="rect">
            <a:avLst/>
          </a:prstGeom>
          <a:noFill/>
        </p:spPr>
        <p:txBody>
          <a:bodyPr wrap="square" rtlCol="0">
            <a:spAutoFit/>
          </a:bodyPr>
          <a:lstStyle/>
          <a:p>
            <a:r>
              <a:rPr lang="en-GB" sz="2400" b="1" dirty="0" smtClean="0">
                <a:solidFill>
                  <a:schemeClr val="bg1"/>
                </a:solidFill>
              </a:rPr>
              <a:t>Game Proofs</a:t>
            </a:r>
            <a:endParaRPr lang="en-GB" sz="2400" b="1" dirty="0">
              <a:solidFill>
                <a:schemeClr val="bg1"/>
              </a:solidFill>
            </a:endParaRPr>
          </a:p>
        </p:txBody>
      </p:sp>
      <p:sp>
        <p:nvSpPr>
          <p:cNvPr id="22" name="Rectangle 21"/>
          <p:cNvSpPr/>
          <p:nvPr/>
        </p:nvSpPr>
        <p:spPr>
          <a:xfrm>
            <a:off x="1101411" y="5372714"/>
            <a:ext cx="3944314" cy="646331"/>
          </a:xfrm>
          <a:prstGeom prst="rect">
            <a:avLst/>
          </a:prstGeom>
        </p:spPr>
        <p:txBody>
          <a:bodyPr wrap="square">
            <a:spAutoFit/>
          </a:bodyPr>
          <a:lstStyle/>
          <a:p>
            <a:r>
              <a:rPr lang="en-GB" dirty="0">
                <a:solidFill>
                  <a:schemeClr val="bg1"/>
                </a:solidFill>
              </a:rPr>
              <a:t>If I have a ‘perfect Connect 4’ strategy for winning, how can I show it’s perfect?</a:t>
            </a:r>
          </a:p>
        </p:txBody>
      </p:sp>
    </p:spTree>
    <p:extLst>
      <p:ext uri="{BB962C8B-B14F-4D97-AF65-F5344CB8AC3E}">
        <p14:creationId xmlns:p14="http://schemas.microsoft.com/office/powerpoint/2010/main" val="515347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683568" y="1268760"/>
                <a:ext cx="6840760" cy="1077218"/>
              </a:xfrm>
              <a:prstGeom prst="rect">
                <a:avLst/>
              </a:prstGeom>
              <a:noFill/>
            </p:spPr>
            <p:txBody>
              <a:bodyPr wrap="square" rtlCol="0">
                <a:spAutoFit/>
              </a:bodyPr>
              <a:lstStyle/>
              <a:p>
                <a:r>
                  <a:rPr lang="en-GB" sz="3200" dirty="0" smtClean="0"/>
                  <a:t>“Show that for </a:t>
                </a:r>
                <a:r>
                  <a:rPr lang="en-GB" sz="3200" b="1" dirty="0" smtClean="0"/>
                  <a:t>any</a:t>
                </a:r>
                <a:r>
                  <a:rPr lang="en-GB" sz="3200" dirty="0" smtClean="0"/>
                  <a:t> integer n, </a:t>
                </a:r>
              </a:p>
              <a:p>
                <a14:m>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𝑛</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m:t>
                    </m:r>
                    <m:r>
                      <a:rPr lang="en-GB" sz="3200" b="0" i="1" smtClean="0">
                        <a:latin typeface="Cambria Math" panose="02040503050406030204" pitchFamily="18" charset="0"/>
                      </a:rPr>
                      <m:t>𝑛</m:t>
                    </m:r>
                  </m:oMath>
                </a14:m>
                <a:r>
                  <a:rPr lang="en-GB" sz="3200" dirty="0" smtClean="0"/>
                  <a:t> is always even.” </a:t>
                </a:r>
                <a:endParaRPr lang="en-GB"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683568" y="1268760"/>
                <a:ext cx="6840760" cy="1077218"/>
              </a:xfrm>
              <a:prstGeom prst="rect">
                <a:avLst/>
              </a:prstGeom>
              <a:blipFill rotWithShape="0">
                <a:blip r:embed="rId2"/>
                <a:stretch>
                  <a:fillRect l="-2228" t="-7345" b="-180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55576" y="3645024"/>
                <a:ext cx="7056784" cy="2123658"/>
              </a:xfrm>
              <a:prstGeom prst="rect">
                <a:avLst/>
              </a:prstGeom>
              <a:noFill/>
            </p:spPr>
            <p:txBody>
              <a:bodyPr wrap="square" rtlCol="0">
                <a:spAutoFit/>
              </a:bodyPr>
              <a:lstStyle/>
              <a:p>
                <a:pPr marL="342900" indent="-342900">
                  <a:buFont typeface="+mj-lt"/>
                  <a:buAutoNum type="arabicPeriod"/>
                </a:pPr>
                <a:r>
                  <a:rPr lang="en-GB" sz="2200" dirty="0" smtClean="0"/>
                  <a:t>If n is odd: </a:t>
                </a:r>
                <a:br>
                  <a:rPr lang="en-GB" sz="2200" dirty="0" smtClean="0"/>
                </a:br>
                <a:r>
                  <a:rPr lang="en-GB" sz="2200" dirty="0" smtClean="0"/>
                  <a:t>    </a:t>
                </a:r>
                <a14:m>
                  <m:oMath xmlns:m="http://schemas.openxmlformats.org/officeDocument/2006/math">
                    <m:r>
                      <a:rPr lang="en-GB" sz="2200" b="0" i="1" smtClean="0">
                        <a:latin typeface="Cambria Math" panose="02040503050406030204" pitchFamily="18" charset="0"/>
                      </a:rPr>
                      <m:t>𝑜𝑑𝑑</m:t>
                    </m:r>
                    <m:r>
                      <a:rPr lang="en-GB" sz="2200" b="0" i="1" smtClean="0">
                        <a:latin typeface="Cambria Math" panose="02040503050406030204" pitchFamily="18" charset="0"/>
                      </a:rPr>
                      <m:t>×</m:t>
                    </m:r>
                    <m:r>
                      <a:rPr lang="en-GB" sz="2200" b="0" i="1" smtClean="0">
                        <a:latin typeface="Cambria Math" panose="02040503050406030204" pitchFamily="18" charset="0"/>
                      </a:rPr>
                      <m:t>𝑜𝑑𝑑</m:t>
                    </m:r>
                    <m:r>
                      <a:rPr lang="en-GB" sz="2200" b="0" i="1" smtClean="0">
                        <a:latin typeface="Cambria Math" panose="02040503050406030204" pitchFamily="18" charset="0"/>
                      </a:rPr>
                      <m:t>+</m:t>
                    </m:r>
                    <m:r>
                      <a:rPr lang="en-GB" sz="2200" b="0" i="1" smtClean="0">
                        <a:latin typeface="Cambria Math" panose="02040503050406030204" pitchFamily="18" charset="0"/>
                      </a:rPr>
                      <m:t>𝑜𝑑𝑑</m:t>
                    </m:r>
                    <m:r>
                      <a:rPr lang="en-GB" sz="2200" b="0" i="1" smtClean="0">
                        <a:latin typeface="Cambria Math" panose="02040503050406030204" pitchFamily="18" charset="0"/>
                      </a:rPr>
                      <m:t>   =  </m:t>
                    </m:r>
                    <m:r>
                      <a:rPr lang="en-GB" sz="2200" b="0" i="1" smtClean="0">
                        <a:latin typeface="Cambria Math" panose="02040503050406030204" pitchFamily="18" charset="0"/>
                      </a:rPr>
                      <m:t>𝑜𝑑𝑑</m:t>
                    </m:r>
                    <m:r>
                      <a:rPr lang="en-GB" sz="2200" b="0" i="1" smtClean="0">
                        <a:latin typeface="Cambria Math" panose="02040503050406030204" pitchFamily="18" charset="0"/>
                      </a:rPr>
                      <m:t>+</m:t>
                    </m:r>
                    <m:r>
                      <a:rPr lang="en-GB" sz="2200" b="0" i="1" smtClean="0">
                        <a:latin typeface="Cambria Math" panose="02040503050406030204" pitchFamily="18" charset="0"/>
                      </a:rPr>
                      <m:t>𝑜𝑑𝑑</m:t>
                    </m:r>
                    <m:r>
                      <a:rPr lang="en-GB" sz="2200" b="0" i="1" smtClean="0">
                        <a:latin typeface="Cambria Math" panose="02040503050406030204" pitchFamily="18" charset="0"/>
                      </a:rPr>
                      <m:t>   =</m:t>
                    </m:r>
                    <m:r>
                      <a:rPr lang="en-GB" sz="2200" b="0" i="1" smtClean="0">
                        <a:latin typeface="Cambria Math" panose="02040503050406030204" pitchFamily="18" charset="0"/>
                      </a:rPr>
                      <m:t>𝑒𝑣𝑒𝑛</m:t>
                    </m:r>
                  </m:oMath>
                </a14:m>
                <a:endParaRPr lang="en-GB" sz="2200" dirty="0" smtClean="0"/>
              </a:p>
              <a:p>
                <a:pPr marL="342900" indent="-342900">
                  <a:buFont typeface="+mj-lt"/>
                  <a:buAutoNum type="arabicPeriod"/>
                </a:pPr>
                <a:r>
                  <a:rPr lang="en-GB" sz="2200" dirty="0" smtClean="0"/>
                  <a:t>If n is even: </a:t>
                </a:r>
                <a:br>
                  <a:rPr lang="en-GB" sz="2200" dirty="0" smtClean="0"/>
                </a:br>
                <a:r>
                  <a:rPr lang="en-GB" sz="2200" dirty="0" smtClean="0"/>
                  <a:t>    </a:t>
                </a:r>
                <a14:m>
                  <m:oMath xmlns:m="http://schemas.openxmlformats.org/officeDocument/2006/math">
                    <m:r>
                      <a:rPr lang="en-GB" sz="2200" b="0" i="1" smtClean="0">
                        <a:latin typeface="Cambria Math" panose="02040503050406030204" pitchFamily="18" charset="0"/>
                      </a:rPr>
                      <m:t>𝑒𝑣𝑒𝑛</m:t>
                    </m:r>
                    <m:r>
                      <a:rPr lang="en-GB" sz="2200" b="0" i="1" smtClean="0">
                        <a:latin typeface="Cambria Math" panose="02040503050406030204" pitchFamily="18" charset="0"/>
                      </a:rPr>
                      <m:t>×</m:t>
                    </m:r>
                    <m:r>
                      <a:rPr lang="en-GB" sz="2200" b="0" i="1" smtClean="0">
                        <a:latin typeface="Cambria Math" panose="02040503050406030204" pitchFamily="18" charset="0"/>
                      </a:rPr>
                      <m:t>𝑒𝑣𝑒𝑛</m:t>
                    </m:r>
                    <m:r>
                      <a:rPr lang="en-GB" sz="2200" b="0" i="1" smtClean="0">
                        <a:latin typeface="Cambria Math" panose="02040503050406030204" pitchFamily="18" charset="0"/>
                      </a:rPr>
                      <m:t>+</m:t>
                    </m:r>
                    <m:r>
                      <a:rPr lang="en-GB" sz="2200" b="0" i="1" smtClean="0">
                        <a:latin typeface="Cambria Math" panose="02040503050406030204" pitchFamily="18" charset="0"/>
                      </a:rPr>
                      <m:t>𝑒𝑣𝑒𝑛</m:t>
                    </m:r>
                    <m:r>
                      <a:rPr lang="en-GB" sz="2200" b="0" i="1" smtClean="0">
                        <a:latin typeface="Cambria Math" panose="02040503050406030204" pitchFamily="18" charset="0"/>
                      </a:rPr>
                      <m:t>   =  </m:t>
                    </m:r>
                    <m:r>
                      <a:rPr lang="en-GB" sz="2200" b="0" i="1" smtClean="0">
                        <a:latin typeface="Cambria Math" panose="02040503050406030204" pitchFamily="18" charset="0"/>
                      </a:rPr>
                      <m:t>𝑒𝑣𝑒𝑛</m:t>
                    </m:r>
                    <m:r>
                      <a:rPr lang="en-GB" sz="2200" b="0" i="1" smtClean="0">
                        <a:latin typeface="Cambria Math" panose="02040503050406030204" pitchFamily="18" charset="0"/>
                      </a:rPr>
                      <m:t>+</m:t>
                    </m:r>
                    <m:r>
                      <a:rPr lang="en-GB" sz="2200" b="0" i="1" smtClean="0">
                        <a:latin typeface="Cambria Math" panose="02040503050406030204" pitchFamily="18" charset="0"/>
                      </a:rPr>
                      <m:t>𝑒𝑣𝑒𝑛</m:t>
                    </m:r>
                    <m:r>
                      <a:rPr lang="en-GB" sz="2200" b="0" i="1" smtClean="0">
                        <a:latin typeface="Cambria Math" panose="02040503050406030204" pitchFamily="18" charset="0"/>
                      </a:rPr>
                      <m:t> =</m:t>
                    </m:r>
                    <m:r>
                      <a:rPr lang="en-GB" sz="2200" b="0" i="1" smtClean="0">
                        <a:latin typeface="Cambria Math" panose="02040503050406030204" pitchFamily="18" charset="0"/>
                      </a:rPr>
                      <m:t>𝑒𝑣𝑒𝑛</m:t>
                    </m:r>
                  </m:oMath>
                </a14:m>
                <a:endParaRPr lang="en-GB" sz="2200" dirty="0" smtClean="0"/>
              </a:p>
              <a:p>
                <a:pPr marL="342900" indent="-342900">
                  <a:buFont typeface="+mj-lt"/>
                  <a:buAutoNum type="arabicPeriod"/>
                </a:pPr>
                <a:endParaRPr lang="en-GB" sz="2200" dirty="0"/>
              </a:p>
              <a:p>
                <a:r>
                  <a:rPr lang="en-GB" sz="2200" dirty="0" smtClean="0"/>
                  <a:t>Therefore </a:t>
                </a:r>
                <a14:m>
                  <m:oMath xmlns:m="http://schemas.openxmlformats.org/officeDocument/2006/math">
                    <m:sSup>
                      <m:sSupPr>
                        <m:ctrlPr>
                          <a:rPr lang="en-GB" sz="2200" b="0" i="1" smtClean="0">
                            <a:latin typeface="Cambria Math" panose="02040503050406030204" pitchFamily="18" charset="0"/>
                          </a:rPr>
                        </m:ctrlPr>
                      </m:sSupPr>
                      <m:e>
                        <m:r>
                          <a:rPr lang="en-GB" sz="2200" b="0" i="1" smtClean="0">
                            <a:latin typeface="Cambria Math" panose="02040503050406030204" pitchFamily="18" charset="0"/>
                          </a:rPr>
                          <m:t>𝑛</m:t>
                        </m:r>
                      </m:e>
                      <m:sup>
                        <m:r>
                          <a:rPr lang="en-GB" sz="2200" b="0" i="1" smtClean="0">
                            <a:latin typeface="Cambria Math" panose="02040503050406030204" pitchFamily="18" charset="0"/>
                          </a:rPr>
                          <m:t>2</m:t>
                        </m:r>
                      </m:sup>
                    </m:sSup>
                    <m:r>
                      <a:rPr lang="en-GB" sz="2200" b="0" i="1" smtClean="0">
                        <a:latin typeface="Cambria Math" panose="02040503050406030204" pitchFamily="18" charset="0"/>
                      </a:rPr>
                      <m:t>+</m:t>
                    </m:r>
                    <m:r>
                      <a:rPr lang="en-GB" sz="2200" b="0" i="1" smtClean="0">
                        <a:latin typeface="Cambria Math" panose="02040503050406030204" pitchFamily="18" charset="0"/>
                      </a:rPr>
                      <m:t>𝑛</m:t>
                    </m:r>
                  </m:oMath>
                </a14:m>
                <a:r>
                  <a:rPr lang="en-GB" sz="2200" dirty="0" smtClean="0"/>
                  <a:t> is even for all integers.</a:t>
                </a:r>
              </a:p>
            </p:txBody>
          </p:sp>
        </mc:Choice>
        <mc:Fallback xmlns="">
          <p:sp>
            <p:nvSpPr>
              <p:cNvPr id="5" name="TextBox 4"/>
              <p:cNvSpPr txBox="1">
                <a:spLocks noRot="1" noChangeAspect="1" noMove="1" noResize="1" noEditPoints="1" noAdjustHandles="1" noChangeArrowheads="1" noChangeShapeType="1" noTextEdit="1"/>
              </p:cNvSpPr>
              <p:nvPr/>
            </p:nvSpPr>
            <p:spPr>
              <a:xfrm>
                <a:off x="755576" y="3645024"/>
                <a:ext cx="7056784" cy="2123658"/>
              </a:xfrm>
              <a:prstGeom prst="rect">
                <a:avLst/>
              </a:prstGeom>
              <a:blipFill rotWithShape="0">
                <a:blip r:embed="rId3"/>
                <a:stretch>
                  <a:fillRect l="-1209" t="-2299" b="-4885"/>
                </a:stretch>
              </a:blipFill>
            </p:spPr>
            <p:txBody>
              <a:bodyPr/>
              <a:lstStyle/>
              <a:p>
                <a:r>
                  <a:rPr lang="en-GB">
                    <a:noFill/>
                  </a:rPr>
                  <a:t> </a:t>
                </a:r>
              </a:p>
            </p:txBody>
          </p:sp>
        </mc:Fallback>
      </mc:AlternateContent>
      <p:sp>
        <p:nvSpPr>
          <p:cNvPr id="6" name="Rectangle 5"/>
          <p:cNvSpPr/>
          <p:nvPr/>
        </p:nvSpPr>
        <p:spPr>
          <a:xfrm>
            <a:off x="683568" y="3445607"/>
            <a:ext cx="7668852" cy="25224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8" name="Group 7"/>
          <p:cNvGrpSpPr/>
          <p:nvPr/>
        </p:nvGrpSpPr>
        <p:grpSpPr>
          <a:xfrm>
            <a:off x="0" y="0"/>
            <a:ext cx="9143074" cy="599127"/>
            <a:chOff x="0" y="13335"/>
            <a:chExt cx="9144218" cy="599127"/>
          </a:xfrm>
        </p:grpSpPr>
        <p:sp>
          <p:nvSpPr>
            <p:cNvPr id="9"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Even/Odd Proofs</a:t>
              </a:r>
              <a:endParaRPr lang="en-GB" sz="3200" dirty="0"/>
            </a:p>
          </p:txBody>
        </p:sp>
        <p:cxnSp>
          <p:nvCxnSpPr>
            <p:cNvPr id="10" name="Straight Connector 9"/>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1" name="TextBox 10"/>
          <p:cNvSpPr txBox="1"/>
          <p:nvPr/>
        </p:nvSpPr>
        <p:spPr>
          <a:xfrm>
            <a:off x="251520" y="620688"/>
            <a:ext cx="4752528" cy="369332"/>
          </a:xfrm>
          <a:prstGeom prst="rect">
            <a:avLst/>
          </a:prstGeom>
          <a:noFill/>
        </p:spPr>
        <p:txBody>
          <a:bodyPr wrap="square" rtlCol="0">
            <a:spAutoFit/>
          </a:bodyPr>
          <a:lstStyle/>
          <a:p>
            <a:r>
              <a:rPr lang="en-GB" dirty="0" smtClean="0"/>
              <a:t>You will do this kind of proof at GCSE…</a:t>
            </a:r>
            <a:endParaRPr lang="en-GB" dirty="0"/>
          </a:p>
        </p:txBody>
      </p:sp>
      <p:sp>
        <p:nvSpPr>
          <p:cNvPr id="2" name="TextBox 1"/>
          <p:cNvSpPr txBox="1"/>
          <p:nvPr/>
        </p:nvSpPr>
        <p:spPr>
          <a:xfrm>
            <a:off x="6516216" y="805354"/>
            <a:ext cx="2232248" cy="203132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smtClean="0"/>
              <a:t>The key here is that </a:t>
            </a:r>
            <a:r>
              <a:rPr lang="en-GB" b="1" u="sng" dirty="0" smtClean="0"/>
              <a:t>all</a:t>
            </a:r>
            <a:r>
              <a:rPr lang="en-GB" dirty="0" smtClean="0"/>
              <a:t> integers are either odd or even.</a:t>
            </a:r>
          </a:p>
          <a:p>
            <a:r>
              <a:rPr lang="en-GB" dirty="0" smtClean="0"/>
              <a:t>We can therefore do a case analysis and consider these two different cases.</a:t>
            </a:r>
            <a:endParaRPr lang="en-GB"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nextCondLst>
                <p:cond evt="onClick" delay="0">
                  <p:tgtEl>
                    <p:spTgt spid="6"/>
                  </p:tgtEl>
                </p:cond>
              </p:nextCondLst>
            </p:seq>
          </p:childTnLst>
        </p:cTn>
      </p:par>
    </p:tnLst>
    <p:bldLst>
      <p:bldP spid="6"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Test Your Understanding</a:t>
              </a:r>
              <a:endParaRPr lang="en-GB" sz="3200" dirty="0"/>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827584" y="899879"/>
                <a:ext cx="6120680" cy="1323439"/>
              </a:xfrm>
              <a:prstGeom prst="rect">
                <a:avLst/>
              </a:prstGeom>
              <a:noFill/>
            </p:spPr>
            <p:txBody>
              <a:bodyPr wrap="square" rtlCol="0">
                <a:spAutoFit/>
              </a:bodyPr>
              <a:lstStyle/>
              <a:p>
                <a:r>
                  <a:rPr lang="en-GB" sz="2000" dirty="0" smtClean="0"/>
                  <a:t>Prove that </a:t>
                </a:r>
                <a14:m>
                  <m:oMath xmlns:m="http://schemas.openxmlformats.org/officeDocument/2006/math">
                    <m:r>
                      <a:rPr lang="en-GB" sz="2000" b="0" i="1" smtClean="0">
                        <a:latin typeface="Cambria Math" panose="02040503050406030204" pitchFamily="18" charset="0"/>
                      </a:rPr>
                      <m:t>𝑛</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𝑛</m:t>
                        </m:r>
                        <m:r>
                          <a:rPr lang="en-GB" sz="2000" b="0" i="1" smtClean="0">
                            <a:latin typeface="Cambria Math" panose="02040503050406030204" pitchFamily="18" charset="0"/>
                          </a:rPr>
                          <m:t>−1</m:t>
                        </m:r>
                      </m:e>
                    </m:d>
                    <m:r>
                      <a:rPr lang="en-GB" sz="2000" b="0" i="1" smtClean="0">
                        <a:latin typeface="Cambria Math" panose="02040503050406030204" pitchFamily="18" charset="0"/>
                      </a:rPr>
                      <m:t>+1</m:t>
                    </m:r>
                  </m:oMath>
                </a14:m>
                <a:r>
                  <a:rPr lang="en-GB" sz="2000" dirty="0" smtClean="0"/>
                  <a:t> is odd for all integers </a:t>
                </a:r>
                <a14:m>
                  <m:oMath xmlns:m="http://schemas.openxmlformats.org/officeDocument/2006/math">
                    <m:r>
                      <a:rPr lang="en-GB" sz="2000" b="0" i="1" smtClean="0">
                        <a:latin typeface="Cambria Math" panose="02040503050406030204" pitchFamily="18" charset="0"/>
                      </a:rPr>
                      <m:t>𝑛</m:t>
                    </m:r>
                  </m:oMath>
                </a14:m>
                <a:r>
                  <a:rPr lang="en-GB" sz="2000" dirty="0" smtClean="0"/>
                  <a:t>.</a:t>
                </a:r>
              </a:p>
              <a:p>
                <a:r>
                  <a:rPr lang="en-GB" sz="2000" b="1" dirty="0" smtClean="0"/>
                  <a:t>If </a:t>
                </a:r>
                <a14:m>
                  <m:oMath xmlns:m="http://schemas.openxmlformats.org/officeDocument/2006/math">
                    <m:r>
                      <a:rPr lang="en-GB" sz="2000" b="1" i="1" smtClean="0">
                        <a:latin typeface="Cambria Math" panose="02040503050406030204" pitchFamily="18" charset="0"/>
                      </a:rPr>
                      <m:t>𝒏</m:t>
                    </m:r>
                  </m:oMath>
                </a14:m>
                <a:r>
                  <a:rPr lang="en-GB" sz="2000" b="1" dirty="0" smtClean="0"/>
                  <a:t> is odd, </a:t>
                </a:r>
                <a14:m>
                  <m:oMath xmlns:m="http://schemas.openxmlformats.org/officeDocument/2006/math">
                    <m:r>
                      <a:rPr lang="en-GB" sz="2000" b="1" i="1" smtClean="0">
                        <a:latin typeface="Cambria Math" panose="02040503050406030204" pitchFamily="18" charset="0"/>
                      </a:rPr>
                      <m:t>𝒐𝒅𝒅</m:t>
                    </m:r>
                    <m:r>
                      <a:rPr lang="en-GB" sz="2000" b="1" i="1" smtClean="0">
                        <a:latin typeface="Cambria Math" panose="02040503050406030204" pitchFamily="18" charset="0"/>
                      </a:rPr>
                      <m:t>×</m:t>
                    </m:r>
                    <m:r>
                      <a:rPr lang="en-GB" sz="2000" b="1" i="1" smtClean="0">
                        <a:latin typeface="Cambria Math" panose="02040503050406030204" pitchFamily="18" charset="0"/>
                      </a:rPr>
                      <m:t>𝒆𝒗𝒆𝒏</m:t>
                    </m:r>
                    <m:r>
                      <a:rPr lang="en-GB" sz="2000" b="1" i="1" smtClean="0">
                        <a:latin typeface="Cambria Math" panose="02040503050406030204" pitchFamily="18" charset="0"/>
                      </a:rPr>
                      <m:t>+</m:t>
                    </m:r>
                    <m:r>
                      <a:rPr lang="en-GB" sz="2000" b="1" i="1" smtClean="0">
                        <a:latin typeface="Cambria Math" panose="02040503050406030204" pitchFamily="18" charset="0"/>
                      </a:rPr>
                      <m:t>𝒐𝒅𝒅</m:t>
                    </m:r>
                    <m:r>
                      <a:rPr lang="en-GB" sz="2000" b="1" i="1" smtClean="0">
                        <a:latin typeface="Cambria Math" panose="02040503050406030204" pitchFamily="18" charset="0"/>
                      </a:rPr>
                      <m:t>=</m:t>
                    </m:r>
                    <m:r>
                      <a:rPr lang="en-GB" sz="2000" b="1" i="1" smtClean="0">
                        <a:latin typeface="Cambria Math" panose="02040503050406030204" pitchFamily="18" charset="0"/>
                      </a:rPr>
                      <m:t>𝒐𝒅𝒅</m:t>
                    </m:r>
                  </m:oMath>
                </a14:m>
                <a:endParaRPr lang="en-GB" sz="2000" b="1" dirty="0" smtClean="0"/>
              </a:p>
              <a:p>
                <a:r>
                  <a:rPr lang="en-GB" sz="2000" b="1" dirty="0" smtClean="0"/>
                  <a:t>If </a:t>
                </a:r>
                <a14:m>
                  <m:oMath xmlns:m="http://schemas.openxmlformats.org/officeDocument/2006/math">
                    <m:r>
                      <a:rPr lang="en-GB" sz="2000" b="1" i="1" smtClean="0">
                        <a:latin typeface="Cambria Math" panose="02040503050406030204" pitchFamily="18" charset="0"/>
                      </a:rPr>
                      <m:t>𝒏</m:t>
                    </m:r>
                  </m:oMath>
                </a14:m>
                <a:r>
                  <a:rPr lang="en-GB" sz="2000" b="1" dirty="0" smtClean="0"/>
                  <a:t> is even, </a:t>
                </a:r>
                <a14:m>
                  <m:oMath xmlns:m="http://schemas.openxmlformats.org/officeDocument/2006/math">
                    <m:r>
                      <a:rPr lang="en-GB" sz="2000" b="1" i="1" smtClean="0">
                        <a:latin typeface="Cambria Math" panose="02040503050406030204" pitchFamily="18" charset="0"/>
                      </a:rPr>
                      <m:t>𝒆𝒗𝒆𝒏</m:t>
                    </m:r>
                    <m:r>
                      <a:rPr lang="en-GB" sz="2000" b="1" i="1" smtClean="0">
                        <a:latin typeface="Cambria Math" panose="02040503050406030204" pitchFamily="18" charset="0"/>
                      </a:rPr>
                      <m:t>×</m:t>
                    </m:r>
                    <m:r>
                      <a:rPr lang="en-GB" sz="2000" b="1" i="1" smtClean="0">
                        <a:latin typeface="Cambria Math" panose="02040503050406030204" pitchFamily="18" charset="0"/>
                      </a:rPr>
                      <m:t>𝒐𝒅𝒅</m:t>
                    </m:r>
                    <m:r>
                      <a:rPr lang="en-GB" sz="2000" b="1" i="1" smtClean="0">
                        <a:latin typeface="Cambria Math" panose="02040503050406030204" pitchFamily="18" charset="0"/>
                      </a:rPr>
                      <m:t>+</m:t>
                    </m:r>
                    <m:r>
                      <a:rPr lang="en-GB" sz="2000" b="1" i="1" smtClean="0">
                        <a:latin typeface="Cambria Math" panose="02040503050406030204" pitchFamily="18" charset="0"/>
                      </a:rPr>
                      <m:t>𝒐𝒅𝒅</m:t>
                    </m:r>
                    <m:r>
                      <a:rPr lang="en-GB" sz="2000" b="1" i="1" smtClean="0">
                        <a:latin typeface="Cambria Math" panose="02040503050406030204" pitchFamily="18" charset="0"/>
                      </a:rPr>
                      <m:t>=</m:t>
                    </m:r>
                    <m:r>
                      <a:rPr lang="en-GB" sz="2000" b="1" i="1" smtClean="0">
                        <a:latin typeface="Cambria Math" panose="02040503050406030204" pitchFamily="18" charset="0"/>
                      </a:rPr>
                      <m:t>𝒐𝒅𝒅</m:t>
                    </m:r>
                  </m:oMath>
                </a14:m>
                <a:endParaRPr lang="en-GB" sz="2000" b="1" dirty="0" smtClean="0"/>
              </a:p>
              <a:p>
                <a:r>
                  <a:rPr lang="en-GB" sz="2000" b="1" dirty="0" smtClean="0"/>
                  <a:t>Thus </a:t>
                </a:r>
                <a14:m>
                  <m:oMath xmlns:m="http://schemas.openxmlformats.org/officeDocument/2006/math">
                    <m:r>
                      <a:rPr lang="en-GB" sz="2000" b="1" i="1" smtClean="0">
                        <a:latin typeface="Cambria Math" panose="02040503050406030204" pitchFamily="18" charset="0"/>
                      </a:rPr>
                      <m:t>𝒏</m:t>
                    </m:r>
                    <m:d>
                      <m:dPr>
                        <m:ctrlPr>
                          <a:rPr lang="en-GB" sz="2000" b="1" i="1" smtClean="0">
                            <a:latin typeface="Cambria Math" panose="02040503050406030204" pitchFamily="18" charset="0"/>
                          </a:rPr>
                        </m:ctrlPr>
                      </m:dPr>
                      <m:e>
                        <m:r>
                          <a:rPr lang="en-GB" sz="2000" b="1" i="1" smtClean="0">
                            <a:latin typeface="Cambria Math" panose="02040503050406030204" pitchFamily="18" charset="0"/>
                          </a:rPr>
                          <m:t>𝒏</m:t>
                        </m:r>
                        <m:r>
                          <a:rPr lang="en-GB" sz="2000" b="1" i="1" smtClean="0">
                            <a:latin typeface="Cambria Math" panose="02040503050406030204" pitchFamily="18" charset="0"/>
                          </a:rPr>
                          <m:t>−</m:t>
                        </m:r>
                        <m:r>
                          <a:rPr lang="en-GB" sz="2000" b="1" i="1" smtClean="0">
                            <a:latin typeface="Cambria Math" panose="02040503050406030204" pitchFamily="18" charset="0"/>
                          </a:rPr>
                          <m:t>𝟏</m:t>
                        </m:r>
                      </m:e>
                    </m:d>
                    <m:r>
                      <a:rPr lang="en-GB" sz="2000" b="1" i="1" smtClean="0">
                        <a:latin typeface="Cambria Math" panose="02040503050406030204" pitchFamily="18" charset="0"/>
                      </a:rPr>
                      <m:t>+</m:t>
                    </m:r>
                    <m:r>
                      <a:rPr lang="en-GB" sz="2000" b="1" i="1" smtClean="0">
                        <a:latin typeface="Cambria Math" panose="02040503050406030204" pitchFamily="18" charset="0"/>
                      </a:rPr>
                      <m:t>𝟏</m:t>
                    </m:r>
                  </m:oMath>
                </a14:m>
                <a:r>
                  <a:rPr lang="en-GB" sz="2000" b="1" dirty="0" smtClean="0"/>
                  <a:t> is odd for all integers </a:t>
                </a:r>
                <a14:m>
                  <m:oMath xmlns:m="http://schemas.openxmlformats.org/officeDocument/2006/math">
                    <m:r>
                      <a:rPr lang="en-GB" sz="2000" b="1" i="1" smtClean="0">
                        <a:latin typeface="Cambria Math" panose="02040503050406030204" pitchFamily="18" charset="0"/>
                      </a:rPr>
                      <m:t>𝒏</m:t>
                    </m:r>
                  </m:oMath>
                </a14:m>
                <a:r>
                  <a:rPr lang="en-GB" sz="2000" b="1" dirty="0" smtClean="0"/>
                  <a:t>.</a:t>
                </a:r>
                <a:endParaRPr lang="en-GB" sz="20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827584" y="899879"/>
                <a:ext cx="6120680" cy="1323439"/>
              </a:xfrm>
              <a:prstGeom prst="rect">
                <a:avLst/>
              </a:prstGeom>
              <a:blipFill rotWithShape="0">
                <a:blip r:embed="rId2"/>
                <a:stretch>
                  <a:fillRect l="-1096" t="-2765" b="-73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27584" y="2780928"/>
                <a:ext cx="7632848" cy="3083152"/>
              </a:xfrm>
              <a:prstGeom prst="rect">
                <a:avLst/>
              </a:prstGeom>
            </p:spPr>
            <p:txBody>
              <a:bodyPr wrap="square">
                <a:spAutoFit/>
              </a:bodyPr>
              <a:lstStyle/>
              <a:p>
                <a:pPr lvl="0">
                  <a:lnSpc>
                    <a:spcPct val="115000"/>
                  </a:lnSpc>
                  <a:spcAft>
                    <a:spcPts val="1000"/>
                  </a:spcAft>
                </a:pPr>
                <a:r>
                  <a:rPr lang="en-GB" dirty="0" smtClean="0">
                    <a:latin typeface="Calibri" panose="020F0502020204030204" pitchFamily="34" charset="0"/>
                    <a:ea typeface="Calibri" panose="020F0502020204030204" pitchFamily="34" charset="0"/>
                    <a:cs typeface="Times New Roman" panose="02020603050405020304" pitchFamily="18" charset="0"/>
                  </a:rPr>
                  <a:t>[IMC 2009 Q16] How many different positive integers </a:t>
                </a:r>
                <a14:m>
                  <m:oMath xmlns:m="http://schemas.openxmlformats.org/officeDocument/2006/math">
                    <m:r>
                      <a:rPr lang="en-GB" i="1">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are there for which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𝑛</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and </a:t>
                </a:r>
                <a14:m>
                  <m:oMath xmlns:m="http://schemas.openxmlformats.org/officeDocument/2006/math">
                    <m:sSup>
                      <m:sSupPr>
                        <m:ctrlPr>
                          <a:rPr lang="en-GB"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𝑛</m:t>
                        </m:r>
                      </m:e>
                      <m:sup>
                        <m:r>
                          <a:rPr lang="en-GB"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GB" i="1">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are both prime numbers?</a:t>
                </a:r>
                <a:br>
                  <a:rPr lang="en-GB" dirty="0">
                    <a:effectLst/>
                    <a:latin typeface="Calibri" panose="020F0502020204030204" pitchFamily="34" charset="0"/>
                    <a:ea typeface="Times New Roman" panose="02020603050405020304" pitchFamily="18" charset="0"/>
                    <a:cs typeface="Times New Roman" panose="02020603050405020304" pitchFamily="18" charset="0"/>
                  </a:rPr>
                </a:br>
                <a:r>
                  <a:rPr lang="en-GB" dirty="0">
                    <a:effectLst/>
                    <a:latin typeface="Calibri" panose="020F0502020204030204" pitchFamily="34" charset="0"/>
                    <a:ea typeface="Times New Roman" panose="02020603050405020304" pitchFamily="18" charset="0"/>
                    <a:cs typeface="Times New Roman" panose="02020603050405020304" pitchFamily="18" charset="0"/>
                  </a:rPr>
                  <a:t>A   0		B   1		C   2		</a:t>
                </a:r>
                <a:r>
                  <a:rPr lang="en-GB" dirty="0" smtClean="0">
                    <a:effectLst/>
                    <a:latin typeface="Calibri" panose="020F0502020204030204" pitchFamily="34" charset="0"/>
                    <a:ea typeface="Times New Roman" panose="02020603050405020304" pitchFamily="18" charset="0"/>
                    <a:cs typeface="Times New Roman" panose="02020603050405020304" pitchFamily="18" charset="0"/>
                  </a:rPr>
                  <a:t/>
                </a:r>
                <a:br>
                  <a:rPr lang="en-GB" dirty="0" smtClean="0">
                    <a:effectLst/>
                    <a:latin typeface="Calibri" panose="020F0502020204030204" pitchFamily="34" charset="0"/>
                    <a:ea typeface="Times New Roman" panose="02020603050405020304" pitchFamily="18" charset="0"/>
                    <a:cs typeface="Times New Roman" panose="02020603050405020304" pitchFamily="18" charset="0"/>
                  </a:rPr>
                </a:br>
                <a:r>
                  <a:rPr lang="en-GB" dirty="0" smtClean="0">
                    <a:effectLst/>
                    <a:latin typeface="Calibri" panose="020F0502020204030204" pitchFamily="34" charset="0"/>
                    <a:ea typeface="Times New Roman" panose="02020603050405020304" pitchFamily="18" charset="0"/>
                    <a:cs typeface="Times New Roman" panose="02020603050405020304" pitchFamily="18" charset="0"/>
                  </a:rPr>
                  <a:t>D   </a:t>
                </a:r>
                <a:r>
                  <a:rPr lang="en-GB" dirty="0">
                    <a:effectLst/>
                    <a:latin typeface="Calibri" panose="020F0502020204030204" pitchFamily="34" charset="0"/>
                    <a:ea typeface="Times New Roman" panose="02020603050405020304" pitchFamily="18" charset="0"/>
                    <a:cs typeface="Times New Roman" panose="02020603050405020304" pitchFamily="18" charset="0"/>
                  </a:rPr>
                  <a:t>3		E   infinitely many</a:t>
                </a:r>
                <a:r>
                  <a:rPr lang="en-GB" dirty="0">
                    <a:effectLst/>
                    <a:latin typeface="Calibri" panose="020F0502020204030204" pitchFamily="34" charset="0"/>
                    <a:ea typeface="Calibri" panose="020F0502020204030204" pitchFamily="34" charset="0"/>
                    <a:cs typeface="Times New Roman" panose="02020603050405020304" pitchFamily="18" charset="0"/>
                  </a:rPr>
                  <a:t/>
                </a:r>
                <a:br>
                  <a:rPr lang="en-GB" dirty="0">
                    <a:effectLst/>
                    <a:latin typeface="Calibri" panose="020F0502020204030204" pitchFamily="34" charset="0"/>
                    <a:ea typeface="Calibri" panose="020F0502020204030204" pitchFamily="34" charset="0"/>
                    <a:cs typeface="Times New Roman" panose="02020603050405020304" pitchFamily="18" charset="0"/>
                  </a:rPr>
                </a:br>
                <a:r>
                  <a:rPr lang="en-GB" dirty="0">
                    <a:effectLst/>
                    <a:latin typeface="Calibri" panose="020F0502020204030204" pitchFamily="34" charset="0"/>
                    <a:ea typeface="Calibri" panose="020F0502020204030204" pitchFamily="34" charset="0"/>
                    <a:cs typeface="Times New Roman" panose="02020603050405020304" pitchFamily="18" charset="0"/>
                  </a:rPr>
                  <a:t/>
                </a:r>
                <a:br>
                  <a:rPr lang="en-GB" dirty="0">
                    <a:effectLst/>
                    <a:latin typeface="Calibri" panose="020F0502020204030204" pitchFamily="34" charset="0"/>
                    <a:ea typeface="Calibri" panose="020F0502020204030204" pitchFamily="34" charset="0"/>
                    <a:cs typeface="Times New Roman" panose="02020603050405020304" pitchFamily="18" charset="0"/>
                  </a:rPr>
                </a:br>
                <a:r>
                  <a:rPr lang="en-GB" b="1" dirty="0">
                    <a:effectLst/>
                    <a:latin typeface="Calibri" panose="020F0502020204030204" pitchFamily="34" charset="0"/>
                    <a:ea typeface="Calibri" panose="020F0502020204030204" pitchFamily="34" charset="0"/>
                    <a:cs typeface="Times New Roman" panose="02020603050405020304" pitchFamily="18" charset="0"/>
                  </a:rPr>
                  <a:t>Solution: </a:t>
                </a:r>
                <a:r>
                  <a:rPr lang="en-GB" b="1" dirty="0" smtClean="0">
                    <a:effectLst/>
                    <a:latin typeface="Calibri" panose="020F0502020204030204" pitchFamily="34" charset="0"/>
                    <a:ea typeface="Calibri" panose="020F0502020204030204" pitchFamily="34" charset="0"/>
                    <a:cs typeface="Times New Roman" panose="02020603050405020304" pitchFamily="18" charset="0"/>
                  </a:rPr>
                  <a:t>B</a:t>
                </a:r>
                <a:r>
                  <a:rPr lang="en-GB" b="1" dirty="0" smtClean="0">
                    <a:latin typeface="Calibri" panose="020F0502020204030204" pitchFamily="34" charset="0"/>
                    <a:ea typeface="Calibri" panose="020F0502020204030204" pitchFamily="34" charset="0"/>
                    <a:cs typeface="Times New Roman" panose="02020603050405020304" pitchFamily="18" charset="0"/>
                  </a:rPr>
                  <a:t/>
                </a:r>
                <a:br>
                  <a:rPr lang="en-GB" b="1" dirty="0" smtClean="0">
                    <a:latin typeface="Calibri" panose="020F0502020204030204" pitchFamily="34" charset="0"/>
                    <a:ea typeface="Calibri" panose="020F0502020204030204" pitchFamily="34" charset="0"/>
                    <a:cs typeface="Times New Roman" panose="02020603050405020304" pitchFamily="18" charset="0"/>
                  </a:rPr>
                </a:br>
                <a:r>
                  <a:rPr lang="en-GB" b="1" dirty="0" smtClean="0">
                    <a:latin typeface="Calibri" panose="020F0502020204030204" pitchFamily="34" charset="0"/>
                    <a:ea typeface="Calibri" panose="020F0502020204030204" pitchFamily="34" charset="0"/>
                    <a:cs typeface="Times New Roman" panose="02020603050405020304" pitchFamily="18" charset="0"/>
                  </a:rPr>
                  <a:t>All prime numbers except 2 are odd. But </a:t>
                </a:r>
                <a14:m>
                  <m:oMath xmlns:m="http://schemas.openxmlformats.org/officeDocument/2006/math">
                    <m:r>
                      <a:rPr lang="en-GB" b="1" i="1" smtClean="0">
                        <a:latin typeface="Cambria Math" panose="02040503050406030204" pitchFamily="18" charset="0"/>
                        <a:ea typeface="Calibri" panose="020F0502020204030204" pitchFamily="34" charset="0"/>
                        <a:cs typeface="Times New Roman" panose="02020603050405020304" pitchFamily="18" charset="0"/>
                      </a:rPr>
                      <m:t>𝒐𝒅</m:t>
                    </m:r>
                    <m:sSup>
                      <m:sSupPr>
                        <m:ctrlPr>
                          <a:rPr lang="en-GB" b="1" i="1" smtClean="0">
                            <a:latin typeface="Cambria Math" panose="02040503050406030204" pitchFamily="18" charset="0"/>
                            <a:ea typeface="Calibri" panose="020F0502020204030204" pitchFamily="34" charset="0"/>
                            <a:cs typeface="Times New Roman" panose="02020603050405020304" pitchFamily="18" charset="0"/>
                          </a:rPr>
                        </m:ctrlPr>
                      </m:sSupPr>
                      <m:e>
                        <m:r>
                          <a:rPr lang="en-GB" b="1" i="1" smtClean="0">
                            <a:latin typeface="Cambria Math" panose="02040503050406030204" pitchFamily="18" charset="0"/>
                            <a:ea typeface="Calibri" panose="020F0502020204030204" pitchFamily="34" charset="0"/>
                            <a:cs typeface="Times New Roman" panose="02020603050405020304" pitchFamily="18" charset="0"/>
                          </a:rPr>
                          <m:t>𝒅</m:t>
                        </m:r>
                      </m:e>
                      <m:sup>
                        <m:r>
                          <a:rPr lang="en-GB" b="1" i="1" smtClean="0">
                            <a:latin typeface="Cambria Math" panose="02040503050406030204" pitchFamily="18" charset="0"/>
                            <a:ea typeface="Calibri" panose="020F0502020204030204" pitchFamily="34" charset="0"/>
                            <a:cs typeface="Times New Roman" panose="02020603050405020304" pitchFamily="18" charset="0"/>
                          </a:rPr>
                          <m:t>𝟐</m:t>
                        </m:r>
                      </m:sup>
                    </m:sSup>
                    <m:r>
                      <a:rPr lang="en-GB" b="1" i="1" smtClean="0">
                        <a:latin typeface="Cambria Math" panose="02040503050406030204" pitchFamily="18" charset="0"/>
                        <a:ea typeface="Calibri" panose="020F0502020204030204" pitchFamily="34" charset="0"/>
                        <a:cs typeface="Times New Roman" panose="02020603050405020304" pitchFamily="18" charset="0"/>
                      </a:rPr>
                      <m:t>+</m:t>
                    </m:r>
                    <m:r>
                      <a:rPr lang="en-GB" b="1" i="1" smtClean="0">
                        <a:latin typeface="Cambria Math" panose="02040503050406030204" pitchFamily="18" charset="0"/>
                        <a:ea typeface="Calibri" panose="020F0502020204030204" pitchFamily="34" charset="0"/>
                        <a:cs typeface="Times New Roman" panose="02020603050405020304" pitchFamily="18" charset="0"/>
                      </a:rPr>
                      <m:t>𝒐𝒅𝒅</m:t>
                    </m:r>
                    <m:r>
                      <a:rPr lang="en-GB" b="1" i="1" smtClean="0">
                        <a:latin typeface="Cambria Math" panose="02040503050406030204" pitchFamily="18" charset="0"/>
                        <a:ea typeface="Calibri" panose="020F0502020204030204" pitchFamily="34" charset="0"/>
                        <a:cs typeface="Times New Roman" panose="02020603050405020304" pitchFamily="18" charset="0"/>
                      </a:rPr>
                      <m:t>=</m:t>
                    </m:r>
                    <m:r>
                      <a:rPr lang="en-GB" b="1" i="1" smtClean="0">
                        <a:latin typeface="Cambria Math" panose="02040503050406030204" pitchFamily="18" charset="0"/>
                        <a:ea typeface="Calibri" panose="020F0502020204030204" pitchFamily="34" charset="0"/>
                        <a:cs typeface="Times New Roman" panose="02020603050405020304" pitchFamily="18" charset="0"/>
                      </a:rPr>
                      <m:t>𝒆𝒗𝒆𝒏</m:t>
                    </m:r>
                  </m:oMath>
                </a14:m>
                <a:r>
                  <a:rPr lang="en-GB" b="1" dirty="0" smtClean="0">
                    <a:effectLst/>
                    <a:latin typeface="Calibri" panose="020F0502020204030204" pitchFamily="34" charset="0"/>
                    <a:ea typeface="Calibri" panose="020F0502020204030204" pitchFamily="34" charset="0"/>
                    <a:cs typeface="Times New Roman" panose="02020603050405020304" pitchFamily="18" charset="0"/>
                  </a:rPr>
                  <a:t>, which can’t be prime (and note </a:t>
                </a:r>
                <a14:m>
                  <m:oMath xmlns:m="http://schemas.openxmlformats.org/officeDocument/2006/math">
                    <m:sSup>
                      <m:sSupPr>
                        <m:ctrlPr>
                          <a:rPr lang="en-GB" b="1"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GB" b="1" i="1" smtClean="0">
                            <a:effectLst/>
                            <a:latin typeface="Cambria Math" panose="02040503050406030204" pitchFamily="18" charset="0"/>
                            <a:ea typeface="Calibri" panose="020F0502020204030204" pitchFamily="34" charset="0"/>
                            <a:cs typeface="Times New Roman" panose="02020603050405020304" pitchFamily="18" charset="0"/>
                          </a:rPr>
                          <m:t>𝒏</m:t>
                        </m:r>
                      </m:e>
                      <m:sup>
                        <m:r>
                          <a:rPr lang="en-GB" b="1" i="1" smtClean="0">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GB"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b="1" i="1" smtClean="0">
                        <a:effectLst/>
                        <a:latin typeface="Cambria Math" panose="02040503050406030204" pitchFamily="18" charset="0"/>
                        <a:ea typeface="Calibri" panose="020F0502020204030204" pitchFamily="34" charset="0"/>
                        <a:cs typeface="Times New Roman" panose="02020603050405020304" pitchFamily="18" charset="0"/>
                      </a:rPr>
                      <m:t>𝟑</m:t>
                    </m:r>
                  </m:oMath>
                </a14:m>
                <a:r>
                  <a:rPr lang="en-GB" b="1" dirty="0" smtClean="0">
                    <a:effectLst/>
                    <a:latin typeface="Calibri" panose="020F0502020204030204" pitchFamily="34" charset="0"/>
                    <a:ea typeface="Calibri" panose="020F0502020204030204" pitchFamily="34" charset="0"/>
                    <a:cs typeface="Times New Roman" panose="02020603050405020304" pitchFamily="18" charset="0"/>
                  </a:rPr>
                  <a:t> can’t be 2). This the only possibility is if </a:t>
                </a:r>
                <a14:m>
                  <m:oMath xmlns:m="http://schemas.openxmlformats.org/officeDocument/2006/math">
                    <m:r>
                      <a:rPr lang="en-GB" b="1" i="1" smtClean="0">
                        <a:effectLst/>
                        <a:latin typeface="Cambria Math" panose="02040503050406030204" pitchFamily="18" charset="0"/>
                        <a:ea typeface="Calibri" panose="020F0502020204030204" pitchFamily="34" charset="0"/>
                        <a:cs typeface="Times New Roman" panose="02020603050405020304" pitchFamily="18" charset="0"/>
                      </a:rPr>
                      <m:t>𝒏</m:t>
                    </m:r>
                    <m:r>
                      <a:rPr lang="en-GB"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b="1" i="1" smtClean="0">
                        <a:effectLst/>
                        <a:latin typeface="Cambria Math" panose="02040503050406030204" pitchFamily="18" charset="0"/>
                        <a:ea typeface="Calibri" panose="020F0502020204030204" pitchFamily="34" charset="0"/>
                        <a:cs typeface="Times New Roman" panose="02020603050405020304" pitchFamily="18" charset="0"/>
                      </a:rPr>
                      <m:t>𝟐</m:t>
                    </m:r>
                  </m:oMath>
                </a14:m>
                <a:r>
                  <a:rPr lang="en-GB" b="1" dirty="0" smtClean="0">
                    <a:effectLst/>
                    <a:latin typeface="Calibri" panose="020F0502020204030204" pitchFamily="34" charset="0"/>
                    <a:ea typeface="Calibri" panose="020F0502020204030204" pitchFamily="34" charset="0"/>
                    <a:cs typeface="Times New Roman" panose="02020603050405020304" pitchFamily="18" charset="0"/>
                  </a:rPr>
                  <a:t>.</a:t>
                </a:r>
              </a:p>
              <a:p>
                <a:pPr lvl="0">
                  <a:lnSpc>
                    <a:spcPct val="115000"/>
                  </a:lnSpc>
                  <a:spcAft>
                    <a:spcPts val="1000"/>
                  </a:spcAft>
                </a:pPr>
                <a:r>
                  <a:rPr lang="en-GB" b="1" dirty="0" smtClean="0">
                    <a:latin typeface="Calibri" panose="020F0502020204030204" pitchFamily="34" charset="0"/>
                    <a:ea typeface="Calibri" panose="020F0502020204030204" pitchFamily="34" charset="0"/>
                    <a:cs typeface="Times New Roman" panose="02020603050405020304" pitchFamily="18" charset="0"/>
                  </a:rPr>
                  <a:t>Indeed </a:t>
                </a:r>
                <a14:m>
                  <m:oMath xmlns:m="http://schemas.openxmlformats.org/officeDocument/2006/math">
                    <m:sSup>
                      <m:sSupPr>
                        <m:ctrlPr>
                          <a:rPr lang="en-GB" b="1" i="1" smtClean="0">
                            <a:latin typeface="Cambria Math" panose="02040503050406030204" pitchFamily="18" charset="0"/>
                            <a:ea typeface="Calibri" panose="020F0502020204030204" pitchFamily="34" charset="0"/>
                            <a:cs typeface="Times New Roman" panose="02020603050405020304" pitchFamily="18" charset="0"/>
                          </a:rPr>
                        </m:ctrlPr>
                      </m:sSupPr>
                      <m:e>
                        <m:r>
                          <a:rPr lang="en-GB" b="1" i="1" smtClean="0">
                            <a:latin typeface="Cambria Math" panose="02040503050406030204" pitchFamily="18" charset="0"/>
                            <a:ea typeface="Calibri" panose="020F0502020204030204" pitchFamily="34" charset="0"/>
                            <a:cs typeface="Times New Roman" panose="02020603050405020304" pitchFamily="18" charset="0"/>
                          </a:rPr>
                          <m:t>𝟐</m:t>
                        </m:r>
                      </m:e>
                      <m:sup>
                        <m:r>
                          <a:rPr lang="en-GB" b="1" i="1" smtClean="0">
                            <a:latin typeface="Cambria Math" panose="02040503050406030204" pitchFamily="18" charset="0"/>
                            <a:ea typeface="Calibri" panose="020F0502020204030204" pitchFamily="34" charset="0"/>
                            <a:cs typeface="Times New Roman" panose="02020603050405020304" pitchFamily="18" charset="0"/>
                          </a:rPr>
                          <m:t>𝟐</m:t>
                        </m:r>
                      </m:sup>
                    </m:sSup>
                    <m:r>
                      <a:rPr lang="en-GB" b="1" i="1" smtClean="0">
                        <a:latin typeface="Cambria Math" panose="02040503050406030204" pitchFamily="18" charset="0"/>
                        <a:ea typeface="Calibri" panose="020F0502020204030204" pitchFamily="34" charset="0"/>
                        <a:cs typeface="Times New Roman" panose="02020603050405020304" pitchFamily="18" charset="0"/>
                      </a:rPr>
                      <m:t>+</m:t>
                    </m:r>
                    <m:r>
                      <a:rPr lang="en-GB" b="1" i="1" smtClean="0">
                        <a:latin typeface="Cambria Math" panose="02040503050406030204" pitchFamily="18" charset="0"/>
                        <a:ea typeface="Calibri" panose="020F0502020204030204" pitchFamily="34" charset="0"/>
                        <a:cs typeface="Times New Roman" panose="02020603050405020304" pitchFamily="18" charset="0"/>
                      </a:rPr>
                      <m:t>𝟑</m:t>
                    </m:r>
                    <m:r>
                      <a:rPr lang="en-GB" b="1" i="1" smtClean="0">
                        <a:latin typeface="Cambria Math" panose="02040503050406030204" pitchFamily="18" charset="0"/>
                        <a:ea typeface="Calibri" panose="020F0502020204030204" pitchFamily="34" charset="0"/>
                        <a:cs typeface="Times New Roman" panose="02020603050405020304" pitchFamily="18" charset="0"/>
                      </a:rPr>
                      <m:t>=</m:t>
                    </m:r>
                    <m:r>
                      <a:rPr lang="en-GB" b="1" i="1" smtClean="0">
                        <a:latin typeface="Cambria Math" panose="02040503050406030204" pitchFamily="18" charset="0"/>
                        <a:ea typeface="Calibri" panose="020F0502020204030204" pitchFamily="34" charset="0"/>
                        <a:cs typeface="Times New Roman" panose="02020603050405020304" pitchFamily="18" charset="0"/>
                      </a:rPr>
                      <m:t>𝟕</m:t>
                    </m:r>
                  </m:oMath>
                </a14:m>
                <a:r>
                  <a:rPr lang="en-GB" b="1" dirty="0" smtClean="0">
                    <a:effectLst/>
                    <a:latin typeface="Calibri" panose="020F0502020204030204" pitchFamily="34" charset="0"/>
                    <a:ea typeface="Calibri" panose="020F0502020204030204" pitchFamily="34" charset="0"/>
                    <a:cs typeface="Times New Roman" panose="02020603050405020304" pitchFamily="18" charset="0"/>
                  </a:rPr>
                  <a:t> is prime. So there is one solution only.</a:t>
                </a:r>
              </a:p>
            </p:txBody>
          </p:sp>
        </mc:Choice>
        <mc:Fallback xmlns="">
          <p:sp>
            <p:nvSpPr>
              <p:cNvPr id="7" name="Rectangle 6"/>
              <p:cNvSpPr>
                <a:spLocks noRot="1" noChangeAspect="1" noMove="1" noResize="1" noEditPoints="1" noAdjustHandles="1" noChangeArrowheads="1" noChangeShapeType="1" noTextEdit="1"/>
              </p:cNvSpPr>
              <p:nvPr/>
            </p:nvSpPr>
            <p:spPr>
              <a:xfrm>
                <a:off x="827584" y="2780928"/>
                <a:ext cx="7632848" cy="3083152"/>
              </a:xfrm>
              <a:prstGeom prst="rect">
                <a:avLst/>
              </a:prstGeom>
              <a:blipFill rotWithShape="0">
                <a:blip r:embed="rId3"/>
                <a:stretch>
                  <a:fillRect l="-719" t="-198" r="-958" b="-2372"/>
                </a:stretch>
              </a:blipFill>
            </p:spPr>
            <p:txBody>
              <a:bodyPr/>
              <a:lstStyle/>
              <a:p>
                <a:r>
                  <a:rPr lang="en-GB">
                    <a:noFill/>
                  </a:rPr>
                  <a:t> </a:t>
                </a:r>
              </a:p>
            </p:txBody>
          </p:sp>
        </mc:Fallback>
      </mc:AlternateContent>
      <p:sp>
        <p:nvSpPr>
          <p:cNvPr id="8" name="Rectangle 7"/>
          <p:cNvSpPr/>
          <p:nvPr/>
        </p:nvSpPr>
        <p:spPr>
          <a:xfrm>
            <a:off x="353120" y="1014179"/>
            <a:ext cx="360040" cy="4039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A</a:t>
            </a:r>
            <a:endParaRPr lang="en-GB" dirty="0"/>
          </a:p>
        </p:txBody>
      </p:sp>
      <p:sp>
        <p:nvSpPr>
          <p:cNvPr id="9" name="Rectangle 8"/>
          <p:cNvSpPr/>
          <p:nvPr/>
        </p:nvSpPr>
        <p:spPr>
          <a:xfrm>
            <a:off x="353120" y="2888054"/>
            <a:ext cx="360040" cy="4039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B</a:t>
            </a:r>
            <a:endParaRPr lang="en-GB" dirty="0"/>
          </a:p>
        </p:txBody>
      </p:sp>
      <p:sp>
        <p:nvSpPr>
          <p:cNvPr id="10" name="Rectangle 9"/>
          <p:cNvSpPr/>
          <p:nvPr/>
        </p:nvSpPr>
        <p:spPr>
          <a:xfrm>
            <a:off x="893056" y="1301696"/>
            <a:ext cx="5623160" cy="9216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827584" y="4405118"/>
            <a:ext cx="7776864" cy="15441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TextBox 11"/>
          <p:cNvSpPr txBox="1"/>
          <p:nvPr/>
        </p:nvSpPr>
        <p:spPr>
          <a:xfrm>
            <a:off x="6372200" y="3756981"/>
            <a:ext cx="256269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smtClean="0"/>
              <a:t>(Hint: Think odd/even)</a:t>
            </a:r>
            <a:endParaRPr lang="en-GB" dirty="0"/>
          </a:p>
        </p:txBody>
      </p:sp>
    </p:spTree>
    <p:extLst>
      <p:ext uri="{BB962C8B-B14F-4D97-AF65-F5344CB8AC3E}">
        <p14:creationId xmlns:p14="http://schemas.microsoft.com/office/powerpoint/2010/main" val="21091428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076056" y="599127"/>
                <a:ext cx="4086076" cy="6271782"/>
              </a:xfrm>
              <a:prstGeom prst="rect">
                <a:avLst/>
              </a:prstGeom>
            </p:spPr>
            <p:txBody>
              <a:bodyPr wrap="square">
                <a:spAutoFit/>
              </a:bodyPr>
              <a:lstStyle/>
              <a:p>
                <a:pPr>
                  <a:lnSpc>
                    <a:spcPct val="115000"/>
                  </a:lnSpc>
                </a:pPr>
                <a:r>
                  <a:rPr lang="en-GB" sz="1400" dirty="0">
                    <a:latin typeface="Calibri" panose="020F0502020204030204" pitchFamily="34" charset="0"/>
                    <a:ea typeface="Calibri" panose="020F0502020204030204" pitchFamily="34" charset="0"/>
                    <a:cs typeface="Times New Roman" panose="02020603050405020304" pitchFamily="18" charset="0"/>
                  </a:rPr>
                  <a:t>[SMC 2001 Q9] Which of the following numbers </a:t>
                </a:r>
                <a14:m>
                  <m:oMath xmlns:m="http://schemas.openxmlformats.org/officeDocument/2006/math">
                    <m:r>
                      <a:rPr lang="en-GB" sz="1400" i="1">
                        <a:latin typeface="Cambria Math" panose="02040503050406030204" pitchFamily="18" charset="0"/>
                        <a:ea typeface="Calibri" panose="020F0502020204030204" pitchFamily="34" charset="0"/>
                        <a:cs typeface="Times New Roman" panose="02020603050405020304" pitchFamily="18" charset="0"/>
                      </a:rPr>
                      <m:t>𝑛</m:t>
                    </m:r>
                  </m:oMath>
                </a14:m>
                <a:r>
                  <a:rPr lang="en-GB" sz="1400" dirty="0">
                    <a:latin typeface="Calibri" panose="020F0502020204030204" pitchFamily="34" charset="0"/>
                    <a:ea typeface="Times New Roman" panose="02020603050405020304" pitchFamily="18" charset="0"/>
                    <a:cs typeface="Times New Roman" panose="02020603050405020304" pitchFamily="18" charset="0"/>
                  </a:rPr>
                  <a:t> gives a counter-example for the statement: “If </a:t>
                </a:r>
                <a14:m>
                  <m:oMath xmlns:m="http://schemas.openxmlformats.org/officeDocument/2006/math">
                    <m:r>
                      <a:rPr lang="en-GB" sz="1400" i="1">
                        <a:latin typeface="Cambria Math" panose="02040503050406030204" pitchFamily="18" charset="0"/>
                        <a:ea typeface="Times New Roman" panose="02020603050405020304" pitchFamily="18" charset="0"/>
                        <a:cs typeface="Times New Roman" panose="02020603050405020304" pitchFamily="18" charset="0"/>
                      </a:rPr>
                      <m:t>𝑛</m:t>
                    </m:r>
                  </m:oMath>
                </a14:m>
                <a:r>
                  <a:rPr lang="en-GB" sz="1400" dirty="0">
                    <a:latin typeface="Calibri" panose="020F0502020204030204" pitchFamily="34" charset="0"/>
                    <a:ea typeface="Times New Roman" panose="02020603050405020304" pitchFamily="18" charset="0"/>
                    <a:cs typeface="Times New Roman" panose="02020603050405020304" pitchFamily="18" charset="0"/>
                  </a:rPr>
                  <a:t> is a prime number then </a:t>
                </a:r>
                <a14:m>
                  <m:oMath xmlns:m="http://schemas.openxmlformats.org/officeDocument/2006/math">
                    <m:sSup>
                      <m:sSupPr>
                        <m:ctrlPr>
                          <a:rPr lang="en-GB" sz="1400" i="1">
                            <a:latin typeface="Cambria Math" panose="02040503050406030204" pitchFamily="18" charset="0"/>
                            <a:ea typeface="Times New Roman" panose="02020603050405020304" pitchFamily="18" charset="0"/>
                            <a:cs typeface="Times New Roman" panose="02020603050405020304" pitchFamily="18" charset="0"/>
                          </a:rPr>
                        </m:ctrlPr>
                      </m:sSupPr>
                      <m:e>
                        <m:r>
                          <a:rPr lang="en-GB" sz="1400" i="1">
                            <a:latin typeface="Cambria Math" panose="02040503050406030204" pitchFamily="18" charset="0"/>
                            <a:ea typeface="Times New Roman" panose="02020603050405020304" pitchFamily="18" charset="0"/>
                            <a:cs typeface="Times New Roman" panose="02020603050405020304" pitchFamily="18" charset="0"/>
                          </a:rPr>
                          <m:t>𝑛</m:t>
                        </m:r>
                      </m:e>
                      <m:sup>
                        <m:r>
                          <a:rPr lang="en-GB" sz="1400" i="1">
                            <a:latin typeface="Cambria Math" panose="02040503050406030204" pitchFamily="18" charset="0"/>
                            <a:ea typeface="Times New Roman" panose="02020603050405020304" pitchFamily="18" charset="0"/>
                            <a:cs typeface="Times New Roman" panose="02020603050405020304" pitchFamily="18" charset="0"/>
                          </a:rPr>
                          <m:t>2</m:t>
                        </m:r>
                      </m:sup>
                    </m:sSup>
                    <m:r>
                      <a:rPr lang="en-GB" sz="1400" i="1">
                        <a:latin typeface="Cambria Math" panose="02040503050406030204" pitchFamily="18" charset="0"/>
                        <a:ea typeface="Times New Roman" panose="02020603050405020304" pitchFamily="18" charset="0"/>
                        <a:cs typeface="Times New Roman" panose="02020603050405020304" pitchFamily="18" charset="0"/>
                      </a:rPr>
                      <m:t>+2</m:t>
                    </m:r>
                  </m:oMath>
                </a14:m>
                <a:r>
                  <a:rPr lang="en-GB" sz="1400" dirty="0">
                    <a:latin typeface="Calibri" panose="020F0502020204030204" pitchFamily="34" charset="0"/>
                    <a:ea typeface="Times New Roman" panose="02020603050405020304" pitchFamily="18" charset="0"/>
                    <a:cs typeface="Times New Roman" panose="02020603050405020304" pitchFamily="18" charset="0"/>
                  </a:rPr>
                  <a:t> is also a prime number’?</a:t>
                </a:r>
                <a:br>
                  <a:rPr lang="en-GB" sz="1400" dirty="0">
                    <a:latin typeface="Calibri" panose="020F0502020204030204" pitchFamily="34" charset="0"/>
                    <a:ea typeface="Times New Roman" panose="02020603050405020304" pitchFamily="18" charset="0"/>
                    <a:cs typeface="Times New Roman" panose="02020603050405020304" pitchFamily="18" charset="0"/>
                  </a:rPr>
                </a:br>
                <a:r>
                  <a:rPr lang="en-GB" sz="1400" dirty="0">
                    <a:latin typeface="Calibri" panose="020F0502020204030204" pitchFamily="34" charset="0"/>
                    <a:ea typeface="Times New Roman" panose="02020603050405020304" pitchFamily="18" charset="0"/>
                    <a:cs typeface="Times New Roman" panose="02020603050405020304" pitchFamily="18" charset="0"/>
                  </a:rPr>
                  <a:t>A   3	</a:t>
                </a:r>
                <a:r>
                  <a:rPr lang="en-GB" sz="1400" dirty="0" smtClean="0">
                    <a:latin typeface="Calibri" panose="020F0502020204030204" pitchFamily="34" charset="0"/>
                    <a:ea typeface="Times New Roman" panose="02020603050405020304" pitchFamily="18" charset="0"/>
                    <a:cs typeface="Times New Roman" panose="02020603050405020304" pitchFamily="18" charset="0"/>
                  </a:rPr>
                  <a:t>B   </a:t>
                </a:r>
                <a:r>
                  <a:rPr lang="en-GB" sz="1400" dirty="0">
                    <a:latin typeface="Calibri" panose="020F0502020204030204" pitchFamily="34" charset="0"/>
                    <a:ea typeface="Times New Roman" panose="02020603050405020304" pitchFamily="18" charset="0"/>
                    <a:cs typeface="Times New Roman" panose="02020603050405020304" pitchFamily="18" charset="0"/>
                  </a:rPr>
                  <a:t>5	</a:t>
                </a:r>
                <a:r>
                  <a:rPr lang="en-GB" sz="1400" dirty="0" smtClean="0">
                    <a:latin typeface="Calibri" panose="020F0502020204030204" pitchFamily="34" charset="0"/>
                    <a:ea typeface="Times New Roman" panose="02020603050405020304" pitchFamily="18" charset="0"/>
                    <a:cs typeface="Times New Roman" panose="02020603050405020304" pitchFamily="18" charset="0"/>
                  </a:rPr>
                  <a:t>C   </a:t>
                </a:r>
                <a:r>
                  <a:rPr lang="en-GB" sz="1400" dirty="0">
                    <a:latin typeface="Calibri" panose="020F0502020204030204" pitchFamily="34" charset="0"/>
                    <a:ea typeface="Times New Roman" panose="02020603050405020304" pitchFamily="18" charset="0"/>
                    <a:cs typeface="Times New Roman" panose="02020603050405020304" pitchFamily="18" charset="0"/>
                  </a:rPr>
                  <a:t>6	</a:t>
                </a:r>
                <a:r>
                  <a:rPr lang="en-GB" sz="1400" dirty="0" smtClean="0">
                    <a:latin typeface="Calibri" panose="020F0502020204030204" pitchFamily="34" charset="0"/>
                    <a:ea typeface="Times New Roman" panose="02020603050405020304" pitchFamily="18" charset="0"/>
                    <a:cs typeface="Times New Roman" panose="02020603050405020304" pitchFamily="18" charset="0"/>
                  </a:rPr>
                  <a:t/>
                </a:r>
                <a:br>
                  <a:rPr lang="en-GB" sz="1400" dirty="0" smtClean="0">
                    <a:latin typeface="Calibri" panose="020F0502020204030204" pitchFamily="34" charset="0"/>
                    <a:ea typeface="Times New Roman" panose="02020603050405020304" pitchFamily="18" charset="0"/>
                    <a:cs typeface="Times New Roman" panose="02020603050405020304" pitchFamily="18" charset="0"/>
                  </a:rPr>
                </a:br>
                <a:r>
                  <a:rPr lang="en-GB" sz="1400" dirty="0" smtClean="0">
                    <a:latin typeface="Calibri" panose="020F0502020204030204" pitchFamily="34" charset="0"/>
                    <a:ea typeface="Times New Roman" panose="02020603050405020304" pitchFamily="18" charset="0"/>
                    <a:cs typeface="Times New Roman" panose="02020603050405020304" pitchFamily="18" charset="0"/>
                  </a:rPr>
                  <a:t>D   </a:t>
                </a:r>
                <a:r>
                  <a:rPr lang="en-GB" sz="1400" dirty="0">
                    <a:latin typeface="Calibri" panose="020F0502020204030204" pitchFamily="34" charset="0"/>
                    <a:ea typeface="Times New Roman" panose="02020603050405020304" pitchFamily="18" charset="0"/>
                    <a:cs typeface="Times New Roman" panose="02020603050405020304" pitchFamily="18" charset="0"/>
                  </a:rPr>
                  <a:t>9	</a:t>
                </a:r>
                <a:r>
                  <a:rPr lang="en-GB" sz="1400" dirty="0" smtClean="0">
                    <a:latin typeface="Calibri" panose="020F0502020204030204" pitchFamily="34" charset="0"/>
                    <a:ea typeface="Times New Roman" panose="02020603050405020304" pitchFamily="18" charset="0"/>
                    <a:cs typeface="Times New Roman" panose="02020603050405020304" pitchFamily="18" charset="0"/>
                  </a:rPr>
                  <a:t>E   </a:t>
                </a:r>
                <a:r>
                  <a:rPr lang="en-GB" sz="1400" dirty="0">
                    <a:latin typeface="Calibri" panose="020F0502020204030204" pitchFamily="34" charset="0"/>
                    <a:ea typeface="Times New Roman" panose="02020603050405020304" pitchFamily="18" charset="0"/>
                    <a:cs typeface="Times New Roman" panose="02020603050405020304" pitchFamily="18" charset="0"/>
                  </a:rPr>
                  <a:t>none of </a:t>
                </a:r>
                <a:r>
                  <a:rPr lang="en-GB" sz="1400" dirty="0" smtClean="0">
                    <a:latin typeface="Calibri" panose="020F0502020204030204" pitchFamily="34" charset="0"/>
                    <a:ea typeface="Times New Roman" panose="02020603050405020304" pitchFamily="18" charset="0"/>
                    <a:cs typeface="Times New Roman" panose="02020603050405020304" pitchFamily="18" charset="0"/>
                  </a:rPr>
                  <a:t>them</a:t>
                </a:r>
                <a:r>
                  <a:rPr lang="en-GB" sz="1400" dirty="0">
                    <a:latin typeface="Calibri" panose="020F0502020204030204" pitchFamily="34" charset="0"/>
                    <a:ea typeface="Calibri" panose="020F0502020204030204" pitchFamily="34" charset="0"/>
                    <a:cs typeface="Times New Roman" panose="02020603050405020304" pitchFamily="18" charset="0"/>
                  </a:rPr>
                  <a:t/>
                </a:r>
                <a:br>
                  <a:rPr lang="en-GB" sz="1400" dirty="0">
                    <a:latin typeface="Calibri" panose="020F0502020204030204" pitchFamily="34" charset="0"/>
                    <a:ea typeface="Calibri" panose="020F0502020204030204" pitchFamily="34" charset="0"/>
                    <a:cs typeface="Times New Roman" panose="02020603050405020304" pitchFamily="18" charset="0"/>
                  </a:rPr>
                </a:br>
                <a:r>
                  <a:rPr lang="en-GB" sz="1400" b="1" dirty="0">
                    <a:latin typeface="Calibri" panose="020F0502020204030204" pitchFamily="34" charset="0"/>
                    <a:ea typeface="Calibri" panose="020F0502020204030204" pitchFamily="34" charset="0"/>
                    <a:cs typeface="Times New Roman" panose="02020603050405020304" pitchFamily="18" charset="0"/>
                  </a:rPr>
                  <a:t>Solution: </a:t>
                </a:r>
                <a:r>
                  <a:rPr lang="en-GB" sz="1400" b="1" dirty="0" smtClean="0">
                    <a:latin typeface="Calibri" panose="020F0502020204030204" pitchFamily="34" charset="0"/>
                    <a:ea typeface="Calibri" panose="020F0502020204030204" pitchFamily="34" charset="0"/>
                    <a:cs typeface="Times New Roman" panose="02020603050405020304" pitchFamily="18" charset="0"/>
                  </a:rPr>
                  <a:t>B</a:t>
                </a:r>
              </a:p>
              <a:p>
                <a:pPr>
                  <a:lnSpc>
                    <a:spcPct val="115000"/>
                  </a:lnSpc>
                </a:pPr>
                <a:endParaRPr lang="en-GB" sz="1400" b="1"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en-GB" sz="1400" dirty="0">
                    <a:latin typeface="Calibri" panose="020F0502020204030204" pitchFamily="34" charset="0"/>
                    <a:ea typeface="Calibri" panose="020F0502020204030204" pitchFamily="34" charset="0"/>
                    <a:cs typeface="Times New Roman" panose="02020603050405020304" pitchFamily="18" charset="0"/>
                  </a:rPr>
                  <a:t>[SMC 2006 Q12] The factorial of </a:t>
                </a:r>
                <a14:m>
                  <m:oMath xmlns:m="http://schemas.openxmlformats.org/officeDocument/2006/math">
                    <m:r>
                      <a:rPr lang="en-GB" sz="1400" i="1">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written </a:t>
                </a:r>
                <a14:m>
                  <m:oMath xmlns:m="http://schemas.openxmlformats.org/officeDocument/2006/math">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Is defined by </a:t>
                </a:r>
                <a14:m>
                  <m:oMath xmlns:m="http://schemas.openxmlformats.org/officeDocument/2006/math">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!=1×2×3×…×</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𝑛</m:t>
                    </m:r>
                  </m:oMath>
                </a14:m>
                <a:r>
                  <a:rPr lang="en-GB" sz="1400" dirty="0">
                    <a:effectLst/>
                    <a:latin typeface="Calibri" panose="020F0502020204030204" pitchFamily="34" charset="0"/>
                    <a:ea typeface="Times New Roman" panose="02020603050405020304" pitchFamily="18" charset="0"/>
                    <a:cs typeface="Times New Roman" panose="02020603050405020304" pitchFamily="18" charset="0"/>
                  </a:rPr>
                  <a:t>.</a:t>
                </a:r>
                <a:br>
                  <a:rPr lang="en-GB" sz="1400" dirty="0">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Which of the following values of </a:t>
                </a:r>
                <a14:m>
                  <m:oMath xmlns:m="http://schemas.openxmlformats.org/officeDocument/2006/math">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𝑛</m:t>
                    </m:r>
                  </m:oMath>
                </a14:m>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provides a counterexample to the statement:</a:t>
                </a:r>
                <a:br>
                  <a:rPr lang="en-GB" sz="1400" dirty="0">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“If </a:t>
                </a:r>
                <a14:m>
                  <m:oMath xmlns:m="http://schemas.openxmlformats.org/officeDocument/2006/math">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𝑛</m:t>
                    </m:r>
                  </m:oMath>
                </a14:m>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is a prime number, then </a:t>
                </a:r>
                <a14:m>
                  <m:oMath xmlns:m="http://schemas.openxmlformats.org/officeDocument/2006/math">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is also a prime number”?</a:t>
                </a:r>
                <a:br>
                  <a:rPr lang="en-GB" sz="1400" dirty="0">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A   1	</a:t>
                </a:r>
                <a:r>
                  <a:rPr lang="en-GB" sz="1400" dirty="0" smtClean="0">
                    <a:effectLst/>
                    <a:latin typeface="Calibri" panose="020F0502020204030204" pitchFamily="34" charset="0"/>
                    <a:ea typeface="Times New Roman" panose="02020603050405020304" pitchFamily="18" charset="0"/>
                    <a:cs typeface="Times New Roman" panose="02020603050405020304" pitchFamily="18" charset="0"/>
                  </a:rPr>
                  <a:t>B   </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2	</a:t>
                </a:r>
                <a:r>
                  <a:rPr lang="en-GB" sz="1400" dirty="0" smtClean="0">
                    <a:effectLst/>
                    <a:latin typeface="Calibri" panose="020F0502020204030204" pitchFamily="34" charset="0"/>
                    <a:ea typeface="Times New Roman" panose="02020603050405020304" pitchFamily="18" charset="0"/>
                    <a:cs typeface="Times New Roman" panose="02020603050405020304" pitchFamily="18" charset="0"/>
                  </a:rPr>
                  <a:t>C   </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3		</a:t>
                </a:r>
                <a:r>
                  <a:rPr lang="en-GB" sz="1400" dirty="0" smtClean="0">
                    <a:effectLst/>
                    <a:latin typeface="Calibri" panose="020F0502020204030204" pitchFamily="34" charset="0"/>
                    <a:ea typeface="Times New Roman" panose="02020603050405020304" pitchFamily="18" charset="0"/>
                    <a:cs typeface="Times New Roman" panose="02020603050405020304" pitchFamily="18" charset="0"/>
                  </a:rPr>
                  <a:t/>
                </a:r>
                <a:br>
                  <a:rPr lang="en-GB" sz="1400" dirty="0" smtClean="0">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smtClean="0">
                    <a:effectLst/>
                    <a:latin typeface="Calibri" panose="020F0502020204030204" pitchFamily="34" charset="0"/>
                    <a:ea typeface="Times New Roman" panose="02020603050405020304" pitchFamily="18" charset="0"/>
                    <a:cs typeface="Times New Roman" panose="02020603050405020304" pitchFamily="18" charset="0"/>
                  </a:rPr>
                  <a:t>D   </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4	</a:t>
                </a:r>
                <a:r>
                  <a:rPr lang="en-GB" sz="1400" dirty="0" smtClean="0">
                    <a:effectLst/>
                    <a:latin typeface="Calibri" panose="020F0502020204030204" pitchFamily="34" charset="0"/>
                    <a:ea typeface="Times New Roman" panose="02020603050405020304" pitchFamily="18" charset="0"/>
                    <a:cs typeface="Times New Roman" panose="02020603050405020304" pitchFamily="18" charset="0"/>
                  </a:rPr>
                  <a:t>E   5</a:t>
                </a:r>
                <a:r>
                  <a:rPr lang="en-GB" sz="1400" dirty="0">
                    <a:effectLst/>
                    <a:latin typeface="Calibri" panose="020F0502020204030204" pitchFamily="34" charset="0"/>
                    <a:ea typeface="Calibri" panose="020F0502020204030204" pitchFamily="34" charset="0"/>
                    <a:cs typeface="Times New Roman" panose="02020603050405020304" pitchFamily="18" charset="0"/>
                  </a:rPr>
                  <a:t/>
                </a:r>
                <a:br>
                  <a:rPr lang="en-GB" sz="1400" dirty="0">
                    <a:effectLst/>
                    <a:latin typeface="Calibri" panose="020F0502020204030204" pitchFamily="34" charset="0"/>
                    <a:ea typeface="Calibri" panose="020F0502020204030204" pitchFamily="34" charset="0"/>
                    <a:cs typeface="Times New Roman" panose="02020603050405020304" pitchFamily="18" charset="0"/>
                  </a:rPr>
                </a:br>
                <a:r>
                  <a:rPr lang="en-GB" sz="1400" b="1" dirty="0">
                    <a:effectLst/>
                    <a:latin typeface="Calibri" panose="020F0502020204030204" pitchFamily="34" charset="0"/>
                    <a:ea typeface="Calibri" panose="020F0502020204030204" pitchFamily="34" charset="0"/>
                    <a:cs typeface="Times New Roman" panose="02020603050405020304" pitchFamily="18" charset="0"/>
                  </a:rPr>
                  <a:t>Solution: </a:t>
                </a:r>
                <a:r>
                  <a:rPr lang="en-GB" sz="1400" b="1" dirty="0" smtClean="0">
                    <a:effectLst/>
                    <a:latin typeface="Calibri" panose="020F0502020204030204" pitchFamily="34" charset="0"/>
                    <a:ea typeface="Calibri" panose="020F0502020204030204" pitchFamily="34" charset="0"/>
                    <a:cs typeface="Times New Roman" panose="02020603050405020304" pitchFamily="18" charset="0"/>
                  </a:rPr>
                  <a:t>E</a:t>
                </a:r>
              </a:p>
              <a:p>
                <a:pPr lvl="0">
                  <a:lnSpc>
                    <a:spcPct val="115000"/>
                  </a:lnSpc>
                  <a:spcAft>
                    <a:spcPts val="0"/>
                  </a:spcAft>
                </a:pP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[SMC 2013 Q16] Andrew states that every composite number of the form </a:t>
                </a:r>
                <a14:m>
                  <m:oMath xmlns:m="http://schemas.openxmlformats.org/officeDocument/2006/math">
                    <m:r>
                      <a:rPr lang="en-GB" sz="1400" i="1">
                        <a:effectLst/>
                        <a:latin typeface="Cambria Math" panose="02040503050406030204" pitchFamily="18" charset="0"/>
                        <a:ea typeface="Calibri" panose="020F0502020204030204" pitchFamily="34" charset="0"/>
                        <a:cs typeface="Times New Roman" panose="02020603050405020304" pitchFamily="18" charset="0"/>
                      </a:rPr>
                      <m:t>8</m:t>
                    </m:r>
                    <m:r>
                      <a:rPr lang="en-GB" sz="1400" i="1">
                        <a:effectLst/>
                        <a:latin typeface="Cambria Math" panose="02040503050406030204" pitchFamily="18" charset="0"/>
                        <a:ea typeface="Calibri" panose="020F0502020204030204" pitchFamily="34" charset="0"/>
                        <a:cs typeface="Times New Roman" panose="02020603050405020304" pitchFamily="18" charset="0"/>
                      </a:rPr>
                      <m:t>𝑛</m:t>
                    </m:r>
                    <m:r>
                      <a:rPr lang="en-GB" sz="1400" i="1">
                        <a:effectLst/>
                        <a:latin typeface="Cambria Math" panose="02040503050406030204" pitchFamily="18" charset="0"/>
                        <a:ea typeface="Calibri" panose="020F0502020204030204" pitchFamily="34" charset="0"/>
                        <a:cs typeface="Times New Roman" panose="02020603050405020304" pitchFamily="18" charset="0"/>
                      </a:rPr>
                      <m:t>+3</m:t>
                    </m:r>
                  </m:oMath>
                </a14:m>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where </a:t>
                </a:r>
                <a14:m>
                  <m:oMath xmlns:m="http://schemas.openxmlformats.org/officeDocument/2006/math">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𝑛</m:t>
                    </m:r>
                  </m:oMath>
                </a14:m>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is an integer, has a prime factor of the same form. Which of these numbers is an example showing that Andrew’s statement is false?</a:t>
                </a:r>
                <a:br>
                  <a:rPr lang="en-GB" sz="1400" dirty="0">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A   19	</a:t>
                </a:r>
                <a:r>
                  <a:rPr lang="en-GB" sz="1400" dirty="0" smtClean="0">
                    <a:effectLst/>
                    <a:latin typeface="Calibri" panose="020F0502020204030204" pitchFamily="34" charset="0"/>
                    <a:ea typeface="Times New Roman" panose="02020603050405020304" pitchFamily="18" charset="0"/>
                    <a:cs typeface="Times New Roman" panose="02020603050405020304" pitchFamily="18" charset="0"/>
                  </a:rPr>
                  <a:t>B   </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33	</a:t>
                </a:r>
                <a:r>
                  <a:rPr lang="en-GB" sz="1400" dirty="0" smtClean="0">
                    <a:effectLst/>
                    <a:latin typeface="Calibri" panose="020F0502020204030204" pitchFamily="34" charset="0"/>
                    <a:ea typeface="Times New Roman" panose="02020603050405020304" pitchFamily="18" charset="0"/>
                    <a:cs typeface="Times New Roman" panose="02020603050405020304" pitchFamily="18" charset="0"/>
                  </a:rPr>
                  <a:t>C   </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85	</a:t>
                </a:r>
                <a:r>
                  <a:rPr lang="en-GB" sz="1400" dirty="0" smtClean="0">
                    <a:effectLst/>
                    <a:latin typeface="Calibri" panose="020F0502020204030204" pitchFamily="34" charset="0"/>
                    <a:ea typeface="Times New Roman" panose="02020603050405020304" pitchFamily="18" charset="0"/>
                    <a:cs typeface="Times New Roman" panose="02020603050405020304" pitchFamily="18" charset="0"/>
                  </a:rPr>
                  <a:t/>
                </a:r>
                <a:br>
                  <a:rPr lang="en-GB" sz="1400" dirty="0" smtClean="0">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smtClean="0">
                    <a:effectLst/>
                    <a:latin typeface="Calibri" panose="020F0502020204030204" pitchFamily="34" charset="0"/>
                    <a:ea typeface="Times New Roman" panose="02020603050405020304" pitchFamily="18" charset="0"/>
                    <a:cs typeface="Times New Roman" panose="02020603050405020304" pitchFamily="18" charset="0"/>
                  </a:rPr>
                  <a:t>D   </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91	</a:t>
                </a:r>
                <a:r>
                  <a:rPr lang="en-GB" sz="1400" dirty="0" smtClean="0">
                    <a:effectLst/>
                    <a:latin typeface="Calibri" panose="020F0502020204030204" pitchFamily="34" charset="0"/>
                    <a:ea typeface="Times New Roman" panose="02020603050405020304" pitchFamily="18" charset="0"/>
                    <a:cs typeface="Times New Roman" panose="02020603050405020304" pitchFamily="18" charset="0"/>
                  </a:rPr>
                  <a:t>E   99</a:t>
                </a:r>
                <a:r>
                  <a:rPr lang="en-GB" sz="1400" dirty="0">
                    <a:effectLst/>
                    <a:latin typeface="Calibri" panose="020F0502020204030204" pitchFamily="34" charset="0"/>
                    <a:ea typeface="Calibri" panose="020F0502020204030204" pitchFamily="34" charset="0"/>
                    <a:cs typeface="Times New Roman" panose="02020603050405020304" pitchFamily="18" charset="0"/>
                  </a:rPr>
                  <a:t/>
                </a:r>
                <a:br>
                  <a:rPr lang="en-GB" sz="1400" dirty="0">
                    <a:effectLst/>
                    <a:latin typeface="Calibri" panose="020F0502020204030204" pitchFamily="34" charset="0"/>
                    <a:ea typeface="Calibri" panose="020F0502020204030204" pitchFamily="34" charset="0"/>
                    <a:cs typeface="Times New Roman" panose="02020603050405020304" pitchFamily="18" charset="0"/>
                  </a:rPr>
                </a:br>
                <a:r>
                  <a:rPr lang="en-GB" sz="1400" b="1" dirty="0">
                    <a:effectLst/>
                    <a:latin typeface="Calibri" panose="020F0502020204030204" pitchFamily="34" charset="0"/>
                    <a:ea typeface="Calibri" panose="020F0502020204030204" pitchFamily="34" charset="0"/>
                    <a:cs typeface="Times New Roman" panose="02020603050405020304" pitchFamily="18" charset="0"/>
                  </a:rPr>
                  <a:t>Solution: </a:t>
                </a:r>
                <a:r>
                  <a:rPr lang="en-GB" sz="1400" b="1" dirty="0" smtClean="0">
                    <a:effectLst/>
                    <a:latin typeface="Calibri" panose="020F0502020204030204" pitchFamily="34" charset="0"/>
                    <a:ea typeface="Calibri" panose="020F0502020204030204" pitchFamily="34" charset="0"/>
                    <a:cs typeface="Times New Roman" panose="02020603050405020304" pitchFamily="18" charset="0"/>
                  </a:rPr>
                  <a:t>D</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076056" y="599127"/>
                <a:ext cx="4086076" cy="6271782"/>
              </a:xfrm>
              <a:prstGeom prst="rect">
                <a:avLst/>
              </a:prstGeom>
              <a:blipFill rotWithShape="0">
                <a:blip r:embed="rId2"/>
                <a:stretch>
                  <a:fillRect l="-448" b="-97"/>
                </a:stretch>
              </a:blipFill>
            </p:spPr>
            <p:txBody>
              <a:bodyPr/>
              <a:lstStyle/>
              <a:p>
                <a:r>
                  <a:rPr lang="en-GB">
                    <a:noFill/>
                  </a:rPr>
                  <a:t> </a:t>
                </a:r>
              </a:p>
            </p:txBody>
          </p:sp>
        </mc:Fallback>
      </mc:AlternateContent>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Exercise 1</a:t>
              </a:r>
              <a:endParaRPr lang="en-GB" sz="3200" dirty="0"/>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394964" y="764704"/>
                <a:ext cx="4176464" cy="5909310"/>
              </a:xfrm>
              <a:prstGeom prst="rect">
                <a:avLst/>
              </a:prstGeom>
              <a:noFill/>
            </p:spPr>
            <p:txBody>
              <a:bodyPr wrap="square" rtlCol="0">
                <a:spAutoFit/>
              </a:bodyPr>
              <a:lstStyle/>
              <a:p>
                <a:pPr lvl="0"/>
                <a:r>
                  <a:rPr lang="en-GB" sz="1400" dirty="0" smtClean="0"/>
                  <a:t>Prove that </a:t>
                </a:r>
                <a14:m>
                  <m:oMath xmlns:m="http://schemas.openxmlformats.org/officeDocument/2006/math">
                    <m:r>
                      <a:rPr lang="en-GB" sz="1400" b="0" i="1" smtClean="0">
                        <a:latin typeface="Cambria Math" panose="02040503050406030204" pitchFamily="18" charset="0"/>
                      </a:rPr>
                      <m:t>2</m:t>
                    </m:r>
                    <m:r>
                      <a:rPr lang="en-GB" sz="1400" b="0" i="1" smtClean="0">
                        <a:latin typeface="Cambria Math" panose="02040503050406030204" pitchFamily="18" charset="0"/>
                      </a:rPr>
                      <m:t>𝑛</m:t>
                    </m:r>
                    <m:r>
                      <a:rPr lang="en-GB" sz="1400" b="0" i="1" smtClean="0">
                        <a:latin typeface="Cambria Math" panose="02040503050406030204" pitchFamily="18" charset="0"/>
                      </a:rPr>
                      <m:t>+1</m:t>
                    </m:r>
                  </m:oMath>
                </a14:m>
                <a:r>
                  <a:rPr lang="en-GB" sz="1400" dirty="0" smtClean="0"/>
                  <a:t> is odd for all integers </a:t>
                </a:r>
                <a14:m>
                  <m:oMath xmlns:m="http://schemas.openxmlformats.org/officeDocument/2006/math">
                    <m:r>
                      <a:rPr lang="en-GB" sz="1400" b="0" i="1" smtClean="0">
                        <a:latin typeface="Cambria Math" panose="02040503050406030204" pitchFamily="18" charset="0"/>
                      </a:rPr>
                      <m:t>𝑛</m:t>
                    </m:r>
                  </m:oMath>
                </a14:m>
                <a:r>
                  <a:rPr lang="en-GB" sz="1400" dirty="0" smtClean="0"/>
                  <a:t>.</a:t>
                </a:r>
              </a:p>
              <a:p>
                <a:pPr lvl="0"/>
                <a:r>
                  <a:rPr lang="en-GB" sz="1400" b="1" dirty="0" smtClean="0"/>
                  <a:t>If </a:t>
                </a:r>
                <a14:m>
                  <m:oMath xmlns:m="http://schemas.openxmlformats.org/officeDocument/2006/math">
                    <m:r>
                      <a:rPr lang="en-GB" sz="1400" b="1" i="1" smtClean="0">
                        <a:latin typeface="Cambria Math" panose="02040503050406030204" pitchFamily="18" charset="0"/>
                      </a:rPr>
                      <m:t>𝒏</m:t>
                    </m:r>
                  </m:oMath>
                </a14:m>
                <a:r>
                  <a:rPr lang="en-GB" sz="1400" b="1" dirty="0" smtClean="0"/>
                  <a:t> is odd, </a:t>
                </a:r>
                <a14:m>
                  <m:oMath xmlns:m="http://schemas.openxmlformats.org/officeDocument/2006/math">
                    <m:r>
                      <a:rPr lang="en-GB" sz="1400" b="1" i="1" smtClean="0">
                        <a:latin typeface="Cambria Math" panose="02040503050406030204" pitchFamily="18" charset="0"/>
                      </a:rPr>
                      <m:t>𝒆𝒗𝒆𝒏</m:t>
                    </m:r>
                    <m:r>
                      <a:rPr lang="en-GB" sz="1400" b="1" i="1" smtClean="0">
                        <a:latin typeface="Cambria Math" panose="02040503050406030204" pitchFamily="18" charset="0"/>
                      </a:rPr>
                      <m:t>×</m:t>
                    </m:r>
                    <m:r>
                      <a:rPr lang="en-GB" sz="1400" b="1" i="1" smtClean="0">
                        <a:latin typeface="Cambria Math" panose="02040503050406030204" pitchFamily="18" charset="0"/>
                      </a:rPr>
                      <m:t>𝒐𝒅𝒅</m:t>
                    </m:r>
                    <m:r>
                      <a:rPr lang="en-GB" sz="1400" b="1" i="1" smtClean="0">
                        <a:latin typeface="Cambria Math" panose="02040503050406030204" pitchFamily="18" charset="0"/>
                      </a:rPr>
                      <m:t>+</m:t>
                    </m:r>
                    <m:r>
                      <a:rPr lang="en-GB" sz="1400" b="1" i="1" smtClean="0">
                        <a:latin typeface="Cambria Math" panose="02040503050406030204" pitchFamily="18" charset="0"/>
                      </a:rPr>
                      <m:t>𝒐𝒅𝒅</m:t>
                    </m:r>
                    <m:r>
                      <a:rPr lang="en-GB" sz="1400" b="1" i="1" smtClean="0">
                        <a:latin typeface="Cambria Math" panose="02040503050406030204" pitchFamily="18" charset="0"/>
                      </a:rPr>
                      <m:t>=</m:t>
                    </m:r>
                    <m:r>
                      <a:rPr lang="en-GB" sz="1400" b="1" i="1" smtClean="0">
                        <a:latin typeface="Cambria Math" panose="02040503050406030204" pitchFamily="18" charset="0"/>
                      </a:rPr>
                      <m:t>𝒐𝒅𝒅</m:t>
                    </m:r>
                  </m:oMath>
                </a14:m>
                <a:endParaRPr lang="en-GB" sz="1400" b="1" dirty="0" smtClean="0"/>
              </a:p>
              <a:p>
                <a:pPr lvl="0"/>
                <a:r>
                  <a:rPr lang="en-GB" sz="1400" b="1" dirty="0" smtClean="0"/>
                  <a:t>If </a:t>
                </a:r>
                <a14:m>
                  <m:oMath xmlns:m="http://schemas.openxmlformats.org/officeDocument/2006/math">
                    <m:r>
                      <a:rPr lang="en-GB" sz="1400" b="1" i="1" smtClean="0">
                        <a:latin typeface="Cambria Math" panose="02040503050406030204" pitchFamily="18" charset="0"/>
                      </a:rPr>
                      <m:t>𝒏</m:t>
                    </m:r>
                  </m:oMath>
                </a14:m>
                <a:r>
                  <a:rPr lang="en-GB" sz="1400" b="1" dirty="0" smtClean="0"/>
                  <a:t> is even, </a:t>
                </a:r>
                <a14:m>
                  <m:oMath xmlns:m="http://schemas.openxmlformats.org/officeDocument/2006/math">
                    <m:r>
                      <a:rPr lang="en-GB" sz="1400" b="1" i="1" smtClean="0">
                        <a:latin typeface="Cambria Math" panose="02040503050406030204" pitchFamily="18" charset="0"/>
                      </a:rPr>
                      <m:t>𝒆𝒗𝒆𝒏</m:t>
                    </m:r>
                    <m:r>
                      <a:rPr lang="en-GB" sz="1400" b="1" i="1" smtClean="0">
                        <a:latin typeface="Cambria Math" panose="02040503050406030204" pitchFamily="18" charset="0"/>
                      </a:rPr>
                      <m:t>×</m:t>
                    </m:r>
                    <m:r>
                      <a:rPr lang="en-GB" sz="1400" b="1" i="1" smtClean="0">
                        <a:latin typeface="Cambria Math" panose="02040503050406030204" pitchFamily="18" charset="0"/>
                      </a:rPr>
                      <m:t>𝒆𝒗𝒆𝒏</m:t>
                    </m:r>
                    <m:r>
                      <a:rPr lang="en-GB" sz="1400" b="1" i="1" smtClean="0">
                        <a:latin typeface="Cambria Math" panose="02040503050406030204" pitchFamily="18" charset="0"/>
                      </a:rPr>
                      <m:t>+</m:t>
                    </m:r>
                    <m:r>
                      <a:rPr lang="en-GB" sz="1400" b="1" i="1" smtClean="0">
                        <a:latin typeface="Cambria Math" panose="02040503050406030204" pitchFamily="18" charset="0"/>
                      </a:rPr>
                      <m:t>𝒐𝒅𝒅</m:t>
                    </m:r>
                    <m:r>
                      <a:rPr lang="en-GB" sz="1400" b="1" i="1" smtClean="0">
                        <a:latin typeface="Cambria Math" panose="02040503050406030204" pitchFamily="18" charset="0"/>
                      </a:rPr>
                      <m:t>=</m:t>
                    </m:r>
                    <m:r>
                      <a:rPr lang="en-GB" sz="1400" b="1" i="1" smtClean="0">
                        <a:latin typeface="Cambria Math" panose="02040503050406030204" pitchFamily="18" charset="0"/>
                      </a:rPr>
                      <m:t>𝒐𝒅𝒅</m:t>
                    </m:r>
                  </m:oMath>
                </a14:m>
                <a:endParaRPr lang="en-GB" sz="1400" b="1" dirty="0" smtClean="0"/>
              </a:p>
              <a:p>
                <a:pPr lvl="0"/>
                <a:r>
                  <a:rPr lang="en-GB" sz="1400" b="1" dirty="0" smtClean="0"/>
                  <a:t>Therefore </a:t>
                </a:r>
                <a14:m>
                  <m:oMath xmlns:m="http://schemas.openxmlformats.org/officeDocument/2006/math">
                    <m:r>
                      <a:rPr lang="en-GB" sz="1400" b="1" i="1" smtClean="0">
                        <a:latin typeface="Cambria Math" panose="02040503050406030204" pitchFamily="18" charset="0"/>
                      </a:rPr>
                      <m:t>𝟐</m:t>
                    </m:r>
                    <m:r>
                      <a:rPr lang="en-GB" sz="1400" b="1" i="1" smtClean="0">
                        <a:latin typeface="Cambria Math" panose="02040503050406030204" pitchFamily="18" charset="0"/>
                      </a:rPr>
                      <m:t>𝒏</m:t>
                    </m:r>
                    <m:r>
                      <a:rPr lang="en-GB" sz="1400" b="1" i="1" smtClean="0">
                        <a:latin typeface="Cambria Math" panose="02040503050406030204" pitchFamily="18" charset="0"/>
                      </a:rPr>
                      <m:t>+</m:t>
                    </m:r>
                    <m:r>
                      <a:rPr lang="en-GB" sz="1400" b="1" i="1" smtClean="0">
                        <a:latin typeface="Cambria Math" panose="02040503050406030204" pitchFamily="18" charset="0"/>
                      </a:rPr>
                      <m:t>𝟏</m:t>
                    </m:r>
                  </m:oMath>
                </a14:m>
                <a:r>
                  <a:rPr lang="en-GB" sz="1400" b="1" dirty="0" smtClean="0"/>
                  <a:t> is odd for all integers </a:t>
                </a:r>
                <a14:m>
                  <m:oMath xmlns:m="http://schemas.openxmlformats.org/officeDocument/2006/math">
                    <m:r>
                      <a:rPr lang="en-GB" sz="1400" b="1" i="1" smtClean="0">
                        <a:latin typeface="Cambria Math" panose="02040503050406030204" pitchFamily="18" charset="0"/>
                      </a:rPr>
                      <m:t>𝒏</m:t>
                    </m:r>
                  </m:oMath>
                </a14:m>
                <a:r>
                  <a:rPr lang="en-GB" sz="1400" b="1" dirty="0" smtClean="0"/>
                  <a:t>.</a:t>
                </a:r>
              </a:p>
              <a:p>
                <a:pPr lvl="0"/>
                <a:endParaRPr lang="en-GB" sz="1400" dirty="0"/>
              </a:p>
              <a:p>
                <a:pPr lvl="0"/>
                <a:r>
                  <a:rPr lang="en-GB" sz="1400" dirty="0" smtClean="0"/>
                  <a:t>Prove that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𝑛</m:t>
                        </m:r>
                      </m:e>
                      <m:sup>
                        <m:r>
                          <a:rPr lang="en-GB" sz="1400" b="0" i="1" smtClean="0">
                            <a:latin typeface="Cambria Math" panose="02040503050406030204" pitchFamily="18" charset="0"/>
                          </a:rPr>
                          <m:t>3</m:t>
                        </m:r>
                      </m:sup>
                    </m:sSup>
                    <m:r>
                      <a:rPr lang="en-GB" sz="1400" b="0" i="1" smtClean="0">
                        <a:latin typeface="Cambria Math" panose="02040503050406030204" pitchFamily="18" charset="0"/>
                      </a:rPr>
                      <m:t>−</m:t>
                    </m:r>
                    <m:r>
                      <a:rPr lang="en-GB" sz="1400" b="0" i="1" smtClean="0">
                        <a:latin typeface="Cambria Math" panose="02040503050406030204" pitchFamily="18" charset="0"/>
                      </a:rPr>
                      <m:t>𝑛</m:t>
                    </m:r>
                  </m:oMath>
                </a14:m>
                <a:r>
                  <a:rPr lang="en-GB" sz="1400" dirty="0" smtClean="0"/>
                  <a:t> is always even for all integers </a:t>
                </a:r>
                <a14:m>
                  <m:oMath xmlns:m="http://schemas.openxmlformats.org/officeDocument/2006/math">
                    <m:r>
                      <a:rPr lang="en-GB" sz="1400" b="0" i="1" smtClean="0">
                        <a:latin typeface="Cambria Math" panose="02040503050406030204" pitchFamily="18" charset="0"/>
                      </a:rPr>
                      <m:t>𝑛</m:t>
                    </m:r>
                  </m:oMath>
                </a14:m>
                <a:r>
                  <a:rPr lang="en-GB" sz="1400" dirty="0" smtClean="0"/>
                  <a:t>.</a:t>
                </a:r>
              </a:p>
              <a:p>
                <a:pPr lvl="0"/>
                <a:r>
                  <a:rPr lang="en-GB" sz="1400" b="1" dirty="0" smtClean="0"/>
                  <a:t>If </a:t>
                </a:r>
                <a14:m>
                  <m:oMath xmlns:m="http://schemas.openxmlformats.org/officeDocument/2006/math">
                    <m:r>
                      <a:rPr lang="en-GB" sz="1400" b="1" i="1" smtClean="0">
                        <a:latin typeface="Cambria Math" panose="02040503050406030204" pitchFamily="18" charset="0"/>
                      </a:rPr>
                      <m:t>𝒏</m:t>
                    </m:r>
                  </m:oMath>
                </a14:m>
                <a:r>
                  <a:rPr lang="en-GB" sz="1400" b="1" dirty="0" smtClean="0"/>
                  <a:t> is odd, </a:t>
                </a:r>
                <a14:m>
                  <m:oMath xmlns:m="http://schemas.openxmlformats.org/officeDocument/2006/math">
                    <m:r>
                      <a:rPr lang="en-GB" sz="1400" b="1" i="1" smtClean="0">
                        <a:latin typeface="Cambria Math" panose="02040503050406030204" pitchFamily="18" charset="0"/>
                      </a:rPr>
                      <m:t>𝒐𝒅𝒅</m:t>
                    </m:r>
                    <m:r>
                      <a:rPr lang="en-GB" sz="1400" b="1" i="1" smtClean="0">
                        <a:latin typeface="Cambria Math" panose="02040503050406030204" pitchFamily="18" charset="0"/>
                      </a:rPr>
                      <m:t>×</m:t>
                    </m:r>
                    <m:r>
                      <a:rPr lang="en-GB" sz="1400" b="1" i="1" smtClean="0">
                        <a:latin typeface="Cambria Math" panose="02040503050406030204" pitchFamily="18" charset="0"/>
                      </a:rPr>
                      <m:t>𝒐𝒅𝒅</m:t>
                    </m:r>
                    <m:r>
                      <a:rPr lang="en-GB" sz="1400" b="1" i="1" smtClean="0">
                        <a:latin typeface="Cambria Math" panose="02040503050406030204" pitchFamily="18" charset="0"/>
                      </a:rPr>
                      <m:t>×</m:t>
                    </m:r>
                    <m:r>
                      <a:rPr lang="en-GB" sz="1400" b="1" i="1" smtClean="0">
                        <a:latin typeface="Cambria Math" panose="02040503050406030204" pitchFamily="18" charset="0"/>
                      </a:rPr>
                      <m:t>𝒐𝒅𝒅</m:t>
                    </m:r>
                    <m:r>
                      <a:rPr lang="en-GB" sz="1400" b="1" i="1" smtClean="0">
                        <a:latin typeface="Cambria Math" panose="02040503050406030204" pitchFamily="18" charset="0"/>
                      </a:rPr>
                      <m:t>−</m:t>
                    </m:r>
                    <m:r>
                      <a:rPr lang="en-GB" sz="1400" b="1" i="1" smtClean="0">
                        <a:latin typeface="Cambria Math" panose="02040503050406030204" pitchFamily="18" charset="0"/>
                      </a:rPr>
                      <m:t>𝒐𝒅𝒅</m:t>
                    </m:r>
                    <m:r>
                      <a:rPr lang="en-GB" sz="1400" b="1" i="1" smtClean="0">
                        <a:latin typeface="Cambria Math" panose="02040503050406030204" pitchFamily="18" charset="0"/>
                      </a:rPr>
                      <m:t>=</m:t>
                    </m:r>
                    <m:r>
                      <a:rPr lang="en-GB" sz="1400" b="1" i="1" smtClean="0">
                        <a:latin typeface="Cambria Math" panose="02040503050406030204" pitchFamily="18" charset="0"/>
                      </a:rPr>
                      <m:t>𝒆𝒗𝒆𝒏</m:t>
                    </m:r>
                  </m:oMath>
                </a14:m>
                <a:endParaRPr lang="en-GB" sz="1400" b="1" dirty="0" smtClean="0"/>
              </a:p>
              <a:p>
                <a:pPr lvl="0"/>
                <a:r>
                  <a:rPr lang="en-GB" sz="1400" b="1" dirty="0" smtClean="0"/>
                  <a:t>If </a:t>
                </a:r>
                <a14:m>
                  <m:oMath xmlns:m="http://schemas.openxmlformats.org/officeDocument/2006/math">
                    <m:r>
                      <a:rPr lang="en-GB" sz="1400" b="1" i="1" smtClean="0">
                        <a:latin typeface="Cambria Math" panose="02040503050406030204" pitchFamily="18" charset="0"/>
                      </a:rPr>
                      <m:t>𝒏</m:t>
                    </m:r>
                  </m:oMath>
                </a14:m>
                <a:r>
                  <a:rPr lang="en-GB" sz="1400" b="1" dirty="0" smtClean="0"/>
                  <a:t> is even, </a:t>
                </a:r>
                <a14:m>
                  <m:oMath xmlns:m="http://schemas.openxmlformats.org/officeDocument/2006/math">
                    <m:r>
                      <a:rPr lang="en-GB" sz="1400" b="1" i="1" smtClean="0">
                        <a:latin typeface="Cambria Math" panose="02040503050406030204" pitchFamily="18" charset="0"/>
                      </a:rPr>
                      <m:t>𝒆𝒗𝒆𝒏</m:t>
                    </m:r>
                    <m:r>
                      <a:rPr lang="en-GB" sz="1400" b="1" i="1" smtClean="0">
                        <a:latin typeface="Cambria Math" panose="02040503050406030204" pitchFamily="18" charset="0"/>
                      </a:rPr>
                      <m:t>×</m:t>
                    </m:r>
                    <m:r>
                      <a:rPr lang="en-GB" sz="1400" b="1" i="1" smtClean="0">
                        <a:latin typeface="Cambria Math" panose="02040503050406030204" pitchFamily="18" charset="0"/>
                      </a:rPr>
                      <m:t>𝒆𝒗𝒆𝒏</m:t>
                    </m:r>
                    <m:r>
                      <a:rPr lang="en-GB" sz="1400" b="1" i="1" smtClean="0">
                        <a:latin typeface="Cambria Math" panose="02040503050406030204" pitchFamily="18" charset="0"/>
                      </a:rPr>
                      <m:t>×</m:t>
                    </m:r>
                    <m:r>
                      <a:rPr lang="en-GB" sz="1400" b="1" i="1" smtClean="0">
                        <a:latin typeface="Cambria Math" panose="02040503050406030204" pitchFamily="18" charset="0"/>
                      </a:rPr>
                      <m:t>𝒆𝒗𝒆𝒏</m:t>
                    </m:r>
                    <m:r>
                      <a:rPr lang="en-GB" sz="1400" b="1" i="1" smtClean="0">
                        <a:latin typeface="Cambria Math" panose="02040503050406030204" pitchFamily="18" charset="0"/>
                      </a:rPr>
                      <m:t>−</m:t>
                    </m:r>
                    <m:r>
                      <a:rPr lang="en-GB" sz="1400" b="1" i="1" smtClean="0">
                        <a:latin typeface="Cambria Math" panose="02040503050406030204" pitchFamily="18" charset="0"/>
                      </a:rPr>
                      <m:t>𝒆𝒗𝒆𝒏</m:t>
                    </m:r>
                    <m:r>
                      <a:rPr lang="en-GB" sz="1400" b="1" i="1" smtClean="0">
                        <a:latin typeface="Cambria Math" panose="02040503050406030204" pitchFamily="18" charset="0"/>
                      </a:rPr>
                      <m:t>=</m:t>
                    </m:r>
                    <m:r>
                      <a:rPr lang="en-GB" sz="1400" b="1" i="1" smtClean="0">
                        <a:latin typeface="Cambria Math" panose="02040503050406030204" pitchFamily="18" charset="0"/>
                      </a:rPr>
                      <m:t>𝒆𝒗𝒆𝒏</m:t>
                    </m:r>
                  </m:oMath>
                </a14:m>
                <a:endParaRPr lang="en-GB" sz="1400" b="1" dirty="0" smtClean="0"/>
              </a:p>
              <a:p>
                <a:r>
                  <a:rPr lang="en-GB" sz="1400" b="1" dirty="0" smtClean="0"/>
                  <a:t>Thus </a:t>
                </a:r>
                <a14:m>
                  <m:oMath xmlns:m="http://schemas.openxmlformats.org/officeDocument/2006/math">
                    <m:sSup>
                      <m:sSupPr>
                        <m:ctrlPr>
                          <a:rPr lang="en-GB" sz="1400" b="1" i="1">
                            <a:latin typeface="Cambria Math" panose="02040503050406030204" pitchFamily="18" charset="0"/>
                          </a:rPr>
                        </m:ctrlPr>
                      </m:sSupPr>
                      <m:e>
                        <m:r>
                          <a:rPr lang="en-GB" sz="1400" b="1" i="1">
                            <a:latin typeface="Cambria Math" panose="02040503050406030204" pitchFamily="18" charset="0"/>
                          </a:rPr>
                          <m:t>𝒏</m:t>
                        </m:r>
                      </m:e>
                      <m:sup>
                        <m:r>
                          <a:rPr lang="en-GB" sz="1400" b="1" i="1">
                            <a:latin typeface="Cambria Math" panose="02040503050406030204" pitchFamily="18" charset="0"/>
                          </a:rPr>
                          <m:t>𝟑</m:t>
                        </m:r>
                      </m:sup>
                    </m:sSup>
                    <m:r>
                      <a:rPr lang="en-GB" sz="1400" b="1" i="1">
                        <a:latin typeface="Cambria Math" panose="02040503050406030204" pitchFamily="18" charset="0"/>
                      </a:rPr>
                      <m:t>−</m:t>
                    </m:r>
                    <m:r>
                      <a:rPr lang="en-GB" sz="1400" b="1" i="1">
                        <a:latin typeface="Cambria Math" panose="02040503050406030204" pitchFamily="18" charset="0"/>
                      </a:rPr>
                      <m:t>𝒏</m:t>
                    </m:r>
                  </m:oMath>
                </a14:m>
                <a:r>
                  <a:rPr lang="en-GB" sz="1400" b="1" dirty="0"/>
                  <a:t> is always even for all integers </a:t>
                </a:r>
                <a14:m>
                  <m:oMath xmlns:m="http://schemas.openxmlformats.org/officeDocument/2006/math">
                    <m:r>
                      <a:rPr lang="en-GB" sz="1400" b="1" i="1">
                        <a:latin typeface="Cambria Math" panose="02040503050406030204" pitchFamily="18" charset="0"/>
                      </a:rPr>
                      <m:t>𝒏</m:t>
                    </m:r>
                  </m:oMath>
                </a14:m>
                <a:r>
                  <a:rPr lang="en-GB" sz="1400" b="1" dirty="0" smtClean="0"/>
                  <a:t>.</a:t>
                </a:r>
              </a:p>
              <a:p>
                <a:pPr lvl="0"/>
                <a:endParaRPr lang="en-GB" sz="1400" dirty="0" smtClean="0"/>
              </a:p>
              <a:p>
                <a:pPr lvl="0"/>
                <a:r>
                  <a:rPr lang="en-GB" sz="1400" dirty="0" smtClean="0"/>
                  <a:t>Find the smallest positive counterexample for the statement “If </a:t>
                </a:r>
                <a14:m>
                  <m:oMath xmlns:m="http://schemas.openxmlformats.org/officeDocument/2006/math">
                    <m:r>
                      <a:rPr lang="en-GB" sz="1400" b="0" i="1" smtClean="0">
                        <a:latin typeface="Cambria Math" panose="02040503050406030204" pitchFamily="18" charset="0"/>
                      </a:rPr>
                      <m:t>𝑝</m:t>
                    </m:r>
                  </m:oMath>
                </a14:m>
                <a:r>
                  <a:rPr lang="en-GB" sz="1400" dirty="0" smtClean="0"/>
                  <a:t> is prime, then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𝑝</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r>
                      <a:rPr lang="en-GB" sz="1400" b="0" i="1" smtClean="0">
                        <a:latin typeface="Cambria Math" panose="02040503050406030204" pitchFamily="18" charset="0"/>
                      </a:rPr>
                      <m:t>𝑝</m:t>
                    </m:r>
                    <m:r>
                      <a:rPr lang="en-GB" sz="1400" b="0" i="1" smtClean="0">
                        <a:latin typeface="Cambria Math" panose="02040503050406030204" pitchFamily="18" charset="0"/>
                      </a:rPr>
                      <m:t>+1</m:t>
                    </m:r>
                  </m:oMath>
                </a14:m>
                <a:r>
                  <a:rPr lang="en-GB" sz="1400" dirty="0" smtClean="0"/>
                  <a:t> is prime.”</a:t>
                </a:r>
              </a:p>
              <a:p>
                <a:pPr lvl="0"/>
                <a:r>
                  <a:rPr lang="en-GB" sz="1400" b="1" dirty="0" smtClean="0"/>
                  <a:t>Smallest is </a:t>
                </a:r>
                <a14:m>
                  <m:oMath xmlns:m="http://schemas.openxmlformats.org/officeDocument/2006/math">
                    <m:r>
                      <a:rPr lang="en-GB" sz="1400" b="1" i="1" smtClean="0">
                        <a:latin typeface="Cambria Math" panose="02040503050406030204" pitchFamily="18" charset="0"/>
                      </a:rPr>
                      <m:t>𝒑</m:t>
                    </m:r>
                    <m:r>
                      <a:rPr lang="en-GB" sz="1400" b="1" i="1" smtClean="0">
                        <a:latin typeface="Cambria Math" panose="02040503050406030204" pitchFamily="18" charset="0"/>
                      </a:rPr>
                      <m:t>=</m:t>
                    </m:r>
                    <m:r>
                      <a:rPr lang="en-GB" sz="1400" b="1" i="1" smtClean="0">
                        <a:latin typeface="Cambria Math" panose="02040503050406030204" pitchFamily="18" charset="0"/>
                      </a:rPr>
                      <m:t>𝟕</m:t>
                    </m:r>
                  </m:oMath>
                </a14:m>
                <a:r>
                  <a:rPr lang="en-GB" sz="1400" b="1" dirty="0" smtClean="0"/>
                  <a:t> as </a:t>
                </a:r>
                <a14:m>
                  <m:oMath xmlns:m="http://schemas.openxmlformats.org/officeDocument/2006/math">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𝟕</m:t>
                        </m:r>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r>
                      <a:rPr lang="en-GB" sz="1400" b="1" i="1" smtClean="0">
                        <a:latin typeface="Cambria Math" panose="02040503050406030204" pitchFamily="18" charset="0"/>
                      </a:rPr>
                      <m:t>𝟕</m:t>
                    </m:r>
                    <m:r>
                      <a:rPr lang="en-GB" sz="1400" b="1" i="1" smtClean="0">
                        <a:latin typeface="Cambria Math" panose="02040503050406030204" pitchFamily="18" charset="0"/>
                      </a:rPr>
                      <m:t>+</m:t>
                    </m:r>
                    <m:r>
                      <a:rPr lang="en-GB" sz="1400" b="1" i="1" smtClean="0">
                        <a:latin typeface="Cambria Math" panose="02040503050406030204" pitchFamily="18" charset="0"/>
                      </a:rPr>
                      <m:t>𝟏</m:t>
                    </m:r>
                    <m:r>
                      <a:rPr lang="en-GB" sz="1400" b="1" i="1" smtClean="0">
                        <a:latin typeface="Cambria Math" panose="02040503050406030204" pitchFamily="18" charset="0"/>
                      </a:rPr>
                      <m:t>=</m:t>
                    </m:r>
                    <m:r>
                      <a:rPr lang="en-GB" sz="1400" b="1" i="1" smtClean="0">
                        <a:latin typeface="Cambria Math" panose="02040503050406030204" pitchFamily="18" charset="0"/>
                      </a:rPr>
                      <m:t>𝟓𝟕</m:t>
                    </m:r>
                    <m:r>
                      <a:rPr lang="en-GB" sz="1400" b="1" i="1" smtClean="0">
                        <a:latin typeface="Cambria Math" panose="02040503050406030204" pitchFamily="18" charset="0"/>
                      </a:rPr>
                      <m:t>=</m:t>
                    </m:r>
                    <m:r>
                      <a:rPr lang="en-GB" sz="1400" b="1" i="1" smtClean="0">
                        <a:latin typeface="Cambria Math" panose="02040503050406030204" pitchFamily="18" charset="0"/>
                      </a:rPr>
                      <m:t>𝟏𝟗</m:t>
                    </m:r>
                    <m:r>
                      <a:rPr lang="en-GB" sz="1400" b="1" i="1" smtClean="0">
                        <a:latin typeface="Cambria Math" panose="02040503050406030204" pitchFamily="18" charset="0"/>
                      </a:rPr>
                      <m:t>×</m:t>
                    </m:r>
                    <m:r>
                      <a:rPr lang="en-GB" sz="1400" b="1" i="1" smtClean="0">
                        <a:latin typeface="Cambria Math" panose="02040503050406030204" pitchFamily="18" charset="0"/>
                      </a:rPr>
                      <m:t>𝟑</m:t>
                    </m:r>
                  </m:oMath>
                </a14:m>
                <a:endParaRPr lang="en-GB" sz="1400" b="1" dirty="0"/>
              </a:p>
              <a:p>
                <a:pPr lvl="0"/>
                <a:endParaRPr lang="en-GB" sz="1400" dirty="0"/>
              </a:p>
              <a:p>
                <a:pPr lvl="0"/>
                <a:r>
                  <a:rPr lang="en-GB" sz="1400" dirty="0" smtClean="0"/>
                  <a:t>[</a:t>
                </a:r>
                <a:r>
                  <a:rPr lang="en-GB" sz="1400" dirty="0"/>
                  <a:t>Kangaroo Pink 2015 Q16] Which of the following values of </a:t>
                </a:r>
                <a14:m>
                  <m:oMath xmlns:m="http://schemas.openxmlformats.org/officeDocument/2006/math">
                    <m:r>
                      <a:rPr lang="en-GB" sz="1400" i="1">
                        <a:latin typeface="Cambria Math" panose="02040503050406030204" pitchFamily="18" charset="0"/>
                      </a:rPr>
                      <m:t>𝑛</m:t>
                    </m:r>
                  </m:oMath>
                </a14:m>
                <a:r>
                  <a:rPr lang="en-GB" sz="1400" dirty="0"/>
                  <a:t> is a counterexample to the statement, ‘If </a:t>
                </a:r>
                <a14:m>
                  <m:oMath xmlns:m="http://schemas.openxmlformats.org/officeDocument/2006/math">
                    <m:r>
                      <a:rPr lang="en-GB" sz="1400" i="1">
                        <a:latin typeface="Cambria Math" panose="02040503050406030204" pitchFamily="18" charset="0"/>
                      </a:rPr>
                      <m:t>𝑛</m:t>
                    </m:r>
                  </m:oMath>
                </a14:m>
                <a:r>
                  <a:rPr lang="en-GB" sz="1400" dirty="0"/>
                  <a:t> is a prime number, then exactly one of </a:t>
                </a:r>
                <a14:m>
                  <m:oMath xmlns:m="http://schemas.openxmlformats.org/officeDocument/2006/math">
                    <m:r>
                      <a:rPr lang="en-GB" sz="1400" i="1">
                        <a:latin typeface="Cambria Math" panose="02040503050406030204" pitchFamily="18" charset="0"/>
                      </a:rPr>
                      <m:t>𝑛</m:t>
                    </m:r>
                    <m:r>
                      <a:rPr lang="en-GB" sz="1400" i="1">
                        <a:latin typeface="Cambria Math" panose="02040503050406030204" pitchFamily="18" charset="0"/>
                      </a:rPr>
                      <m:t>−2</m:t>
                    </m:r>
                  </m:oMath>
                </a14:m>
                <a:r>
                  <a:rPr lang="en-GB" sz="1400" dirty="0"/>
                  <a:t> and </a:t>
                </a:r>
                <a14:m>
                  <m:oMath xmlns:m="http://schemas.openxmlformats.org/officeDocument/2006/math">
                    <m:r>
                      <a:rPr lang="en-GB" sz="1400" i="1">
                        <a:latin typeface="Cambria Math" panose="02040503050406030204" pitchFamily="18" charset="0"/>
                      </a:rPr>
                      <m:t>𝑛</m:t>
                    </m:r>
                    <m:r>
                      <a:rPr lang="en-GB" sz="1400" i="1">
                        <a:latin typeface="Cambria Math" panose="02040503050406030204" pitchFamily="18" charset="0"/>
                      </a:rPr>
                      <m:t>+2</m:t>
                    </m:r>
                  </m:oMath>
                </a14:m>
                <a:r>
                  <a:rPr lang="en-GB" sz="1400" dirty="0"/>
                  <a:t> is prime’?</a:t>
                </a:r>
                <a:br>
                  <a:rPr lang="en-GB" sz="1400" dirty="0"/>
                </a:br>
                <a:r>
                  <a:rPr lang="en-GB" sz="1400" dirty="0"/>
                  <a:t>A   11	</a:t>
                </a:r>
                <a:r>
                  <a:rPr lang="en-GB" sz="1400" dirty="0" smtClean="0"/>
                  <a:t>B   </a:t>
                </a:r>
                <a:r>
                  <a:rPr lang="en-GB" sz="1400" dirty="0"/>
                  <a:t>19	</a:t>
                </a:r>
                <a:r>
                  <a:rPr lang="en-GB" sz="1400" dirty="0" smtClean="0"/>
                  <a:t>C   </a:t>
                </a:r>
                <a:r>
                  <a:rPr lang="en-GB" sz="1400" dirty="0"/>
                  <a:t>21	</a:t>
                </a:r>
                <a:r>
                  <a:rPr lang="en-GB" sz="1400" dirty="0" smtClean="0"/>
                  <a:t/>
                </a:r>
                <a:br>
                  <a:rPr lang="en-GB" sz="1400" dirty="0" smtClean="0"/>
                </a:br>
                <a:r>
                  <a:rPr lang="en-GB" sz="1400" dirty="0" smtClean="0"/>
                  <a:t>D   </a:t>
                </a:r>
                <a:r>
                  <a:rPr lang="en-GB" sz="1400" dirty="0"/>
                  <a:t>29	</a:t>
                </a:r>
                <a:r>
                  <a:rPr lang="en-GB" sz="1400" dirty="0" smtClean="0"/>
                  <a:t>E   37</a:t>
                </a:r>
                <a:r>
                  <a:rPr lang="en-GB" sz="1400" dirty="0"/>
                  <a:t/>
                </a:r>
                <a:br>
                  <a:rPr lang="en-GB" sz="1400" dirty="0"/>
                </a:br>
                <a:r>
                  <a:rPr lang="en-GB" sz="1400" b="1" dirty="0"/>
                  <a:t>Solution: E</a:t>
                </a:r>
              </a:p>
              <a:p>
                <a:endParaRPr lang="en-GB" sz="1400" dirty="0" smtClean="0"/>
              </a:p>
              <a:p>
                <a:pPr lvl="0"/>
                <a:r>
                  <a:rPr lang="en-GB" sz="1400" dirty="0"/>
                  <a:t>[SMC 2013 Q15] For how many positive integers </a:t>
                </a:r>
                <a14:m>
                  <m:oMath xmlns:m="http://schemas.openxmlformats.org/officeDocument/2006/math">
                    <m:r>
                      <a:rPr lang="en-GB" sz="1400" i="1">
                        <a:latin typeface="Cambria Math" panose="02040503050406030204" pitchFamily="18" charset="0"/>
                      </a:rPr>
                      <m:t>𝑛</m:t>
                    </m:r>
                  </m:oMath>
                </a14:m>
                <a:r>
                  <a:rPr lang="en-GB" sz="1400" dirty="0"/>
                  <a:t> is </a:t>
                </a:r>
                <a14:m>
                  <m:oMath xmlns:m="http://schemas.openxmlformats.org/officeDocument/2006/math">
                    <m:sSup>
                      <m:sSupPr>
                        <m:ctrlPr>
                          <a:rPr lang="en-GB" sz="1400" i="1">
                            <a:latin typeface="Cambria Math" panose="02040503050406030204" pitchFamily="18" charset="0"/>
                          </a:rPr>
                        </m:ctrlPr>
                      </m:sSupPr>
                      <m:e>
                        <m:r>
                          <a:rPr lang="en-GB" sz="1400" i="1">
                            <a:latin typeface="Cambria Math" panose="02040503050406030204" pitchFamily="18" charset="0"/>
                          </a:rPr>
                          <m:t>4</m:t>
                        </m:r>
                      </m:e>
                      <m:sup>
                        <m:r>
                          <a:rPr lang="en-GB" sz="1400" i="1">
                            <a:latin typeface="Cambria Math" panose="02040503050406030204" pitchFamily="18" charset="0"/>
                          </a:rPr>
                          <m:t>𝑛</m:t>
                        </m:r>
                      </m:sup>
                    </m:sSup>
                    <m:r>
                      <a:rPr lang="en-GB" sz="1400" i="1">
                        <a:latin typeface="Cambria Math" panose="02040503050406030204" pitchFamily="18" charset="0"/>
                      </a:rPr>
                      <m:t>−1</m:t>
                    </m:r>
                  </m:oMath>
                </a14:m>
                <a:r>
                  <a:rPr lang="en-GB" sz="1400" dirty="0"/>
                  <a:t> a prime number?</a:t>
                </a:r>
                <a:br>
                  <a:rPr lang="en-GB" sz="1400" dirty="0"/>
                </a:br>
                <a:r>
                  <a:rPr lang="en-GB" sz="1400" dirty="0"/>
                  <a:t>A   0	</a:t>
                </a:r>
                <a:r>
                  <a:rPr lang="en-GB" sz="1400" dirty="0" smtClean="0"/>
                  <a:t>B   </a:t>
                </a:r>
                <a:r>
                  <a:rPr lang="en-GB" sz="1400" dirty="0"/>
                  <a:t>1	</a:t>
                </a:r>
                <a:r>
                  <a:rPr lang="en-GB" sz="1400" dirty="0" smtClean="0"/>
                  <a:t>C   2</a:t>
                </a:r>
                <a:r>
                  <a:rPr lang="en-GB" sz="1400" dirty="0"/>
                  <a:t/>
                </a:r>
                <a:br>
                  <a:rPr lang="en-GB" sz="1400" dirty="0"/>
                </a:br>
                <a:r>
                  <a:rPr lang="en-GB" sz="1400" dirty="0" smtClean="0"/>
                  <a:t>D   </a:t>
                </a:r>
                <a:r>
                  <a:rPr lang="en-GB" sz="1400" dirty="0"/>
                  <a:t>3	</a:t>
                </a:r>
                <a:r>
                  <a:rPr lang="en-GB" sz="1400" dirty="0" smtClean="0"/>
                  <a:t>E   </a:t>
                </a:r>
                <a:r>
                  <a:rPr lang="en-GB" sz="1400" dirty="0"/>
                  <a:t>infinitely </a:t>
                </a:r>
                <a:r>
                  <a:rPr lang="en-GB" sz="1400" dirty="0" smtClean="0"/>
                  <a:t>many</a:t>
                </a:r>
                <a:r>
                  <a:rPr lang="en-GB" sz="1400" dirty="0"/>
                  <a:t/>
                </a:r>
                <a:br>
                  <a:rPr lang="en-GB" sz="1400" dirty="0"/>
                </a:br>
                <a:r>
                  <a:rPr lang="en-GB" sz="1400" b="1" dirty="0"/>
                  <a:t>Solution: </a:t>
                </a:r>
                <a:r>
                  <a:rPr lang="en-GB" sz="1400" b="1" dirty="0" smtClean="0"/>
                  <a:t>B</a:t>
                </a:r>
                <a:endParaRPr lang="en-GB" sz="14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394964" y="764704"/>
                <a:ext cx="4176464" cy="5909310"/>
              </a:xfrm>
              <a:prstGeom prst="rect">
                <a:avLst/>
              </a:prstGeom>
              <a:blipFill rotWithShape="0">
                <a:blip r:embed="rId3"/>
                <a:stretch>
                  <a:fillRect l="-438" t="-103" b="-309"/>
                </a:stretch>
              </a:blipFill>
            </p:spPr>
            <p:txBody>
              <a:bodyPr/>
              <a:lstStyle/>
              <a:p>
                <a:r>
                  <a:rPr lang="en-GB">
                    <a:noFill/>
                  </a:rPr>
                  <a:t> </a:t>
                </a:r>
              </a:p>
            </p:txBody>
          </p:sp>
        </mc:Fallback>
      </mc:AlternateContent>
      <p:sp>
        <p:nvSpPr>
          <p:cNvPr id="7" name="Rectangle 6"/>
          <p:cNvSpPr/>
          <p:nvPr/>
        </p:nvSpPr>
        <p:spPr>
          <a:xfrm>
            <a:off x="473956" y="1060396"/>
            <a:ext cx="4021844" cy="6668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473956" y="2072328"/>
            <a:ext cx="4021844" cy="6668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455092" y="3388001"/>
            <a:ext cx="3901008" cy="2822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473956" y="5092598"/>
            <a:ext cx="3901008" cy="3557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473956" y="6373096"/>
            <a:ext cx="3901008" cy="3557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5168590" y="1894477"/>
            <a:ext cx="3901008" cy="3557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5155890" y="4344593"/>
            <a:ext cx="3901008" cy="3557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5155890" y="6553199"/>
            <a:ext cx="3848410" cy="298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107504" y="764704"/>
            <a:ext cx="287460" cy="2956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a:t>
            </a:r>
            <a:endParaRPr lang="en-GB" dirty="0"/>
          </a:p>
        </p:txBody>
      </p:sp>
      <p:sp>
        <p:nvSpPr>
          <p:cNvPr id="16" name="Rectangle 15"/>
          <p:cNvSpPr/>
          <p:nvPr/>
        </p:nvSpPr>
        <p:spPr>
          <a:xfrm>
            <a:off x="107504" y="1894477"/>
            <a:ext cx="287460" cy="2956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2</a:t>
            </a:r>
            <a:endParaRPr lang="en-GB" dirty="0"/>
          </a:p>
        </p:txBody>
      </p:sp>
      <p:sp>
        <p:nvSpPr>
          <p:cNvPr id="17" name="Rectangle 16"/>
          <p:cNvSpPr/>
          <p:nvPr/>
        </p:nvSpPr>
        <p:spPr>
          <a:xfrm>
            <a:off x="107504" y="2907203"/>
            <a:ext cx="287460" cy="2956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3</a:t>
            </a:r>
            <a:endParaRPr lang="en-GB" dirty="0"/>
          </a:p>
        </p:txBody>
      </p:sp>
      <p:sp>
        <p:nvSpPr>
          <p:cNvPr id="18" name="Rectangle 17"/>
          <p:cNvSpPr/>
          <p:nvPr/>
        </p:nvSpPr>
        <p:spPr>
          <a:xfrm>
            <a:off x="101366" y="3772083"/>
            <a:ext cx="287460" cy="2956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4</a:t>
            </a:r>
            <a:endParaRPr lang="en-GB" dirty="0"/>
          </a:p>
        </p:txBody>
      </p:sp>
      <p:sp>
        <p:nvSpPr>
          <p:cNvPr id="19" name="Rectangle 18"/>
          <p:cNvSpPr/>
          <p:nvPr/>
        </p:nvSpPr>
        <p:spPr>
          <a:xfrm>
            <a:off x="101366" y="5501843"/>
            <a:ext cx="287460" cy="2956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5</a:t>
            </a:r>
            <a:endParaRPr lang="en-GB" dirty="0"/>
          </a:p>
        </p:txBody>
      </p:sp>
      <p:sp>
        <p:nvSpPr>
          <p:cNvPr id="20" name="Rectangle 19"/>
          <p:cNvSpPr/>
          <p:nvPr/>
        </p:nvSpPr>
        <p:spPr>
          <a:xfrm>
            <a:off x="4788596" y="655139"/>
            <a:ext cx="287460" cy="2956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6</a:t>
            </a:r>
            <a:endParaRPr lang="en-GB" dirty="0"/>
          </a:p>
        </p:txBody>
      </p:sp>
      <p:sp>
        <p:nvSpPr>
          <p:cNvPr id="21" name="Rectangle 20"/>
          <p:cNvSpPr/>
          <p:nvPr/>
        </p:nvSpPr>
        <p:spPr>
          <a:xfrm>
            <a:off x="4788596" y="2357815"/>
            <a:ext cx="287460" cy="2956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7</a:t>
            </a:r>
            <a:endParaRPr lang="en-GB" dirty="0"/>
          </a:p>
        </p:txBody>
      </p:sp>
      <p:sp>
        <p:nvSpPr>
          <p:cNvPr id="22" name="Rectangle 21"/>
          <p:cNvSpPr/>
          <p:nvPr/>
        </p:nvSpPr>
        <p:spPr>
          <a:xfrm>
            <a:off x="4788596" y="4796906"/>
            <a:ext cx="287460" cy="2956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8</a:t>
            </a:r>
            <a:endParaRPr lang="en-GB" dirty="0"/>
          </a:p>
        </p:txBody>
      </p:sp>
    </p:spTree>
    <p:extLst>
      <p:ext uri="{BB962C8B-B14F-4D97-AF65-F5344CB8AC3E}">
        <p14:creationId xmlns:p14="http://schemas.microsoft.com/office/powerpoint/2010/main" val="5442086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4" restart="whenNotActive" fill="hold" evtFilter="cancelBubble" nodeType="interactiveSeq">
                <p:stCondLst>
                  <p:cond evt="onClick" delay="0">
                    <p:tgtEl>
                      <p:spTgt spid="1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Divisibility Proofs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836712"/>
            <a:ext cx="8064896" cy="369332"/>
          </a:xfrm>
          <a:prstGeom prst="rect">
            <a:avLst/>
          </a:prstGeom>
          <a:solidFill>
            <a:schemeClr val="bg1"/>
          </a:solidFill>
          <a:effectLst>
            <a:outerShdw blurRad="50800" dist="38100" dir="10800000" algn="r" rotWithShape="0">
              <a:prstClr val="black">
                <a:alpha val="40000"/>
              </a:prstClr>
            </a:outerShdw>
          </a:effectLst>
        </p:spPr>
        <p:txBody>
          <a:bodyPr wrap="square" rtlCol="0">
            <a:spAutoFit/>
          </a:bodyPr>
          <a:lstStyle/>
          <a:p>
            <a:r>
              <a:rPr lang="en-GB" dirty="0" smtClean="0"/>
              <a:t>Show that the sum of any three consecutive integers is a multiple of 3.</a:t>
            </a:r>
            <a:endParaRPr lang="en-GB" dirty="0"/>
          </a:p>
        </p:txBody>
      </p:sp>
      <p:sp>
        <p:nvSpPr>
          <p:cNvPr id="6" name="TextBox 5"/>
          <p:cNvSpPr txBox="1"/>
          <p:nvPr/>
        </p:nvSpPr>
        <p:spPr>
          <a:xfrm>
            <a:off x="1427162" y="1670578"/>
            <a:ext cx="5328592" cy="646331"/>
          </a:xfrm>
          <a:prstGeom prst="rect">
            <a:avLst/>
          </a:prstGeom>
          <a:noFill/>
        </p:spPr>
        <p:txBody>
          <a:bodyPr wrap="square" rtlCol="0">
            <a:spAutoFit/>
          </a:bodyPr>
          <a:lstStyle/>
          <a:p>
            <a:r>
              <a:rPr lang="en-GB" b="1" dirty="0" smtClean="0"/>
              <a:t>Kyle’s proof:</a:t>
            </a:r>
          </a:p>
          <a:p>
            <a:r>
              <a:rPr lang="en-GB" dirty="0" smtClean="0"/>
              <a:t>“5 + 6 + 7 = 18, which is divisible by 3”.</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46528"/>
            <a:ext cx="887610" cy="1094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947785" y="1340631"/>
            <a:ext cx="2304256"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err="1" smtClean="0"/>
              <a:t>Que</a:t>
            </a:r>
            <a:r>
              <a:rPr lang="en-GB" b="1" dirty="0" smtClean="0"/>
              <a:t> </a:t>
            </a:r>
            <a:r>
              <a:rPr lang="en-GB" b="1" dirty="0" err="1" smtClean="0"/>
              <a:t>Problemo</a:t>
            </a:r>
            <a:r>
              <a:rPr lang="en-GB" b="1" dirty="0" smtClean="0"/>
              <a:t>?</a:t>
            </a:r>
          </a:p>
          <a:p>
            <a:r>
              <a:rPr lang="en-GB" dirty="0" smtClean="0"/>
              <a:t>He hasn’t shown it’s true for all possible integers.</a:t>
            </a:r>
            <a:endParaRPr lang="en-GB" dirty="0"/>
          </a:p>
        </p:txBody>
      </p:sp>
      <p:sp>
        <p:nvSpPr>
          <p:cNvPr id="9" name="Rectangle 8"/>
          <p:cNvSpPr/>
          <p:nvPr/>
        </p:nvSpPr>
        <p:spPr>
          <a:xfrm>
            <a:off x="5947785" y="1663386"/>
            <a:ext cx="2304256" cy="8775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8" name="TextBox 7"/>
              <p:cNvSpPr txBox="1"/>
              <p:nvPr/>
            </p:nvSpPr>
            <p:spPr>
              <a:xfrm>
                <a:off x="851098" y="3003917"/>
                <a:ext cx="6480720" cy="2585323"/>
              </a:xfrm>
              <a:prstGeom prst="rect">
                <a:avLst/>
              </a:prstGeom>
              <a:noFill/>
            </p:spPr>
            <p:txBody>
              <a:bodyPr wrap="square" rtlCol="0">
                <a:spAutoFit/>
              </a:bodyPr>
              <a:lstStyle/>
              <a:p>
                <a:r>
                  <a:rPr lang="en-GB" dirty="0" smtClean="0"/>
                  <a:t>We could represent 3 consecutive integers as:</a:t>
                </a:r>
              </a:p>
              <a:p>
                <a:pPr/>
                <a14:m>
                  <m:oMathPara xmlns:m="http://schemas.openxmlformats.org/officeDocument/2006/math">
                    <m:oMathParaPr>
                      <m:jc m:val="centerGroup"/>
                    </m:oMathParaPr>
                    <m:oMath xmlns:m="http://schemas.openxmlformats.org/officeDocument/2006/math">
                      <m:r>
                        <a:rPr lang="en-GB" b="1" i="1" smtClean="0">
                          <a:latin typeface="Cambria Math"/>
                        </a:rPr>
                        <m:t>𝒏</m:t>
                      </m:r>
                      <m:r>
                        <a:rPr lang="en-GB" b="1" i="1" smtClean="0">
                          <a:latin typeface="Cambria Math"/>
                        </a:rPr>
                        <m:t>       </m:t>
                      </m:r>
                      <m:r>
                        <a:rPr lang="en-GB" b="1" i="1" smtClean="0">
                          <a:latin typeface="Cambria Math"/>
                        </a:rPr>
                        <m:t>𝒏</m:t>
                      </m:r>
                      <m:r>
                        <a:rPr lang="en-GB" b="1" i="1" smtClean="0">
                          <a:latin typeface="Cambria Math"/>
                        </a:rPr>
                        <m:t>+</m:t>
                      </m:r>
                      <m:r>
                        <a:rPr lang="en-GB" b="1" i="1" smtClean="0">
                          <a:latin typeface="Cambria Math"/>
                        </a:rPr>
                        <m:t>𝟏</m:t>
                      </m:r>
                      <m:r>
                        <a:rPr lang="en-GB" b="1" i="1" smtClean="0">
                          <a:latin typeface="Cambria Math"/>
                        </a:rPr>
                        <m:t>      </m:t>
                      </m:r>
                      <m:r>
                        <a:rPr lang="en-GB" b="1" i="1" smtClean="0">
                          <a:latin typeface="Cambria Math"/>
                        </a:rPr>
                        <m:t>𝒏</m:t>
                      </m:r>
                      <m:r>
                        <a:rPr lang="en-GB" b="1" i="1" smtClean="0">
                          <a:latin typeface="Cambria Math"/>
                        </a:rPr>
                        <m:t>+</m:t>
                      </m:r>
                      <m:r>
                        <a:rPr lang="en-GB" b="1" i="1" smtClean="0">
                          <a:latin typeface="Cambria Math"/>
                        </a:rPr>
                        <m:t>𝟐</m:t>
                      </m:r>
                    </m:oMath>
                  </m:oMathPara>
                </a14:m>
                <a:endParaRPr lang="en-GB" b="1" dirty="0" smtClean="0"/>
              </a:p>
              <a:p>
                <a:endParaRPr lang="en-GB" dirty="0"/>
              </a:p>
              <a:p>
                <a:endParaRPr lang="en-GB" dirty="0" smtClean="0"/>
              </a:p>
              <a:p>
                <a:r>
                  <a:rPr lang="en-GB" dirty="0" smtClean="0"/>
                  <a:t>Then:</a:t>
                </a:r>
              </a:p>
              <a:p>
                <a:pPr/>
                <a14:m>
                  <m:oMathPara xmlns:m="http://schemas.openxmlformats.org/officeDocument/2006/math">
                    <m:oMathParaPr>
                      <m:jc m:val="centerGroup"/>
                    </m:oMathParaPr>
                    <m:oMath xmlns:m="http://schemas.openxmlformats.org/officeDocument/2006/math">
                      <m:r>
                        <a:rPr lang="en-GB" b="1" i="1" smtClean="0">
                          <a:latin typeface="Cambria Math"/>
                        </a:rPr>
                        <m:t>𝒏</m:t>
                      </m:r>
                      <m:r>
                        <a:rPr lang="en-GB" b="1" i="1" smtClean="0">
                          <a:latin typeface="Cambria Math"/>
                        </a:rPr>
                        <m:t>+</m:t>
                      </m:r>
                      <m:d>
                        <m:dPr>
                          <m:ctrlPr>
                            <a:rPr lang="en-GB" b="1" i="1" smtClean="0">
                              <a:latin typeface="Cambria Math" panose="02040503050406030204" pitchFamily="18" charset="0"/>
                            </a:rPr>
                          </m:ctrlPr>
                        </m:dPr>
                        <m:e>
                          <m:r>
                            <a:rPr lang="en-GB" b="1" i="1" smtClean="0">
                              <a:latin typeface="Cambria Math"/>
                            </a:rPr>
                            <m:t>𝒏</m:t>
                          </m:r>
                          <m:r>
                            <a:rPr lang="en-GB" b="1" i="1" smtClean="0">
                              <a:latin typeface="Cambria Math"/>
                            </a:rPr>
                            <m:t>+</m:t>
                          </m:r>
                          <m:r>
                            <a:rPr lang="en-GB" b="1" i="1" smtClean="0">
                              <a:latin typeface="Cambria Math"/>
                            </a:rPr>
                            <m:t>𝟏</m:t>
                          </m:r>
                        </m:e>
                      </m:d>
                      <m:r>
                        <a:rPr lang="en-GB" b="1" i="1" smtClean="0">
                          <a:latin typeface="Cambria Math"/>
                        </a:rPr>
                        <m:t>+</m:t>
                      </m:r>
                      <m:d>
                        <m:dPr>
                          <m:ctrlPr>
                            <a:rPr lang="en-GB" b="1" i="1" smtClean="0">
                              <a:latin typeface="Cambria Math" panose="02040503050406030204" pitchFamily="18" charset="0"/>
                            </a:rPr>
                          </m:ctrlPr>
                        </m:dPr>
                        <m:e>
                          <m:r>
                            <a:rPr lang="en-GB" b="1" i="1" smtClean="0">
                              <a:latin typeface="Cambria Math"/>
                            </a:rPr>
                            <m:t>𝒏</m:t>
                          </m:r>
                          <m:r>
                            <a:rPr lang="en-GB" b="1" i="1" smtClean="0">
                              <a:latin typeface="Cambria Math"/>
                            </a:rPr>
                            <m:t>+</m:t>
                          </m:r>
                          <m:r>
                            <a:rPr lang="en-GB" b="1" i="1" smtClean="0">
                              <a:latin typeface="Cambria Math"/>
                            </a:rPr>
                            <m:t>𝟐</m:t>
                          </m:r>
                        </m:e>
                      </m:d>
                    </m:oMath>
                    <m:oMath xmlns:m="http://schemas.openxmlformats.org/officeDocument/2006/math">
                      <m:r>
                        <a:rPr lang="en-GB" b="1" i="1" smtClean="0">
                          <a:latin typeface="Cambria Math"/>
                        </a:rPr>
                        <m:t>=</m:t>
                      </m:r>
                      <m:r>
                        <a:rPr lang="en-GB" b="1" i="1" smtClean="0">
                          <a:latin typeface="Cambria Math"/>
                        </a:rPr>
                        <m:t>𝟑</m:t>
                      </m:r>
                      <m:r>
                        <a:rPr lang="en-GB" b="1" i="1" smtClean="0">
                          <a:latin typeface="Cambria Math"/>
                        </a:rPr>
                        <m:t>𝒏</m:t>
                      </m:r>
                      <m:r>
                        <a:rPr lang="en-GB" b="1" i="1" smtClean="0">
                          <a:latin typeface="Cambria Math"/>
                        </a:rPr>
                        <m:t>+</m:t>
                      </m:r>
                      <m:r>
                        <a:rPr lang="en-GB" b="1" i="1" smtClean="0">
                          <a:latin typeface="Cambria Math"/>
                        </a:rPr>
                        <m:t>𝟑</m:t>
                      </m:r>
                    </m:oMath>
                    <m:oMath xmlns:m="http://schemas.openxmlformats.org/officeDocument/2006/math">
                      <m:r>
                        <a:rPr lang="en-GB" b="1" i="1" smtClean="0">
                          <a:latin typeface="Cambria Math"/>
                        </a:rPr>
                        <m:t>=</m:t>
                      </m:r>
                      <m:r>
                        <a:rPr lang="en-GB" b="1" i="1" smtClean="0">
                          <a:latin typeface="Cambria Math"/>
                        </a:rPr>
                        <m:t>𝟑</m:t>
                      </m:r>
                      <m:r>
                        <a:rPr lang="en-GB" b="1" i="1" smtClean="0">
                          <a:latin typeface="Cambria Math"/>
                        </a:rPr>
                        <m:t>(</m:t>
                      </m:r>
                      <m:r>
                        <a:rPr lang="en-GB" b="1" i="1" smtClean="0">
                          <a:latin typeface="Cambria Math"/>
                        </a:rPr>
                        <m:t>𝒏</m:t>
                      </m:r>
                      <m:r>
                        <a:rPr lang="en-GB" b="1" i="1" smtClean="0">
                          <a:latin typeface="Cambria Math"/>
                        </a:rPr>
                        <m:t>+</m:t>
                      </m:r>
                      <m:r>
                        <a:rPr lang="en-GB" b="1" i="1" smtClean="0">
                          <a:latin typeface="Cambria Math"/>
                        </a:rPr>
                        <m:t>𝟏</m:t>
                      </m:r>
                      <m:r>
                        <a:rPr lang="en-GB" b="1" i="1" smtClean="0">
                          <a:latin typeface="Cambria Math"/>
                        </a:rPr>
                        <m:t>)</m:t>
                      </m:r>
                    </m:oMath>
                  </m:oMathPara>
                </a14:m>
                <a:endParaRPr lang="en-GB" b="1" dirty="0" smtClean="0"/>
              </a:p>
              <a:p>
                <a:r>
                  <a:rPr lang="en-GB" b="1" dirty="0" smtClean="0"/>
                  <a:t>which is divisible by 3.</a:t>
                </a:r>
                <a:endParaRPr lang="en-GB" b="1" dirty="0"/>
              </a:p>
            </p:txBody>
          </p:sp>
        </mc:Choice>
        <mc:Fallback xmlns="">
          <p:sp>
            <p:nvSpPr>
              <p:cNvPr id="8" name="TextBox 7"/>
              <p:cNvSpPr txBox="1">
                <a:spLocks noRot="1" noChangeAspect="1" noMove="1" noResize="1" noEditPoints="1" noAdjustHandles="1" noChangeArrowheads="1" noChangeShapeType="1" noTextEdit="1"/>
              </p:cNvSpPr>
              <p:nvPr/>
            </p:nvSpPr>
            <p:spPr>
              <a:xfrm>
                <a:off x="851098" y="3003917"/>
                <a:ext cx="6480720" cy="2585323"/>
              </a:xfrm>
              <a:prstGeom prst="rect">
                <a:avLst/>
              </a:prstGeom>
              <a:blipFill rotWithShape="1">
                <a:blip r:embed="rId3"/>
                <a:stretch>
                  <a:fillRect l="-847" t="-1179" b="-2830"/>
                </a:stretch>
              </a:blipFill>
            </p:spPr>
            <p:txBody>
              <a:bodyPr/>
              <a:lstStyle/>
              <a:p>
                <a:r>
                  <a:rPr lang="en-GB">
                    <a:noFill/>
                  </a:rPr>
                  <a:t> </a:t>
                </a:r>
              </a:p>
            </p:txBody>
          </p:sp>
        </mc:Fallback>
      </mc:AlternateContent>
      <p:sp>
        <p:nvSpPr>
          <p:cNvPr id="11" name="Rectangle 10"/>
          <p:cNvSpPr/>
          <p:nvPr/>
        </p:nvSpPr>
        <p:spPr>
          <a:xfrm>
            <a:off x="851098" y="3363957"/>
            <a:ext cx="6120680" cy="5409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851098" y="4444077"/>
            <a:ext cx="6120680" cy="12241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610480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1824</TotalTime>
  <Words>2476</Words>
  <Application>Microsoft Office PowerPoint</Application>
  <PresentationFormat>On-screen Show (4:3)</PresentationFormat>
  <Paragraphs>400</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Cambria Math</vt:lpstr>
      <vt:lpstr>Symbol</vt:lpstr>
      <vt:lpstr>Times New Roman</vt:lpstr>
      <vt:lpstr>Wingdings</vt:lpstr>
      <vt:lpstr>Office Theme</vt:lpstr>
      <vt:lpstr>Year 9 Proof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Oxford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jamf</dc:creator>
  <cp:lastModifiedBy>J FROST (JAF)</cp:lastModifiedBy>
  <cp:revision>93</cp:revision>
  <dcterms:created xsi:type="dcterms:W3CDTF">2013-03-24T07:39:15Z</dcterms:created>
  <dcterms:modified xsi:type="dcterms:W3CDTF">2016-04-26T14:28:01Z</dcterms:modified>
</cp:coreProperties>
</file>