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301" r:id="rId3"/>
    <p:sldId id="311" r:id="rId4"/>
    <p:sldId id="312" r:id="rId5"/>
    <p:sldId id="313" r:id="rId6"/>
    <p:sldId id="31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>
        <p:scale>
          <a:sx n="75" d="100"/>
          <a:sy n="75" d="100"/>
        </p:scale>
        <p:origin x="1854" y="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378821-8828-43C9-81FF-E823846BAEE1}" type="datetimeFigureOut">
              <a:rPr lang="en-GB" smtClean="0"/>
              <a:t>18/02/2017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E9D3D2-4373-44E2-A68E-400E0EF35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807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9D3D2-4373-44E2-A68E-400E0EF35CA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272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9D3D2-4373-44E2-A68E-400E0EF35CA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200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A17E-C744-4D3D-98E1-5A997EF506DA}" type="datetimeFigureOut">
              <a:rPr lang="en-GB" smtClean="0"/>
              <a:t>18/02/2017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805A-3B3D-459A-972D-78EB761E03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A17E-C744-4D3D-98E1-5A997EF506DA}" type="datetimeFigureOut">
              <a:rPr lang="en-GB" smtClean="0"/>
              <a:t>18/02/2017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805A-3B3D-459A-972D-78EB761E03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A17E-C744-4D3D-98E1-5A997EF506DA}" type="datetimeFigureOut">
              <a:rPr lang="en-GB" smtClean="0"/>
              <a:t>18/02/2017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805A-3B3D-459A-972D-78EB761E03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A17E-C744-4D3D-98E1-5A997EF506DA}" type="datetimeFigureOut">
              <a:rPr lang="en-GB" smtClean="0"/>
              <a:t>18/02/2017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805A-3B3D-459A-972D-78EB761E03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A17E-C744-4D3D-98E1-5A997EF506DA}" type="datetimeFigureOut">
              <a:rPr lang="en-GB" smtClean="0"/>
              <a:t>18/02/2017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805A-3B3D-459A-972D-78EB761E03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A17E-C744-4D3D-98E1-5A997EF506DA}" type="datetimeFigureOut">
              <a:rPr lang="en-GB" smtClean="0"/>
              <a:t>18/02/2017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805A-3B3D-459A-972D-78EB761E03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A17E-C744-4D3D-98E1-5A997EF506DA}" type="datetimeFigureOut">
              <a:rPr lang="en-GB" smtClean="0"/>
              <a:t>18/02/2017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805A-3B3D-459A-972D-78EB761E03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A17E-C744-4D3D-98E1-5A997EF506DA}" type="datetimeFigureOut">
              <a:rPr lang="en-GB" smtClean="0"/>
              <a:t>18/02/2017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805A-3B3D-459A-972D-78EB761E03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A17E-C744-4D3D-98E1-5A997EF506DA}" type="datetimeFigureOut">
              <a:rPr lang="en-GB" smtClean="0"/>
              <a:t>18/02/2017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805A-3B3D-459A-972D-78EB761E03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A17E-C744-4D3D-98E1-5A997EF506DA}" type="datetimeFigureOut">
              <a:rPr lang="en-GB" smtClean="0"/>
              <a:t>18/02/2017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805A-3B3D-459A-972D-78EB761E03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A17E-C744-4D3D-98E1-5A997EF506DA}" type="datetimeFigureOut">
              <a:rPr lang="en-GB" smtClean="0"/>
              <a:t>18/02/2017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805A-3B3D-459A-972D-78EB761E035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EA17E-C744-4D3D-98E1-5A997EF506DA}" type="datetimeFigureOut">
              <a:rPr lang="en-GB" smtClean="0"/>
              <a:t>18/02/2017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7805A-3B3D-459A-972D-78EB761E035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92D050"/>
                </a:solidFill>
              </a:rPr>
              <a:t>GCSE: </a:t>
            </a:r>
            <a:r>
              <a:rPr lang="en-GB" dirty="0"/>
              <a:t>Tangents To Circles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612" y="3645024"/>
            <a:ext cx="6984776" cy="1417712"/>
          </a:xfrm>
        </p:spPr>
        <p:txBody>
          <a:bodyPr>
            <a:normAutofit/>
          </a:bodyPr>
          <a:lstStyle/>
          <a:p>
            <a:r>
              <a:rPr lang="en-GB" sz="2800" dirty="0"/>
              <a:t>Dr J Frost (jfrost@tiffin.kingston.sch.uk)</a:t>
            </a:r>
          </a:p>
          <a:p>
            <a:r>
              <a:rPr lang="en-GB" sz="2800" b="1" dirty="0"/>
              <a:t>www.drfrostmaths.com</a:t>
            </a:r>
            <a:r>
              <a:rPr lang="en-GB" sz="2800" dirty="0"/>
              <a:t> 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E:\TiffinSchoolLogoSma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12" y="111910"/>
            <a:ext cx="1008112" cy="1013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504" y="646172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Last modified: 18</a:t>
            </a:r>
            <a:r>
              <a:rPr lang="en-GB" baseline="30000" dirty="0"/>
              <a:t>th</a:t>
            </a:r>
            <a:r>
              <a:rPr lang="en-GB" dirty="0"/>
              <a:t> February 2017</a:t>
            </a:r>
          </a:p>
        </p:txBody>
      </p:sp>
    </p:spTree>
    <p:extLst>
      <p:ext uri="{BB962C8B-B14F-4D97-AF65-F5344CB8AC3E}">
        <p14:creationId xmlns:p14="http://schemas.microsoft.com/office/powerpoint/2010/main" val="4282613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Example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1619672" y="1799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18778" y="3431282"/>
            <a:ext cx="674551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651026" y="1305595"/>
            <a:ext cx="0" cy="40699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7052617" y="3215850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2617" y="3215850"/>
                <a:ext cx="57606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val 21"/>
          <p:cNvSpPr/>
          <p:nvPr/>
        </p:nvSpPr>
        <p:spPr>
          <a:xfrm>
            <a:off x="1210866" y="1919114"/>
            <a:ext cx="2880320" cy="288032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3788076" y="341676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22834" y="343128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-5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3253472" y="1637875"/>
                <a:ext cx="9625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3,4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3472" y="1637875"/>
                <a:ext cx="96257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2290986" y="472742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-5</a:t>
            </a:r>
          </a:p>
        </p:txBody>
      </p:sp>
      <p:sp>
        <p:nvSpPr>
          <p:cNvPr id="9" name="Oval 8"/>
          <p:cNvSpPr/>
          <p:nvPr/>
        </p:nvSpPr>
        <p:spPr>
          <a:xfrm>
            <a:off x="3275856" y="2020590"/>
            <a:ext cx="126563" cy="12703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8" name="Straight Connector 27"/>
          <p:cNvCxnSpPr/>
          <p:nvPr/>
        </p:nvCxnSpPr>
        <p:spPr>
          <a:xfrm>
            <a:off x="1819275" y="1362075"/>
            <a:ext cx="5172075" cy="2514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048" name="TextBox 2047"/>
              <p:cNvSpPr txBox="1"/>
              <p:nvPr/>
            </p:nvSpPr>
            <p:spPr>
              <a:xfrm>
                <a:off x="5148064" y="1225244"/>
                <a:ext cx="3096344" cy="1200329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Here is a circle with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=25</m:t>
                    </m:r>
                  </m:oMath>
                </a14:m>
                <a:r>
                  <a:rPr lang="en-GB" dirty="0"/>
                  <a:t>. Determine the equation of the tangent of the circle at the point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3,4</m:t>
                        </m:r>
                      </m:e>
                    </m:d>
                  </m:oMath>
                </a14:m>
                <a:r>
                  <a:rPr lang="en-GB" dirty="0"/>
                  <a:t>.</a:t>
                </a:r>
              </a:p>
            </p:txBody>
          </p:sp>
        </mc:Choice>
        <mc:Fallback>
          <p:sp>
            <p:nvSpPr>
              <p:cNvPr id="2048" name="TextBox 20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1225244"/>
                <a:ext cx="3096344" cy="1200329"/>
              </a:xfrm>
              <a:prstGeom prst="rect">
                <a:avLst/>
              </a:prstGeom>
              <a:blipFill>
                <a:blip r:embed="rId5"/>
                <a:stretch>
                  <a:fillRect b="-448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0" name="TextBox 2049"/>
          <p:cNvSpPr txBox="1"/>
          <p:nvPr/>
        </p:nvSpPr>
        <p:spPr>
          <a:xfrm>
            <a:off x="4027664" y="4078769"/>
            <a:ext cx="46927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As always, to get an equation of a line we need: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 point (we have that!)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gradient.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666608" y="5492115"/>
            <a:ext cx="5477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There’s only ONE thing </a:t>
            </a:r>
            <a:r>
              <a:rPr lang="en-GB" dirty="0"/>
              <a:t>you need to remember for this topic, related to finding the gradient of the tangent: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893577" y="6260802"/>
            <a:ext cx="4770723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>
                <a:latin typeface="Wingdings" panose="05000000000000000000" pitchFamily="2" charset="2"/>
              </a:rPr>
              <a:t>!</a:t>
            </a:r>
            <a:r>
              <a:rPr lang="en-GB" b="1" dirty="0"/>
              <a:t> </a:t>
            </a:r>
            <a:r>
              <a:rPr lang="en-GB" dirty="0"/>
              <a:t>The tangent is perpendicular to the radius.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812924" y="6226249"/>
            <a:ext cx="4851375" cy="42485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391788" y="1658481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133187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Example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1619672" y="1799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18778" y="3431282"/>
            <a:ext cx="674551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651026" y="1305595"/>
            <a:ext cx="0" cy="40699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7052617" y="3215850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2617" y="3215850"/>
                <a:ext cx="57606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val 21"/>
          <p:cNvSpPr/>
          <p:nvPr/>
        </p:nvSpPr>
        <p:spPr>
          <a:xfrm>
            <a:off x="1210866" y="1919114"/>
            <a:ext cx="2880320" cy="288032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3788076" y="341676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22834" y="343128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-5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3253472" y="1637875"/>
                <a:ext cx="9625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3,4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3472" y="1637875"/>
                <a:ext cx="96257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2290986" y="472742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-5</a:t>
            </a:r>
          </a:p>
        </p:txBody>
      </p:sp>
      <p:sp>
        <p:nvSpPr>
          <p:cNvPr id="9" name="Oval 8"/>
          <p:cNvSpPr/>
          <p:nvPr/>
        </p:nvSpPr>
        <p:spPr>
          <a:xfrm>
            <a:off x="3275856" y="2020590"/>
            <a:ext cx="126563" cy="12703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8" name="Straight Connector 27"/>
          <p:cNvCxnSpPr/>
          <p:nvPr/>
        </p:nvCxnSpPr>
        <p:spPr>
          <a:xfrm>
            <a:off x="1819275" y="1362075"/>
            <a:ext cx="5172075" cy="2514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048" name="TextBox 2047"/>
              <p:cNvSpPr txBox="1"/>
              <p:nvPr/>
            </p:nvSpPr>
            <p:spPr>
              <a:xfrm>
                <a:off x="5148064" y="1225244"/>
                <a:ext cx="3096344" cy="1200329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Here is a circle with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=25</m:t>
                    </m:r>
                  </m:oMath>
                </a14:m>
                <a:r>
                  <a:rPr lang="en-GB" dirty="0"/>
                  <a:t>. Determine the equation of the tangent of the circle at the point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3,4</m:t>
                        </m:r>
                      </m:e>
                    </m:d>
                  </m:oMath>
                </a14:m>
                <a:r>
                  <a:rPr lang="en-GB" dirty="0"/>
                  <a:t>.</a:t>
                </a:r>
              </a:p>
            </p:txBody>
          </p:sp>
        </mc:Choice>
        <mc:Fallback>
          <p:sp>
            <p:nvSpPr>
              <p:cNvPr id="2048" name="TextBox 20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1225244"/>
                <a:ext cx="3096344" cy="1200329"/>
              </a:xfrm>
              <a:prstGeom prst="rect">
                <a:avLst/>
              </a:prstGeom>
              <a:blipFill>
                <a:blip r:embed="rId5"/>
                <a:stretch>
                  <a:fillRect b="-448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2946359" y="3531267"/>
                <a:ext cx="3381734" cy="3143553"/>
              </a:xfrm>
              <a:prstGeom prst="rect">
                <a:avLst/>
              </a:prstGeom>
              <a:solidFill>
                <a:schemeClr val="bg1">
                  <a:alpha val="84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Gradient of radius: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GB" b="1" dirty="0"/>
              </a:p>
              <a:p>
                <a:r>
                  <a:rPr lang="en-GB" dirty="0"/>
                  <a:t>Gradient of tangent: 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en-GB" b="1" dirty="0"/>
              </a:p>
              <a:p>
                <a:endParaRPr lang="en-GB" b="1" dirty="0"/>
              </a:p>
              <a:p>
                <a:r>
                  <a:rPr lang="en-GB" dirty="0"/>
                  <a:t>Equation of tangent so far: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  <a:p>
                <a:r>
                  <a:rPr lang="en-GB" dirty="0"/>
                  <a:t>At</a:t>
                </a:r>
                <a:r>
                  <a:rPr lang="en-GB" b="1" dirty="0"/>
                  <a:t>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𝑷</m:t>
                    </m:r>
                  </m:oMath>
                </a14:m>
                <a:r>
                  <a:rPr lang="en-GB" b="1" dirty="0"/>
                  <a:t>: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4=−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×3+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br>
                  <a:rPr lang="en-GB" dirty="0"/>
                </a:br>
                <a:r>
                  <a:rPr lang="en-GB" dirty="0"/>
                  <a:t>         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4=−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br>
                  <a:rPr lang="en-GB" dirty="0"/>
                </a:br>
                <a:r>
                  <a:rPr lang="en-GB" dirty="0"/>
                  <a:t>        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  → 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6359" y="3531267"/>
                <a:ext cx="3381734" cy="3143553"/>
              </a:xfrm>
              <a:prstGeom prst="rect">
                <a:avLst/>
              </a:prstGeom>
              <a:blipFill>
                <a:blip r:embed="rId6"/>
                <a:stretch>
                  <a:fillRect l="-14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/>
          <p:cNvCxnSpPr/>
          <p:nvPr/>
        </p:nvCxnSpPr>
        <p:spPr>
          <a:xfrm flipH="1">
            <a:off x="2654300" y="2082800"/>
            <a:ext cx="685800" cy="13335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219450" y="2314575"/>
            <a:ext cx="209550" cy="1047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3429001" y="2195513"/>
            <a:ext cx="109537" cy="2190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6780345" y="3736281"/>
                <a:ext cx="2082439" cy="1080873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dirty="0"/>
                  <a:t>Radius goes through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0,0</m:t>
                        </m:r>
                      </m:e>
                    </m:d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3,4</m:t>
                        </m:r>
                      </m:e>
                    </m:d>
                  </m:oMath>
                </a14:m>
                <a:r>
                  <a:rPr lang="en-GB" dirty="0"/>
                  <a:t> so use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𝑐h𝑎𝑛𝑔𝑒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𝑐h𝑎𝑛𝑔𝑒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0345" y="3736281"/>
                <a:ext cx="2082439" cy="1080873"/>
              </a:xfrm>
              <a:prstGeom prst="rect">
                <a:avLst/>
              </a:prstGeom>
              <a:blipFill>
                <a:blip r:embed="rId7"/>
                <a:stretch>
                  <a:fillRect l="-1734" t="-2210" r="-3757" b="-1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/>
          <p:cNvSpPr/>
          <p:nvPr/>
        </p:nvSpPr>
        <p:spPr>
          <a:xfrm>
            <a:off x="4853951" y="3519376"/>
            <a:ext cx="834468" cy="46486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967927" y="3990299"/>
            <a:ext cx="834468" cy="46486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322689" y="4898362"/>
            <a:ext cx="1038558" cy="53323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638047" y="5463491"/>
            <a:ext cx="2629516" cy="119248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cxnSp>
        <p:nvCxnSpPr>
          <p:cNvPr id="15" name="Straight Arrow Connector 14"/>
          <p:cNvCxnSpPr>
            <a:stCxn id="13" idx="1"/>
          </p:cNvCxnSpPr>
          <p:nvPr/>
        </p:nvCxnSpPr>
        <p:spPr>
          <a:xfrm flipH="1" flipV="1">
            <a:off x="6084168" y="3800614"/>
            <a:ext cx="696177" cy="476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692901" y="4943451"/>
            <a:ext cx="2169883" cy="8309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600" dirty="0"/>
              <a:t>Use </a:t>
            </a:r>
            <a:r>
              <a:rPr lang="en-GB" sz="1600" b="1" dirty="0"/>
              <a:t>negative reciprocal</a:t>
            </a:r>
            <a:r>
              <a:rPr lang="en-GB" sz="1600" dirty="0"/>
              <a:t> for perpendicular gradient.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 flipH="1" flipV="1">
            <a:off x="6057900" y="4356100"/>
            <a:ext cx="668237" cy="10877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6623425" y="5904262"/>
                <a:ext cx="2449956" cy="830997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We know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3,4</m:t>
                        </m:r>
                      </m:e>
                    </m:d>
                  </m:oMath>
                </a14:m>
                <a:r>
                  <a:rPr lang="en-GB" sz="1600" dirty="0"/>
                  <a:t> is a point on the line so substitute into equation to find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1600" dirty="0"/>
                  <a:t>.</a:t>
                </a:r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3425" y="5904262"/>
                <a:ext cx="2449956" cy="830997"/>
              </a:xfrm>
              <a:prstGeom prst="rect">
                <a:avLst/>
              </a:prstGeom>
              <a:blipFill>
                <a:blip r:embed="rId8"/>
                <a:stretch>
                  <a:fillRect l="-988" t="-714"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Arrow Connector 39"/>
          <p:cNvCxnSpPr/>
          <p:nvPr/>
        </p:nvCxnSpPr>
        <p:spPr>
          <a:xfrm flipH="1" flipV="1">
            <a:off x="6362700" y="5702300"/>
            <a:ext cx="326617" cy="2748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0208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13" grpId="0" animBg="1"/>
      <p:bldP spid="31" grpId="0" animBg="1"/>
      <p:bldP spid="32" grpId="0" animBg="1"/>
      <p:bldP spid="33" grpId="0" animBg="1"/>
      <p:bldP spid="34" grpId="0" animBg="1"/>
      <p:bldP spid="37" grpId="0" animBg="1"/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Further Example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5" name="Straight Arrow Connector 4"/>
          <p:cNvCxnSpPr/>
          <p:nvPr/>
        </p:nvCxnSpPr>
        <p:spPr>
          <a:xfrm>
            <a:off x="179512" y="2996952"/>
            <a:ext cx="674551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2411760" y="647700"/>
            <a:ext cx="1240" cy="429346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6813351" y="2781520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3351" y="2781520"/>
                <a:ext cx="576064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/>
          <p:cNvSpPr/>
          <p:nvPr/>
        </p:nvSpPr>
        <p:spPr>
          <a:xfrm>
            <a:off x="971600" y="1484784"/>
            <a:ext cx="2880320" cy="288032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3487850" y="295957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" y="2996952"/>
            <a:ext cx="582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-10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43100" y="4293096"/>
            <a:ext cx="540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-10</a:t>
            </a:r>
          </a:p>
        </p:txBody>
      </p:sp>
      <p:sp>
        <p:nvSpPr>
          <p:cNvPr id="13" name="Oval 12"/>
          <p:cNvSpPr/>
          <p:nvPr/>
        </p:nvSpPr>
        <p:spPr>
          <a:xfrm>
            <a:off x="3392190" y="1852960"/>
            <a:ext cx="126563" cy="12703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/>
          <p:cNvCxnSpPr/>
          <p:nvPr/>
        </p:nvCxnSpPr>
        <p:spPr>
          <a:xfrm>
            <a:off x="2438400" y="838200"/>
            <a:ext cx="2362200" cy="2578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5280936" y="929137"/>
                <a:ext cx="3251503" cy="1477328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Here is a circle with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=100</m:t>
                    </m:r>
                  </m:oMath>
                </a14:m>
                <a:r>
                  <a:rPr lang="en-GB" dirty="0"/>
                  <a:t>. The tangent at the point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8,6</m:t>
                        </m:r>
                      </m:e>
                    </m:d>
                  </m:oMath>
                </a14:m>
                <a:r>
                  <a:rPr lang="en-GB" dirty="0"/>
                  <a:t> cuts the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-axis at the point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/>
                  <a:t>. Determine the area of triangle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𝑂𝑃𝐴</m:t>
                    </m:r>
                  </m:oMath>
                </a14:m>
                <a:r>
                  <a:rPr lang="en-GB" dirty="0"/>
                  <a:t>.</a:t>
                </a: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0936" y="929137"/>
                <a:ext cx="3251503" cy="14773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3363684" y="1507449"/>
                <a:ext cx="9625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8,6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3684" y="1507449"/>
                <a:ext cx="96257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2051720" y="1186871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3861086" y="2974261"/>
                <a:ext cx="9625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1086" y="2974261"/>
                <a:ext cx="96257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1786456" y="3010964"/>
                <a:ext cx="9625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6456" y="3010964"/>
                <a:ext cx="962576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2579386" y="3361318"/>
                <a:ext cx="3216750" cy="2449581"/>
              </a:xfrm>
              <a:prstGeom prst="rect">
                <a:avLst/>
              </a:prstGeom>
              <a:solidFill>
                <a:schemeClr val="bg1">
                  <a:alpha val="54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Full equation of tangent: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6=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×8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sz="1600" b="0" i="0" smtClean="0">
                          <a:latin typeface="Cambria Math" panose="02040503050406030204" pitchFamily="18" charset="0"/>
                        </a:rPr>
                        <m:t>    → 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50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50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  <a:p>
                <a:endParaRPr lang="en-GB" sz="1600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9386" y="3361318"/>
                <a:ext cx="3216750" cy="2449581"/>
              </a:xfrm>
              <a:prstGeom prst="rect">
                <a:avLst/>
              </a:prstGeom>
              <a:blipFill>
                <a:blip r:embed="rId7"/>
                <a:stretch>
                  <a:fillRect l="-947" t="-7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/>
              <p:cNvSpPr/>
              <p:nvPr/>
            </p:nvSpPr>
            <p:spPr>
              <a:xfrm>
                <a:off x="5901069" y="3445925"/>
                <a:ext cx="2127315" cy="24768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/>
                  <a:t>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/>
                  <a:t>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/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0=−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50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0=−4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+50</m:t>
                      </m:r>
                    </m:oMath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=50</m:t>
                      </m:r>
                    </m:oMath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25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  <a:p>
                <a:r>
                  <a:rPr lang="en-GB" sz="1600" dirty="0"/>
                  <a:t>Therefore area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𝑂𝑃𝐴</m:t>
                    </m:r>
                  </m:oMath>
                </a14:m>
                <a:br>
                  <a:rPr lang="en-GB" sz="160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25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×6=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75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1069" y="3445925"/>
                <a:ext cx="2127315" cy="2476897"/>
              </a:xfrm>
              <a:prstGeom prst="rect">
                <a:avLst/>
              </a:prstGeom>
              <a:blipFill>
                <a:blip r:embed="rId8"/>
                <a:stretch>
                  <a:fillRect l="-1433" t="-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Connector 30"/>
          <p:cNvCxnSpPr/>
          <p:nvPr/>
        </p:nvCxnSpPr>
        <p:spPr>
          <a:xfrm>
            <a:off x="5796136" y="3445925"/>
            <a:ext cx="0" cy="2476897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2759336" y="3646967"/>
            <a:ext cx="2812123" cy="192449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825564" y="3331840"/>
            <a:ext cx="1317292" cy="110799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100" b="1" dirty="0"/>
              <a:t>Bro Tip</a:t>
            </a:r>
            <a:r>
              <a:rPr lang="en-GB" sz="1100" dirty="0"/>
              <a:t>: If you have an equation with fractions, multiply appropriately to make your life easier.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7602279" y="4293096"/>
            <a:ext cx="223285" cy="343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Right Triangle 35"/>
          <p:cNvSpPr/>
          <p:nvPr/>
        </p:nvSpPr>
        <p:spPr>
          <a:xfrm rot="12754381" flipH="1">
            <a:off x="6806964" y="6159405"/>
            <a:ext cx="830081" cy="518889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6717329" y="6482618"/>
            <a:ext cx="978871" cy="962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6911341" y="6487244"/>
                <a:ext cx="586700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latin typeface="Cambria Math" panose="02040503050406030204" pitchFamily="18" charset="0"/>
                        </a:rPr>
                        <m:t>25/2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1341" y="6487244"/>
                <a:ext cx="586700" cy="253916"/>
              </a:xfrm>
              <a:prstGeom prst="rect">
                <a:avLst/>
              </a:prstGeom>
              <a:blipFill>
                <a:blip r:embed="rId9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Arrow Connector 42"/>
          <p:cNvCxnSpPr/>
          <p:nvPr/>
        </p:nvCxnSpPr>
        <p:spPr>
          <a:xfrm>
            <a:off x="7025640" y="5996940"/>
            <a:ext cx="0" cy="39624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/>
              <p:cNvSpPr txBox="1"/>
              <p:nvPr/>
            </p:nvSpPr>
            <p:spPr>
              <a:xfrm>
                <a:off x="6994749" y="6099431"/>
                <a:ext cx="244251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050" b="0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4749" y="6099431"/>
                <a:ext cx="244251" cy="25391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/>
              <p:cNvSpPr txBox="1"/>
              <p:nvPr/>
            </p:nvSpPr>
            <p:spPr>
              <a:xfrm>
                <a:off x="7946851" y="5663683"/>
                <a:ext cx="1124572" cy="1107996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1100" b="1" dirty="0"/>
                  <a:t>Bro Tip</a:t>
                </a:r>
                <a:r>
                  <a:rPr lang="en-GB" sz="1100" dirty="0"/>
                  <a:t>: Note that the perpendicular height of the triangle is the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100" dirty="0"/>
                  <a:t> value of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100" dirty="0"/>
                  <a:t>.</a:t>
                </a:r>
              </a:p>
            </p:txBody>
          </p:sp>
        </mc:Choice>
        <mc:Fallback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6851" y="5663683"/>
                <a:ext cx="1124572" cy="1107996"/>
              </a:xfrm>
              <a:prstGeom prst="rect">
                <a:avLst/>
              </a:prstGeom>
              <a:blipFill>
                <a:blip r:embed="rId11"/>
                <a:stretch>
                  <a:fillRect b="-16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Arrow Connector 47"/>
          <p:cNvCxnSpPr/>
          <p:nvPr/>
        </p:nvCxnSpPr>
        <p:spPr>
          <a:xfrm flipH="1">
            <a:off x="7658100" y="6099431"/>
            <a:ext cx="261386" cy="537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6194825" y="3757489"/>
            <a:ext cx="1450576" cy="14114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51" name="Rectangle 50"/>
          <p:cNvSpPr/>
          <p:nvPr/>
        </p:nvSpPr>
        <p:spPr>
          <a:xfrm>
            <a:off x="6411360" y="3378200"/>
            <a:ext cx="903840" cy="39516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324600" y="5378829"/>
            <a:ext cx="2781300" cy="14114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4644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</p:childTnLst>
        </p:cTn>
      </p:par>
    </p:tnLst>
    <p:bldLst>
      <p:bldP spid="32" grpId="0" animBg="1"/>
      <p:bldP spid="50" grpId="0" animBg="1"/>
      <p:bldP spid="51" grpId="0" animBg="1"/>
      <p:bldP spid="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Test Your Understanding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5" name="Straight Arrow Connector 4"/>
          <p:cNvCxnSpPr/>
          <p:nvPr/>
        </p:nvCxnSpPr>
        <p:spPr>
          <a:xfrm>
            <a:off x="395536" y="2996952"/>
            <a:ext cx="674551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2627784" y="871265"/>
            <a:ext cx="0" cy="40699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7029375" y="2781520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9375" y="2781520"/>
                <a:ext cx="576064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/>
          <p:cNvSpPr/>
          <p:nvPr/>
        </p:nvSpPr>
        <p:spPr>
          <a:xfrm>
            <a:off x="1187624" y="1484784"/>
            <a:ext cx="2880320" cy="288032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3663234" y="298243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3771" y="2996952"/>
            <a:ext cx="547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-13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3343260" y="1433415"/>
                <a:ext cx="9625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12,5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3260" y="1433415"/>
                <a:ext cx="962576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2148114" y="4293096"/>
            <a:ext cx="551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-13</a:t>
            </a:r>
          </a:p>
        </p:txBody>
      </p:sp>
      <p:sp>
        <p:nvSpPr>
          <p:cNvPr id="13" name="Oval 12"/>
          <p:cNvSpPr/>
          <p:nvPr/>
        </p:nvSpPr>
        <p:spPr>
          <a:xfrm>
            <a:off x="3594244" y="1875820"/>
            <a:ext cx="126563" cy="12703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/>
          <p:cNvCxnSpPr/>
          <p:nvPr/>
        </p:nvCxnSpPr>
        <p:spPr>
          <a:xfrm>
            <a:off x="2406650" y="736600"/>
            <a:ext cx="2527300" cy="2387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4355976" y="759016"/>
                <a:ext cx="4530198" cy="1477328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Here is a circle with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=169</m:t>
                    </m:r>
                  </m:oMath>
                </a14:m>
                <a:r>
                  <a:rPr lang="en-GB" dirty="0"/>
                  <a:t>. The tangent to the circle 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12,5</m:t>
                        </m:r>
                      </m:e>
                    </m:d>
                  </m:oMath>
                </a14:m>
                <a:r>
                  <a:rPr lang="en-GB" dirty="0"/>
                  <a:t> crosses the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-axis 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/>
                  <a:t>.</a:t>
                </a:r>
              </a:p>
              <a:p>
                <a:r>
                  <a:rPr lang="en-GB" dirty="0"/>
                  <a:t>a) Determine the coordinates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/>
                  <a:t>.</a:t>
                </a:r>
              </a:p>
              <a:p>
                <a:r>
                  <a:rPr lang="en-GB" dirty="0"/>
                  <a:t>b) Hence determine the length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𝑃𝐴</m:t>
                    </m:r>
                  </m:oMath>
                </a14:m>
                <a:r>
                  <a:rPr lang="en-GB" dirty="0"/>
                  <a:t> to 2dp.</a:t>
                </a: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759016"/>
                <a:ext cx="4530198" cy="1477328"/>
              </a:xfrm>
              <a:prstGeom prst="rect">
                <a:avLst/>
              </a:prstGeom>
              <a:blipFill>
                <a:blip r:embed="rId4"/>
                <a:stretch>
                  <a:fillRect b="-373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2252431" y="119512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4104930" y="3124972"/>
                <a:ext cx="4437150" cy="37094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  →  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×12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 → 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169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169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  <a:p>
                <a:r>
                  <a:rPr lang="en-GB" sz="1600" dirty="0"/>
                  <a:t>When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/>
                  <a:t>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0=−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169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 →  0=−12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+169</m:t>
                      </m:r>
                    </m:oMath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169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  <a:p>
                <a:r>
                  <a:rPr lang="en-GB" sz="1600" dirty="0"/>
                  <a:t>Length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𝑃𝐴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:   </m:t>
                    </m:r>
                    <m:rad>
                      <m:radPr>
                        <m:degHide m:val="on"/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169</m:t>
                                    </m:r>
                                  </m:num>
                                  <m:den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−12</m:t>
                                </m:r>
                              </m:e>
                            </m:d>
                          </m:e>
                          <m:sup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0−5</m:t>
                                </m:r>
                              </m:e>
                            </m:d>
                          </m:e>
                          <m:sup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=22.37</m:t>
                    </m:r>
                  </m:oMath>
                </a14:m>
                <a:endParaRPr lang="en-GB" sz="1600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4930" y="3124972"/>
                <a:ext cx="4437150" cy="3709413"/>
              </a:xfrm>
              <a:prstGeom prst="rect">
                <a:avLst/>
              </a:prstGeom>
              <a:blipFill>
                <a:blip r:embed="rId5"/>
                <a:stretch>
                  <a:fillRect l="-6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188686" y="5098008"/>
                <a:ext cx="2814452" cy="1535741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b="1" dirty="0"/>
                  <a:t>Bro Recap:</a:t>
                </a:r>
              </a:p>
              <a:p>
                <a:r>
                  <a:rPr lang="en-GB" dirty="0"/>
                  <a:t>The distance between two points is: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b="0" i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b="0" i="0" smtClean="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b="0" i="0" smtClean="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dirty="0"/>
              </a:p>
              <a:p>
                <a:r>
                  <a:rPr lang="en-GB" dirty="0"/>
                  <a:t>Where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is change in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.</a:t>
                </a: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86" y="5098008"/>
                <a:ext cx="2814452" cy="1535741"/>
              </a:xfrm>
              <a:prstGeom prst="rect">
                <a:avLst/>
              </a:prstGeom>
              <a:blipFill>
                <a:blip r:embed="rId6"/>
                <a:stretch>
                  <a:fillRect l="-1502" t="-1172" b="-46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4105536" y="3202467"/>
            <a:ext cx="4593964" cy="354123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4123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Exercise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54492" y="719754"/>
                <a:ext cx="3256271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The diagram shows the circle with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=25</m:t>
                    </m:r>
                  </m:oMath>
                </a14:m>
                <a:r>
                  <a:rPr lang="en-GB" sz="1600" dirty="0"/>
                  <a:t>. What is the equation of the tangent at the following points? </a:t>
                </a: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492" y="719754"/>
                <a:ext cx="3256271" cy="1077218"/>
              </a:xfrm>
              <a:prstGeom prst="rect">
                <a:avLst/>
              </a:prstGeom>
              <a:blipFill>
                <a:blip r:embed="rId2"/>
                <a:stretch>
                  <a:fillRect l="-1124" t="-1695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/>
          <p:cNvGrpSpPr/>
          <p:nvPr/>
        </p:nvGrpSpPr>
        <p:grpSpPr>
          <a:xfrm>
            <a:off x="821329" y="1854160"/>
            <a:ext cx="2985847" cy="2439890"/>
            <a:chOff x="838435" y="2141238"/>
            <a:chExt cx="4839516" cy="4069903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1043608" y="4266925"/>
              <a:ext cx="417646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3275856" y="2141238"/>
              <a:ext cx="0" cy="406990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TextBox 7"/>
                <p:cNvSpPr txBox="1"/>
                <p:nvPr/>
              </p:nvSpPr>
              <p:spPr>
                <a:xfrm>
                  <a:off x="5019308" y="4083391"/>
                  <a:ext cx="57606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19308" y="4083391"/>
                  <a:ext cx="576064" cy="369332"/>
                </a:xfrm>
                <a:prstGeom prst="rect">
                  <a:avLst/>
                </a:prstGeom>
                <a:blipFill>
                  <a:blip r:embed="rId3"/>
                  <a:stretch>
                    <a:fillRect b="-4722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Oval 8"/>
            <p:cNvSpPr/>
            <p:nvPr/>
          </p:nvSpPr>
          <p:spPr>
            <a:xfrm>
              <a:off x="1835696" y="2754757"/>
              <a:ext cx="2880320" cy="288032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322294" y="4135364"/>
              <a:ext cx="4320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5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16722" y="4213763"/>
              <a:ext cx="769315" cy="6160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-5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3281171" y="2210234"/>
                  <a:ext cx="962577" cy="6160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0,5</m:t>
                            </m:r>
                          </m:e>
                        </m:d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81171" y="2210234"/>
                  <a:ext cx="962577" cy="616071"/>
                </a:xfrm>
                <a:prstGeom prst="rect">
                  <a:avLst/>
                </a:prstGeom>
                <a:blipFill>
                  <a:blip r:embed="rId4"/>
                  <a:stretch>
                    <a:fillRect r="-2268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TextBox 12"/>
            <p:cNvSpPr txBox="1"/>
            <p:nvPr/>
          </p:nvSpPr>
          <p:spPr>
            <a:xfrm>
              <a:off x="2712631" y="5563071"/>
              <a:ext cx="635233" cy="6160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-5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3212125" y="2683152"/>
              <a:ext cx="126563" cy="12703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843281" y="2287738"/>
              <a:ext cx="3341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5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4403232" y="2866142"/>
                  <a:ext cx="1274719" cy="6160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4,3</m:t>
                            </m:r>
                          </m:e>
                        </m:d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03232" y="2866142"/>
                  <a:ext cx="1274719" cy="616071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Oval 19"/>
            <p:cNvSpPr/>
            <p:nvPr/>
          </p:nvSpPr>
          <p:spPr>
            <a:xfrm>
              <a:off x="4428477" y="3363315"/>
              <a:ext cx="126563" cy="12703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Oval 20"/>
            <p:cNvSpPr/>
            <p:nvPr/>
          </p:nvSpPr>
          <p:spPr>
            <a:xfrm>
              <a:off x="2235709" y="3077830"/>
              <a:ext cx="126563" cy="12703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838435" y="2546577"/>
                  <a:ext cx="1274719" cy="6160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3,4</m:t>
                            </m:r>
                          </m:e>
                        </m:d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8435" y="2546577"/>
                  <a:ext cx="1274719" cy="616071"/>
                </a:xfrm>
                <a:prstGeom prst="rect">
                  <a:avLst/>
                </a:prstGeom>
                <a:blipFill>
                  <a:blip r:embed="rId6"/>
                  <a:stretch>
                    <a:fillRect r="-13178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543554" y="4405332"/>
                <a:ext cx="2444195" cy="1272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0,5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:  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4,3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:  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𝟐𝟓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−3,4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𝟐𝟓</m:t>
                          </m:r>
                        </m:num>
                        <m:den>
                          <m:r>
                            <a:rPr lang="en-GB" sz="16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GB" b="1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554" y="4405332"/>
                <a:ext cx="2444195" cy="127220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oup 24"/>
          <p:cNvGrpSpPr/>
          <p:nvPr/>
        </p:nvGrpSpPr>
        <p:grpSpPr>
          <a:xfrm>
            <a:off x="5186165" y="676994"/>
            <a:ext cx="3145035" cy="2018581"/>
            <a:chOff x="1043288" y="2141240"/>
            <a:chExt cx="6216811" cy="4206543"/>
          </a:xfrm>
        </p:grpSpPr>
        <p:cxnSp>
          <p:nvCxnSpPr>
            <p:cNvPr id="26" name="Straight Arrow Connector 25"/>
            <p:cNvCxnSpPr/>
            <p:nvPr/>
          </p:nvCxnSpPr>
          <p:spPr>
            <a:xfrm flipV="1">
              <a:off x="1043608" y="4263612"/>
              <a:ext cx="5632819" cy="331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V="1">
              <a:off x="3249708" y="2141240"/>
              <a:ext cx="26148" cy="420654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6450246" y="3785650"/>
                  <a:ext cx="809853" cy="7696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50246" y="3785650"/>
                  <a:ext cx="809853" cy="769655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9" name="Oval 28"/>
            <p:cNvSpPr/>
            <p:nvPr/>
          </p:nvSpPr>
          <p:spPr>
            <a:xfrm>
              <a:off x="1835696" y="2754757"/>
              <a:ext cx="2880320" cy="288032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895531" y="4135364"/>
              <a:ext cx="858812" cy="769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13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043288" y="4213762"/>
              <a:ext cx="1042748" cy="769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-13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361259" y="5563072"/>
              <a:ext cx="986606" cy="769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-13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449123" y="2169856"/>
              <a:ext cx="853850" cy="769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13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3970183" y="2237579"/>
                  <a:ext cx="1802493" cy="7696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5,12</m:t>
                            </m:r>
                          </m:e>
                        </m:d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70183" y="2237579"/>
                  <a:ext cx="1802493" cy="769655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7" name="Oval 36"/>
            <p:cNvSpPr/>
            <p:nvPr/>
          </p:nvSpPr>
          <p:spPr>
            <a:xfrm>
              <a:off x="4018964" y="2936554"/>
              <a:ext cx="126563" cy="12703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5" name="TextBox 44"/>
                <p:cNvSpPr txBox="1"/>
                <p:nvPr/>
              </p:nvSpPr>
              <p:spPr>
                <a:xfrm>
                  <a:off x="5633774" y="3506158"/>
                  <a:ext cx="684921" cy="7696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45" name="TextBox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33774" y="3506158"/>
                  <a:ext cx="684921" cy="769655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6" name="TextBox 45"/>
                <p:cNvSpPr txBox="1"/>
                <p:nvPr/>
              </p:nvSpPr>
              <p:spPr>
                <a:xfrm>
                  <a:off x="2709312" y="4204945"/>
                  <a:ext cx="684921" cy="7696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>
            <p:sp>
              <p:nvSpPr>
                <p:cNvPr id="46" name="TextBox 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09312" y="4204945"/>
                  <a:ext cx="684921" cy="769655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4165600" y="2718074"/>
                <a:ext cx="4876800" cy="40307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The tangent to the above circle at the point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5,12</m:t>
                        </m:r>
                      </m:e>
                    </m:d>
                  </m:oMath>
                </a14:m>
                <a:r>
                  <a:rPr lang="en-GB" sz="1400" dirty="0"/>
                  <a:t> intersects the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/>
                  <a:t> axis at the point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/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/>
                  <a:t>Find the equation of the tangent to the circle at the point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/>
                  <a:t>.</a:t>
                </a:r>
                <a:br>
                  <a:rPr lang="en-GB" sz="1400" dirty="0"/>
                </a:br>
                <a14:m>
                  <m:oMath xmlns:m="http://schemas.openxmlformats.org/officeDocument/2006/math"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𝟏𝟔𝟗</m:t>
                        </m:r>
                      </m:num>
                      <m:den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endParaRPr lang="en-GB" sz="1400" b="1" dirty="0"/>
              </a:p>
              <a:p>
                <a:pPr marL="342900" indent="-342900">
                  <a:buAutoNum type="alphaLcParenR"/>
                </a:pPr>
                <a:r>
                  <a:rPr lang="en-GB" sz="1400" dirty="0"/>
                  <a:t>Find the area of triangle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𝑂𝐴𝐵</m:t>
                    </m:r>
                  </m:oMath>
                </a14:m>
                <a:r>
                  <a:rPr lang="en-GB" sz="1400" dirty="0"/>
                  <a:t>.</a:t>
                </a:r>
                <a:br>
                  <a:rPr lang="en-GB" sz="1400" dirty="0"/>
                </a:br>
                <a:r>
                  <a:rPr lang="en-GB" sz="1400" b="1" dirty="0"/>
                  <a:t>When </a:t>
                </a:r>
                <a14:m>
                  <m:oMath xmlns:m="http://schemas.openxmlformats.org/officeDocument/2006/math"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𝟏𝟔𝟗</m:t>
                        </m:r>
                      </m:num>
                      <m:den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br>
                  <a:rPr lang="en-GB" sz="1400" b="1" dirty="0"/>
                </a:br>
                <a:r>
                  <a:rPr lang="en-GB" sz="1400" b="1" dirty="0"/>
                  <a:t>Area </a:t>
                </a:r>
                <a14:m>
                  <m:oMath xmlns:m="http://schemas.openxmlformats.org/officeDocument/2006/math"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1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𝟏𝟔𝟗</m:t>
                        </m:r>
                      </m:num>
                      <m:den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𝟏𝟐</m:t>
                    </m:r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𝟏𝟎𝟏𝟒</m:t>
                        </m:r>
                      </m:num>
                      <m:den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𝟐𝟎𝟐</m:t>
                    </m:r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𝟖</m:t>
                    </m:r>
                  </m:oMath>
                </a14:m>
                <a:endParaRPr lang="en-GB" sz="1400" b="1" dirty="0"/>
              </a:p>
              <a:p>
                <a:pPr marL="342900" indent="-342900">
                  <a:buAutoNum type="alphaLcParenR"/>
                </a:pPr>
                <a:endParaRPr lang="en-GB" sz="1400" dirty="0"/>
              </a:p>
              <a:p>
                <a:r>
                  <a:rPr lang="en-GB" sz="1400" dirty="0"/>
                  <a:t>The line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sz="1400" dirty="0"/>
                  <a:t> is tangent at the point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/>
                  <a:t> to the circle with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400" dirty="0"/>
                  <a:t>. The gradient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sz="1400" dirty="0"/>
                  <a:t>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400" dirty="0"/>
                  <a:t>. Determine the point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en-GB" sz="1400" dirty="0"/>
                  <a:t>.</a:t>
                </a:r>
              </a:p>
              <a:p>
                <a:r>
                  <a:rPr lang="en-GB" sz="1400" b="1" dirty="0"/>
                  <a:t>Gradient of radius is 2 therefore equation of radius is </a:t>
                </a:r>
                <a14:m>
                  <m:oMath xmlns:m="http://schemas.openxmlformats.org/officeDocument/2006/math"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 sz="1400" b="1" dirty="0"/>
                  <a:t>. Solving simultaneously 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GB" sz="1400" b="1" dirty="0"/>
                  <a:t>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  <m:sup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 →  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rad>
                        </m:den>
                      </m:f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b="1" dirty="0"/>
              </a:p>
              <a:p>
                <a:r>
                  <a:rPr lang="en-GB" sz="1400" dirty="0"/>
                  <a:t> </a:t>
                </a:r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5600" y="2718074"/>
                <a:ext cx="4876800" cy="4030783"/>
              </a:xfrm>
              <a:prstGeom prst="rect">
                <a:avLst/>
              </a:prstGeom>
              <a:blipFill>
                <a:blip r:embed="rId12"/>
                <a:stretch>
                  <a:fillRect l="-375" t="-3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Connector 40"/>
          <p:cNvCxnSpPr/>
          <p:nvPr/>
        </p:nvCxnSpPr>
        <p:spPr>
          <a:xfrm>
            <a:off x="6302375" y="800100"/>
            <a:ext cx="1743075" cy="11334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107504" y="800100"/>
            <a:ext cx="324296" cy="2921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57" name="Rectangle 56"/>
          <p:cNvSpPr/>
          <p:nvPr/>
        </p:nvSpPr>
        <p:spPr>
          <a:xfrm>
            <a:off x="3866579" y="751355"/>
            <a:ext cx="324296" cy="2921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</a:t>
            </a:r>
          </a:p>
        </p:txBody>
      </p:sp>
      <p:sp>
        <p:nvSpPr>
          <p:cNvPr id="58" name="Rectangle 57"/>
          <p:cNvSpPr/>
          <p:nvPr/>
        </p:nvSpPr>
        <p:spPr>
          <a:xfrm>
            <a:off x="3783821" y="4864100"/>
            <a:ext cx="324296" cy="2921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Wingdings" panose="05000000000000000000" pitchFamily="2" charset="2"/>
              </a:rPr>
              <a:t>N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19258" y="4405332"/>
            <a:ext cx="324296" cy="2921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</a:t>
            </a:r>
          </a:p>
        </p:txBody>
      </p:sp>
      <p:sp>
        <p:nvSpPr>
          <p:cNvPr id="60" name="Rectangle 59"/>
          <p:cNvSpPr/>
          <p:nvPr/>
        </p:nvSpPr>
        <p:spPr>
          <a:xfrm>
            <a:off x="219258" y="4788096"/>
            <a:ext cx="324296" cy="2921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</a:t>
            </a:r>
          </a:p>
        </p:txBody>
      </p:sp>
      <p:sp>
        <p:nvSpPr>
          <p:cNvPr id="61" name="Rectangle 60"/>
          <p:cNvSpPr/>
          <p:nvPr/>
        </p:nvSpPr>
        <p:spPr>
          <a:xfrm>
            <a:off x="219258" y="5232818"/>
            <a:ext cx="324296" cy="2921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</a:t>
            </a:r>
          </a:p>
        </p:txBody>
      </p:sp>
      <p:sp>
        <p:nvSpPr>
          <p:cNvPr id="62" name="Rectangle 61"/>
          <p:cNvSpPr/>
          <p:nvPr/>
        </p:nvSpPr>
        <p:spPr>
          <a:xfrm>
            <a:off x="4129099" y="3220165"/>
            <a:ext cx="324296" cy="2921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</a:t>
            </a:r>
          </a:p>
        </p:txBody>
      </p:sp>
      <p:sp>
        <p:nvSpPr>
          <p:cNvPr id="63" name="Rectangle 62"/>
          <p:cNvSpPr/>
          <p:nvPr/>
        </p:nvSpPr>
        <p:spPr>
          <a:xfrm>
            <a:off x="4140904" y="3994275"/>
            <a:ext cx="324296" cy="2921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</a:t>
            </a:r>
          </a:p>
        </p:txBody>
      </p:sp>
      <p:sp>
        <p:nvSpPr>
          <p:cNvPr id="64" name="Rectangle 63"/>
          <p:cNvSpPr/>
          <p:nvPr/>
        </p:nvSpPr>
        <p:spPr>
          <a:xfrm>
            <a:off x="1451237" y="4269267"/>
            <a:ext cx="1063364" cy="42973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65" name="Rectangle 64"/>
          <p:cNvSpPr/>
          <p:nvPr/>
        </p:nvSpPr>
        <p:spPr>
          <a:xfrm>
            <a:off x="1437384" y="4702994"/>
            <a:ext cx="1484928" cy="45320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66" name="Rectangle 65"/>
          <p:cNvSpPr/>
          <p:nvPr/>
        </p:nvSpPr>
        <p:spPr>
          <a:xfrm>
            <a:off x="1474953" y="5178200"/>
            <a:ext cx="1484928" cy="45320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67" name="Rectangle 66"/>
          <p:cNvSpPr/>
          <p:nvPr/>
        </p:nvSpPr>
        <p:spPr>
          <a:xfrm>
            <a:off x="5861659" y="3375025"/>
            <a:ext cx="1484928" cy="45320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571428" y="4022260"/>
            <a:ext cx="2845372" cy="6894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69" name="Rectangle 68"/>
          <p:cNvSpPr/>
          <p:nvPr/>
        </p:nvSpPr>
        <p:spPr>
          <a:xfrm>
            <a:off x="4256286" y="5615961"/>
            <a:ext cx="4582914" cy="92453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9990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3800</TotalTime>
  <Words>288</Words>
  <Application>Microsoft Office PowerPoint</Application>
  <PresentationFormat>On-screen Show (4:3)</PresentationFormat>
  <Paragraphs>123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Cambria Math</vt:lpstr>
      <vt:lpstr>Wingdings</vt:lpstr>
      <vt:lpstr>Office Theme</vt:lpstr>
      <vt:lpstr>GCSE: Tangents To Circles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Oxford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GCSE: Functions and Transformations of Graphs</dc:title>
  <dc:creator>jamf</dc:creator>
  <cp:lastModifiedBy>Jamie Frost</cp:lastModifiedBy>
  <cp:revision>100</cp:revision>
  <dcterms:created xsi:type="dcterms:W3CDTF">2014-01-03T19:59:22Z</dcterms:created>
  <dcterms:modified xsi:type="dcterms:W3CDTF">2017-02-18T21:11:54Z</dcterms:modified>
</cp:coreProperties>
</file>