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461" r:id="rId3"/>
    <p:sldId id="466" r:id="rId4"/>
    <p:sldId id="464" r:id="rId5"/>
    <p:sldId id="465" r:id="rId6"/>
    <p:sldId id="458" r:id="rId7"/>
    <p:sldId id="459" r:id="rId8"/>
    <p:sldId id="460" r:id="rId9"/>
    <p:sldId id="462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7" r:id="rId29"/>
    <p:sldId id="488" r:id="rId30"/>
    <p:sldId id="4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8" autoAdjust="0"/>
    <p:restoredTop sz="87722" autoAdjust="0"/>
  </p:normalViewPr>
  <p:slideViewPr>
    <p:cSldViewPr>
      <p:cViewPr varScale="1">
        <p:scale>
          <a:sx n="71" d="100"/>
          <a:sy n="7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IGCSE </a:t>
            </a:r>
            <a:r>
              <a:rPr lang="en-GB" dirty="0" smtClean="0"/>
              <a:t>Equations of Circles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August 2015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353880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Objectives: </a:t>
            </a:r>
            <a:r>
              <a:rPr lang="en-GB" dirty="0" smtClean="0"/>
              <a:t>Determine the equation of a circle given its radius and centre, or given an equation in the incorrect form.</a:t>
            </a:r>
          </a:p>
          <a:p>
            <a:r>
              <a:rPr lang="en-GB" dirty="0" smtClean="0"/>
              <a:t>Use coordinate geometry/Pythagoras to establish the centre/radius of a circle.</a:t>
            </a:r>
          </a:p>
          <a:p>
            <a:r>
              <a:rPr lang="en-GB" dirty="0" smtClean="0"/>
              <a:t>Determine the equation of the tangent of a circle.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4" y="816795"/>
                <a:ext cx="36004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circle has centre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e>
                    </m:d>
                  </m:oMath>
                </a14:m>
                <a:r>
                  <a:rPr lang="en-GB" dirty="0" smtClean="0"/>
                  <a:t> and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dirty="0" smtClean="0"/>
                  <a:t>. Find the coordinates of the points on the circle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16795"/>
                <a:ext cx="3600400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1560" y="1916832"/>
                <a:ext cx="374441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13−7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+36=100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−4=±8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−4,13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12,13</m:t>
                          </m:r>
                        </m:e>
                      </m:d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16832"/>
                <a:ext cx="3744416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167650"/>
            <a:ext cx="3346828" cy="2546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791703"/>
            <a:ext cx="41044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AQA Practice Paper Set 2 Paper 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44008" y="1161035"/>
                <a:ext cx="4104456" cy="12291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diagram shows a sketch of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 smtClean="0"/>
                  <a:t>.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 smtClean="0"/>
                  <a:t> intersects the circle at 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161035"/>
                <a:ext cx="4104456" cy="1229183"/>
              </a:xfrm>
              <a:prstGeom prst="rect">
                <a:avLst/>
              </a:prstGeom>
              <a:blipFill rotWithShape="0">
                <a:blip r:embed="rId5"/>
                <a:stretch>
                  <a:fillRect b="-43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76056" y="2492896"/>
                <a:ext cx="3816424" cy="167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(7+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,6)</m:t>
                      </m:r>
                    </m:oMath>
                  </m:oMathPara>
                </a14:m>
                <a:endParaRPr lang="en-GB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92896"/>
                <a:ext cx="3816424" cy="16747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5798" y="1755778"/>
            <a:ext cx="3612145" cy="27533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7" y="2390218"/>
            <a:ext cx="4104457" cy="43237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5798" y="4887452"/>
                <a:ext cx="36004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Does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dirty="0" smtClean="0"/>
                  <a:t> pass through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(2,5)</m:t>
                    </m:r>
                  </m:oMath>
                </a14:m>
                <a:r>
                  <a:rPr lang="en-GB" dirty="0" smtClean="0"/>
                  <a:t>?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8" y="4887452"/>
                <a:ext cx="3600400" cy="923330"/>
              </a:xfrm>
              <a:prstGeom prst="rect">
                <a:avLst/>
              </a:prstGeom>
              <a:blipFill rotWithShape="0">
                <a:blip r:embed="rId7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4056" y="5949280"/>
                <a:ext cx="35521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20≠16</m:t>
                    </m:r>
                  </m:oMath>
                </a14:m>
                <a:r>
                  <a:rPr lang="en-GB" dirty="0"/>
                  <a:t> it is not on the circle.</a:t>
                </a:r>
                <a:endParaRPr lang="en-GB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" y="5949280"/>
                <a:ext cx="3552142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546" r="-1031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67544" y="5810782"/>
            <a:ext cx="3612145" cy="903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355976" y="816795"/>
            <a:ext cx="0" cy="57085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2900" y="764704"/>
                <a:ext cx="5128642" cy="5138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1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Write down the equation of each of these circles: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 (0,3) radius 2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 (1, -5) radius 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 (-3, 4)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1600" b="1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sz="1600" b="1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 (8, 15) radius 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𝟐𝟖𝟗</m:t>
                    </m:r>
                  </m:oMath>
                </a14:m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Does the circle pass through the origin? Show working to support your answer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2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Write down the centre and radius of each of these circles.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		</a:t>
                </a: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 (0,0) Radius = 6</a:t>
                </a:r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 (3,4) Radius = 10</a:t>
                </a:r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 (-5,0) Radius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3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Determine whether the point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lies on each of these circles.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Yes.</a:t>
                </a:r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(4,7)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  </a:t>
                </a: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No.</a:t>
                </a:r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764704"/>
                <a:ext cx="5128642" cy="5138907"/>
              </a:xfrm>
              <a:prstGeom prst="rect">
                <a:avLst/>
              </a:prstGeom>
              <a:blipFill rotWithShape="0">
                <a:blip r:embed="rId2"/>
                <a:stretch>
                  <a:fillRect l="-594" t="-237" b="-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830488" y="740346"/>
                <a:ext cx="3363388" cy="375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4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[AQA] A circle has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GB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Show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13,−2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lies on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sz="1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5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[AQA]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13,−2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lies on the circle 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two possible values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𝒐𝒓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</m:oMath>
                  </m:oMathPara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Question 6: 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[Jan 2013 Paper 2] Match each statement with an equation. You will not use all the equations.</a:t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GB" sz="1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88" y="740346"/>
                <a:ext cx="3363388" cy="3756221"/>
              </a:xfrm>
              <a:prstGeom prst="rect">
                <a:avLst/>
              </a:prstGeom>
              <a:blipFill rotWithShape="0">
                <a:blip r:embed="rId3"/>
                <a:stretch>
                  <a:fillRect l="-906" t="-324"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58" y="4656799"/>
            <a:ext cx="3317748" cy="20043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7180254" y="5430209"/>
            <a:ext cx="72008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200" y="5862257"/>
            <a:ext cx="775134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33983" y="4834599"/>
            <a:ext cx="734775" cy="1502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50358" y="1394460"/>
            <a:ext cx="25534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9792" y="1670435"/>
            <a:ext cx="25534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71800" y="1978367"/>
            <a:ext cx="25534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44966" y="2263078"/>
            <a:ext cx="25534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74" y="2783679"/>
            <a:ext cx="25534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61591" y="3701536"/>
            <a:ext cx="23248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61591" y="4009468"/>
            <a:ext cx="23248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61591" y="4317400"/>
            <a:ext cx="2324809" cy="28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48064" y="5257800"/>
            <a:ext cx="866812" cy="2642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27062" y="5522097"/>
            <a:ext cx="866812" cy="2642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99069" y="4702450"/>
            <a:ext cx="814647" cy="19587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82518" y="2969873"/>
            <a:ext cx="1480086" cy="421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6560" y="1568679"/>
            <a:ext cx="2377440" cy="309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542" y="822761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3542" y="3180733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3542" y="4730766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5501736" y="764704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487588" y="1955146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5501736" y="3465857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4883" y="835586"/>
                <a:ext cx="374441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  <a:spcAft>
                    <a:spcPts val="0"/>
                  </a:spcAft>
                  <a:tabLst>
                    <a:tab pos="270510" algn="l"/>
                    <a:tab pos="900430" algn="l"/>
                    <a:tab pos="5941060" algn="l"/>
                  </a:tabLs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Question 7: 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[Jan 2012 Paper 2] A circle has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Work out its 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circumference.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Radius = 6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∴</m:t>
                    </m:r>
                  </m:oMath>
                </a14:m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Circumference =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GB" sz="1600" dirty="0">
                    <a:latin typeface="RotisSans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latin typeface="RotisSans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 smtClean="0">
                    <a:latin typeface="RotisSans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 smtClean="0">
                    <a:latin typeface="RotisSans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Question </a:t>
                </a:r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[June 2013 Paper 2]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touches each side of the square as shown. Work out the total shaded area.</a:t>
                </a:r>
                <a:endParaRPr lang="en-GB" sz="1600" dirty="0">
                  <a:effectLst/>
                  <a:latin typeface="RotisSansSerif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83" y="835586"/>
                <a:ext cx="374441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814" t="-792" r="-977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26" y="3265478"/>
            <a:ext cx="2208530" cy="17519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86514" y="634075"/>
                <a:ext cx="4524361" cy="6372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6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9: </a:t>
                </a:r>
                <a:r>
                  <a:rPr lang="en-GB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[AQA] </a:t>
                </a:r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Circle A has equation: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Circle </a:t>
                </a:r>
                <a14:m>
                  <m:oMath xmlns:m="http://schemas.openxmlformats.org/officeDocument/2006/math"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has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−8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Work out the distance between the centres of the circles</a:t>
                </a:r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Distance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Circle the correct statement:</a:t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circles overlap	The circles touch</a:t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circles do not </a:t>
                </a:r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overlap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16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circles do not overlap as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10: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Determine the coordinates of the points where the circle with equation:</a:t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=169</m:t>
                      </m:r>
                    </m:oMath>
                  </m:oMathPara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intercepts either axis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𝒐𝒓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→</m:t>
                    </m:r>
                    <m:d>
                      <m:d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𝒐𝒓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→</m:t>
                    </m:r>
                    <m:d>
                      <m:d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11: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Determine the points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the circle with equation:</a:t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intersects the line with equation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Hence determine the length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12,−9</m:t>
                        </m:r>
                      </m:e>
                    </m:d>
                    <m:r>
                      <a:rPr lang="en-GB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(12,3)</m:t>
                    </m:r>
                  </m:oMath>
                </a14:m>
                <a:endParaRPr lang="en-GB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514" y="634075"/>
                <a:ext cx="4524361" cy="6372770"/>
              </a:xfrm>
              <a:prstGeom prst="rect">
                <a:avLst/>
              </a:prstGeom>
              <a:blipFill rotWithShape="0">
                <a:blip r:embed="rId4"/>
                <a:stretch>
                  <a:fillRect l="-673" t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26931" y="5017443"/>
                <a:ext cx="2664296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Area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GB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31" y="5017443"/>
                <a:ext cx="2664296" cy="681982"/>
              </a:xfrm>
              <a:prstGeom prst="rect">
                <a:avLst/>
              </a:prstGeom>
              <a:blipFill rotWithShape="0">
                <a:blip r:embed="rId5"/>
                <a:stretch>
                  <a:fillRect l="-1831" t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67836" y="1629229"/>
            <a:ext cx="3176850" cy="3592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549" y="5018953"/>
            <a:ext cx="3176850" cy="6804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4013" y="1942480"/>
            <a:ext cx="4040043" cy="205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4012" y="2865703"/>
            <a:ext cx="4040043" cy="341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4011" y="4406503"/>
            <a:ext cx="4040043" cy="600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4011" y="6470451"/>
            <a:ext cx="4040043" cy="351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668" y="835586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7668" y="2162460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243614" y="714018"/>
            <a:ext cx="34290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165600" y="3374118"/>
            <a:ext cx="420914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151086" y="5178414"/>
            <a:ext cx="43542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2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#3</a:t>
              </a:r>
              <a:r>
                <a:rPr lang="en-GB" sz="3200" dirty="0" smtClean="0"/>
                <a:t>: Determine radius and centre using </a:t>
              </a:r>
              <a:r>
                <a:rPr lang="en-GB" sz="3200" dirty="0" err="1" smtClean="0"/>
                <a:t>geom</a:t>
              </a:r>
              <a:r>
                <a:rPr lang="en-GB" sz="3200" dirty="0" smtClean="0"/>
                <a:t>/</a:t>
              </a:r>
              <a:r>
                <a:rPr lang="en-GB" sz="3200" dirty="0" err="1" smtClean="0"/>
                <a:t>Pythag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51452" y="697497"/>
            <a:ext cx="8241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We’ve seen how we can get the radius/centre of a circle using the equation of the circle. But sometimes we need to used coordinate geometry or Pythagoras to determine them, so that we can get the equation of the circle.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51452" y="2060848"/>
                <a:ext cx="3488500" cy="2246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Example: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(4,7)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10,15</m:t>
                        </m:r>
                      </m:e>
                    </m:d>
                  </m:oMath>
                </a14:m>
                <a:r>
                  <a:rPr lang="en-GB" sz="2000" dirty="0" smtClean="0"/>
                  <a:t> are points on a circle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2000" dirty="0" smtClean="0"/>
                  <a:t> is a diameter of the circle. </a:t>
                </a:r>
                <a:endParaRPr lang="en-GB" sz="2000" dirty="0"/>
              </a:p>
              <a:p>
                <a:pPr marL="342900" indent="-342900">
                  <a:buAutoNum type="alphaLcParenR"/>
                </a:pPr>
                <a:r>
                  <a:rPr lang="en-GB" sz="2000" dirty="0" smtClean="0"/>
                  <a:t>Determine the centre and radius of the circle.</a:t>
                </a:r>
              </a:p>
              <a:p>
                <a:pPr marL="342900" indent="-342900">
                  <a:buAutoNum type="alphaLcParenR"/>
                </a:pPr>
                <a:r>
                  <a:rPr lang="en-GB" sz="2000" dirty="0" smtClean="0"/>
                  <a:t>Hence find the equation of the circle.</a:t>
                </a:r>
                <a:endParaRPr lang="en-GB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52" y="2060848"/>
                <a:ext cx="3488500" cy="22467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004048" y="4281090"/>
            <a:ext cx="3096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96136" y="2060848"/>
            <a:ext cx="0" cy="259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23224" y="2171699"/>
            <a:ext cx="1301502" cy="12930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216372" y="3301348"/>
            <a:ext cx="100608" cy="97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948264" y="2213532"/>
            <a:ext cx="100608" cy="97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endCxn id="14" idx="3"/>
          </p:cNvCxnSpPr>
          <p:nvPr/>
        </p:nvCxnSpPr>
        <p:spPr>
          <a:xfrm flipV="1">
            <a:off x="6276975" y="2296473"/>
            <a:ext cx="686023" cy="1065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63972" y="3369478"/>
                <a:ext cx="335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72" y="3369478"/>
                <a:ext cx="33584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018875" y="1876182"/>
                <a:ext cx="335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5" y="1876182"/>
                <a:ext cx="335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99592" y="4653137"/>
                <a:ext cx="6872876" cy="171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2000" b="1" dirty="0" smtClean="0"/>
                  <a:t>Centre is midpoint: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GB" sz="2000" b="1" dirty="0" smtClean="0"/>
                  <a:t/>
                </a:r>
                <a:br>
                  <a:rPr lang="en-GB" sz="2000" b="1" dirty="0" smtClean="0"/>
                </a:br>
                <a:r>
                  <a:rPr lang="en-GB" sz="2000" b="1" dirty="0" smtClean="0"/>
                  <a:t>    Radius is distance between centre and A or B.</a:t>
                </a:r>
                <a:br>
                  <a:rPr lang="en-GB" sz="2000" b="1" dirty="0" smtClean="0"/>
                </a:br>
                <a:r>
                  <a:rPr lang="en-GB" sz="2000" b="1" dirty="0" smtClean="0"/>
                  <a:t>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000" b="1" dirty="0" smtClean="0"/>
              </a:p>
              <a:p>
                <a:pPr marL="342900" indent="-342900">
                  <a:buAutoNum type="alphaLcParenR"/>
                </a:pPr>
                <a:r>
                  <a:rPr lang="en-GB" sz="2000" b="1" dirty="0" smtClean="0"/>
                  <a:t>Equation therefore is:</a:t>
                </a:r>
                <a:br>
                  <a:rPr lang="en-GB" sz="2000" b="1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653137"/>
                <a:ext cx="6872876" cy="1715598"/>
              </a:xfrm>
              <a:prstGeom prst="rect">
                <a:avLst/>
              </a:prstGeom>
              <a:blipFill rotWithShape="0">
                <a:blip r:embed="rId5"/>
                <a:stretch>
                  <a:fillRect l="-976" t="-2128"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337092" y="4648199"/>
            <a:ext cx="5760393" cy="107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37092" y="5712008"/>
            <a:ext cx="5760393" cy="9355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3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645390" y="4645747"/>
            <a:ext cx="3095772" cy="1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49446" y="1262625"/>
            <a:ext cx="0" cy="388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7584" y="2132856"/>
            <a:ext cx="2592288" cy="252803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31349" y="223915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49" y="2239152"/>
                <a:ext cx="360040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27584" y="406847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68477"/>
                <a:ext cx="36004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67544" y="5373216"/>
            <a:ext cx="327361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Find the equation of the circle.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67544" y="5819215"/>
                <a:ext cx="41764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We can use Pythagoras to find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value of the centre as 3. Centre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19215"/>
                <a:ext cx="417646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314" t="-3974" r="-2044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076056" y="4660889"/>
            <a:ext cx="3095772" cy="1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80112" y="1277767"/>
            <a:ext cx="0" cy="388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58250" y="2147998"/>
            <a:ext cx="2592288" cy="252803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162015" y="225429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015" y="2254294"/>
                <a:ext cx="36004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58250" y="408361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50" y="4083619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309555" y="1513934"/>
            <a:ext cx="22316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More difficult!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162015" y="5180185"/>
                <a:ext cx="367959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Determine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 and hence the centre of the circle.</a:t>
                </a:r>
                <a:endParaRPr lang="en-GB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015" y="5180185"/>
                <a:ext cx="3679598" cy="646331"/>
              </a:xfrm>
              <a:prstGeom prst="rect">
                <a:avLst/>
              </a:prstGeom>
              <a:blipFill rotWithShape="0">
                <a:blip r:embed="rId7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580112" y="3284984"/>
            <a:ext cx="1059227" cy="980171"/>
            <a:chOff x="5580112" y="3284984"/>
            <a:chExt cx="1152473" cy="980171"/>
          </a:xfrm>
        </p:grpSpPr>
        <p:sp>
          <p:nvSpPr>
            <p:cNvPr id="25" name="Right Triangle 24"/>
            <p:cNvSpPr/>
            <p:nvPr/>
          </p:nvSpPr>
          <p:spPr>
            <a:xfrm rot="5400000">
              <a:off x="5675085" y="3207655"/>
              <a:ext cx="974369" cy="1140631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0112" y="3284984"/>
              <a:ext cx="220372" cy="216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422988" y="464574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988" y="4645747"/>
                <a:ext cx="36004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040052" y="37403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052" y="3740326"/>
                <a:ext cx="36004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924744" y="291571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744" y="2915712"/>
                <a:ext cx="3600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299494" y="355465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94" y="3554655"/>
                <a:ext cx="36004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25" idx="0"/>
            <a:endCxn id="27" idx="0"/>
          </p:cNvCxnSpPr>
          <p:nvPr/>
        </p:nvCxnSpPr>
        <p:spPr>
          <a:xfrm flipH="1">
            <a:off x="6603008" y="3290786"/>
            <a:ext cx="36331" cy="13549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571381" y="376666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381" y="3766667"/>
                <a:ext cx="36004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67544" y="5737286"/>
            <a:ext cx="4155256" cy="981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299494" y="5964708"/>
                <a:ext cx="3241737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Centre: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7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94" y="5964708"/>
                <a:ext cx="3241737" cy="763094"/>
              </a:xfrm>
              <a:prstGeom prst="rect">
                <a:avLst/>
              </a:prstGeom>
              <a:blipFill rotWithShape="0">
                <a:blip r:embed="rId13"/>
                <a:stretch>
                  <a:fillRect l="-1504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162015" y="5826516"/>
            <a:ext cx="3682727" cy="940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181100" y="2552700"/>
            <a:ext cx="10033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59272" y="107791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radius of this circle is 5.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603799" y="257850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99" y="2578506"/>
                <a:ext cx="36004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1155700" y="3390900"/>
            <a:ext cx="1041400" cy="86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644650" y="376707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50" y="3767073"/>
                <a:ext cx="36004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 flipV="1">
            <a:off x="1168400" y="3403600"/>
            <a:ext cx="10033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111932" y="286020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32" y="2860208"/>
                <a:ext cx="36004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1245316" y="2490378"/>
            <a:ext cx="974442" cy="7948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206500" y="2641600"/>
            <a:ext cx="1" cy="736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365437" y="335644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7" y="3356448"/>
                <a:ext cx="36004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 flipH="1">
            <a:off x="1270000" y="3327400"/>
            <a:ext cx="7747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  <p:bldP spid="35" grpId="0" animBg="1"/>
      <p:bldP spid="37" grpId="0" animBg="1"/>
      <p:bldP spid="52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Check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3" y="764704"/>
            <a:ext cx="338437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Practice Paper Set 1 Paper 2 Q18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3" y="1134036"/>
                <a:ext cx="4104457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diagram shows a circle, centre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The circle touches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-axis at (0, 4).</a:t>
                </a:r>
              </a:p>
              <a:p>
                <a:r>
                  <a:rPr lang="en-GB" dirty="0" smtClean="0"/>
                  <a:t>The circle intersects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-axis at (2, 0) and (8, 0).</a:t>
                </a:r>
              </a:p>
              <a:p>
                <a:r>
                  <a:rPr lang="en-GB" dirty="0" smtClean="0"/>
                  <a:t>Work out the equation of the circle.</a:t>
                </a:r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134036"/>
                <a:ext cx="4104457" cy="1477328"/>
              </a:xfrm>
              <a:prstGeom prst="rect">
                <a:avLst/>
              </a:prstGeom>
              <a:blipFill rotWithShape="0">
                <a:blip r:embed="rId2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9" y="2637117"/>
            <a:ext cx="3816219" cy="2862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5209" y="5805264"/>
                <a:ext cx="38162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Centre: (5,4) Radius 5</a:t>
                </a:r>
              </a:p>
              <a:p>
                <a:r>
                  <a:rPr lang="en-GB" b="1" dirty="0" smtClean="0"/>
                  <a:t>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9" y="5805264"/>
                <a:ext cx="381621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438"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60032" y="1129846"/>
                <a:ext cx="4104457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circle has diameter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(−10,4)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14, 8</m:t>
                        </m:r>
                      </m:e>
                    </m:d>
                  </m:oMath>
                </a14:m>
                <a:r>
                  <a:rPr lang="en-GB" dirty="0" smtClean="0"/>
                  <a:t>. Determine the equation of the circle.</a:t>
                </a:r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29846"/>
                <a:ext cx="4104457" cy="923330"/>
              </a:xfrm>
              <a:prstGeom prst="rect">
                <a:avLst/>
              </a:prstGeom>
              <a:blipFill rotWithShape="0"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60033" y="764704"/>
            <a:ext cx="172819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Frost Special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76056" y="2348880"/>
                <a:ext cx="3456384" cy="155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Centre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Radius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𝟏𝟒𝟖</m:t>
                        </m:r>
                      </m:e>
                    </m:rad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Equation: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𝟏𝟒𝟖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348880"/>
                <a:ext cx="3456384" cy="1553182"/>
              </a:xfrm>
              <a:prstGeom prst="rect">
                <a:avLst/>
              </a:prstGeom>
              <a:blipFill rotWithShape="0">
                <a:blip r:embed="rId6"/>
                <a:stretch>
                  <a:fillRect l="-158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3063" y="5805264"/>
            <a:ext cx="4120509" cy="798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3980" y="2071783"/>
            <a:ext cx="4120509" cy="2293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45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0821" y="692015"/>
                <a:ext cx="4572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b="1" dirty="0" smtClean="0"/>
                  <a:t>Question 1</a:t>
                </a:r>
                <a:r>
                  <a:rPr lang="en-GB" dirty="0"/>
                  <a:t>: [AQA] </a:t>
                </a:r>
                <a14:m>
                  <m:oMath xmlns:m="http://schemas.openxmlformats.org/officeDocument/2006/math">
                    <m:r>
                      <a:rPr lang="en-GB" i="1"/>
                      <m:t>𝐴𝐵</m:t>
                    </m:r>
                  </m:oMath>
                </a14:m>
                <a:r>
                  <a:rPr lang="en-GB" dirty="0"/>
                  <a:t> is the diameter of a circle. </a:t>
                </a:r>
                <a14:m>
                  <m:oMath xmlns:m="http://schemas.openxmlformats.org/officeDocument/2006/math">
                    <m:r>
                      <a:rPr lang="en-GB" i="1"/>
                      <m:t>𝐴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/>
                        </m:ctrlPr>
                      </m:dPr>
                      <m:e>
                        <m:r>
                          <a:rPr lang="en-GB" i="1"/>
                          <m:t>−3,6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/>
                      <m:t>𝐵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/>
                        </m:ctrlPr>
                      </m:dPr>
                      <m:e>
                        <m:r>
                          <a:rPr lang="en-GB" i="1"/>
                          <m:t>5,12</m:t>
                        </m:r>
                      </m:e>
                    </m:d>
                  </m:oMath>
                </a14:m>
                <a:r>
                  <a:rPr lang="en-GB" dirty="0"/>
                  <a:t>. Work out the equation of the circle</a:t>
                </a:r>
                <a:r>
                  <a:rPr lang="en-GB" dirty="0" smtClean="0"/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r>
                  <a:rPr lang="en-GB" b="1" dirty="0"/>
                  <a:t>Question 2</a:t>
                </a:r>
                <a:r>
                  <a:rPr lang="en-GB" dirty="0"/>
                  <a:t>: [AQA] </a:t>
                </a:r>
                <a14:m>
                  <m:oMath xmlns:m="http://schemas.openxmlformats.org/officeDocument/2006/math">
                    <m:r>
                      <a:rPr lang="en-GB" i="1"/>
                      <m:t>𝑃𝑄</m:t>
                    </m:r>
                  </m:oMath>
                </a14:m>
                <a:r>
                  <a:rPr lang="en-GB" dirty="0"/>
                  <a:t> is a diameter of a circle, centre </a:t>
                </a:r>
                <a14:m>
                  <m:oMath xmlns:m="http://schemas.openxmlformats.org/officeDocument/2006/math">
                    <m:r>
                      <a:rPr lang="en-GB" i="1"/>
                      <m:t>𝐶</m:t>
                    </m:r>
                  </m:oMath>
                </a14:m>
                <a:r>
                  <a:rPr lang="en-GB" dirty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21" y="692015"/>
                <a:ext cx="4572000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1200" t="-1802" r="-267" b="-4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46341"/>
            <a:ext cx="2834640" cy="25603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70030" y="5229200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Work out the coordinates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Work out the equation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0" y="5229200"/>
                <a:ext cx="457200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200" t="-3974" b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148064" y="668413"/>
                <a:ext cx="38784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3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[AQA]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(12, 6)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(14, 4)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two points on a circle, centre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20, 12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668413"/>
                <a:ext cx="3878442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256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34" y="1591743"/>
            <a:ext cx="3345702" cy="29824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148064" y="4365266"/>
                <a:ext cx="3818106" cy="2492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coordinates of the midpoint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GB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Show that the length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𝐶𝑀</m:t>
                    </m:r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radius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Using Pythagoras on 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𝑩𝑴𝑪</m:t>
                    </m:r>
                  </m:oMath>
                </a14:m>
                <a: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GB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1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GB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GB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365266"/>
                <a:ext cx="3818106" cy="2492734"/>
              </a:xfrm>
              <a:prstGeom prst="rect">
                <a:avLst/>
              </a:prstGeom>
              <a:blipFill rotWithShape="0">
                <a:blip r:embed="rId7"/>
                <a:stretch>
                  <a:fillRect l="-1276" t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69121" y="1596121"/>
            <a:ext cx="2880366" cy="4213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0170" y="5190268"/>
            <a:ext cx="985891" cy="3541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6892" y="5837273"/>
            <a:ext cx="2689108" cy="505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9893" y="4957910"/>
            <a:ext cx="1707821" cy="3398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7942" y="5962382"/>
            <a:ext cx="3212194" cy="8956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73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67544" y="764704"/>
                <a:ext cx="38884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4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[AQA] (0, -2), (0, 12) and (4, 12) are three points on a circle, centre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Work out the coordinate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Solution: (2, 5)</a:t>
                </a:r>
                <a:endParaRPr lang="en-GB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388843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411" t="-2538" r="-940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1003"/>
            <a:ext cx="2520280" cy="27081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788024" y="748537"/>
                <a:ext cx="4139952" cy="3694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5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[June 2013 Paper 1 Q2] A is 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(-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4,3) and B is (2,11). AB is a diameter of the circle.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coordinates of the centre of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(-1, 7)</a:t>
                </a:r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radius of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Write down the equation of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is another point on the circle. The gradient of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𝐴𝑃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2. Write down the gradient of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𝑃𝐵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6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748537"/>
                <a:ext cx="4139952" cy="3694922"/>
              </a:xfrm>
              <a:prstGeom prst="rect">
                <a:avLst/>
              </a:prstGeom>
              <a:blipFill rotWithShape="0">
                <a:blip r:embed="rId4"/>
                <a:stretch>
                  <a:fillRect l="-735" t="-330" r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232248" cy="25361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96971" y="1651639"/>
            <a:ext cx="1578572" cy="278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8714" y="1930400"/>
            <a:ext cx="1578572" cy="278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9749" y="2104572"/>
            <a:ext cx="631737" cy="36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0072" y="2706518"/>
            <a:ext cx="2545071" cy="2979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4751" y="3805339"/>
            <a:ext cx="1129136" cy="548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05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95536" y="764704"/>
                <a:ext cx="396044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6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[June 2012 Paper 2 Q14] The sketch shows a circle, centre C, radius 5. The circle passes through the points A(-2,8) and B(6,8). The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-axis is a tangent to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/>
                  <a:t>Work out the equation of the circle</a:t>
                </a:r>
                <a:r>
                  <a:rPr lang="en-GB" dirty="0" smtClean="0"/>
                  <a:t>.</a:t>
                </a:r>
              </a:p>
              <a:p>
                <a:r>
                  <a:rPr lang="en-GB" b="1" dirty="0" smtClean="0"/>
                  <a:t>Using Pythagoras, centre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GB" b="1" dirty="0" smtClean="0"/>
                  <a:t>.</a:t>
                </a:r>
              </a:p>
              <a:p>
                <a:r>
                  <a:rPr lang="en-GB" b="1" dirty="0" smtClean="0"/>
                  <a:t>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GB" b="1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3960440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1385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680272" cy="32081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928220" y="764704"/>
                <a:ext cx="3892252" cy="1973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7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 circle passes through the points (0,3) and (0,11) and has centre (6,k).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value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Sol: 7</a:t>
                </a:r>
                <a:endParaRPr lang="en-GB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find the equation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GB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220" y="764704"/>
                <a:ext cx="3892252" cy="1973104"/>
              </a:xfrm>
              <a:prstGeom prst="rect">
                <a:avLst/>
              </a:prstGeom>
              <a:blipFill rotWithShape="0">
                <a:blip r:embed="rId4"/>
                <a:stretch>
                  <a:fillRect l="-1252" t="-1235" r="-782" b="-3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8783"/>
            <a:ext cx="2672080" cy="29095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826180" y="1686253"/>
            <a:ext cx="1042049" cy="360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168" y="2377547"/>
            <a:ext cx="2711489" cy="467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95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67544" y="764704"/>
                <a:ext cx="4572000" cy="26994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8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AB is a diameter of the circle ABC. Work out the value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(Hint: What do you know about the line AC relative to CB? Can you find an equation of the line CB</a:t>
                </a:r>
                <a:r>
                  <a:rPr lang="en-GB" i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?)</a:t>
                </a:r>
              </a:p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Gradient of 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gradient of CB = -2</a:t>
                </a:r>
              </a:p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 of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𝑪𝑩</m:t>
                    </m:r>
                  </m:oMath>
                </a14:m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endParaRPr lang="en-GB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Subbing (6, k) in: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4572000" cy="2699457"/>
              </a:xfrm>
              <a:prstGeom prst="rect">
                <a:avLst/>
              </a:prstGeom>
              <a:blipFill rotWithShape="0">
                <a:blip r:embed="rId2"/>
                <a:stretch>
                  <a:fillRect l="-1200" t="-1129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032448" cy="27743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48064" y="763825"/>
                <a:ext cx="3744416" cy="2639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9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ABCD is a square.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point (5,13).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point (5,5). The circle touches the sides of the square. Work out the equation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Length AC = 8. If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 is side of square,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 smtClean="0"/>
                  <a:t>, therefore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b="1" dirty="0" smtClean="0"/>
                  <a:t>.</a:t>
                </a:r>
              </a:p>
              <a:p>
                <a:r>
                  <a:rPr lang="en-GB" b="1" dirty="0" smtClean="0"/>
                  <a:t>Thus radius of circle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763825"/>
                <a:ext cx="3744416" cy="2639312"/>
              </a:xfrm>
              <a:prstGeom prst="rect">
                <a:avLst/>
              </a:prstGeom>
              <a:blipFill rotWithShape="0">
                <a:blip r:embed="rId4"/>
                <a:stretch>
                  <a:fillRect l="-1301" t="-1155" r="-1463" b="-3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3645024"/>
            <a:ext cx="3528392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81654" y="1956632"/>
            <a:ext cx="4018338" cy="1446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4262" y="1956631"/>
            <a:ext cx="3738218" cy="1446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20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78" y="1844824"/>
            <a:ext cx="4221460" cy="9469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980728"/>
            <a:ext cx="40324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#4</a:t>
            </a:r>
            <a:r>
              <a:rPr lang="en-GB" dirty="0" smtClean="0"/>
              <a:t>: Complete the square to determine the centre and radius of a circle.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7"/>
            <a:ext cx="28803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#1</a:t>
            </a:r>
            <a:r>
              <a:rPr lang="en-GB" dirty="0" smtClean="0"/>
              <a:t>: Understand and use the equation of a circle.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401" y="300867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#3</a:t>
            </a:r>
            <a:r>
              <a:rPr lang="en-GB" dirty="0" smtClean="0"/>
              <a:t>: Use Pythagoras/geometry to determine the centre and radius of a circle.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008675"/>
            <a:ext cx="273123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#5</a:t>
            </a:r>
            <a:r>
              <a:rPr lang="en-GB" dirty="0" smtClean="0"/>
              <a:t>: Find the equation of a tangent to a circle.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715328"/>
            <a:ext cx="2982782" cy="2954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36785"/>
            <a:ext cx="3888432" cy="3015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4298" y="1808715"/>
                <a:ext cx="288032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#2</a:t>
                </a:r>
                <a:r>
                  <a:rPr lang="en-GB" dirty="0" smtClean="0"/>
                  <a:t>: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for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 and vice versa</a:t>
                </a:r>
                <a:endParaRPr lang="en-GB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8" y="1808715"/>
                <a:ext cx="288032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58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#4 </a:t>
              </a:r>
              <a:r>
                <a:rPr lang="en-GB" sz="3200" dirty="0" smtClean="0"/>
                <a:t>:: Completing the square to find radius/centre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86870"/>
            <a:ext cx="6243289" cy="1234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817539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Jan 2013 Paper 1 Q14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1560" y="2852936"/>
                <a:ext cx="7560840" cy="177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To get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, we need to complete the square.</a:t>
                </a:r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So centre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GB" dirty="0" smtClean="0"/>
                  <a:t> and radius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52936"/>
                <a:ext cx="7560840" cy="1774973"/>
              </a:xfrm>
              <a:prstGeom prst="rect">
                <a:avLst/>
              </a:prstGeom>
              <a:blipFill rotWithShape="0">
                <a:blip r:embed="rId3"/>
                <a:stretch>
                  <a:fillRect l="-645" t="-1718" r="-322" b="-5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83254" y="2852936"/>
            <a:ext cx="8021194" cy="2016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77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39552" y="764704"/>
            <a:ext cx="7128792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The circle </a:t>
            </a:r>
            <a:r>
              <a:rPr lang="en-US" i="1" dirty="0"/>
              <a:t>C</a:t>
            </a:r>
            <a:r>
              <a:rPr lang="en-US" dirty="0"/>
              <a:t>, with </a:t>
            </a:r>
            <a:r>
              <a:rPr lang="en-US" dirty="0" err="1"/>
              <a:t>centre</a:t>
            </a:r>
            <a:r>
              <a:rPr lang="en-US" dirty="0"/>
              <a:t> at the point </a:t>
            </a:r>
            <a:r>
              <a:rPr lang="en-US" i="1" dirty="0"/>
              <a:t>A</a:t>
            </a:r>
            <a:r>
              <a:rPr lang="en-US" dirty="0"/>
              <a:t>, has equation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– 10</a:t>
            </a:r>
            <a:r>
              <a:rPr lang="en-US" i="1" dirty="0"/>
              <a:t>x</a:t>
            </a:r>
            <a:r>
              <a:rPr lang="en-US" dirty="0"/>
              <a:t> + 9 = 0.</a:t>
            </a:r>
            <a:endParaRPr lang="en-GB" dirty="0"/>
          </a:p>
          <a:p>
            <a:r>
              <a:rPr lang="en-US" dirty="0"/>
              <a:t> </a:t>
            </a:r>
            <a:r>
              <a:rPr lang="en-US" dirty="0" smtClean="0"/>
              <a:t>Find</a:t>
            </a:r>
            <a:endParaRPr lang="en-GB" dirty="0"/>
          </a:p>
          <a:p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	the coordinates of </a:t>
            </a:r>
            <a:r>
              <a:rPr lang="en-US" i="1" dirty="0"/>
              <a:t>A</a:t>
            </a:r>
            <a:r>
              <a:rPr lang="en-US" dirty="0" smtClean="0"/>
              <a:t>,</a:t>
            </a:r>
            <a:endParaRPr lang="en-GB" dirty="0"/>
          </a:p>
          <a:p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	the radius of </a:t>
            </a:r>
            <a:r>
              <a:rPr lang="en-US" i="1" dirty="0"/>
              <a:t>C</a:t>
            </a:r>
            <a:r>
              <a:rPr lang="en-US" dirty="0"/>
              <a:t>, </a:t>
            </a:r>
            <a:endParaRPr lang="en-GB" dirty="0"/>
          </a:p>
          <a:p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	the coordinates of the points at which </a:t>
            </a:r>
            <a:r>
              <a:rPr lang="en-US" i="1" dirty="0"/>
              <a:t>C</a:t>
            </a:r>
            <a:r>
              <a:rPr lang="en-US" dirty="0"/>
              <a:t> crosses the </a:t>
            </a:r>
            <a:r>
              <a:rPr lang="en-US" i="1" dirty="0"/>
              <a:t>x</a:t>
            </a:r>
            <a:r>
              <a:rPr lang="en-US" dirty="0"/>
              <a:t>-axis.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91580" y="2407609"/>
                <a:ext cx="662473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latin typeface="+mj-lt"/>
                  </a:rPr>
                  <a:t>Tip: Put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b="0" i="1" dirty="0" smtClean="0">
                    <a:latin typeface="+mj-lt"/>
                  </a:rPr>
                  <a:t> terms together first and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b="0" i="1" dirty="0" smtClean="0">
                    <a:latin typeface="+mj-lt"/>
                  </a:rPr>
                  <a:t> terms together.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−25+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000" dirty="0" smtClean="0"/>
              </a:p>
              <a:p>
                <a:pPr marL="342900" indent="-342900">
                  <a:buAutoNum type="alphaLcParenBoth"/>
                </a:pPr>
                <a:r>
                  <a:rPr lang="en-GB" sz="2000" dirty="0" smtClean="0"/>
                  <a:t>Centre is (5, 0)</a:t>
                </a:r>
              </a:p>
              <a:p>
                <a:pPr marL="342900" indent="-342900">
                  <a:buAutoNum type="alphaLcParenBoth"/>
                </a:pPr>
                <a:r>
                  <a:rPr lang="en-GB" sz="2000" dirty="0" smtClean="0"/>
                  <a:t>Radius is 4</a:t>
                </a:r>
              </a:p>
              <a:p>
                <a:pPr marL="342900" indent="-342900">
                  <a:buAutoNum type="alphaLcParenBoth"/>
                </a:pPr>
                <a:r>
                  <a:rPr lang="en-GB" sz="2000" dirty="0" smtClean="0"/>
                  <a:t>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 smtClean="0"/>
                  <a:t>:</a:t>
                </a:r>
                <a:br>
                  <a:rPr lang="en-GB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2000" b="0" dirty="0" smtClean="0"/>
                  <a:t/>
                </a:r>
                <a:br>
                  <a:rPr lang="en-GB" sz="2000" b="0" dirty="0" smtClean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−5=±4</m:t>
                    </m:r>
                  </m:oMath>
                </a14:m>
                <a:r>
                  <a:rPr lang="en-GB" sz="2000" b="0" dirty="0" smtClean="0"/>
                  <a:t/>
                </a:r>
                <a:br>
                  <a:rPr lang="en-GB" sz="2000" b="0" dirty="0" smtClean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=5±4=1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9</m:t>
                    </m:r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9,0</m:t>
                        </m:r>
                      </m:e>
                    </m:d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2407609"/>
                <a:ext cx="6624736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1012" t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88054" y="3085165"/>
            <a:ext cx="7051260" cy="2865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754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Mini Exercise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3207377"/>
                  </p:ext>
                </p:extLst>
              </p:nvPr>
            </p:nvGraphicFramePr>
            <p:xfrm>
              <a:off x="971600" y="1124744"/>
              <a:ext cx="6252951" cy="291973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181287"/>
                    <a:gridCol w="1584176"/>
                    <a:gridCol w="14874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Equation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Centre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Radius</a:t>
                          </a:r>
                          <a:endParaRPr lang="en-GB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(0, 3)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−3=0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(-2, 0)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+5=0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(4,</a:t>
                          </a:r>
                          <a:r>
                            <a:rPr lang="en-GB" sz="2000" baseline="0" dirty="0" smtClean="0"/>
                            <a:t> -2)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(5, -1)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(2, -3)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(-0.5,</a:t>
                          </a:r>
                          <a:r>
                            <a:rPr lang="en-GB" sz="2000" baseline="0" dirty="0" smtClean="0"/>
                            <a:t> 0.5)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3207377"/>
                  </p:ext>
                </p:extLst>
              </p:nvPr>
            </p:nvGraphicFramePr>
            <p:xfrm>
              <a:off x="971600" y="1124744"/>
              <a:ext cx="6252951" cy="291973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181287"/>
                    <a:gridCol w="1584176"/>
                    <a:gridCol w="1487488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Equation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Centre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Radius</a:t>
                          </a:r>
                          <a:endParaRPr lang="en-GB" sz="2000" dirty="0"/>
                        </a:p>
                      </a:txBody>
                      <a:tcPr/>
                    </a:tc>
                  </a:tr>
                  <a:tr h="430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1" t="-98592" r="-97132" b="-5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(0, 3)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311" t="-98592" r="-1639" b="-508451"/>
                          </a:stretch>
                        </a:blipFill>
                      </a:tcPr>
                    </a:tc>
                  </a:tr>
                  <a:tr h="430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1" t="-198592" r="-97132" b="-4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(-2, 0)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311" t="-198592" r="-1639" b="-408451"/>
                          </a:stretch>
                        </a:blipFill>
                      </a:tcPr>
                    </a:tc>
                  </a:tr>
                  <a:tr h="4384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1" t="-294444" r="-97132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(4,</a:t>
                          </a:r>
                          <a:r>
                            <a:rPr lang="en-GB" sz="2000" baseline="0" dirty="0" smtClean="0"/>
                            <a:t> -2)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311" t="-294444" r="-1639" b="-302778"/>
                          </a:stretch>
                        </a:blipFill>
                      </a:tcPr>
                    </a:tc>
                  </a:tr>
                  <a:tr h="432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1" t="-400000" r="-97132" b="-2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(5, -1)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311" t="-400000" r="-1639" b="-20704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1" t="-546154" r="-9713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(2, -3)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311" t="-546154" r="-1639" b="-1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1" t="-646154" r="-9713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 smtClean="0"/>
                            <a:t>(-0.5,</a:t>
                          </a:r>
                          <a:r>
                            <a:rPr lang="en-GB" sz="2000" baseline="0" dirty="0" smtClean="0"/>
                            <a:t> 0.5)</a:t>
                          </a:r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1311" t="-646154" r="-1639" b="-2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4164607" y="1523256"/>
            <a:ext cx="1568535" cy="421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3142" y="1523256"/>
            <a:ext cx="1477283" cy="421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4607" y="1944914"/>
            <a:ext cx="1568535" cy="421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142" y="1944914"/>
            <a:ext cx="1477283" cy="421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2300" y="2366572"/>
            <a:ext cx="1568535" cy="421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0835" y="2366572"/>
            <a:ext cx="1477283" cy="421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62300" y="2788229"/>
            <a:ext cx="1568535" cy="478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0835" y="2788229"/>
            <a:ext cx="1477283" cy="478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2300" y="3267075"/>
            <a:ext cx="1568535" cy="390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0835" y="3267075"/>
            <a:ext cx="1477283" cy="390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2300" y="3648076"/>
            <a:ext cx="1568535" cy="390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30835" y="3648076"/>
            <a:ext cx="1477283" cy="390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34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#5 </a:t>
              </a:r>
              <a:r>
                <a:rPr lang="en-GB" sz="3200" dirty="0" smtClean="0"/>
                <a:t>:: Tangents and other circle theorems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2480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three circle theorems relevant to IGCSE circle questions.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37964" y="1565796"/>
            <a:ext cx="2448272" cy="24482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90292" y="1565796"/>
            <a:ext cx="2448272" cy="24482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242620" y="1556792"/>
            <a:ext cx="2448272" cy="24482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268760"/>
            <a:ext cx="2660848" cy="6616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11300" y="1600200"/>
            <a:ext cx="330200" cy="1257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0700" y="1838325"/>
            <a:ext cx="24765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38350" y="1647825"/>
            <a:ext cx="57150" cy="238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  <a:endCxn id="7" idx="6"/>
          </p:cNvCxnSpPr>
          <p:nvPr/>
        </p:nvCxnSpPr>
        <p:spPr>
          <a:xfrm>
            <a:off x="3290292" y="2789932"/>
            <a:ext cx="24482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</p:cNvCxnSpPr>
          <p:nvPr/>
        </p:nvCxnSpPr>
        <p:spPr>
          <a:xfrm flipV="1">
            <a:off x="3290292" y="1685925"/>
            <a:ext cx="1757958" cy="11040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057775" y="1695451"/>
            <a:ext cx="695325" cy="1123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19650" y="1847850"/>
            <a:ext cx="133350" cy="209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953000" y="1914525"/>
            <a:ext cx="238126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05550" y="1628775"/>
            <a:ext cx="1581150" cy="771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896100" y="1695450"/>
            <a:ext cx="571500" cy="1171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385050" y="1768475"/>
            <a:ext cx="94258" cy="184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660232" y="2136427"/>
            <a:ext cx="94258" cy="184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416003" y="2736850"/>
            <a:ext cx="133772" cy="1309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93948" y="4115291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Tangent is at right-angles to the radius.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e.g. “Find equation of the tangent at the point (2,4)”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3266703" y="4115291"/>
                <a:ext cx="27363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Angle in a semi-circle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 smtClean="0"/>
                  <a:t> (so two top lines are perpendicular)</a:t>
                </a:r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e.g. Use fact lines are perpendicular to find other side of diameter.</a:t>
                </a:r>
                <a:endParaRPr lang="en-GB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703" y="4115291"/>
                <a:ext cx="2736304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2004" t="-1502" r="-2673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6111156" y="4093964"/>
                <a:ext cx="27363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The perpendicular bisector of any chord passes through the centre of the circle.</a:t>
                </a:r>
                <a:endParaRPr lang="en-GB" dirty="0" smtClean="0"/>
              </a:p>
              <a:p>
                <a:r>
                  <a:rPr lang="en-GB" dirty="0" smtClean="0"/>
                  <a:t>e.g. Given two points on the circumference of the circle, if the centre of the circle is (3,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),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56" y="4093964"/>
                <a:ext cx="273630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782" t="-1587" r="-3118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193948" y="4170694"/>
            <a:ext cx="2727052" cy="1074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What is it?</a:t>
            </a:r>
            <a:endParaRPr lang="en-GB" sz="2800" dirty="0"/>
          </a:p>
        </p:txBody>
      </p:sp>
      <p:sp>
        <p:nvSpPr>
          <p:cNvPr id="52" name="Rectangle 51"/>
          <p:cNvSpPr/>
          <p:nvPr/>
        </p:nvSpPr>
        <p:spPr>
          <a:xfrm>
            <a:off x="193948" y="5245100"/>
            <a:ext cx="2727052" cy="1074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Possible exam q?</a:t>
            </a:r>
            <a:endParaRPr lang="en-GB" sz="2800" dirty="0"/>
          </a:p>
        </p:txBody>
      </p:sp>
      <p:sp>
        <p:nvSpPr>
          <p:cNvPr id="53" name="Rectangle 52"/>
          <p:cNvSpPr/>
          <p:nvPr/>
        </p:nvSpPr>
        <p:spPr>
          <a:xfrm>
            <a:off x="3200400" y="4159348"/>
            <a:ext cx="2727052" cy="1074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What is it?</a:t>
            </a:r>
            <a:endParaRPr lang="en-GB" sz="2800" dirty="0"/>
          </a:p>
        </p:txBody>
      </p:sp>
      <p:sp>
        <p:nvSpPr>
          <p:cNvPr id="54" name="Rectangle 53"/>
          <p:cNvSpPr/>
          <p:nvPr/>
        </p:nvSpPr>
        <p:spPr>
          <a:xfrm>
            <a:off x="3200400" y="5233754"/>
            <a:ext cx="2727052" cy="1074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Possible exam q?</a:t>
            </a:r>
            <a:endParaRPr lang="en-GB" sz="2800" dirty="0"/>
          </a:p>
        </p:txBody>
      </p:sp>
      <p:sp>
        <p:nvSpPr>
          <p:cNvPr id="55" name="Rectangle 54"/>
          <p:cNvSpPr/>
          <p:nvPr/>
        </p:nvSpPr>
        <p:spPr>
          <a:xfrm>
            <a:off x="6153423" y="4159348"/>
            <a:ext cx="2727052" cy="1074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What is it?</a:t>
            </a:r>
            <a:endParaRPr lang="en-GB" sz="2800" dirty="0"/>
          </a:p>
        </p:txBody>
      </p:sp>
      <p:sp>
        <p:nvSpPr>
          <p:cNvPr id="56" name="Rectangle 55"/>
          <p:cNvSpPr/>
          <p:nvPr/>
        </p:nvSpPr>
        <p:spPr>
          <a:xfrm>
            <a:off x="6153423" y="5233754"/>
            <a:ext cx="2727052" cy="1074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Possible exam q?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18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Recap of perpendicular lines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69269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of these theorems involved perpendicular lines.</a:t>
            </a:r>
          </a:p>
          <a:p>
            <a:r>
              <a:rPr lang="en-GB" sz="2000" dirty="0" smtClean="0"/>
              <a:t>We’ll also need to use the formula for the equation of a line.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9412838"/>
                  </p:ext>
                </p:extLst>
              </p:nvPr>
            </p:nvGraphicFramePr>
            <p:xfrm>
              <a:off x="1403648" y="1628800"/>
              <a:ext cx="6096000" cy="279349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Gradient of line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Gradient of perpendicular</a:t>
                          </a:r>
                          <a:r>
                            <a:rPr lang="en-GB" baseline="0" dirty="0" smtClean="0"/>
                            <a:t> line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9412838"/>
                  </p:ext>
                </p:extLst>
              </p:nvPr>
            </p:nvGraphicFramePr>
            <p:xfrm>
              <a:off x="1403648" y="1628800"/>
              <a:ext cx="6096000" cy="279349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Gradient of line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Gradient of perpendicular</a:t>
                          </a:r>
                          <a:r>
                            <a:rPr lang="en-GB" baseline="0" dirty="0" smtClean="0"/>
                            <a:t> line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66000" r="-10059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00" t="-66000" r="-800" b="-300000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167677" r="-100599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00" t="-167677" r="-800" b="-203030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267677" r="-100599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00" t="-267677" r="-800" b="-103030"/>
                          </a:stretch>
                        </a:blipFill>
                      </a:tcPr>
                    </a:tc>
                  </a:tr>
                  <a:tr h="605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364000" r="-1005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00" t="-364000" r="-800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3568" y="4797152"/>
                <a:ext cx="6768752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If a line has gradient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 smtClean="0"/>
                  <a:t> and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 smtClean="0"/>
                  <a:t> then it has equation:</a:t>
                </a:r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97152"/>
                <a:ext cx="6768752" cy="1415772"/>
              </a:xfrm>
              <a:prstGeom prst="rect">
                <a:avLst/>
              </a:prstGeom>
              <a:blipFill rotWithShape="0">
                <a:blip r:embed="rId3"/>
                <a:stretch>
                  <a:fillRect l="-901" t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56707" y="1993156"/>
            <a:ext cx="3010893" cy="597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6707" y="2572286"/>
            <a:ext cx="3010893" cy="628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6707" y="3200400"/>
            <a:ext cx="3010893" cy="58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6707" y="3779530"/>
            <a:ext cx="3010893" cy="652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3748" y="5632876"/>
            <a:ext cx="3528392" cy="792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15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Example Question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55576" y="980728"/>
                <a:ext cx="777686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equation of this circle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4,2</m:t>
                        </m:r>
                      </m:e>
                    </m:d>
                  </m:oMath>
                </a14:m>
                <a:r>
                  <a:rPr lang="en-GB" dirty="0" smtClean="0"/>
                  <a:t> is a point on the circle.</a:t>
                </a:r>
              </a:p>
              <a:p>
                <a:r>
                  <a:rPr lang="en-GB" dirty="0" smtClean="0"/>
                  <a:t>Work out the equation of the tangent to the circle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,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7776864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4" y="2265319"/>
            <a:ext cx="3552145" cy="35916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16016" y="2265319"/>
                <a:ext cx="3672408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As always, to find an equation we need (</a:t>
                </a:r>
                <a:r>
                  <a:rPr lang="en-GB" b="1" dirty="0" err="1" smtClean="0"/>
                  <a:t>i</a:t>
                </a:r>
                <a:r>
                  <a:rPr lang="en-GB" b="1" dirty="0" smtClean="0"/>
                  <a:t>) a point and (ii) the gradient</a:t>
                </a:r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b="1" dirty="0" smtClean="0"/>
                  <a:t>Point: (4,2)</a:t>
                </a:r>
              </a:p>
              <a:p>
                <a:r>
                  <a:rPr lang="en-GB" b="1" dirty="0" smtClean="0"/>
                  <a:t>Gradient?</a:t>
                </a:r>
              </a:p>
              <a:p>
                <a:r>
                  <a:rPr lang="en-GB" b="1" dirty="0" smtClean="0"/>
                  <a:t>Gradient of radius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Gradient of tangent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b="1" dirty="0" smtClean="0"/>
              </a:p>
              <a:p>
                <a:endParaRPr lang="en-GB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265319"/>
                <a:ext cx="3672408" cy="2977033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230" b="-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91112" y="2132856"/>
            <a:ext cx="3697312" cy="3724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54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1560" y="980728"/>
                <a:ext cx="741682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Two points on the circumference of a circle are (2,0) and (0,4). If the centre of the circle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80728"/>
                <a:ext cx="7416824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475656" y="2636912"/>
            <a:ext cx="0" cy="345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2673" y="5633730"/>
            <a:ext cx="4536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276948" y="1238865"/>
            <a:ext cx="4740394" cy="4779860"/>
          </a:xfrm>
          <a:prstGeom prst="arc">
            <a:avLst>
              <a:gd name="adj1" fmla="val 3516980"/>
              <a:gd name="adj2" fmla="val 1251352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77078" y="4599409"/>
            <a:ext cx="904172" cy="10393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43100" y="3124200"/>
            <a:ext cx="2038350" cy="2000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39133" y="3368539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630005" y="3573267"/>
                <a:ext cx="780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(6,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05" y="3573267"/>
                <a:ext cx="78083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550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25415" y="4477311"/>
                <a:ext cx="780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5" y="4477311"/>
                <a:ext cx="7808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990830" y="5641562"/>
                <a:ext cx="780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30" y="5641562"/>
                <a:ext cx="78083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796136" y="1844824"/>
                <a:ext cx="3346720" cy="357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Gradient of chord: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Midpoint of chord: (1,2)</a:t>
                </a:r>
              </a:p>
              <a:p>
                <a:endParaRPr lang="en-GB" b="1" dirty="0"/>
              </a:p>
              <a:p>
                <a:r>
                  <a:rPr lang="en-GB" b="1" dirty="0" smtClean="0"/>
                  <a:t>Gradient of radius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b="1" dirty="0" smtClean="0"/>
                  <a:t>Equation of radius: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 smtClean="0"/>
              </a:p>
              <a:p>
                <a:endParaRPr lang="en-GB" b="1" dirty="0"/>
              </a:p>
              <a:p>
                <a:r>
                  <a:rPr lang="en-GB" b="1" dirty="0" smtClean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b="1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844824"/>
                <a:ext cx="3346720" cy="3573222"/>
              </a:xfrm>
              <a:prstGeom prst="rect">
                <a:avLst/>
              </a:prstGeom>
              <a:blipFill rotWithShape="0">
                <a:blip r:embed="rId6"/>
                <a:stretch>
                  <a:fillRect l="-1639" b="-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43066" y="1827338"/>
            <a:ext cx="4804998" cy="4625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Diagram ?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5384909" y="1811326"/>
            <a:ext cx="3590643" cy="4625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Working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95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4" y="764704"/>
                <a:ext cx="3816424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equation of this circle, centre C,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 marL="342900" indent="-342900">
                  <a:buAutoNum type="alphaLcParenBoth"/>
                </a:pPr>
                <a:r>
                  <a:rPr lang="en-GB" dirty="0" smtClean="0"/>
                  <a:t>Show working to explain why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dirty="0" smtClean="0"/>
                  <a:t> is a tangent to the circle.</a:t>
                </a:r>
              </a:p>
              <a:p>
                <a:pPr marL="342900" indent="-342900">
                  <a:buAutoNum type="alphaLcParenBoth"/>
                </a:pPr>
                <a:r>
                  <a:rPr lang="en-GB" dirty="0" smtClean="0"/>
                  <a:t>Show that the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dirty="0" smtClean="0"/>
                  <a:t> is equal to the radius of the circle.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3816424" cy="20313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61606"/>
            <a:ext cx="2520280" cy="25133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0000" y="5340243"/>
                <a:ext cx="3168352" cy="1548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Gradient of OP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×−4=−1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 smtClean="0"/>
                  <a:t> line is perpendicular to the radius.</a:t>
                </a:r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00" y="5340243"/>
                <a:ext cx="3168352" cy="1548629"/>
              </a:xfrm>
              <a:prstGeom prst="rect">
                <a:avLst/>
              </a:prstGeom>
              <a:blipFill rotWithShape="0">
                <a:blip r:embed="rId4"/>
                <a:stretch>
                  <a:fillRect l="-1734" b="-5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88024" y="764704"/>
                <a:ext cx="381642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(5,9)</m:t>
                    </m:r>
                  </m:oMath>
                </a14:m>
                <a:r>
                  <a:rPr lang="en-GB" dirty="0" smtClean="0"/>
                  <a:t> form a chord of a circle. If the centre of the circle is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(12,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764704"/>
                <a:ext cx="3816424" cy="923330"/>
              </a:xfrm>
              <a:prstGeom prst="rect">
                <a:avLst/>
              </a:prstGeom>
              <a:blipFill rotWithShape="0"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88024" y="1988840"/>
                <a:ext cx="3888432" cy="4620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Midpoint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3, 6</m:t>
                        </m:r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 smtClean="0"/>
                  <a:t>Gradient of AB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Gradient of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Equation of radius: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=−8+8=0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988840"/>
                <a:ext cx="3888432" cy="4620752"/>
              </a:xfrm>
              <a:prstGeom prst="rect">
                <a:avLst/>
              </a:prstGeom>
              <a:blipFill rotWithShape="0">
                <a:blip r:embed="rId6"/>
                <a:stretch>
                  <a:fillRect l="-1254" t="-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38426" y="5428342"/>
            <a:ext cx="3625573" cy="1415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8024" y="1746943"/>
            <a:ext cx="3818947" cy="4653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42400" y="735676"/>
            <a:ext cx="0" cy="5844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11560" y="836712"/>
                <a:ext cx="3960440" cy="236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1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[AQA Practice Paper] The sketch show point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a circle, centre C. The equation of the tangent at P is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=13−2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gradient of PC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equation of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 of PC: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→  </m:t>
                    </m:r>
                    <m:sSup>
                      <m:sSup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3960440" cy="2366161"/>
              </a:xfrm>
              <a:prstGeom prst="rect">
                <a:avLst/>
              </a:prstGeom>
              <a:blipFill rotWithShape="0">
                <a:blip r:embed="rId2"/>
                <a:stretch>
                  <a:fillRect l="-769" t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3698"/>
            <a:ext cx="3473152" cy="34021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047027" y="794296"/>
                <a:ext cx="4067944" cy="454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Question 2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[AQA Practice Paper] The sketch shows part of a circle, centre C, that intersects the axes at points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Explain why the centre of the circle lies on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midpoint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𝑸𝑹</m:t>
                    </m:r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perpendicular bisector of QR goes through the centre of the circle.</a:t>
                </a:r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Show that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perpendicular bisector of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𝑃𝑄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Midpoint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𝑷𝑸</m:t>
                    </m:r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(2,2). Gradient: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Therefore perp </a:t>
                </a:r>
                <a:r>
                  <a:rPr lang="en-GB" sz="1600" b="1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bis</a:t>
                </a:r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 out the equation of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6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Centre: (7,7) Radius: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e>
                    </m:rad>
                  </m:oMath>
                </a14:m>
                <a: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27" y="794296"/>
                <a:ext cx="4067944" cy="4540538"/>
              </a:xfrm>
              <a:prstGeom prst="rect">
                <a:avLst/>
              </a:prstGeom>
              <a:blipFill rotWithShape="0">
                <a:blip r:embed="rId4"/>
                <a:stretch>
                  <a:fillRect l="-900" t="-268" r="-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2" y="5158854"/>
            <a:ext cx="2937520" cy="16683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03204" y="2456542"/>
            <a:ext cx="3071256" cy="6093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1399" y="1687344"/>
            <a:ext cx="468930" cy="504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2508971"/>
            <a:ext cx="3533092" cy="772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2646" y="3826329"/>
            <a:ext cx="3533092" cy="490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4622885"/>
            <a:ext cx="3533092" cy="490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70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95536" y="692696"/>
                <a:ext cx="4176464" cy="305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3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The points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(3,5)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10,</m:t>
                        </m:r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 a diameter of a circle. The point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9,8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another point on the circle.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gradient of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determine the equation of the line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𝐶𝐵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Hence, given that the point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lies on this line, determine the value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(10, 6)</a:t>
                </a:r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92696"/>
                <a:ext cx="4176464" cy="3059427"/>
              </a:xfrm>
              <a:prstGeom prst="rect">
                <a:avLst/>
              </a:prstGeom>
              <a:blipFill rotWithShape="0">
                <a:blip r:embed="rId2"/>
                <a:stretch>
                  <a:fillRect l="-876" t="-398" b="-1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788024" y="668379"/>
                <a:ext cx="4177608" cy="367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4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The diagram shows points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4,3</m:t>
                        </m:r>
                      </m:e>
                    </m:d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(10,5)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(12,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centre of the circle and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 a chord of the circle.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midpoint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gradient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coordinate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find the equation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determine the value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GB" sz="16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</a:t>
                </a:r>
                <a:r>
                  <a:rPr lang="en-GB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equation of the circle</a:t>
                </a:r>
                <a: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GB" sz="16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𝟐𝟔𝟎</m:t>
                    </m:r>
                  </m:oMath>
                </a14:m>
                <a:endParaRPr lang="en-GB" sz="16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68379"/>
                <a:ext cx="4177608" cy="3678764"/>
              </a:xfrm>
              <a:prstGeom prst="rect">
                <a:avLst/>
              </a:prstGeom>
              <a:blipFill rotWithShape="0">
                <a:blip r:embed="rId3"/>
                <a:stretch>
                  <a:fillRect l="-729" t="-332" r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0308" y="1893132"/>
            <a:ext cx="3533092" cy="490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3191" y="2729753"/>
            <a:ext cx="2575774" cy="396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8318" y="3449018"/>
            <a:ext cx="995082" cy="369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0232" y="2084619"/>
            <a:ext cx="1515580" cy="403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6037" y="2745092"/>
            <a:ext cx="2030833" cy="29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44815" y="3270453"/>
            <a:ext cx="2030833" cy="29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59378" y="3892878"/>
            <a:ext cx="2925716" cy="289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41109" y="4351470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53077" y="6367694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845165" y="4351470"/>
            <a:ext cx="1512168" cy="15121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864232" y="4347143"/>
            <a:ext cx="1484086" cy="943429"/>
          </a:xfrm>
          <a:custGeom>
            <a:avLst/>
            <a:gdLst>
              <a:gd name="connsiteX0" fmla="*/ 0 w 1509486"/>
              <a:gd name="connsiteY0" fmla="*/ 943429 h 943429"/>
              <a:gd name="connsiteX1" fmla="*/ 1509486 w 1509486"/>
              <a:gd name="connsiteY1" fmla="*/ 580572 h 943429"/>
              <a:gd name="connsiteX2" fmla="*/ 856343 w 1509486"/>
              <a:gd name="connsiteY2" fmla="*/ 0 h 943429"/>
              <a:gd name="connsiteX3" fmla="*/ 0 w 1509486"/>
              <a:gd name="connsiteY3" fmla="*/ 943429 h 943429"/>
              <a:gd name="connsiteX0" fmla="*/ 0 w 1484086"/>
              <a:gd name="connsiteY0" fmla="*/ 943429 h 943429"/>
              <a:gd name="connsiteX1" fmla="*/ 1484086 w 1484086"/>
              <a:gd name="connsiteY1" fmla="*/ 580572 h 943429"/>
              <a:gd name="connsiteX2" fmla="*/ 830943 w 1484086"/>
              <a:gd name="connsiteY2" fmla="*/ 0 h 943429"/>
              <a:gd name="connsiteX3" fmla="*/ 0 w 1484086"/>
              <a:gd name="connsiteY3" fmla="*/ 943429 h 943429"/>
              <a:gd name="connsiteX0" fmla="*/ 0 w 1484086"/>
              <a:gd name="connsiteY0" fmla="*/ 943429 h 943429"/>
              <a:gd name="connsiteX1" fmla="*/ 1484086 w 1484086"/>
              <a:gd name="connsiteY1" fmla="*/ 580572 h 943429"/>
              <a:gd name="connsiteX2" fmla="*/ 843643 w 1484086"/>
              <a:gd name="connsiteY2" fmla="*/ 0 h 943429"/>
              <a:gd name="connsiteX3" fmla="*/ 0 w 1484086"/>
              <a:gd name="connsiteY3" fmla="*/ 943429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086" h="943429">
                <a:moveTo>
                  <a:pt x="0" y="943429"/>
                </a:moveTo>
                <a:lnTo>
                  <a:pt x="1484086" y="580572"/>
                </a:lnTo>
                <a:lnTo>
                  <a:pt x="843643" y="0"/>
                </a:lnTo>
                <a:lnTo>
                  <a:pt x="0" y="943429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25305" y="5247784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05" y="5247784"/>
                <a:ext cx="79132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532137" y="4039366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9,8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37" y="4039366"/>
                <a:ext cx="791327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323464" y="4783518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10,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64" y="4783518"/>
                <a:ext cx="79132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65434" y="6213805"/>
                <a:ext cx="294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434" y="6213805"/>
                <a:ext cx="294727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76218" y="4039490"/>
                <a:ext cx="5073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18" y="4039490"/>
                <a:ext cx="507386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6211877" y="4968400"/>
            <a:ext cx="1512168" cy="15121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11877" y="4975866"/>
            <a:ext cx="664344" cy="869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563805" y="5799369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05" y="5799369"/>
                <a:ext cx="79132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787941" y="4598595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10,5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941" y="4598595"/>
                <a:ext cx="7913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888392" y="5752315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12,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392" y="5752315"/>
                <a:ext cx="791327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6942561" y="5714575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518314" y="5361019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304345" y="5116162"/>
                <a:ext cx="462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45" y="5116162"/>
                <a:ext cx="462004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RECAP </a:t>
              </a:r>
              <a:r>
                <a:rPr lang="en-GB" sz="3200" dirty="0" smtClean="0"/>
                <a:t>of Coordinate Geometry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827584" y="1556792"/>
            <a:ext cx="3168352" cy="2016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95536" y="3645024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(3,0)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45024"/>
                <a:ext cx="1152128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95364" y="1409663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(15,5)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64" y="1409663"/>
                <a:ext cx="115212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58" r="-1058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07904" y="2996952"/>
                <a:ext cx="4248472" cy="3310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What is the:</a:t>
                </a:r>
              </a:p>
              <a:p>
                <a:pPr marL="342900" indent="-342900">
                  <a:buAutoNum type="alphaLcParenR"/>
                </a:pPr>
                <a:r>
                  <a:rPr lang="en-GB" sz="2400" dirty="0" smtClean="0"/>
                  <a:t>Centre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 smtClean="0"/>
                  <a:t>?</a:t>
                </a:r>
                <a:br>
                  <a:rPr lang="en-GB" sz="24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GB" sz="2400" b="1" dirty="0" smtClean="0"/>
              </a:p>
              <a:p>
                <a:pPr marL="342900" indent="-342900">
                  <a:buAutoNum type="alphaLcParenR"/>
                </a:pPr>
                <a:r>
                  <a:rPr lang="en-GB" sz="2400" dirty="0" smtClean="0"/>
                  <a:t>The length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2400" dirty="0" smtClean="0"/>
                  <a:t>?</a:t>
                </a:r>
                <a:br>
                  <a:rPr lang="en-GB" sz="2400" dirty="0" smtClean="0"/>
                </a:b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sSup>
                          <m:sSup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sSup>
                          <m:sSup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400" b="1" dirty="0" smtClean="0"/>
                  <a:t/>
                </a:r>
                <a:br>
                  <a:rPr lang="en-GB" sz="2400" b="1" dirty="0" smtClean="0"/>
                </a:b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400" b="1" dirty="0" smtClean="0"/>
                  <a:t/>
                </a:r>
                <a:br>
                  <a:rPr lang="en-GB" sz="2400" b="1" dirty="0" smtClean="0"/>
                </a:b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GB" sz="2400" b="1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996952"/>
                <a:ext cx="4248472" cy="3310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147492" y="3728854"/>
            <a:ext cx="1368724" cy="852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7697" y="4958979"/>
            <a:ext cx="2535621" cy="1251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84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67544" y="821330"/>
                <a:ext cx="3582144" cy="3519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5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A line with equation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tangent to a circle at the point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5,7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equation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𝑃𝐶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GB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value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GB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equation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21330"/>
                <a:ext cx="3582144" cy="3519746"/>
              </a:xfrm>
              <a:prstGeom prst="rect">
                <a:avLst/>
              </a:prstGeom>
              <a:blipFill rotWithShape="0">
                <a:blip r:embed="rId2"/>
                <a:stretch>
                  <a:fillRect l="-1533" t="-867" r="-18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860032" y="821330"/>
                <a:ext cx="3510136" cy="266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 6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The points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6,14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 on the circumference of a circle,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at the top of the circle. Determine:</a:t>
                </a: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centre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equation of the circle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GB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821330"/>
                <a:ext cx="3510136" cy="2668423"/>
              </a:xfrm>
              <a:prstGeom prst="rect">
                <a:avLst/>
              </a:prstGeom>
              <a:blipFill rotWithShape="0">
                <a:blip r:embed="rId3"/>
                <a:stretch>
                  <a:fillRect l="-1389" t="-1144" r="-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87377" y="2117865"/>
            <a:ext cx="3033293" cy="5849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6395" y="2936973"/>
            <a:ext cx="3033293" cy="3844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1969" y="3956625"/>
            <a:ext cx="3033293" cy="3844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138" y="2410361"/>
            <a:ext cx="1712015" cy="3328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47691" y="3028926"/>
            <a:ext cx="2733991" cy="386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760977" y="5229200"/>
            <a:ext cx="1512168" cy="15121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303837" y="4629272"/>
            <a:ext cx="1169895" cy="18960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36744" y="5385420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5,7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44" y="5385420"/>
                <a:ext cx="79132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 rot="18076950">
                <a:off x="1559669" y="4654326"/>
                <a:ext cx="12711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76950">
                <a:off x="1559669" y="4654326"/>
                <a:ext cx="127110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421158" y="6002023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9,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58" y="6002023"/>
                <a:ext cx="79132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2459263" y="5977508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841127" y="5539308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377582" y="4079686"/>
            <a:ext cx="2376264" cy="2299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390099" y="5554582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541221" y="4047147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522684" y="5190566"/>
            <a:ext cx="86060" cy="80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738383" y="5635023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83" y="5635023"/>
                <a:ext cx="791327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522684" y="3755639"/>
                <a:ext cx="79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6,14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84" y="3755639"/>
                <a:ext cx="79132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539396" y="5213475"/>
                <a:ext cx="330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396" y="5213475"/>
                <a:ext cx="330543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3528" y="3717032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55776" y="1591345"/>
            <a:ext cx="0" cy="4069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1101" y="35105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01" y="3510548"/>
                <a:ext cx="57606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7744" y="122201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222013"/>
                <a:ext cx="57606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115616" y="2204864"/>
            <a:ext cx="2880320" cy="2880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692826" y="370251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195736" y="5013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105273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equation of this circle is:</a:t>
            </a:r>
          </a:p>
          <a:p>
            <a:endParaRPr lang="en-GB" dirty="0"/>
          </a:p>
          <a:p>
            <a:pPr algn="ctr"/>
            <a:r>
              <a:rPr lang="en-GB" sz="2800" dirty="0"/>
              <a:t>x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 + y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 = 25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6096" y="3140968"/>
                <a:ext cx="3312368" cy="13542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/>
                  <a:buChar char="!"/>
                </a:pPr>
                <a:r>
                  <a:rPr lang="en-GB" dirty="0" smtClean="0"/>
                  <a:t>The equation of a circle with centre at the origin and radius r is:</a:t>
                </a:r>
                <a:r>
                  <a:rPr lang="en-GB" sz="2800" dirty="0"/>
                  <a:t/>
                </a:r>
                <a:br>
                  <a:rPr lang="en-GB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140968"/>
                <a:ext cx="3312368" cy="1354217"/>
              </a:xfrm>
              <a:prstGeom prst="rect">
                <a:avLst/>
              </a:prstGeom>
              <a:blipFill rotWithShape="1">
                <a:blip r:embed="rId4"/>
                <a:stretch>
                  <a:fillRect l="-914" t="-1327" r="-1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36096" y="1484784"/>
            <a:ext cx="331236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2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RECAP </a:t>
              </a:r>
              <a:r>
                <a:rPr lang="en-GB" sz="3200" dirty="0" smtClean="0"/>
                <a:t>of GCSE</a:t>
              </a:r>
              <a:endParaRPr lang="en-GB" sz="3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8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Quickfire Circles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971600" y="184482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79712" y="8367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75656" y="1340768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67744" y="17728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8173" y="17952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65190" y="1284663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83282" y="2253018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  <a:r>
              <a:rPr lang="en-GB" baseline="30000" dirty="0" smtClean="0"/>
              <a:t>2</a:t>
            </a:r>
            <a:r>
              <a:rPr lang="en-GB" dirty="0" smtClean="0"/>
              <a:t> + y</a:t>
            </a:r>
            <a:r>
              <a:rPr lang="en-GB" baseline="30000" dirty="0" smtClean="0"/>
              <a:t>2</a:t>
            </a:r>
            <a:r>
              <a:rPr lang="en-GB" dirty="0" smtClean="0"/>
              <a:t> = 1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91880" y="184482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9992" y="8367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95936" y="1340768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788024" y="17728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8453" y="17952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-3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5470" y="1284663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3562" y="2253018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-3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63888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  <a:r>
              <a:rPr lang="en-GB" baseline="30000" dirty="0" smtClean="0"/>
              <a:t>2</a:t>
            </a:r>
            <a:r>
              <a:rPr lang="en-GB" dirty="0" smtClean="0"/>
              <a:t> + y</a:t>
            </a:r>
            <a:r>
              <a:rPr lang="en-GB" baseline="30000" dirty="0" smtClean="0"/>
              <a:t>2</a:t>
            </a:r>
            <a:r>
              <a:rPr lang="en-GB" dirty="0" smtClean="0"/>
              <a:t> = 9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56176" y="184482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164288" y="8367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60232" y="1340768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452320" y="17728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22749" y="17952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-4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49766" y="1284663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67858" y="2253018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-4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228184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  <a:r>
              <a:rPr lang="en-GB" baseline="30000" dirty="0" smtClean="0"/>
              <a:t>2</a:t>
            </a:r>
            <a:r>
              <a:rPr lang="en-GB" dirty="0" smtClean="0"/>
              <a:t> + y</a:t>
            </a:r>
            <a:r>
              <a:rPr lang="en-GB" baseline="30000" dirty="0" smtClean="0"/>
              <a:t>2</a:t>
            </a:r>
            <a:r>
              <a:rPr lang="en-GB" dirty="0" smtClean="0"/>
              <a:t> = 16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99592" y="450912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07704" y="350100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03648" y="4005064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19573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8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66165" y="4459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-8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693182" y="3948959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8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1274" y="4917314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-8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71600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  <a:r>
              <a:rPr lang="en-GB" baseline="30000" dirty="0" smtClean="0"/>
              <a:t>2</a:t>
            </a:r>
            <a:r>
              <a:rPr lang="en-GB" dirty="0" smtClean="0"/>
              <a:t> + y</a:t>
            </a:r>
            <a:r>
              <a:rPr lang="en-GB" baseline="30000" dirty="0" smtClean="0"/>
              <a:t>2</a:t>
            </a:r>
            <a:r>
              <a:rPr lang="en-GB" dirty="0" smtClean="0"/>
              <a:t> = 64</a:t>
            </a:r>
            <a:endParaRPr lang="en-GB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91880" y="450912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99992" y="350100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95936" y="4005064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788024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678940" y="4459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-10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37762" y="3972813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142630" y="4917314"/>
            <a:ext cx="45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-10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63888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  <a:r>
              <a:rPr lang="en-GB" baseline="30000" dirty="0" smtClean="0"/>
              <a:t>2</a:t>
            </a:r>
            <a:r>
              <a:rPr lang="en-GB" dirty="0" smtClean="0"/>
              <a:t> + y</a:t>
            </a:r>
            <a:r>
              <a:rPr lang="en-GB" baseline="30000" dirty="0" smtClean="0"/>
              <a:t>2</a:t>
            </a:r>
            <a:r>
              <a:rPr lang="en-GB" dirty="0" smtClean="0"/>
              <a:t> = 100</a:t>
            </a: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6176" y="450912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64288" y="350100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660232" y="4005064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452320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</a:t>
            </a:r>
            <a:endParaRPr lang="en-GB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422749" y="4459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-6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949766" y="3948959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</a:t>
            </a:r>
            <a:endParaRPr lang="en-GB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867858" y="4917314"/>
            <a:ext cx="39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-6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228184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</a:t>
            </a:r>
            <a:r>
              <a:rPr lang="en-GB" baseline="30000" dirty="0" smtClean="0"/>
              <a:t>2</a:t>
            </a:r>
            <a:r>
              <a:rPr lang="en-GB" dirty="0" smtClean="0"/>
              <a:t> + y</a:t>
            </a:r>
            <a:r>
              <a:rPr lang="en-GB" baseline="30000" dirty="0" smtClean="0"/>
              <a:t>2</a:t>
            </a:r>
            <a:r>
              <a:rPr lang="en-GB" dirty="0" smtClean="0"/>
              <a:t> = 36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1259632" y="2780928"/>
            <a:ext cx="151216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779912" y="1268760"/>
            <a:ext cx="151216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44208" y="2780928"/>
            <a:ext cx="151216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15616" y="3861048"/>
            <a:ext cx="151216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07904" y="5445224"/>
            <a:ext cx="151216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44208" y="3889147"/>
            <a:ext cx="151216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40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467544" y="3717032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11760" y="1844824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15616" y="2420888"/>
            <a:ext cx="2592288" cy="252028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5976" y="350100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01008"/>
                <a:ext cx="28803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7744" y="148478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84784"/>
                <a:ext cx="28803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136359" y="234812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359" y="2348124"/>
                <a:ext cx="3600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004048" y="1484784"/>
                <a:ext cx="3384376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How could we show how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 smtClean="0"/>
                  <a:t> are related? </a:t>
                </a:r>
                <a:endParaRPr lang="en-GB" sz="2000" dirty="0" smtClean="0"/>
              </a:p>
              <a:p>
                <a:r>
                  <a:rPr lang="en-GB" sz="1400" dirty="0" smtClean="0"/>
                  <a:t>(Hint: draw a right-angled triangle inside your circle, with one vertex at the origin and another at the circumference)</a:t>
                </a:r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3384376" cy="1354217"/>
              </a:xfrm>
              <a:prstGeom prst="rect">
                <a:avLst/>
              </a:prstGeom>
              <a:blipFill rotWithShape="0">
                <a:blip r:embed="rId5"/>
                <a:stretch>
                  <a:fillRect l="-1982" t="-2703" r="-1622" b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76056" y="3429000"/>
                <a:ext cx="3384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429000"/>
                <a:ext cx="338437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411760" y="2636912"/>
            <a:ext cx="1080120" cy="1377444"/>
            <a:chOff x="2411760" y="2636912"/>
            <a:chExt cx="1080120" cy="13774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27784" y="3645024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645024"/>
                  <a:ext cx="36004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ight Triangle 15"/>
            <p:cNvSpPr/>
            <p:nvPr/>
          </p:nvSpPr>
          <p:spPr>
            <a:xfrm flipH="1">
              <a:off x="2411760" y="2636912"/>
              <a:ext cx="720080" cy="1080120"/>
            </a:xfrm>
            <a:prstGeom prst="rt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15816" y="3501008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31840" y="3068960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068960"/>
                  <a:ext cx="36004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55776" y="2852936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2852936"/>
                  <a:ext cx="36004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20"/>
          <p:cNvSpPr/>
          <p:nvPr/>
        </p:nvSpPr>
        <p:spPr>
          <a:xfrm>
            <a:off x="5724128" y="3320988"/>
            <a:ext cx="2232248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45135" y="363314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35" y="3633149"/>
                <a:ext cx="3600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076709" y="2257843"/>
            <a:ext cx="792088" cy="430409"/>
            <a:chOff x="3076709" y="2798267"/>
            <a:chExt cx="792088" cy="4304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220725" y="2798267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25" y="2798267"/>
                  <a:ext cx="64807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3076709" y="308466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19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Equation of a circle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467544" y="3717032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11760" y="1844824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5976" y="350100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01008"/>
                <a:ext cx="28803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7744" y="148478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84784"/>
                <a:ext cx="28803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48064" y="148478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Now suppose we shift the circle so it’s now centred at (</a:t>
            </a:r>
            <a:r>
              <a:rPr lang="en-GB" sz="2000" dirty="0" err="1" smtClean="0"/>
              <a:t>a,b</a:t>
            </a:r>
            <a:r>
              <a:rPr lang="en-GB" sz="2000" dirty="0" smtClean="0"/>
              <a:t>). What’s the equation now?</a:t>
            </a:r>
          </a:p>
          <a:p>
            <a:r>
              <a:rPr lang="en-GB" sz="1400" dirty="0" smtClean="0"/>
              <a:t>(Hint: What would the sides of this right-angled triangle be now?) </a:t>
            </a:r>
            <a:endParaRPr lang="en-GB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76056" y="3429000"/>
                <a:ext cx="3384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429000"/>
                <a:ext cx="3384376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292080" y="3341023"/>
            <a:ext cx="302433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72653" y="3084660"/>
            <a:ext cx="648072" cy="521614"/>
            <a:chOff x="2572653" y="3084660"/>
            <a:chExt cx="648072" cy="5216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572653" y="3236942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653" y="3236942"/>
                  <a:ext cx="64807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30" r="-15094"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/>
            <p:cNvSpPr/>
            <p:nvPr/>
          </p:nvSpPr>
          <p:spPr>
            <a:xfrm>
              <a:off x="3076709" y="308466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Oval 23"/>
          <p:cNvSpPr/>
          <p:nvPr/>
        </p:nvSpPr>
        <p:spPr>
          <a:xfrm>
            <a:off x="1115616" y="2420888"/>
            <a:ext cx="2592288" cy="252028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177271" y="2077739"/>
            <a:ext cx="1080120" cy="1377444"/>
            <a:chOff x="2411760" y="2636912"/>
            <a:chExt cx="1080120" cy="1377444"/>
          </a:xfrm>
        </p:grpSpPr>
        <p:sp>
          <p:nvSpPr>
            <p:cNvPr id="17" name="TextBox 16"/>
            <p:cNvSpPr txBox="1"/>
            <p:nvPr/>
          </p:nvSpPr>
          <p:spPr>
            <a:xfrm>
              <a:off x="2627784" y="36450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2411760" y="2636912"/>
              <a:ext cx="720080" cy="1080120"/>
            </a:xfrm>
            <a:prstGeom prst="rt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15816" y="3501008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31840" y="30689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55776" y="2852936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2852936"/>
                  <a:ext cx="36004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1428" y="4878760"/>
                <a:ext cx="413995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Wingdings" panose="05000000000000000000" pitchFamily="2" charset="2"/>
                  </a:rPr>
                  <a:t>!</a:t>
                </a:r>
                <a:r>
                  <a:rPr lang="en-GB" sz="2400" dirty="0" smtClean="0"/>
                  <a:t> The equation of a circle with radius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 smtClean="0"/>
                  <a:t> and centre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878760"/>
                <a:ext cx="4139952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050" t="-3483" r="-2050" b="-2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7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41476E-7 L 0.08142 -0.08165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 smtClean="0"/>
                <a:t>Quickfire</a:t>
              </a:r>
              <a:r>
                <a:rPr lang="en-GB" sz="3200" dirty="0" smtClean="0"/>
                <a:t>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55576" y="1196752"/>
            <a:ext cx="252028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Centre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1196752"/>
            <a:ext cx="24482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Radius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724128" y="1196752"/>
            <a:ext cx="25922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Equation</a:t>
            </a:r>
            <a:endParaRPr lang="en-GB" sz="2400" dirty="0"/>
          </a:p>
        </p:txBody>
      </p:sp>
      <p:sp>
        <p:nvSpPr>
          <p:cNvPr id="47" name="Rectangle 46"/>
          <p:cNvSpPr/>
          <p:nvPr/>
        </p:nvSpPr>
        <p:spPr>
          <a:xfrm>
            <a:off x="755576" y="1700808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(0,0)</a:t>
            </a:r>
            <a:endParaRPr lang="en-GB" sz="2400" dirty="0"/>
          </a:p>
        </p:txBody>
      </p:sp>
      <p:sp>
        <p:nvSpPr>
          <p:cNvPr id="48" name="Rectangle 47"/>
          <p:cNvSpPr/>
          <p:nvPr/>
        </p:nvSpPr>
        <p:spPr>
          <a:xfrm>
            <a:off x="3203848" y="1700808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50" name="Rectangle 49"/>
          <p:cNvSpPr/>
          <p:nvPr/>
        </p:nvSpPr>
        <p:spPr>
          <a:xfrm>
            <a:off x="5652120" y="1700808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x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+ y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25</a:t>
            </a:r>
            <a:endParaRPr lang="en-GB" sz="2400" dirty="0"/>
          </a:p>
        </p:txBody>
      </p:sp>
      <p:sp>
        <p:nvSpPr>
          <p:cNvPr id="51" name="Rectangle 50"/>
          <p:cNvSpPr/>
          <p:nvPr/>
        </p:nvSpPr>
        <p:spPr>
          <a:xfrm>
            <a:off x="755576" y="2204864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(1,2)</a:t>
            </a:r>
            <a:endParaRPr lang="en-GB" sz="2400" dirty="0"/>
          </a:p>
        </p:txBody>
      </p:sp>
      <p:sp>
        <p:nvSpPr>
          <p:cNvPr id="53" name="Rectangle 52"/>
          <p:cNvSpPr/>
          <p:nvPr/>
        </p:nvSpPr>
        <p:spPr>
          <a:xfrm>
            <a:off x="3203848" y="2204864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6</a:t>
            </a:r>
            <a:endParaRPr lang="en-GB" sz="2400" dirty="0"/>
          </a:p>
        </p:txBody>
      </p:sp>
      <p:sp>
        <p:nvSpPr>
          <p:cNvPr id="54" name="Rectangle 53"/>
          <p:cNvSpPr/>
          <p:nvPr/>
        </p:nvSpPr>
        <p:spPr>
          <a:xfrm>
            <a:off x="5652120" y="2204864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(x-1)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+ (y-2)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36</a:t>
            </a:r>
            <a:endParaRPr lang="en-GB" sz="2400" dirty="0"/>
          </a:p>
        </p:txBody>
      </p:sp>
      <p:sp>
        <p:nvSpPr>
          <p:cNvPr id="55" name="Rectangle 54"/>
          <p:cNvSpPr/>
          <p:nvPr/>
        </p:nvSpPr>
        <p:spPr>
          <a:xfrm>
            <a:off x="755576" y="2708920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(-3,5)</a:t>
            </a:r>
            <a:endParaRPr lang="en-GB" sz="2400" dirty="0"/>
          </a:p>
        </p:txBody>
      </p:sp>
      <p:sp>
        <p:nvSpPr>
          <p:cNvPr id="56" name="Rectangle 55"/>
          <p:cNvSpPr/>
          <p:nvPr/>
        </p:nvSpPr>
        <p:spPr>
          <a:xfrm>
            <a:off x="3203848" y="2708920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</a:t>
            </a:r>
            <a:endParaRPr lang="en-GB" sz="2400" dirty="0"/>
          </a:p>
        </p:txBody>
      </p:sp>
      <p:sp>
        <p:nvSpPr>
          <p:cNvPr id="57" name="Rectangle 56"/>
          <p:cNvSpPr/>
          <p:nvPr/>
        </p:nvSpPr>
        <p:spPr>
          <a:xfrm>
            <a:off x="5652120" y="2708920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(x+3)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+ (y-5)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1</a:t>
            </a:r>
            <a:endParaRPr lang="en-GB" sz="2400" dirty="0"/>
          </a:p>
        </p:txBody>
      </p:sp>
      <p:sp>
        <p:nvSpPr>
          <p:cNvPr id="58" name="Rectangle 57"/>
          <p:cNvSpPr/>
          <p:nvPr/>
        </p:nvSpPr>
        <p:spPr>
          <a:xfrm>
            <a:off x="755576" y="3212976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(-5,2)</a:t>
            </a:r>
            <a:endParaRPr lang="en-GB" sz="2400" dirty="0"/>
          </a:p>
        </p:txBody>
      </p:sp>
      <p:sp>
        <p:nvSpPr>
          <p:cNvPr id="69" name="Rectangle 68"/>
          <p:cNvSpPr/>
          <p:nvPr/>
        </p:nvSpPr>
        <p:spPr>
          <a:xfrm>
            <a:off x="3203848" y="3212976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7</a:t>
            </a:r>
            <a:endParaRPr lang="en-GB" sz="2400" dirty="0"/>
          </a:p>
        </p:txBody>
      </p:sp>
      <p:sp>
        <p:nvSpPr>
          <p:cNvPr id="70" name="Rectangle 69"/>
          <p:cNvSpPr/>
          <p:nvPr/>
        </p:nvSpPr>
        <p:spPr>
          <a:xfrm>
            <a:off x="5652120" y="3212976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(x+5)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+ (y-2)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49</a:t>
            </a:r>
            <a:endParaRPr lang="en-GB" sz="2400" dirty="0"/>
          </a:p>
        </p:txBody>
      </p:sp>
      <p:sp>
        <p:nvSpPr>
          <p:cNvPr id="71" name="Rectangle 70"/>
          <p:cNvSpPr/>
          <p:nvPr/>
        </p:nvSpPr>
        <p:spPr>
          <a:xfrm>
            <a:off x="755576" y="3717032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(-6,-7)</a:t>
            </a:r>
            <a:endParaRPr lang="en-GB" sz="2400" dirty="0"/>
          </a:p>
        </p:txBody>
      </p:sp>
      <p:sp>
        <p:nvSpPr>
          <p:cNvPr id="72" name="Rectangle 71"/>
          <p:cNvSpPr/>
          <p:nvPr/>
        </p:nvSpPr>
        <p:spPr>
          <a:xfrm>
            <a:off x="3203848" y="3717032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</a:t>
            </a:r>
            <a:endParaRPr lang="en-GB" sz="2400" dirty="0"/>
          </a:p>
        </p:txBody>
      </p:sp>
      <p:sp>
        <p:nvSpPr>
          <p:cNvPr id="73" name="Rectangle 72"/>
          <p:cNvSpPr/>
          <p:nvPr/>
        </p:nvSpPr>
        <p:spPr>
          <a:xfrm>
            <a:off x="5652120" y="3717032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(x+6)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+ (y+7)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16</a:t>
            </a:r>
            <a:endParaRPr lang="en-GB" sz="2400" dirty="0"/>
          </a:p>
        </p:txBody>
      </p:sp>
      <p:sp>
        <p:nvSpPr>
          <p:cNvPr id="74" name="Rectangle 73"/>
          <p:cNvSpPr/>
          <p:nvPr/>
        </p:nvSpPr>
        <p:spPr>
          <a:xfrm>
            <a:off x="755576" y="4221088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(1,-1)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3203848" y="4221088"/>
                <a:ext cx="2448272" cy="5040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2448272" cy="5040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5652120" y="4221088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(x-1)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+ (y+1)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= 3</a:t>
            </a:r>
            <a:endParaRPr lang="en-GB" sz="2400" dirty="0"/>
          </a:p>
        </p:txBody>
      </p:sp>
      <p:sp>
        <p:nvSpPr>
          <p:cNvPr id="77" name="Rectangle 76"/>
          <p:cNvSpPr/>
          <p:nvPr/>
        </p:nvSpPr>
        <p:spPr>
          <a:xfrm>
            <a:off x="5652120" y="1700808"/>
            <a:ext cx="2664296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652120" y="2204864"/>
            <a:ext cx="2664296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203848" y="2708920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55576" y="2708920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03848" y="3212976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55576" y="3212976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203848" y="3717032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55576" y="3717032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203848" y="4221088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5576" y="4221088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55576" y="4725144"/>
            <a:ext cx="24482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(0,3)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3203848" y="4725144"/>
                <a:ext cx="2448272" cy="5040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725144"/>
                <a:ext cx="2448272" cy="5040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/>
              <p:cNvSpPr/>
              <p:nvPr/>
            </p:nvSpPr>
            <p:spPr>
              <a:xfrm>
                <a:off x="5652120" y="4725144"/>
                <a:ext cx="2664296" cy="5040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725144"/>
                <a:ext cx="2664296" cy="504056"/>
              </a:xfrm>
              <a:prstGeom prst="rect">
                <a:avLst/>
              </a:prstGeom>
              <a:blipFill rotWithShape="0"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/>
          <p:cNvSpPr/>
          <p:nvPr/>
        </p:nvSpPr>
        <p:spPr>
          <a:xfrm>
            <a:off x="3203848" y="4725144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55576" y="4725144"/>
            <a:ext cx="24482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44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b="1" dirty="0"/>
                    <a:t>#2</a:t>
                  </a:r>
                  <a:r>
                    <a:rPr lang="en-GB" sz="3200" dirty="0"/>
                    <a:t>: Find </a:t>
                  </a:r>
                  <a14:m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3200" dirty="0"/>
                    <a:t> for given </a:t>
                  </a:r>
                  <a14:m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3200" dirty="0"/>
                    <a:t> and vice versa</a:t>
                  </a:r>
                  <a:endParaRPr lang="en-GB" sz="3200" dirty="0"/>
                </a:p>
              </p:txBody>
            </p:sp>
          </mc:Choice>
          <mc:Fallback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>
            <a:endCxn id="8" idx="1"/>
          </p:cNvCxnSpPr>
          <p:nvPr/>
        </p:nvCxnSpPr>
        <p:spPr>
          <a:xfrm>
            <a:off x="880157" y="3748712"/>
            <a:ext cx="27939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456221" y="1876504"/>
            <a:ext cx="28914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59495" y="1663123"/>
            <a:ext cx="2592288" cy="252028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674096" y="3564046"/>
                <a:ext cx="249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96" y="3564046"/>
                <a:ext cx="24983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12205" y="151646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05" y="1516464"/>
                <a:ext cx="288032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4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65681" y="374871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81" y="3748712"/>
                <a:ext cx="36004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55639" y="2571101"/>
            <a:ext cx="792088" cy="430409"/>
            <a:chOff x="3076709" y="2798267"/>
            <a:chExt cx="792088" cy="430409"/>
          </a:xfrm>
        </p:grpSpPr>
        <p:sp>
          <p:nvSpPr>
            <p:cNvPr id="19" name="TextBox 18"/>
            <p:cNvSpPr txBox="1"/>
            <p:nvPr/>
          </p:nvSpPr>
          <p:spPr>
            <a:xfrm>
              <a:off x="3220725" y="2798267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(3,4)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076709" y="308466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125095" y="198649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95" y="1986498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362247" y="924459"/>
                <a:ext cx="4445061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circle has centre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GB" dirty="0" smtClean="0"/>
                  <a:t> and has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 smtClean="0"/>
                  <a:t>. The circle intercepts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-axis at the origin and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and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-axis at the origin and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Determine the coordinates of these points.</a:t>
                </a:r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47" y="924459"/>
                <a:ext cx="4445061" cy="1477328"/>
              </a:xfrm>
              <a:prstGeom prst="rect">
                <a:avLst/>
              </a:prstGeom>
              <a:blipFill rotWithShape="0">
                <a:blip r:embed="rId7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506263" y="2562757"/>
                <a:ext cx="4301045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Equation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+16=25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−3=±3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6,0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8</m:t>
                      </m:r>
                    </m:oMath>
                  </m:oMathPara>
                </a14:m>
                <a:endParaRPr lang="en-GB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63" y="2562757"/>
                <a:ext cx="4301045" cy="3693319"/>
              </a:xfrm>
              <a:prstGeom prst="rect">
                <a:avLst/>
              </a:prstGeom>
              <a:blipFill rotWithShape="0">
                <a:blip r:embed="rId8"/>
                <a:stretch>
                  <a:fillRect l="-1133" t="-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265306" y="2872059"/>
            <a:ext cx="2876318" cy="414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65306" y="3750889"/>
            <a:ext cx="2876318" cy="13167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65306" y="5352656"/>
            <a:ext cx="2876318" cy="945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00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16364</TotalTime>
  <Words>1821</Words>
  <Application>Microsoft Office PowerPoint</Application>
  <PresentationFormat>On-screen Show (4:3)</PresentationFormat>
  <Paragraphs>520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RotisSansSerif</vt:lpstr>
      <vt:lpstr>Times New Roman</vt:lpstr>
      <vt:lpstr>Wingdings</vt:lpstr>
      <vt:lpstr>Office Theme</vt:lpstr>
      <vt:lpstr>IGCSE Equations of Circles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588</cp:revision>
  <dcterms:created xsi:type="dcterms:W3CDTF">2013-02-28T07:36:55Z</dcterms:created>
  <dcterms:modified xsi:type="dcterms:W3CDTF">2015-08-19T21:20:15Z</dcterms:modified>
</cp:coreProperties>
</file>