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  <p:sldId id="262" r:id="rId7"/>
    <p:sldId id="264" r:id="rId8"/>
    <p:sldId id="278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80" r:id="rId17"/>
    <p:sldId id="293" r:id="rId18"/>
    <p:sldId id="294" r:id="rId19"/>
    <p:sldId id="296" r:id="rId20"/>
    <p:sldId id="295" r:id="rId21"/>
    <p:sldId id="271" r:id="rId22"/>
    <p:sldId id="272" r:id="rId23"/>
    <p:sldId id="274" r:id="rId24"/>
    <p:sldId id="298" r:id="rId25"/>
    <p:sldId id="275" r:id="rId26"/>
    <p:sldId id="297" r:id="rId27"/>
    <p:sldId id="299" r:id="rId28"/>
    <p:sldId id="260" r:id="rId29"/>
    <p:sldId id="263" r:id="rId30"/>
    <p:sldId id="273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7D15-4802-4F63-9A49-272FCABE9492}" type="datetimeFigureOut">
              <a:rPr lang="en-GB" smtClean="0"/>
              <a:pPr/>
              <a:t>20/11/2016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A87F3-3518-434C-8471-5BC98EA23B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17" Type="http://schemas.openxmlformats.org/officeDocument/2006/relationships/image" Target="../media/image27.png"/><Relationship Id="rId2" Type="http://schemas.openxmlformats.org/officeDocument/2006/relationships/image" Target="../media/image12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5" Type="http://schemas.openxmlformats.org/officeDocument/2006/relationships/image" Target="../media/image2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Relationship Id="rId1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18" Type="http://schemas.openxmlformats.org/officeDocument/2006/relationships/image" Target="../media/image44.png"/><Relationship Id="rId26" Type="http://schemas.openxmlformats.org/officeDocument/2006/relationships/image" Target="../media/image52.png"/><Relationship Id="rId3" Type="http://schemas.openxmlformats.org/officeDocument/2006/relationships/image" Target="../media/image29.png"/><Relationship Id="rId21" Type="http://schemas.openxmlformats.org/officeDocument/2006/relationships/image" Target="../media/image47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3.png"/><Relationship Id="rId25" Type="http://schemas.openxmlformats.org/officeDocument/2006/relationships/image" Target="../media/image51.png"/><Relationship Id="rId2" Type="http://schemas.openxmlformats.org/officeDocument/2006/relationships/image" Target="../media/image28.png"/><Relationship Id="rId16" Type="http://schemas.openxmlformats.org/officeDocument/2006/relationships/image" Target="../media/image42.png"/><Relationship Id="rId20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11" Type="http://schemas.openxmlformats.org/officeDocument/2006/relationships/image" Target="../media/image37.png"/><Relationship Id="rId24" Type="http://schemas.openxmlformats.org/officeDocument/2006/relationships/image" Target="../media/image50.png"/><Relationship Id="rId5" Type="http://schemas.openxmlformats.org/officeDocument/2006/relationships/image" Target="../media/image31.png"/><Relationship Id="rId15" Type="http://schemas.openxmlformats.org/officeDocument/2006/relationships/image" Target="../media/image41.png"/><Relationship Id="rId23" Type="http://schemas.openxmlformats.org/officeDocument/2006/relationships/image" Target="../media/image49.png"/><Relationship Id="rId10" Type="http://schemas.openxmlformats.org/officeDocument/2006/relationships/image" Target="../media/image36.png"/><Relationship Id="rId19" Type="http://schemas.openxmlformats.org/officeDocument/2006/relationships/image" Target="../media/image45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Relationship Id="rId14" Type="http://schemas.openxmlformats.org/officeDocument/2006/relationships/image" Target="../media/image40.png"/><Relationship Id="rId22" Type="http://schemas.openxmlformats.org/officeDocument/2006/relationships/image" Target="../media/image48.png"/><Relationship Id="rId27" Type="http://schemas.openxmlformats.org/officeDocument/2006/relationships/image" Target="../media/image5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13" Type="http://schemas.openxmlformats.org/officeDocument/2006/relationships/image" Target="../media/image65.png"/><Relationship Id="rId18" Type="http://schemas.openxmlformats.org/officeDocument/2006/relationships/image" Target="../media/image70.png"/><Relationship Id="rId26" Type="http://schemas.openxmlformats.org/officeDocument/2006/relationships/image" Target="../media/image78.png"/><Relationship Id="rId3" Type="http://schemas.openxmlformats.org/officeDocument/2006/relationships/image" Target="../media/image55.png"/><Relationship Id="rId21" Type="http://schemas.openxmlformats.org/officeDocument/2006/relationships/image" Target="../media/image73.png"/><Relationship Id="rId34" Type="http://schemas.openxmlformats.org/officeDocument/2006/relationships/image" Target="../media/image86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17" Type="http://schemas.openxmlformats.org/officeDocument/2006/relationships/image" Target="../media/image69.png"/><Relationship Id="rId25" Type="http://schemas.openxmlformats.org/officeDocument/2006/relationships/image" Target="../media/image77.png"/><Relationship Id="rId33" Type="http://schemas.openxmlformats.org/officeDocument/2006/relationships/image" Target="../media/image85.png"/><Relationship Id="rId38" Type="http://schemas.openxmlformats.org/officeDocument/2006/relationships/image" Target="../media/image90.png"/><Relationship Id="rId2" Type="http://schemas.openxmlformats.org/officeDocument/2006/relationships/image" Target="../media/image54.png"/><Relationship Id="rId16" Type="http://schemas.openxmlformats.org/officeDocument/2006/relationships/image" Target="../media/image68.png"/><Relationship Id="rId20" Type="http://schemas.openxmlformats.org/officeDocument/2006/relationships/image" Target="../media/image72.png"/><Relationship Id="rId29" Type="http://schemas.openxmlformats.org/officeDocument/2006/relationships/image" Target="../media/image8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24" Type="http://schemas.openxmlformats.org/officeDocument/2006/relationships/image" Target="../media/image76.png"/><Relationship Id="rId32" Type="http://schemas.openxmlformats.org/officeDocument/2006/relationships/image" Target="../media/image84.png"/><Relationship Id="rId37" Type="http://schemas.openxmlformats.org/officeDocument/2006/relationships/image" Target="../media/image89.png"/><Relationship Id="rId5" Type="http://schemas.openxmlformats.org/officeDocument/2006/relationships/image" Target="../media/image57.png"/><Relationship Id="rId15" Type="http://schemas.openxmlformats.org/officeDocument/2006/relationships/image" Target="../media/image67.png"/><Relationship Id="rId23" Type="http://schemas.openxmlformats.org/officeDocument/2006/relationships/image" Target="../media/image75.png"/><Relationship Id="rId28" Type="http://schemas.openxmlformats.org/officeDocument/2006/relationships/image" Target="../media/image80.png"/><Relationship Id="rId36" Type="http://schemas.openxmlformats.org/officeDocument/2006/relationships/image" Target="../media/image88.png"/><Relationship Id="rId10" Type="http://schemas.openxmlformats.org/officeDocument/2006/relationships/image" Target="../media/image62.png"/><Relationship Id="rId19" Type="http://schemas.openxmlformats.org/officeDocument/2006/relationships/image" Target="../media/image71.png"/><Relationship Id="rId31" Type="http://schemas.openxmlformats.org/officeDocument/2006/relationships/image" Target="../media/image83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Relationship Id="rId14" Type="http://schemas.openxmlformats.org/officeDocument/2006/relationships/image" Target="../media/image66.png"/><Relationship Id="rId22" Type="http://schemas.openxmlformats.org/officeDocument/2006/relationships/image" Target="../media/image74.png"/><Relationship Id="rId27" Type="http://schemas.openxmlformats.org/officeDocument/2006/relationships/image" Target="../media/image79.png"/><Relationship Id="rId30" Type="http://schemas.openxmlformats.org/officeDocument/2006/relationships/image" Target="../media/image82.png"/><Relationship Id="rId35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13" Type="http://schemas.openxmlformats.org/officeDocument/2006/relationships/image" Target="../media/image102.png"/><Relationship Id="rId18" Type="http://schemas.openxmlformats.org/officeDocument/2006/relationships/image" Target="../media/image10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12" Type="http://schemas.openxmlformats.org/officeDocument/2006/relationships/image" Target="../media/image101.png"/><Relationship Id="rId17" Type="http://schemas.openxmlformats.org/officeDocument/2006/relationships/image" Target="../media/image106.png"/><Relationship Id="rId2" Type="http://schemas.openxmlformats.org/officeDocument/2006/relationships/image" Target="../media/image91.png"/><Relationship Id="rId16" Type="http://schemas.openxmlformats.org/officeDocument/2006/relationships/image" Target="../media/image10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5.png"/><Relationship Id="rId11" Type="http://schemas.openxmlformats.org/officeDocument/2006/relationships/image" Target="../media/image100.png"/><Relationship Id="rId5" Type="http://schemas.openxmlformats.org/officeDocument/2006/relationships/image" Target="../media/image94.png"/><Relationship Id="rId15" Type="http://schemas.openxmlformats.org/officeDocument/2006/relationships/image" Target="../media/image104.png"/><Relationship Id="rId10" Type="http://schemas.openxmlformats.org/officeDocument/2006/relationships/image" Target="../media/image99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Relationship Id="rId14" Type="http://schemas.openxmlformats.org/officeDocument/2006/relationships/image" Target="../media/image10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4.png"/><Relationship Id="rId3" Type="http://schemas.openxmlformats.org/officeDocument/2006/relationships/image" Target="../media/image10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3.png"/><Relationship Id="rId2" Type="http://schemas.openxmlformats.org/officeDocument/2006/relationships/image" Target="../media/image108.png"/><Relationship Id="rId16" Type="http://schemas.openxmlformats.org/officeDocument/2006/relationships/image" Target="../media/image1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5" Type="http://schemas.openxmlformats.org/officeDocument/2006/relationships/image" Target="../media/image111.png"/><Relationship Id="rId15" Type="http://schemas.openxmlformats.org/officeDocument/2006/relationships/image" Target="../media/image121.png"/><Relationship Id="rId10" Type="http://schemas.openxmlformats.org/officeDocument/2006/relationships/image" Target="../media/image116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png"/><Relationship Id="rId13" Type="http://schemas.openxmlformats.org/officeDocument/2006/relationships/image" Target="../media/image136.png"/><Relationship Id="rId18" Type="http://schemas.openxmlformats.org/officeDocument/2006/relationships/image" Target="../media/image141.png"/><Relationship Id="rId3" Type="http://schemas.openxmlformats.org/officeDocument/2006/relationships/image" Target="../media/image126.png"/><Relationship Id="rId21" Type="http://schemas.openxmlformats.org/officeDocument/2006/relationships/image" Target="../media/image144.png"/><Relationship Id="rId7" Type="http://schemas.openxmlformats.org/officeDocument/2006/relationships/image" Target="../media/image130.png"/><Relationship Id="rId12" Type="http://schemas.openxmlformats.org/officeDocument/2006/relationships/image" Target="../media/image135.png"/><Relationship Id="rId17" Type="http://schemas.openxmlformats.org/officeDocument/2006/relationships/image" Target="../media/image140.png"/><Relationship Id="rId2" Type="http://schemas.openxmlformats.org/officeDocument/2006/relationships/image" Target="../media/image125.png"/><Relationship Id="rId16" Type="http://schemas.openxmlformats.org/officeDocument/2006/relationships/image" Target="../media/image139.png"/><Relationship Id="rId20" Type="http://schemas.openxmlformats.org/officeDocument/2006/relationships/image" Target="../media/image14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9.png"/><Relationship Id="rId11" Type="http://schemas.openxmlformats.org/officeDocument/2006/relationships/image" Target="../media/image134.png"/><Relationship Id="rId5" Type="http://schemas.openxmlformats.org/officeDocument/2006/relationships/image" Target="../media/image128.png"/><Relationship Id="rId15" Type="http://schemas.openxmlformats.org/officeDocument/2006/relationships/image" Target="../media/image138.png"/><Relationship Id="rId10" Type="http://schemas.openxmlformats.org/officeDocument/2006/relationships/image" Target="../media/image133.png"/><Relationship Id="rId19" Type="http://schemas.openxmlformats.org/officeDocument/2006/relationships/image" Target="../media/image142.png"/><Relationship Id="rId4" Type="http://schemas.openxmlformats.org/officeDocument/2006/relationships/image" Target="../media/image127.png"/><Relationship Id="rId9" Type="http://schemas.openxmlformats.org/officeDocument/2006/relationships/image" Target="../media/image132.png"/><Relationship Id="rId14" Type="http://schemas.openxmlformats.org/officeDocument/2006/relationships/image" Target="../media/image137.png"/><Relationship Id="rId22" Type="http://schemas.openxmlformats.org/officeDocument/2006/relationships/image" Target="../media/image14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4.png"/><Relationship Id="rId13" Type="http://schemas.openxmlformats.org/officeDocument/2006/relationships/image" Target="../media/image159.png"/><Relationship Id="rId18" Type="http://schemas.openxmlformats.org/officeDocument/2006/relationships/image" Target="../media/image164.png"/><Relationship Id="rId3" Type="http://schemas.openxmlformats.org/officeDocument/2006/relationships/image" Target="../media/image149.png"/><Relationship Id="rId21" Type="http://schemas.openxmlformats.org/officeDocument/2006/relationships/image" Target="../media/image167.png"/><Relationship Id="rId7" Type="http://schemas.openxmlformats.org/officeDocument/2006/relationships/image" Target="../media/image153.png"/><Relationship Id="rId12" Type="http://schemas.openxmlformats.org/officeDocument/2006/relationships/image" Target="../media/image158.png"/><Relationship Id="rId17" Type="http://schemas.openxmlformats.org/officeDocument/2006/relationships/image" Target="../media/image163.png"/><Relationship Id="rId2" Type="http://schemas.openxmlformats.org/officeDocument/2006/relationships/image" Target="../media/image148.png"/><Relationship Id="rId16" Type="http://schemas.openxmlformats.org/officeDocument/2006/relationships/image" Target="../media/image162.png"/><Relationship Id="rId20" Type="http://schemas.openxmlformats.org/officeDocument/2006/relationships/image" Target="../media/image16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2.png"/><Relationship Id="rId11" Type="http://schemas.openxmlformats.org/officeDocument/2006/relationships/image" Target="../media/image157.png"/><Relationship Id="rId5" Type="http://schemas.openxmlformats.org/officeDocument/2006/relationships/image" Target="../media/image151.png"/><Relationship Id="rId15" Type="http://schemas.openxmlformats.org/officeDocument/2006/relationships/image" Target="../media/image161.png"/><Relationship Id="rId23" Type="http://schemas.openxmlformats.org/officeDocument/2006/relationships/image" Target="../media/image169.png"/><Relationship Id="rId10" Type="http://schemas.openxmlformats.org/officeDocument/2006/relationships/image" Target="../media/image156.png"/><Relationship Id="rId19" Type="http://schemas.openxmlformats.org/officeDocument/2006/relationships/image" Target="../media/image165.png"/><Relationship Id="rId4" Type="http://schemas.openxmlformats.org/officeDocument/2006/relationships/image" Target="../media/image150.png"/><Relationship Id="rId9" Type="http://schemas.openxmlformats.org/officeDocument/2006/relationships/image" Target="../media/image155.png"/><Relationship Id="rId14" Type="http://schemas.openxmlformats.org/officeDocument/2006/relationships/image" Target="../media/image160.png"/><Relationship Id="rId22" Type="http://schemas.openxmlformats.org/officeDocument/2006/relationships/image" Target="../media/image168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13" Type="http://schemas.openxmlformats.org/officeDocument/2006/relationships/image" Target="../media/image181.png"/><Relationship Id="rId18" Type="http://schemas.openxmlformats.org/officeDocument/2006/relationships/image" Target="../media/image186.png"/><Relationship Id="rId26" Type="http://schemas.openxmlformats.org/officeDocument/2006/relationships/image" Target="../media/image194.png"/><Relationship Id="rId3" Type="http://schemas.openxmlformats.org/officeDocument/2006/relationships/image" Target="../media/image171.png"/><Relationship Id="rId21" Type="http://schemas.openxmlformats.org/officeDocument/2006/relationships/image" Target="../media/image189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17" Type="http://schemas.openxmlformats.org/officeDocument/2006/relationships/image" Target="../media/image185.png"/><Relationship Id="rId25" Type="http://schemas.openxmlformats.org/officeDocument/2006/relationships/image" Target="../media/image193.png"/><Relationship Id="rId2" Type="http://schemas.openxmlformats.org/officeDocument/2006/relationships/image" Target="../media/image170.png"/><Relationship Id="rId16" Type="http://schemas.openxmlformats.org/officeDocument/2006/relationships/image" Target="../media/image184.png"/><Relationship Id="rId20" Type="http://schemas.openxmlformats.org/officeDocument/2006/relationships/image" Target="../media/image18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4.png"/><Relationship Id="rId11" Type="http://schemas.openxmlformats.org/officeDocument/2006/relationships/image" Target="../media/image179.png"/><Relationship Id="rId24" Type="http://schemas.openxmlformats.org/officeDocument/2006/relationships/image" Target="../media/image192.png"/><Relationship Id="rId5" Type="http://schemas.openxmlformats.org/officeDocument/2006/relationships/image" Target="../media/image173.png"/><Relationship Id="rId15" Type="http://schemas.openxmlformats.org/officeDocument/2006/relationships/image" Target="../media/image183.png"/><Relationship Id="rId23" Type="http://schemas.openxmlformats.org/officeDocument/2006/relationships/image" Target="../media/image191.png"/><Relationship Id="rId28" Type="http://schemas.openxmlformats.org/officeDocument/2006/relationships/image" Target="../media/image196.png"/><Relationship Id="rId10" Type="http://schemas.openxmlformats.org/officeDocument/2006/relationships/image" Target="../media/image178.png"/><Relationship Id="rId19" Type="http://schemas.openxmlformats.org/officeDocument/2006/relationships/image" Target="../media/image187.png"/><Relationship Id="rId4" Type="http://schemas.openxmlformats.org/officeDocument/2006/relationships/image" Target="../media/image172.png"/><Relationship Id="rId9" Type="http://schemas.openxmlformats.org/officeDocument/2006/relationships/image" Target="../media/image177.png"/><Relationship Id="rId14" Type="http://schemas.openxmlformats.org/officeDocument/2006/relationships/image" Target="../media/image182.png"/><Relationship Id="rId22" Type="http://schemas.openxmlformats.org/officeDocument/2006/relationships/image" Target="../media/image190.png"/><Relationship Id="rId27" Type="http://schemas.openxmlformats.org/officeDocument/2006/relationships/image" Target="../media/image195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3.png"/><Relationship Id="rId13" Type="http://schemas.openxmlformats.org/officeDocument/2006/relationships/image" Target="../media/image208.png"/><Relationship Id="rId18" Type="http://schemas.openxmlformats.org/officeDocument/2006/relationships/image" Target="../media/image213.png"/><Relationship Id="rId3" Type="http://schemas.openxmlformats.org/officeDocument/2006/relationships/image" Target="../media/image198.png"/><Relationship Id="rId7" Type="http://schemas.openxmlformats.org/officeDocument/2006/relationships/image" Target="../media/image202.png"/><Relationship Id="rId12" Type="http://schemas.openxmlformats.org/officeDocument/2006/relationships/image" Target="../media/image207.png"/><Relationship Id="rId17" Type="http://schemas.openxmlformats.org/officeDocument/2006/relationships/image" Target="../media/image212.png"/><Relationship Id="rId2" Type="http://schemas.openxmlformats.org/officeDocument/2006/relationships/image" Target="../media/image197.png"/><Relationship Id="rId16" Type="http://schemas.openxmlformats.org/officeDocument/2006/relationships/image" Target="../media/image211.png"/><Relationship Id="rId20" Type="http://schemas.openxmlformats.org/officeDocument/2006/relationships/image" Target="../media/image2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1.png"/><Relationship Id="rId11" Type="http://schemas.openxmlformats.org/officeDocument/2006/relationships/image" Target="../media/image206.png"/><Relationship Id="rId5" Type="http://schemas.openxmlformats.org/officeDocument/2006/relationships/image" Target="../media/image200.png"/><Relationship Id="rId15" Type="http://schemas.openxmlformats.org/officeDocument/2006/relationships/image" Target="../media/image210.png"/><Relationship Id="rId10" Type="http://schemas.openxmlformats.org/officeDocument/2006/relationships/image" Target="../media/image205.png"/><Relationship Id="rId19" Type="http://schemas.openxmlformats.org/officeDocument/2006/relationships/image" Target="../media/image214.png"/><Relationship Id="rId4" Type="http://schemas.openxmlformats.org/officeDocument/2006/relationships/image" Target="../media/image199.png"/><Relationship Id="rId9" Type="http://schemas.openxmlformats.org/officeDocument/2006/relationships/image" Target="../media/image204.png"/><Relationship Id="rId14" Type="http://schemas.openxmlformats.org/officeDocument/2006/relationships/image" Target="../media/image20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7.png"/><Relationship Id="rId2" Type="http://schemas.openxmlformats.org/officeDocument/2006/relationships/image" Target="../media/image216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92D050"/>
                </a:solidFill>
              </a:rPr>
              <a:t>GCSE </a:t>
            </a:r>
            <a:r>
              <a:rPr lang="en-GB" dirty="0"/>
              <a:t>Circle Theorems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612" y="3645024"/>
            <a:ext cx="6984776" cy="1417712"/>
          </a:xfrm>
        </p:spPr>
        <p:txBody>
          <a:bodyPr>
            <a:normAutofit/>
          </a:bodyPr>
          <a:lstStyle/>
          <a:p>
            <a:r>
              <a:rPr lang="en-GB" sz="2800" dirty="0"/>
              <a:t>Dr J Frost (jfrost@tiffin.kingston.sch.uk)</a:t>
            </a:r>
          </a:p>
          <a:p>
            <a:r>
              <a:rPr lang="en-GB" sz="2800" b="1" dirty="0"/>
              <a:t>www.drfrostmaths.com</a:t>
            </a:r>
            <a:r>
              <a:rPr lang="en-GB" sz="2800" dirty="0"/>
              <a:t>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1268760"/>
            <a:ext cx="9144000" cy="0"/>
          </a:xfrm>
          <a:prstGeom prst="line">
            <a:avLst/>
          </a:prstGeom>
          <a:ln w="762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E:\TiffinSchoolLogoSmal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212" y="111910"/>
            <a:ext cx="1008112" cy="1013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6461720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Last modified: 20</a:t>
            </a:r>
            <a:r>
              <a:rPr lang="en-GB" baseline="30000" dirty="0"/>
              <a:t>th</a:t>
            </a:r>
            <a:r>
              <a:rPr lang="en-GB" dirty="0"/>
              <a:t>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62930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12" name="Oval 11"/>
          <p:cNvSpPr/>
          <p:nvPr/>
        </p:nvSpPr>
        <p:spPr>
          <a:xfrm>
            <a:off x="899592" y="1628800"/>
            <a:ext cx="4248472" cy="43058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1021080" y="1844824"/>
            <a:ext cx="1030640" cy="267383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71600" y="2924944"/>
            <a:ext cx="3960440" cy="158417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691680" y="22768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70</a:t>
            </a:r>
            <a:r>
              <a:rPr lang="en-GB" sz="2800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5" name="Right Arrow 24"/>
          <p:cNvSpPr/>
          <p:nvPr/>
        </p:nvSpPr>
        <p:spPr>
          <a:xfrm>
            <a:off x="5652120" y="2996952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 flipH="1" flipV="1">
            <a:off x="2051720" y="1844824"/>
            <a:ext cx="2736304" cy="309634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788024" y="2924944"/>
            <a:ext cx="144016" cy="2016224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Freeform 35"/>
          <p:cNvSpPr/>
          <p:nvPr/>
        </p:nvSpPr>
        <p:spPr>
          <a:xfrm>
            <a:off x="1874520" y="2225040"/>
            <a:ext cx="487680" cy="91440"/>
          </a:xfrm>
          <a:custGeom>
            <a:avLst/>
            <a:gdLst>
              <a:gd name="connsiteX0" fmla="*/ 0 w 487680"/>
              <a:gd name="connsiteY0" fmla="*/ 60960 h 91440"/>
              <a:gd name="connsiteX1" fmla="*/ 160020 w 487680"/>
              <a:gd name="connsiteY1" fmla="*/ 91440 h 91440"/>
              <a:gd name="connsiteX2" fmla="*/ 373380 w 487680"/>
              <a:gd name="connsiteY2" fmla="*/ 60960 h 91440"/>
              <a:gd name="connsiteX3" fmla="*/ 487680 w 487680"/>
              <a:gd name="connsiteY3" fmla="*/ 0 h 9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680" h="91440">
                <a:moveTo>
                  <a:pt x="0" y="60960"/>
                </a:moveTo>
                <a:cubicBezTo>
                  <a:pt x="48895" y="76200"/>
                  <a:pt x="97790" y="91440"/>
                  <a:pt x="160020" y="91440"/>
                </a:cubicBezTo>
                <a:cubicBezTo>
                  <a:pt x="222250" y="91440"/>
                  <a:pt x="318770" y="76200"/>
                  <a:pt x="373380" y="60960"/>
                </a:cubicBezTo>
                <a:cubicBezTo>
                  <a:pt x="427990" y="45720"/>
                  <a:pt x="457835" y="22860"/>
                  <a:pt x="48768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/>
          <p:cNvSpPr/>
          <p:nvPr/>
        </p:nvSpPr>
        <p:spPr>
          <a:xfrm>
            <a:off x="1234440" y="3992880"/>
            <a:ext cx="274320" cy="304800"/>
          </a:xfrm>
          <a:custGeom>
            <a:avLst/>
            <a:gdLst>
              <a:gd name="connsiteX0" fmla="*/ 0 w 274320"/>
              <a:gd name="connsiteY0" fmla="*/ 0 h 304800"/>
              <a:gd name="connsiteX1" fmla="*/ 106680 w 274320"/>
              <a:gd name="connsiteY1" fmla="*/ 53340 h 304800"/>
              <a:gd name="connsiteX2" fmla="*/ 198120 w 274320"/>
              <a:gd name="connsiteY2" fmla="*/ 144780 h 304800"/>
              <a:gd name="connsiteX3" fmla="*/ 274320 w 274320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304800">
                <a:moveTo>
                  <a:pt x="0" y="0"/>
                </a:moveTo>
                <a:cubicBezTo>
                  <a:pt x="36830" y="14605"/>
                  <a:pt x="73660" y="29210"/>
                  <a:pt x="106680" y="53340"/>
                </a:cubicBezTo>
                <a:cubicBezTo>
                  <a:pt x="139700" y="77470"/>
                  <a:pt x="170180" y="102870"/>
                  <a:pt x="198120" y="144780"/>
                </a:cubicBezTo>
                <a:cubicBezTo>
                  <a:pt x="226060" y="186690"/>
                  <a:pt x="250190" y="245745"/>
                  <a:pt x="274320" y="3048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/>
          <p:cNvSpPr/>
          <p:nvPr/>
        </p:nvSpPr>
        <p:spPr>
          <a:xfrm>
            <a:off x="4389120" y="3139440"/>
            <a:ext cx="502920" cy="251460"/>
          </a:xfrm>
          <a:custGeom>
            <a:avLst/>
            <a:gdLst>
              <a:gd name="connsiteX0" fmla="*/ 0 w 502920"/>
              <a:gd name="connsiteY0" fmla="*/ 0 h 251460"/>
              <a:gd name="connsiteX1" fmla="*/ 121920 w 502920"/>
              <a:gd name="connsiteY1" fmla="*/ 129540 h 251460"/>
              <a:gd name="connsiteX2" fmla="*/ 297180 w 502920"/>
              <a:gd name="connsiteY2" fmla="*/ 220980 h 251460"/>
              <a:gd name="connsiteX3" fmla="*/ 502920 w 502920"/>
              <a:gd name="connsiteY3" fmla="*/ 251460 h 2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2920" h="251460">
                <a:moveTo>
                  <a:pt x="0" y="0"/>
                </a:moveTo>
                <a:cubicBezTo>
                  <a:pt x="36195" y="46355"/>
                  <a:pt x="72390" y="92710"/>
                  <a:pt x="121920" y="129540"/>
                </a:cubicBezTo>
                <a:cubicBezTo>
                  <a:pt x="171450" y="166370"/>
                  <a:pt x="233680" y="200660"/>
                  <a:pt x="297180" y="220980"/>
                </a:cubicBezTo>
                <a:cubicBezTo>
                  <a:pt x="360680" y="241300"/>
                  <a:pt x="431800" y="246380"/>
                  <a:pt x="502920" y="25146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1259632" y="364502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60</a:t>
            </a:r>
            <a:r>
              <a:rPr lang="en-GB" sz="2800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40" name="TextBox 39"/>
          <p:cNvSpPr txBox="1"/>
          <p:nvPr/>
        </p:nvSpPr>
        <p:spPr>
          <a:xfrm>
            <a:off x="3923928" y="328498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70</a:t>
            </a:r>
            <a:r>
              <a:rPr lang="en-GB" sz="2800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995936" y="3356992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43" name="TextBox 42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44" name="TextBox 43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50" name="Rectangle 49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580112" y="1412776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060848"/>
            <a:ext cx="5577433" cy="328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1763688" y="350100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115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763688" y="3431421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2" name="TextBox 31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7" name="Right Arrow 36"/>
          <p:cNvSpPr/>
          <p:nvPr/>
        </p:nvSpPr>
        <p:spPr>
          <a:xfrm>
            <a:off x="5508104" y="630932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628800"/>
            <a:ext cx="40957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580112" y="764704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851920" y="3212976"/>
            <a:ext cx="567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70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3779912" y="3140968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80112" y="558924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4419600" cy="433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724128" y="306896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4283968" y="2996952"/>
            <a:ext cx="567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32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4139952" y="2924944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724128" y="558924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44824"/>
            <a:ext cx="49434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25" name="Right Arrow 24"/>
          <p:cNvSpPr/>
          <p:nvPr/>
        </p:nvSpPr>
        <p:spPr>
          <a:xfrm>
            <a:off x="5724128" y="378904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2771800" y="2636912"/>
            <a:ext cx="567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31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2699792" y="2636912"/>
            <a:ext cx="576064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652120" y="630932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1" name="Right Arrow 20"/>
          <p:cNvSpPr/>
          <p:nvPr/>
        </p:nvSpPr>
        <p:spPr>
          <a:xfrm>
            <a:off x="5724128" y="1412776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19" grpId="0" animBg="1"/>
      <p:bldP spid="2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Check Your Understanding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391592" y="849536"/>
            <a:ext cx="3253562" cy="32110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>
            <a:off x="2773210" y="1038161"/>
            <a:ext cx="882650" cy="13423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882668" y="1022921"/>
            <a:ext cx="1882922" cy="259672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79200" y="1328475"/>
                <a:ext cx="532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73°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200" y="1328475"/>
                <a:ext cx="532566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256564" y="2874087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37°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564" y="2874087"/>
                <a:ext cx="64761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41656" y="818990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1656" y="818990"/>
                <a:ext cx="64761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7746" y="3504665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746" y="3504665"/>
                <a:ext cx="64761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502688" y="2214934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688" y="2214934"/>
                <a:ext cx="64761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 flipV="1">
            <a:off x="895368" y="2374201"/>
            <a:ext cx="2754142" cy="12454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 rot="1321426">
            <a:off x="725291" y="1541125"/>
            <a:ext cx="166441" cy="393700"/>
          </a:xfrm>
          <a:custGeom>
            <a:avLst/>
            <a:gdLst>
              <a:gd name="connsiteX0" fmla="*/ 127000 w 166441"/>
              <a:gd name="connsiteY0" fmla="*/ 0 h 393700"/>
              <a:gd name="connsiteX1" fmla="*/ 158750 w 166441"/>
              <a:gd name="connsiteY1" fmla="*/ 228600 h 393700"/>
              <a:gd name="connsiteX2" fmla="*/ 0 w 166441"/>
              <a:gd name="connsiteY2" fmla="*/ 393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93700">
                <a:moveTo>
                  <a:pt x="127000" y="0"/>
                </a:moveTo>
                <a:cubicBezTo>
                  <a:pt x="153458" y="81491"/>
                  <a:pt x="179917" y="162983"/>
                  <a:pt x="158750" y="228600"/>
                </a:cubicBezTo>
                <a:cubicBezTo>
                  <a:pt x="137583" y="294217"/>
                  <a:pt x="68791" y="343958"/>
                  <a:pt x="0" y="3937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601511" y="1022921"/>
            <a:ext cx="2156459" cy="64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614210" y="1663001"/>
            <a:ext cx="281158" cy="19566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02667" y="1693481"/>
                <a:ext cx="32892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667" y="1693481"/>
                <a:ext cx="328921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Freeform 17"/>
          <p:cNvSpPr/>
          <p:nvPr/>
        </p:nvSpPr>
        <p:spPr>
          <a:xfrm>
            <a:off x="2546382" y="1298836"/>
            <a:ext cx="382772" cy="42658"/>
          </a:xfrm>
          <a:custGeom>
            <a:avLst/>
            <a:gdLst>
              <a:gd name="connsiteX0" fmla="*/ 0 w 382772"/>
              <a:gd name="connsiteY0" fmla="*/ 10632 h 42658"/>
              <a:gd name="connsiteX1" fmla="*/ 148856 w 382772"/>
              <a:gd name="connsiteY1" fmla="*/ 42530 h 42658"/>
              <a:gd name="connsiteX2" fmla="*/ 382772 w 382772"/>
              <a:gd name="connsiteY2" fmla="*/ 0 h 42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2772" h="42658">
                <a:moveTo>
                  <a:pt x="0" y="10632"/>
                </a:moveTo>
                <a:cubicBezTo>
                  <a:pt x="42530" y="27467"/>
                  <a:pt x="85061" y="44302"/>
                  <a:pt x="148856" y="42530"/>
                </a:cubicBezTo>
                <a:cubicBezTo>
                  <a:pt x="212651" y="40758"/>
                  <a:pt x="297711" y="20379"/>
                  <a:pt x="382772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 rot="2233690">
            <a:off x="1203136" y="3166864"/>
            <a:ext cx="329609" cy="102008"/>
          </a:xfrm>
          <a:custGeom>
            <a:avLst/>
            <a:gdLst>
              <a:gd name="connsiteX0" fmla="*/ 0 w 329609"/>
              <a:gd name="connsiteY0" fmla="*/ 16947 h 102008"/>
              <a:gd name="connsiteX1" fmla="*/ 180753 w 329609"/>
              <a:gd name="connsiteY1" fmla="*/ 6315 h 102008"/>
              <a:gd name="connsiteX2" fmla="*/ 329609 w 329609"/>
              <a:gd name="connsiteY2" fmla="*/ 102008 h 102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609" h="102008">
                <a:moveTo>
                  <a:pt x="0" y="16947"/>
                </a:moveTo>
                <a:cubicBezTo>
                  <a:pt x="62909" y="4542"/>
                  <a:pt x="125818" y="-7862"/>
                  <a:pt x="180753" y="6315"/>
                </a:cubicBezTo>
                <a:cubicBezTo>
                  <a:pt x="235688" y="20492"/>
                  <a:pt x="282648" y="61250"/>
                  <a:pt x="329609" y="10200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60751" y="1379319"/>
                <a:ext cx="4586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751" y="1379319"/>
                <a:ext cx="458640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3634786" y="3000956"/>
            <a:ext cx="3253562" cy="321103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5279804" y="4481171"/>
            <a:ext cx="3638168" cy="11614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5578254" y="4975874"/>
            <a:ext cx="1272793" cy="121027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741899" y="5401303"/>
                <a:ext cx="5325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24°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1899" y="5401303"/>
                <a:ext cx="53256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282625" y="4662339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82625" y="4662339"/>
                <a:ext cx="647611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/>
          <p:cNvSpPr/>
          <p:nvPr/>
        </p:nvSpPr>
        <p:spPr>
          <a:xfrm>
            <a:off x="5239085" y="4455224"/>
            <a:ext cx="71060" cy="7230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843249" y="4228353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249" y="4228353"/>
                <a:ext cx="64761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 flipH="1">
            <a:off x="3882805" y="5647387"/>
            <a:ext cx="5039930" cy="80545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655428" y="4674389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5428" y="4674389"/>
                <a:ext cx="64761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278440" y="6151385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8440" y="6151385"/>
                <a:ext cx="647611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8648269" y="5581010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8269" y="5581010"/>
                <a:ext cx="64761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/>
          <p:nvPr/>
        </p:nvCxnSpPr>
        <p:spPr>
          <a:xfrm flipH="1" flipV="1">
            <a:off x="5273455" y="4500222"/>
            <a:ext cx="300037" cy="16859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Freeform 32"/>
          <p:cNvSpPr/>
          <p:nvPr/>
        </p:nvSpPr>
        <p:spPr>
          <a:xfrm rot="13346588">
            <a:off x="8140085" y="5460400"/>
            <a:ext cx="191034" cy="283412"/>
          </a:xfrm>
          <a:custGeom>
            <a:avLst/>
            <a:gdLst>
              <a:gd name="connsiteX0" fmla="*/ 0 w 261812"/>
              <a:gd name="connsiteY0" fmla="*/ 0 h 358140"/>
              <a:gd name="connsiteX1" fmla="*/ 175260 w 261812"/>
              <a:gd name="connsiteY1" fmla="*/ 114300 h 358140"/>
              <a:gd name="connsiteX2" fmla="*/ 251460 w 261812"/>
              <a:gd name="connsiteY2" fmla="*/ 251460 h 358140"/>
              <a:gd name="connsiteX3" fmla="*/ 259080 w 261812"/>
              <a:gd name="connsiteY3" fmla="*/ 35814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812" h="358140">
                <a:moveTo>
                  <a:pt x="0" y="0"/>
                </a:moveTo>
                <a:cubicBezTo>
                  <a:pt x="66675" y="36195"/>
                  <a:pt x="133350" y="72390"/>
                  <a:pt x="175260" y="114300"/>
                </a:cubicBezTo>
                <a:cubicBezTo>
                  <a:pt x="217170" y="156210"/>
                  <a:pt x="237490" y="210820"/>
                  <a:pt x="251460" y="251460"/>
                </a:cubicBezTo>
                <a:cubicBezTo>
                  <a:pt x="265430" y="292100"/>
                  <a:pt x="262255" y="325120"/>
                  <a:pt x="259080" y="3581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/>
          <p:cNvSpPr/>
          <p:nvPr/>
        </p:nvSpPr>
        <p:spPr>
          <a:xfrm rot="9590124">
            <a:off x="6466055" y="4894316"/>
            <a:ext cx="144824" cy="367657"/>
          </a:xfrm>
          <a:custGeom>
            <a:avLst/>
            <a:gdLst>
              <a:gd name="connsiteX0" fmla="*/ 127000 w 166441"/>
              <a:gd name="connsiteY0" fmla="*/ 0 h 393700"/>
              <a:gd name="connsiteX1" fmla="*/ 158750 w 166441"/>
              <a:gd name="connsiteY1" fmla="*/ 228600 h 393700"/>
              <a:gd name="connsiteX2" fmla="*/ 0 w 166441"/>
              <a:gd name="connsiteY2" fmla="*/ 393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93700">
                <a:moveTo>
                  <a:pt x="127000" y="0"/>
                </a:moveTo>
                <a:cubicBezTo>
                  <a:pt x="153458" y="81491"/>
                  <a:pt x="179917" y="162983"/>
                  <a:pt x="158750" y="228600"/>
                </a:cubicBezTo>
                <a:cubicBezTo>
                  <a:pt x="137583" y="294217"/>
                  <a:pt x="68791" y="343958"/>
                  <a:pt x="0" y="3937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/>
          <p:cNvSpPr/>
          <p:nvPr/>
        </p:nvSpPr>
        <p:spPr>
          <a:xfrm rot="1798377">
            <a:off x="5417713" y="4548243"/>
            <a:ext cx="144824" cy="367657"/>
          </a:xfrm>
          <a:custGeom>
            <a:avLst/>
            <a:gdLst>
              <a:gd name="connsiteX0" fmla="*/ 127000 w 166441"/>
              <a:gd name="connsiteY0" fmla="*/ 0 h 393700"/>
              <a:gd name="connsiteX1" fmla="*/ 158750 w 166441"/>
              <a:gd name="connsiteY1" fmla="*/ 228600 h 393700"/>
              <a:gd name="connsiteX2" fmla="*/ 0 w 166441"/>
              <a:gd name="connsiteY2" fmla="*/ 393700 h 393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441" h="393700">
                <a:moveTo>
                  <a:pt x="127000" y="0"/>
                </a:moveTo>
                <a:cubicBezTo>
                  <a:pt x="153458" y="81491"/>
                  <a:pt x="179917" y="162983"/>
                  <a:pt x="158750" y="228600"/>
                </a:cubicBezTo>
                <a:cubicBezTo>
                  <a:pt x="137583" y="294217"/>
                  <a:pt x="68791" y="343958"/>
                  <a:pt x="0" y="39370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988900" y="4859055"/>
                <a:ext cx="64761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900" y="4859055"/>
                <a:ext cx="647611" cy="369332"/>
              </a:xfrm>
              <a:prstGeom prst="rect">
                <a:avLst/>
              </a:prstGeom>
              <a:blipFill>
                <a:blip r:embed="rId15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843249" y="1108706"/>
                <a:ext cx="193386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=110°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3249" y="1108706"/>
                <a:ext cx="1933869" cy="584775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068975" y="5350236"/>
                <a:ext cx="193386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=66°</m:t>
                      </m:r>
                    </m:oMath>
                    <m:oMath xmlns:m="http://schemas.openxmlformats.org/officeDocument/2006/math"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3200" b="0" i="1" smtClean="0">
                          <a:latin typeface="Cambria Math" panose="02040503050406030204" pitchFamily="18" charset="0"/>
                        </a:rPr>
                        <m:t>=57°</m:t>
                      </m:r>
                    </m:oMath>
                  </m:oMathPara>
                </a14:m>
                <a:endParaRPr lang="en-GB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75" y="5350236"/>
                <a:ext cx="1933869" cy="10772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Right Arrow 38"/>
          <p:cNvSpPr/>
          <p:nvPr/>
        </p:nvSpPr>
        <p:spPr>
          <a:xfrm rot="10800000">
            <a:off x="4056076" y="1214843"/>
            <a:ext cx="697878" cy="4095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ight Arrow 39"/>
          <p:cNvSpPr/>
          <p:nvPr/>
        </p:nvSpPr>
        <p:spPr>
          <a:xfrm rot="20114919">
            <a:off x="2702001" y="4738884"/>
            <a:ext cx="697878" cy="4095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925098" y="1000859"/>
            <a:ext cx="1871334" cy="86964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973380" y="5430758"/>
            <a:ext cx="1871334" cy="106035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99978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41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467544" y="1175489"/>
            <a:ext cx="2468415" cy="2304256"/>
            <a:chOff x="1815553" y="2060848"/>
            <a:chExt cx="3456560" cy="3240000"/>
          </a:xfrm>
        </p:grpSpPr>
        <p:sp>
          <p:nvSpPr>
            <p:cNvPr id="5" name="Oval 4"/>
            <p:cNvSpPr/>
            <p:nvPr/>
          </p:nvSpPr>
          <p:spPr>
            <a:xfrm>
              <a:off x="1907704" y="2060848"/>
              <a:ext cx="3240000" cy="324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" name="Straight Connector 5"/>
            <p:cNvCxnSpPr/>
            <p:nvPr/>
          </p:nvCxnSpPr>
          <p:spPr>
            <a:xfrm flipH="1">
              <a:off x="2274412" y="4687091"/>
              <a:ext cx="2525347" cy="135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Box 6"/>
                <p:cNvSpPr txBox="1"/>
                <p:nvPr/>
              </p:nvSpPr>
              <p:spPr>
                <a:xfrm>
                  <a:off x="4160952" y="282111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" name="TextBox 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60952" y="2821118"/>
                  <a:ext cx="64761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209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" name="Straight Connector 7"/>
            <p:cNvCxnSpPr/>
            <p:nvPr/>
          </p:nvCxnSpPr>
          <p:spPr>
            <a:xfrm flipV="1">
              <a:off x="2274412" y="2379827"/>
              <a:ext cx="303143" cy="231847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2312449" y="4374996"/>
              <a:ext cx="327660" cy="320040"/>
            </a:xfrm>
            <a:custGeom>
              <a:avLst/>
              <a:gdLst>
                <a:gd name="connsiteX0" fmla="*/ 0 w 327660"/>
                <a:gd name="connsiteY0" fmla="*/ 0 h 320040"/>
                <a:gd name="connsiteX1" fmla="*/ 190500 w 327660"/>
                <a:gd name="connsiteY1" fmla="*/ 53340 h 320040"/>
                <a:gd name="connsiteX2" fmla="*/ 304800 w 327660"/>
                <a:gd name="connsiteY2" fmla="*/ 175260 h 320040"/>
                <a:gd name="connsiteX3" fmla="*/ 327660 w 327660"/>
                <a:gd name="connsiteY3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" h="320040">
                  <a:moveTo>
                    <a:pt x="0" y="0"/>
                  </a:moveTo>
                  <a:cubicBezTo>
                    <a:pt x="69850" y="12065"/>
                    <a:pt x="139700" y="24130"/>
                    <a:pt x="190500" y="53340"/>
                  </a:cubicBezTo>
                  <a:cubicBezTo>
                    <a:pt x="241300" y="82550"/>
                    <a:pt x="281940" y="130810"/>
                    <a:pt x="304800" y="175260"/>
                  </a:cubicBezTo>
                  <a:cubicBezTo>
                    <a:pt x="327660" y="219710"/>
                    <a:pt x="327660" y="269875"/>
                    <a:pt x="327660" y="3200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0" name="Straight Connector 9"/>
            <p:cNvCxnSpPr/>
            <p:nvPr/>
          </p:nvCxnSpPr>
          <p:spPr>
            <a:xfrm flipV="1">
              <a:off x="4803300" y="2683692"/>
              <a:ext cx="17725" cy="19979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77554" y="2369195"/>
              <a:ext cx="2249558" cy="33600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168199" y="2065706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68199" y="2065706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4624502" y="240675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24502" y="2406751"/>
                  <a:ext cx="6476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4542567" y="4627365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42567" y="4627365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1815553" y="4616385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15553" y="4616385"/>
                  <a:ext cx="647611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" name="Freeform 15"/>
            <p:cNvSpPr/>
            <p:nvPr/>
          </p:nvSpPr>
          <p:spPr>
            <a:xfrm rot="11489168">
              <a:off x="4530332" y="2698293"/>
              <a:ext cx="327660" cy="320040"/>
            </a:xfrm>
            <a:custGeom>
              <a:avLst/>
              <a:gdLst>
                <a:gd name="connsiteX0" fmla="*/ 0 w 327660"/>
                <a:gd name="connsiteY0" fmla="*/ 0 h 320040"/>
                <a:gd name="connsiteX1" fmla="*/ 190500 w 327660"/>
                <a:gd name="connsiteY1" fmla="*/ 53340 h 320040"/>
                <a:gd name="connsiteX2" fmla="*/ 304800 w 327660"/>
                <a:gd name="connsiteY2" fmla="*/ 175260 h 320040"/>
                <a:gd name="connsiteX3" fmla="*/ 327660 w 327660"/>
                <a:gd name="connsiteY3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" h="320040">
                  <a:moveTo>
                    <a:pt x="0" y="0"/>
                  </a:moveTo>
                  <a:cubicBezTo>
                    <a:pt x="69850" y="12065"/>
                    <a:pt x="139700" y="24130"/>
                    <a:pt x="190500" y="53340"/>
                  </a:cubicBezTo>
                  <a:cubicBezTo>
                    <a:pt x="241300" y="82550"/>
                    <a:pt x="281940" y="130810"/>
                    <a:pt x="304800" y="175260"/>
                  </a:cubicBezTo>
                  <a:cubicBezTo>
                    <a:pt x="327660" y="219710"/>
                    <a:pt x="327660" y="269875"/>
                    <a:pt x="327660" y="3200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432479" y="414288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85°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32479" y="4142884"/>
                  <a:ext cx="647611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11842"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9" name="Rectangle 18"/>
          <p:cNvSpPr/>
          <p:nvPr/>
        </p:nvSpPr>
        <p:spPr>
          <a:xfrm>
            <a:off x="173311" y="825330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394676" y="1137926"/>
            <a:ext cx="2382294" cy="2376264"/>
            <a:chOff x="4349946" y="2204864"/>
            <a:chExt cx="3253562" cy="3211033"/>
          </a:xfrm>
        </p:grpSpPr>
        <p:sp>
          <p:nvSpPr>
            <p:cNvPr id="20" name="Oval 19"/>
            <p:cNvSpPr/>
            <p:nvPr/>
          </p:nvSpPr>
          <p:spPr>
            <a:xfrm>
              <a:off x="4349946" y="2204864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1" name="Straight Connector 20"/>
            <p:cNvCxnSpPr>
              <a:stCxn id="20" idx="1"/>
              <a:endCxn id="20" idx="7"/>
            </p:cNvCxnSpPr>
            <p:nvPr/>
          </p:nvCxnSpPr>
          <p:spPr>
            <a:xfrm>
              <a:off x="4826419" y="2675109"/>
              <a:ext cx="2300616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endCxn id="20" idx="1"/>
            </p:cNvCxnSpPr>
            <p:nvPr/>
          </p:nvCxnSpPr>
          <p:spPr>
            <a:xfrm flipH="1" flipV="1">
              <a:off x="4826419" y="2675109"/>
              <a:ext cx="2525758" cy="19719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504327" y="4639720"/>
              <a:ext cx="1870887" cy="70429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5509090" y="2672698"/>
              <a:ext cx="1589678" cy="267131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5" name="Freeform 24"/>
            <p:cNvSpPr/>
            <p:nvPr/>
          </p:nvSpPr>
          <p:spPr>
            <a:xfrm rot="18679214">
              <a:off x="5200550" y="2779022"/>
              <a:ext cx="350875" cy="159489"/>
            </a:xfrm>
            <a:custGeom>
              <a:avLst/>
              <a:gdLst>
                <a:gd name="connsiteX0" fmla="*/ 0 w 350875"/>
                <a:gd name="connsiteY0" fmla="*/ 159489 h 159489"/>
                <a:gd name="connsiteX1" fmla="*/ 191386 w 350875"/>
                <a:gd name="connsiteY1" fmla="*/ 106326 h 159489"/>
                <a:gd name="connsiteX2" fmla="*/ 350875 w 350875"/>
                <a:gd name="connsiteY2" fmla="*/ 0 h 15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875" h="159489">
                  <a:moveTo>
                    <a:pt x="0" y="159489"/>
                  </a:moveTo>
                  <a:cubicBezTo>
                    <a:pt x="66453" y="146198"/>
                    <a:pt x="132907" y="132907"/>
                    <a:pt x="191386" y="106326"/>
                  </a:cubicBezTo>
                  <a:cubicBezTo>
                    <a:pt x="249865" y="79745"/>
                    <a:pt x="300370" y="39872"/>
                    <a:pt x="350875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6" name="Freeform 25"/>
            <p:cNvSpPr/>
            <p:nvPr/>
          </p:nvSpPr>
          <p:spPr>
            <a:xfrm rot="13132180">
              <a:off x="5750122" y="4933445"/>
              <a:ext cx="361507" cy="106325"/>
            </a:xfrm>
            <a:custGeom>
              <a:avLst/>
              <a:gdLst>
                <a:gd name="connsiteX0" fmla="*/ 0 w 361507"/>
                <a:gd name="connsiteY0" fmla="*/ 0 h 106325"/>
                <a:gd name="connsiteX1" fmla="*/ 116958 w 361507"/>
                <a:gd name="connsiteY1" fmla="*/ 74428 h 106325"/>
                <a:gd name="connsiteX2" fmla="*/ 361507 w 361507"/>
                <a:gd name="connsiteY2" fmla="*/ 106325 h 106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1507" h="106325">
                  <a:moveTo>
                    <a:pt x="0" y="0"/>
                  </a:moveTo>
                  <a:cubicBezTo>
                    <a:pt x="28353" y="28353"/>
                    <a:pt x="56707" y="56707"/>
                    <a:pt x="116958" y="74428"/>
                  </a:cubicBezTo>
                  <a:cubicBezTo>
                    <a:pt x="177209" y="92149"/>
                    <a:pt x="269358" y="99237"/>
                    <a:pt x="361507" y="1063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5304925" y="273811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04925" y="2738117"/>
                  <a:ext cx="647611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177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5892217" y="4538138"/>
                  <a:ext cx="647611" cy="499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51°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2217" y="4538138"/>
                  <a:ext cx="647611" cy="499076"/>
                </a:xfrm>
                <a:prstGeom prst="rect">
                  <a:avLst/>
                </a:prstGeom>
                <a:blipFill>
                  <a:blip r:embed="rId9"/>
                  <a:stretch>
                    <a:fillRect r="-897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6283639" y="4191485"/>
                  <a:ext cx="647611" cy="49907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83639" y="4191485"/>
                  <a:ext cx="647611" cy="499076"/>
                </a:xfrm>
                <a:prstGeom prst="rect">
                  <a:avLst/>
                </a:prstGeom>
                <a:blipFill>
                  <a:blip r:embed="rId10"/>
                  <a:stretch>
                    <a:fillRect r="-897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0" name="Rectangle 29"/>
          <p:cNvSpPr/>
          <p:nvPr/>
        </p:nvSpPr>
        <p:spPr>
          <a:xfrm>
            <a:off x="3214656" y="799149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6398674" y="1137926"/>
            <a:ext cx="2365236" cy="2349611"/>
            <a:chOff x="4222988" y="3527661"/>
            <a:chExt cx="3253562" cy="3226929"/>
          </a:xfrm>
        </p:grpSpPr>
        <p:sp>
          <p:nvSpPr>
            <p:cNvPr id="31" name="Oval 30"/>
            <p:cNvSpPr/>
            <p:nvPr/>
          </p:nvSpPr>
          <p:spPr>
            <a:xfrm>
              <a:off x="4222988" y="3527661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2" name="Straight Connector 31"/>
            <p:cNvCxnSpPr/>
            <p:nvPr/>
          </p:nvCxnSpPr>
          <p:spPr>
            <a:xfrm flipV="1">
              <a:off x="5743044" y="5016220"/>
              <a:ext cx="106725" cy="17256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5849770" y="3808190"/>
              <a:ext cx="896574" cy="120803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4485745" y="3808190"/>
              <a:ext cx="2273299" cy="4699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 flipV="1">
              <a:off x="4485745" y="4290790"/>
              <a:ext cx="1244599" cy="2463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6" name="Freeform 35"/>
            <p:cNvSpPr/>
            <p:nvPr/>
          </p:nvSpPr>
          <p:spPr>
            <a:xfrm rot="18984886">
              <a:off x="4526900" y="4323156"/>
              <a:ext cx="297180" cy="99304"/>
            </a:xfrm>
            <a:custGeom>
              <a:avLst/>
              <a:gdLst>
                <a:gd name="connsiteX0" fmla="*/ 0 w 297180"/>
                <a:gd name="connsiteY0" fmla="*/ 99060 h 99304"/>
                <a:gd name="connsiteX1" fmla="*/ 152400 w 297180"/>
                <a:gd name="connsiteY1" fmla="*/ 83820 h 99304"/>
                <a:gd name="connsiteX2" fmla="*/ 297180 w 297180"/>
                <a:gd name="connsiteY2" fmla="*/ 0 h 9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" h="99304">
                  <a:moveTo>
                    <a:pt x="0" y="99060"/>
                  </a:moveTo>
                  <a:cubicBezTo>
                    <a:pt x="51435" y="99695"/>
                    <a:pt x="102870" y="100330"/>
                    <a:pt x="152400" y="83820"/>
                  </a:cubicBezTo>
                  <a:cubicBezTo>
                    <a:pt x="201930" y="67310"/>
                    <a:pt x="249555" y="33655"/>
                    <a:pt x="29718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4533060" y="423661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33060" y="4236610"/>
                  <a:ext cx="647611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204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6146064" y="4939835"/>
                  <a:ext cx="647612" cy="5072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46064" y="4939835"/>
                  <a:ext cx="647612" cy="507236"/>
                </a:xfrm>
                <a:prstGeom prst="rect">
                  <a:avLst/>
                </a:prstGeom>
                <a:blipFill>
                  <a:blip r:embed="rId12"/>
                  <a:stretch>
                    <a:fillRect r="-3636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9" name="Oval 38"/>
            <p:cNvSpPr/>
            <p:nvPr/>
          </p:nvSpPr>
          <p:spPr>
            <a:xfrm>
              <a:off x="5829479" y="4993353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5834484" y="4796250"/>
              <a:ext cx="324147" cy="586740"/>
            </a:xfrm>
            <a:custGeom>
              <a:avLst/>
              <a:gdLst>
                <a:gd name="connsiteX0" fmla="*/ 0 w 324147"/>
                <a:gd name="connsiteY0" fmla="*/ 586740 h 586740"/>
                <a:gd name="connsiteX1" fmla="*/ 228600 w 324147"/>
                <a:gd name="connsiteY1" fmla="*/ 495300 h 586740"/>
                <a:gd name="connsiteX2" fmla="*/ 320040 w 324147"/>
                <a:gd name="connsiteY2" fmla="*/ 312420 h 586740"/>
                <a:gd name="connsiteX3" fmla="*/ 297180 w 324147"/>
                <a:gd name="connsiteY3" fmla="*/ 91440 h 586740"/>
                <a:gd name="connsiteX4" fmla="*/ 198120 w 324147"/>
                <a:gd name="connsiteY4" fmla="*/ 0 h 5867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4147" h="586740">
                  <a:moveTo>
                    <a:pt x="0" y="586740"/>
                  </a:moveTo>
                  <a:cubicBezTo>
                    <a:pt x="87630" y="563880"/>
                    <a:pt x="175260" y="541020"/>
                    <a:pt x="228600" y="495300"/>
                  </a:cubicBezTo>
                  <a:cubicBezTo>
                    <a:pt x="281940" y="449580"/>
                    <a:pt x="308610" y="379730"/>
                    <a:pt x="320040" y="312420"/>
                  </a:cubicBezTo>
                  <a:cubicBezTo>
                    <a:pt x="331470" y="245110"/>
                    <a:pt x="317500" y="143510"/>
                    <a:pt x="297180" y="91440"/>
                  </a:cubicBezTo>
                  <a:cubicBezTo>
                    <a:pt x="276860" y="39370"/>
                    <a:pt x="237490" y="19685"/>
                    <a:pt x="19812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5410100" y="474446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100" y="4744464"/>
                  <a:ext cx="647611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3" name="Rectangle 42"/>
          <p:cNvSpPr/>
          <p:nvPr/>
        </p:nvSpPr>
        <p:spPr>
          <a:xfrm>
            <a:off x="6177792" y="787575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44" name="Freeform 43"/>
          <p:cNvSpPr/>
          <p:nvPr/>
        </p:nvSpPr>
        <p:spPr>
          <a:xfrm>
            <a:off x="5222080" y="2731911"/>
            <a:ext cx="83698" cy="349956"/>
          </a:xfrm>
          <a:custGeom>
            <a:avLst/>
            <a:gdLst>
              <a:gd name="connsiteX0" fmla="*/ 15964 w 83698"/>
              <a:gd name="connsiteY0" fmla="*/ 349956 h 349956"/>
              <a:gd name="connsiteX1" fmla="*/ 4676 w 83698"/>
              <a:gd name="connsiteY1" fmla="*/ 169333 h 349956"/>
              <a:gd name="connsiteX2" fmla="*/ 83698 w 83698"/>
              <a:gd name="connsiteY2" fmla="*/ 0 h 349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3698" h="349956">
                <a:moveTo>
                  <a:pt x="15964" y="349956"/>
                </a:moveTo>
                <a:cubicBezTo>
                  <a:pt x="4675" y="288807"/>
                  <a:pt x="-6613" y="227659"/>
                  <a:pt x="4676" y="169333"/>
                </a:cubicBezTo>
                <a:cubicBezTo>
                  <a:pt x="15965" y="111007"/>
                  <a:pt x="49831" y="55503"/>
                  <a:pt x="83698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533351" y="82533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476368" y="3873586"/>
            <a:ext cx="2477908" cy="2423887"/>
            <a:chOff x="2332639" y="3525393"/>
            <a:chExt cx="3253562" cy="3211033"/>
          </a:xfrm>
        </p:grpSpPr>
        <p:sp>
          <p:nvSpPr>
            <p:cNvPr id="47" name="Oval 46"/>
            <p:cNvSpPr/>
            <p:nvPr/>
          </p:nvSpPr>
          <p:spPr>
            <a:xfrm>
              <a:off x="2332639" y="3525393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8" name="Oval 47"/>
            <p:cNvSpPr/>
            <p:nvPr/>
          </p:nvSpPr>
          <p:spPr>
            <a:xfrm>
              <a:off x="3939478" y="5045701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Connector 48"/>
            <p:cNvCxnSpPr/>
            <p:nvPr/>
          </p:nvCxnSpPr>
          <p:spPr>
            <a:xfrm flipH="1">
              <a:off x="2439270" y="3992783"/>
              <a:ext cx="381000" cy="16827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H="1" flipV="1">
              <a:off x="2820270" y="3992783"/>
              <a:ext cx="2362200" cy="222885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>
              <a:off x="2439270" y="5688233"/>
              <a:ext cx="2743200" cy="5207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547788" y="523140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47788" y="5231403"/>
                  <a:ext cx="64761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3" name="Freeform 52"/>
            <p:cNvSpPr/>
            <p:nvPr/>
          </p:nvSpPr>
          <p:spPr>
            <a:xfrm rot="1519818">
              <a:off x="2449146" y="5372713"/>
              <a:ext cx="327660" cy="320040"/>
            </a:xfrm>
            <a:custGeom>
              <a:avLst/>
              <a:gdLst>
                <a:gd name="connsiteX0" fmla="*/ 0 w 327660"/>
                <a:gd name="connsiteY0" fmla="*/ 0 h 320040"/>
                <a:gd name="connsiteX1" fmla="*/ 190500 w 327660"/>
                <a:gd name="connsiteY1" fmla="*/ 53340 h 320040"/>
                <a:gd name="connsiteX2" fmla="*/ 304800 w 327660"/>
                <a:gd name="connsiteY2" fmla="*/ 175260 h 320040"/>
                <a:gd name="connsiteX3" fmla="*/ 327660 w 327660"/>
                <a:gd name="connsiteY3" fmla="*/ 320040 h 320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7660" h="320040">
                  <a:moveTo>
                    <a:pt x="0" y="0"/>
                  </a:moveTo>
                  <a:cubicBezTo>
                    <a:pt x="69850" y="12065"/>
                    <a:pt x="139700" y="24130"/>
                    <a:pt x="190500" y="53340"/>
                  </a:cubicBezTo>
                  <a:cubicBezTo>
                    <a:pt x="241300" y="82550"/>
                    <a:pt x="281940" y="130810"/>
                    <a:pt x="304800" y="175260"/>
                  </a:cubicBezTo>
                  <a:cubicBezTo>
                    <a:pt x="327660" y="219710"/>
                    <a:pt x="327660" y="269875"/>
                    <a:pt x="327660" y="3200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3810870" y="479140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10870" y="4791408"/>
                  <a:ext cx="647611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6" name="Rectangle 55"/>
          <p:cNvSpPr/>
          <p:nvPr/>
        </p:nvSpPr>
        <p:spPr>
          <a:xfrm>
            <a:off x="329832" y="3688532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grpSp>
        <p:nvGrpSpPr>
          <p:cNvPr id="57" name="Group 56"/>
          <p:cNvGrpSpPr/>
          <p:nvPr/>
        </p:nvGrpSpPr>
        <p:grpSpPr>
          <a:xfrm>
            <a:off x="3411734" y="3910723"/>
            <a:ext cx="2365236" cy="2349612"/>
            <a:chOff x="4222988" y="3527661"/>
            <a:chExt cx="3253562" cy="3226930"/>
          </a:xfrm>
        </p:grpSpPr>
        <p:sp>
          <p:nvSpPr>
            <p:cNvPr id="58" name="Oval 57"/>
            <p:cNvSpPr/>
            <p:nvPr/>
          </p:nvSpPr>
          <p:spPr>
            <a:xfrm>
              <a:off x="4222988" y="3527661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5743044" y="5016220"/>
              <a:ext cx="106725" cy="17256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849772" y="5016221"/>
              <a:ext cx="1457679" cy="8324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H="1" flipV="1">
              <a:off x="4225775" y="5011438"/>
              <a:ext cx="3081676" cy="82675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flipH="1" flipV="1">
              <a:off x="4246739" y="5032369"/>
              <a:ext cx="1483606" cy="172222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Freeform 62"/>
            <p:cNvSpPr/>
            <p:nvPr/>
          </p:nvSpPr>
          <p:spPr>
            <a:xfrm rot="18984886">
              <a:off x="4496327" y="5234503"/>
              <a:ext cx="297179" cy="99304"/>
            </a:xfrm>
            <a:custGeom>
              <a:avLst/>
              <a:gdLst>
                <a:gd name="connsiteX0" fmla="*/ 0 w 297180"/>
                <a:gd name="connsiteY0" fmla="*/ 99060 h 99304"/>
                <a:gd name="connsiteX1" fmla="*/ 152400 w 297180"/>
                <a:gd name="connsiteY1" fmla="*/ 83820 h 99304"/>
                <a:gd name="connsiteX2" fmla="*/ 297180 w 297180"/>
                <a:gd name="connsiteY2" fmla="*/ 0 h 9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" h="99304">
                  <a:moveTo>
                    <a:pt x="0" y="99060"/>
                  </a:moveTo>
                  <a:cubicBezTo>
                    <a:pt x="51435" y="99695"/>
                    <a:pt x="102870" y="100330"/>
                    <a:pt x="152400" y="83820"/>
                  </a:cubicBezTo>
                  <a:cubicBezTo>
                    <a:pt x="201930" y="67310"/>
                    <a:pt x="249555" y="33655"/>
                    <a:pt x="29718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4513778" y="5082143"/>
                  <a:ext cx="64761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13778" y="5082143"/>
                  <a:ext cx="647612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204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5792300" y="5157861"/>
                  <a:ext cx="647612" cy="3804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200" b="0" i="1" smtClean="0">
                            <a:latin typeface="Cambria Math" panose="02040503050406030204" pitchFamily="18" charset="0"/>
                          </a:rPr>
                          <m:t>80°</m:t>
                        </m:r>
                      </m:oMath>
                    </m:oMathPara>
                  </a14:m>
                  <a:endParaRPr lang="en-GB" sz="1200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2300" y="5157861"/>
                  <a:ext cx="647612" cy="380427"/>
                </a:xfrm>
                <a:prstGeom prst="rect">
                  <a:avLst/>
                </a:prstGeom>
                <a:blipFill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Oval 65"/>
            <p:cNvSpPr/>
            <p:nvPr/>
          </p:nvSpPr>
          <p:spPr>
            <a:xfrm>
              <a:off x="5829479" y="4993353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5410100" y="474446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8" name="TextBox 6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0100" y="4744464"/>
                  <a:ext cx="64761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3" name="Freeform 72"/>
          <p:cNvSpPr/>
          <p:nvPr/>
        </p:nvSpPr>
        <p:spPr>
          <a:xfrm>
            <a:off x="4584700" y="5095875"/>
            <a:ext cx="180975" cy="98425"/>
          </a:xfrm>
          <a:custGeom>
            <a:avLst/>
            <a:gdLst>
              <a:gd name="connsiteX0" fmla="*/ 0 w 180975"/>
              <a:gd name="connsiteY0" fmla="*/ 98425 h 98425"/>
              <a:gd name="connsiteX1" fmla="*/ 120650 w 180975"/>
              <a:gd name="connsiteY1" fmla="*/ 66675 h 98425"/>
              <a:gd name="connsiteX2" fmla="*/ 180975 w 180975"/>
              <a:gd name="connsiteY2" fmla="*/ 0 h 984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0975" h="98425">
                <a:moveTo>
                  <a:pt x="0" y="98425"/>
                </a:moveTo>
                <a:cubicBezTo>
                  <a:pt x="45244" y="90752"/>
                  <a:pt x="90488" y="83079"/>
                  <a:pt x="120650" y="66675"/>
                </a:cubicBezTo>
                <a:cubicBezTo>
                  <a:pt x="150812" y="50271"/>
                  <a:pt x="165893" y="25135"/>
                  <a:pt x="180975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Rectangle 73"/>
          <p:cNvSpPr/>
          <p:nvPr/>
        </p:nvSpPr>
        <p:spPr>
          <a:xfrm>
            <a:off x="3121912" y="3708581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p:grpSp>
        <p:nvGrpSpPr>
          <p:cNvPr id="85" name="Group 84"/>
          <p:cNvGrpSpPr/>
          <p:nvPr/>
        </p:nvGrpSpPr>
        <p:grpSpPr>
          <a:xfrm>
            <a:off x="6264222" y="3873586"/>
            <a:ext cx="2460503" cy="2381751"/>
            <a:chOff x="6177792" y="2992962"/>
            <a:chExt cx="3240000" cy="3240000"/>
          </a:xfrm>
        </p:grpSpPr>
        <p:sp>
          <p:nvSpPr>
            <p:cNvPr id="75" name="Oval 74"/>
            <p:cNvSpPr/>
            <p:nvPr/>
          </p:nvSpPr>
          <p:spPr>
            <a:xfrm>
              <a:off x="6177792" y="2992962"/>
              <a:ext cx="3240000" cy="3240000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6" name="Oval 75"/>
            <p:cNvSpPr/>
            <p:nvPr/>
          </p:nvSpPr>
          <p:spPr>
            <a:xfrm>
              <a:off x="7784631" y="4513271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7" name="Straight Connector 76"/>
            <p:cNvCxnSpPr/>
            <p:nvPr/>
          </p:nvCxnSpPr>
          <p:spPr>
            <a:xfrm flipV="1">
              <a:off x="6467085" y="5317728"/>
              <a:ext cx="2790825" cy="2238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6467085" y="4555728"/>
              <a:ext cx="1357313" cy="9715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 rot="16495224">
              <a:off x="6775906" y="5321655"/>
              <a:ext cx="243889" cy="111336"/>
            </a:xfrm>
            <a:custGeom>
              <a:avLst/>
              <a:gdLst>
                <a:gd name="connsiteX0" fmla="*/ 0 w 350875"/>
                <a:gd name="connsiteY0" fmla="*/ 159489 h 159489"/>
                <a:gd name="connsiteX1" fmla="*/ 191386 w 350875"/>
                <a:gd name="connsiteY1" fmla="*/ 106326 h 159489"/>
                <a:gd name="connsiteX2" fmla="*/ 350875 w 350875"/>
                <a:gd name="connsiteY2" fmla="*/ 0 h 159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50875" h="159489">
                  <a:moveTo>
                    <a:pt x="0" y="159489"/>
                  </a:moveTo>
                  <a:cubicBezTo>
                    <a:pt x="66453" y="146198"/>
                    <a:pt x="132907" y="132907"/>
                    <a:pt x="191386" y="106326"/>
                  </a:cubicBezTo>
                  <a:cubicBezTo>
                    <a:pt x="249865" y="79745"/>
                    <a:pt x="300370" y="39872"/>
                    <a:pt x="350875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6900472" y="5047125"/>
                  <a:ext cx="493568" cy="5024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00472" y="5047125"/>
                  <a:ext cx="493568" cy="502418"/>
                </a:xfrm>
                <a:prstGeom prst="rect">
                  <a:avLst/>
                </a:prstGeom>
                <a:blipFill>
                  <a:blip r:embed="rId19"/>
                  <a:stretch>
                    <a:fillRect r="-377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1" name="Straight Connector 80"/>
            <p:cNvCxnSpPr/>
            <p:nvPr/>
          </p:nvCxnSpPr>
          <p:spPr>
            <a:xfrm flipH="1" flipV="1">
              <a:off x="7829161" y="4555728"/>
              <a:ext cx="1419224" cy="7667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2" name="TextBox 81"/>
                <p:cNvSpPr txBox="1"/>
                <p:nvPr/>
              </p:nvSpPr>
              <p:spPr>
                <a:xfrm>
                  <a:off x="7386255" y="422036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2" name="TextBox 8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86255" y="4220360"/>
                  <a:ext cx="647611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244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7573881" y="4640802"/>
                  <a:ext cx="511457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73881" y="4640802"/>
                  <a:ext cx="511457" cy="369332"/>
                </a:xfrm>
                <a:prstGeom prst="rect">
                  <a:avLst/>
                </a:prstGeom>
                <a:blipFill>
                  <a:blip r:embed="rId21"/>
                  <a:stretch>
                    <a:fillRect b="-1777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6" name="Rectangle 85"/>
          <p:cNvSpPr/>
          <p:nvPr/>
        </p:nvSpPr>
        <p:spPr>
          <a:xfrm>
            <a:off x="5915776" y="3617805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f</a:t>
            </a:r>
          </a:p>
        </p:txBody>
      </p:sp>
      <p:sp>
        <p:nvSpPr>
          <p:cNvPr id="87" name="Freeform 86"/>
          <p:cNvSpPr/>
          <p:nvPr/>
        </p:nvSpPr>
        <p:spPr>
          <a:xfrm>
            <a:off x="7319962" y="5131594"/>
            <a:ext cx="400050" cy="67086"/>
          </a:xfrm>
          <a:custGeom>
            <a:avLst/>
            <a:gdLst>
              <a:gd name="connsiteX0" fmla="*/ 0 w 400050"/>
              <a:gd name="connsiteY0" fmla="*/ 23813 h 67086"/>
              <a:gd name="connsiteX1" fmla="*/ 190500 w 400050"/>
              <a:gd name="connsiteY1" fmla="*/ 66675 h 67086"/>
              <a:gd name="connsiteX2" fmla="*/ 338138 w 400050"/>
              <a:gd name="connsiteY2" fmla="*/ 42863 h 67086"/>
              <a:gd name="connsiteX3" fmla="*/ 400050 w 400050"/>
              <a:gd name="connsiteY3" fmla="*/ 0 h 6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050" h="67086">
                <a:moveTo>
                  <a:pt x="0" y="23813"/>
                </a:moveTo>
                <a:cubicBezTo>
                  <a:pt x="67072" y="43656"/>
                  <a:pt x="134144" y="63500"/>
                  <a:pt x="190500" y="66675"/>
                </a:cubicBezTo>
                <a:cubicBezTo>
                  <a:pt x="246856" y="69850"/>
                  <a:pt x="303213" y="53976"/>
                  <a:pt x="338138" y="42863"/>
                </a:cubicBezTo>
                <a:cubicBezTo>
                  <a:pt x="373063" y="31751"/>
                  <a:pt x="386556" y="15875"/>
                  <a:pt x="40005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1069451" y="3444423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451" y="3444423"/>
                <a:ext cx="1616485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9" name="TextBox 88"/>
              <p:cNvSpPr txBox="1"/>
              <p:nvPr/>
            </p:nvSpPr>
            <p:spPr>
              <a:xfrm>
                <a:off x="3851089" y="3467081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1089" y="3467081"/>
                <a:ext cx="1616485" cy="369332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7590524" y="3391197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0524" y="3391197"/>
                <a:ext cx="1616485" cy="36933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353331" y="6350682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𝟗𝟎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31" y="6350682"/>
                <a:ext cx="1616485" cy="36933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285679" y="6297473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5679" y="6297473"/>
                <a:ext cx="1616485" cy="369332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625821" y="6350682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𝟖𝟎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5821" y="6350682"/>
                <a:ext cx="1616485" cy="369332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Rectangle 93"/>
          <p:cNvSpPr/>
          <p:nvPr/>
        </p:nvSpPr>
        <p:spPr>
          <a:xfrm>
            <a:off x="1913180" y="3467100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614872" y="3516271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376336" y="3416217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7" name="Rectangle 96"/>
          <p:cNvSpPr/>
          <p:nvPr/>
        </p:nvSpPr>
        <p:spPr>
          <a:xfrm>
            <a:off x="7422565" y="6337306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8" name="Rectangle 97"/>
          <p:cNvSpPr/>
          <p:nvPr/>
        </p:nvSpPr>
        <p:spPr>
          <a:xfrm>
            <a:off x="4124274" y="6363192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167392" y="6363192"/>
            <a:ext cx="766520" cy="3443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8212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</p:childTnLst>
        </p:cTn>
      </p:par>
    </p:tnLst>
    <p:bldLst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Rectangle 4"/>
          <p:cNvSpPr/>
          <p:nvPr/>
        </p:nvSpPr>
        <p:spPr>
          <a:xfrm>
            <a:off x="173311" y="825330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643018" y="830712"/>
            <a:ext cx="2736304" cy="2815847"/>
            <a:chOff x="1331640" y="1045201"/>
            <a:chExt cx="3698686" cy="3743643"/>
          </a:xfrm>
        </p:grpSpPr>
        <p:sp>
          <p:nvSpPr>
            <p:cNvPr id="6" name="Oval 5"/>
            <p:cNvSpPr/>
            <p:nvPr/>
          </p:nvSpPr>
          <p:spPr>
            <a:xfrm>
              <a:off x="1331640" y="1186871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" name="Straight Connector 6"/>
            <p:cNvCxnSpPr/>
            <p:nvPr/>
          </p:nvCxnSpPr>
          <p:spPr>
            <a:xfrm flipV="1">
              <a:off x="1860212" y="2675430"/>
              <a:ext cx="1098209" cy="13082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2958422" y="2675431"/>
              <a:ext cx="1613092" cy="31946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2221720" y="1368112"/>
              <a:ext cx="2349794" cy="16374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860212" y="1378744"/>
              <a:ext cx="350875" cy="260497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 rot="840704">
              <a:off x="2839513" y="2706262"/>
              <a:ext cx="382198" cy="185139"/>
            </a:xfrm>
            <a:custGeom>
              <a:avLst/>
              <a:gdLst>
                <a:gd name="connsiteX0" fmla="*/ 0 w 297180"/>
                <a:gd name="connsiteY0" fmla="*/ 99060 h 99304"/>
                <a:gd name="connsiteX1" fmla="*/ 152400 w 297180"/>
                <a:gd name="connsiteY1" fmla="*/ 83820 h 99304"/>
                <a:gd name="connsiteX2" fmla="*/ 297180 w 297180"/>
                <a:gd name="connsiteY2" fmla="*/ 0 h 9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" h="99304">
                  <a:moveTo>
                    <a:pt x="0" y="99060"/>
                  </a:moveTo>
                  <a:cubicBezTo>
                    <a:pt x="51435" y="99695"/>
                    <a:pt x="102870" y="100330"/>
                    <a:pt x="152400" y="83820"/>
                  </a:cubicBezTo>
                  <a:cubicBezTo>
                    <a:pt x="201930" y="67310"/>
                    <a:pt x="249555" y="33655"/>
                    <a:pt x="29718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556411" y="3685930"/>
                  <a:ext cx="647610" cy="4910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110°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6411" y="3685930"/>
                  <a:ext cx="647610" cy="491024"/>
                </a:xfrm>
                <a:prstGeom prst="rect">
                  <a:avLst/>
                </a:prstGeom>
                <a:blipFill>
                  <a:blip r:embed="rId2"/>
                  <a:stretch>
                    <a:fillRect r="-341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2723625" y="281558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23625" y="2815588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555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Oval 13"/>
            <p:cNvSpPr/>
            <p:nvPr/>
          </p:nvSpPr>
          <p:spPr>
            <a:xfrm>
              <a:off x="2935939" y="2641139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2550123" y="2352330"/>
                  <a:ext cx="497369" cy="4910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0123" y="2352330"/>
                  <a:ext cx="497369" cy="49102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1794482" y="104520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94482" y="1045201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612133" y="441951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12133" y="4419512"/>
                  <a:ext cx="647611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244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382715" y="291055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2715" y="2910557"/>
                  <a:ext cx="64761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Connector 18"/>
            <p:cNvCxnSpPr/>
            <p:nvPr/>
          </p:nvCxnSpPr>
          <p:spPr>
            <a:xfrm flipH="1" flipV="1">
              <a:off x="1870844" y="3983721"/>
              <a:ext cx="1095154" cy="42530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952154" y="2994893"/>
              <a:ext cx="1629993" cy="140527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" name="Freeform 20"/>
            <p:cNvSpPr/>
            <p:nvPr/>
          </p:nvSpPr>
          <p:spPr>
            <a:xfrm>
              <a:off x="2680691" y="4163675"/>
              <a:ext cx="472440" cy="129808"/>
            </a:xfrm>
            <a:custGeom>
              <a:avLst/>
              <a:gdLst>
                <a:gd name="connsiteX0" fmla="*/ 0 w 472440"/>
                <a:gd name="connsiteY0" fmla="*/ 129808 h 129808"/>
                <a:gd name="connsiteX1" fmla="*/ 129540 w 472440"/>
                <a:gd name="connsiteY1" fmla="*/ 23128 h 129808"/>
                <a:gd name="connsiteX2" fmla="*/ 297180 w 472440"/>
                <a:gd name="connsiteY2" fmla="*/ 268 h 129808"/>
                <a:gd name="connsiteX3" fmla="*/ 419100 w 472440"/>
                <a:gd name="connsiteY3" fmla="*/ 30748 h 129808"/>
                <a:gd name="connsiteX4" fmla="*/ 472440 w 472440"/>
                <a:gd name="connsiteY4" fmla="*/ 61228 h 129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440" h="129808">
                  <a:moveTo>
                    <a:pt x="0" y="129808"/>
                  </a:moveTo>
                  <a:cubicBezTo>
                    <a:pt x="40005" y="87263"/>
                    <a:pt x="80010" y="44718"/>
                    <a:pt x="129540" y="23128"/>
                  </a:cubicBezTo>
                  <a:cubicBezTo>
                    <a:pt x="179070" y="1538"/>
                    <a:pt x="248920" y="-1002"/>
                    <a:pt x="297180" y="268"/>
                  </a:cubicBezTo>
                  <a:cubicBezTo>
                    <a:pt x="345440" y="1538"/>
                    <a:pt x="389890" y="20588"/>
                    <a:pt x="419100" y="30748"/>
                  </a:cubicBezTo>
                  <a:cubicBezTo>
                    <a:pt x="448310" y="40908"/>
                    <a:pt x="460375" y="51068"/>
                    <a:pt x="472440" y="6122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410552" y="3922079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10552" y="3922079"/>
                  <a:ext cx="647611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5" name="Rectangle 24"/>
          <p:cNvSpPr/>
          <p:nvPr/>
        </p:nvSpPr>
        <p:spPr>
          <a:xfrm>
            <a:off x="533351" y="82533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261037" y="825329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4080491" y="859532"/>
            <a:ext cx="3348921" cy="2740667"/>
            <a:chOff x="3527335" y="1480421"/>
            <a:chExt cx="5021127" cy="4051680"/>
          </a:xfrm>
        </p:grpSpPr>
        <p:sp>
          <p:nvSpPr>
            <p:cNvPr id="27" name="Oval 26"/>
            <p:cNvSpPr/>
            <p:nvPr/>
          </p:nvSpPr>
          <p:spPr>
            <a:xfrm>
              <a:off x="3527335" y="1807180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/>
            <p:nvPr/>
          </p:nvCxnSpPr>
          <p:spPr>
            <a:xfrm flipH="1" flipV="1">
              <a:off x="5154116" y="3295740"/>
              <a:ext cx="887042" cy="148161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>
              <a:off x="5154117" y="2063187"/>
              <a:ext cx="872526" cy="123255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H="1" flipV="1">
              <a:off x="5215701" y="1480421"/>
              <a:ext cx="2872878" cy="202058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7037306" y="3224276"/>
                  <a:ext cx="647612" cy="546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37306" y="3224276"/>
                  <a:ext cx="647612" cy="546004"/>
                </a:xfrm>
                <a:prstGeom prst="rect">
                  <a:avLst/>
                </a:prstGeom>
                <a:blipFill>
                  <a:blip r:embed="rId9"/>
                  <a:stretch>
                    <a:fillRect r="-1971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5439359" y="3116834"/>
                  <a:ext cx="32721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39359" y="3116834"/>
                  <a:ext cx="327215" cy="369332"/>
                </a:xfrm>
                <a:prstGeom prst="rect">
                  <a:avLst/>
                </a:prstGeom>
                <a:blipFill>
                  <a:blip r:embed="rId10"/>
                  <a:stretch>
                    <a:fillRect r="-28571" b="-268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3" name="Oval 32"/>
            <p:cNvSpPr/>
            <p:nvPr/>
          </p:nvSpPr>
          <p:spPr>
            <a:xfrm>
              <a:off x="5131634" y="3261448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Box 33"/>
                <p:cNvSpPr txBox="1"/>
                <p:nvPr/>
              </p:nvSpPr>
              <p:spPr>
                <a:xfrm>
                  <a:off x="4679842" y="3044556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4" name="TextBox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79842" y="3044556"/>
                  <a:ext cx="647611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365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Box 34"/>
                <p:cNvSpPr txBox="1"/>
                <p:nvPr/>
              </p:nvSpPr>
              <p:spPr>
                <a:xfrm>
                  <a:off x="5796318" y="1693855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5" name="TextBox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96318" y="1693855"/>
                  <a:ext cx="647611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365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5809481" y="471157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9481" y="4711573"/>
                  <a:ext cx="647611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365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7900851" y="333375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00851" y="3333750"/>
                  <a:ext cx="64761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3658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8" name="Straight Connector 37"/>
            <p:cNvCxnSpPr/>
            <p:nvPr/>
          </p:nvCxnSpPr>
          <p:spPr>
            <a:xfrm flipH="1">
              <a:off x="4792930" y="3501008"/>
              <a:ext cx="3301999" cy="203109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Freeform 38"/>
            <p:cNvSpPr/>
            <p:nvPr/>
          </p:nvSpPr>
          <p:spPr>
            <a:xfrm>
              <a:off x="5344641" y="3005265"/>
              <a:ext cx="102010" cy="606056"/>
            </a:xfrm>
            <a:custGeom>
              <a:avLst/>
              <a:gdLst>
                <a:gd name="connsiteX0" fmla="*/ 10632 w 102010"/>
                <a:gd name="connsiteY0" fmla="*/ 0 h 606056"/>
                <a:gd name="connsiteX1" fmla="*/ 95693 w 102010"/>
                <a:gd name="connsiteY1" fmla="*/ 223284 h 606056"/>
                <a:gd name="connsiteX2" fmla="*/ 85060 w 102010"/>
                <a:gd name="connsiteY2" fmla="*/ 457200 h 606056"/>
                <a:gd name="connsiteX3" fmla="*/ 0 w 102010"/>
                <a:gd name="connsiteY3" fmla="*/ 606056 h 6060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02010" h="606056">
                  <a:moveTo>
                    <a:pt x="10632" y="0"/>
                  </a:moveTo>
                  <a:cubicBezTo>
                    <a:pt x="46960" y="73542"/>
                    <a:pt x="83288" y="147084"/>
                    <a:pt x="95693" y="223284"/>
                  </a:cubicBezTo>
                  <a:cubicBezTo>
                    <a:pt x="108098" y="299484"/>
                    <a:pt x="101009" y="393405"/>
                    <a:pt x="85060" y="457200"/>
                  </a:cubicBezTo>
                  <a:cubicBezTo>
                    <a:pt x="69111" y="520995"/>
                    <a:pt x="34555" y="563525"/>
                    <a:pt x="0" y="606056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7672124" y="3271079"/>
              <a:ext cx="96740" cy="457200"/>
            </a:xfrm>
            <a:custGeom>
              <a:avLst/>
              <a:gdLst>
                <a:gd name="connsiteX0" fmla="*/ 54210 w 96740"/>
                <a:gd name="connsiteY0" fmla="*/ 457200 h 457200"/>
                <a:gd name="connsiteX1" fmla="*/ 1047 w 96740"/>
                <a:gd name="connsiteY1" fmla="*/ 223284 h 457200"/>
                <a:gd name="connsiteX2" fmla="*/ 96740 w 96740"/>
                <a:gd name="connsiteY2" fmla="*/ 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6740" h="457200">
                  <a:moveTo>
                    <a:pt x="54210" y="457200"/>
                  </a:moveTo>
                  <a:cubicBezTo>
                    <a:pt x="24084" y="378342"/>
                    <a:pt x="-6041" y="299484"/>
                    <a:pt x="1047" y="223284"/>
                  </a:cubicBezTo>
                  <a:cubicBezTo>
                    <a:pt x="8135" y="147084"/>
                    <a:pt x="52437" y="73542"/>
                    <a:pt x="9674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566339" y="3886168"/>
            <a:ext cx="3057803" cy="2561419"/>
            <a:chOff x="818782" y="1129635"/>
            <a:chExt cx="4140251" cy="3519761"/>
          </a:xfrm>
        </p:grpSpPr>
        <p:sp>
          <p:nvSpPr>
            <p:cNvPr id="43" name="Oval 42"/>
            <p:cNvSpPr/>
            <p:nvPr/>
          </p:nvSpPr>
          <p:spPr>
            <a:xfrm>
              <a:off x="818782" y="1129635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4" name="Straight Connector 43"/>
            <p:cNvCxnSpPr/>
            <p:nvPr/>
          </p:nvCxnSpPr>
          <p:spPr>
            <a:xfrm flipH="1">
              <a:off x="2463800" y="1485900"/>
              <a:ext cx="1003300" cy="11239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2762250" y="1485900"/>
              <a:ext cx="714375" cy="2828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2995405" y="3518820"/>
                  <a:ext cx="532566" cy="5075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95405" y="3518820"/>
                  <a:ext cx="532566" cy="507516"/>
                </a:xfrm>
                <a:prstGeom prst="rect">
                  <a:avLst/>
                </a:prstGeom>
                <a:blipFill>
                  <a:blip r:embed="rId15"/>
                  <a:stretch>
                    <a:fillRect r="-3125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TextBox 46"/>
                <p:cNvSpPr txBox="1"/>
                <p:nvPr/>
              </p:nvSpPr>
              <p:spPr>
                <a:xfrm>
                  <a:off x="2441221" y="243541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7" name="TextBox 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41221" y="2435418"/>
                  <a:ext cx="647611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2045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8" name="Oval 47"/>
            <p:cNvSpPr/>
            <p:nvPr/>
          </p:nvSpPr>
          <p:spPr>
            <a:xfrm>
              <a:off x="2423081" y="2583903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2027245" y="235703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7245" y="2357032"/>
                  <a:ext cx="647611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 flipH="1">
              <a:off x="1066800" y="4029075"/>
              <a:ext cx="3495675" cy="552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3256384" y="118738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6384" y="1187382"/>
                  <a:ext cx="64761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4311422" y="373610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1422" y="3736108"/>
                  <a:ext cx="647611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4" name="Straight Connector 53"/>
            <p:cNvCxnSpPr/>
            <p:nvPr/>
          </p:nvCxnSpPr>
          <p:spPr>
            <a:xfrm flipH="1" flipV="1">
              <a:off x="2457451" y="2628901"/>
              <a:ext cx="300037" cy="16859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5" name="Freeform 54"/>
            <p:cNvSpPr/>
            <p:nvPr/>
          </p:nvSpPr>
          <p:spPr>
            <a:xfrm>
              <a:off x="2865120" y="3909060"/>
              <a:ext cx="261812" cy="358140"/>
            </a:xfrm>
            <a:custGeom>
              <a:avLst/>
              <a:gdLst>
                <a:gd name="connsiteX0" fmla="*/ 0 w 261812"/>
                <a:gd name="connsiteY0" fmla="*/ 0 h 358140"/>
                <a:gd name="connsiteX1" fmla="*/ 175260 w 261812"/>
                <a:gd name="connsiteY1" fmla="*/ 114300 h 358140"/>
                <a:gd name="connsiteX2" fmla="*/ 251460 w 261812"/>
                <a:gd name="connsiteY2" fmla="*/ 251460 h 358140"/>
                <a:gd name="connsiteX3" fmla="*/ 259080 w 261812"/>
                <a:gd name="connsiteY3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812" h="358140">
                  <a:moveTo>
                    <a:pt x="0" y="0"/>
                  </a:moveTo>
                  <a:cubicBezTo>
                    <a:pt x="66675" y="36195"/>
                    <a:pt x="133350" y="72390"/>
                    <a:pt x="175260" y="114300"/>
                  </a:cubicBezTo>
                  <a:cubicBezTo>
                    <a:pt x="217170" y="156210"/>
                    <a:pt x="237490" y="210820"/>
                    <a:pt x="251460" y="251460"/>
                  </a:cubicBezTo>
                  <a:cubicBezTo>
                    <a:pt x="265430" y="292100"/>
                    <a:pt x="262255" y="325120"/>
                    <a:pt x="259080" y="3581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2495550" y="2428875"/>
              <a:ext cx="166441" cy="393700"/>
            </a:xfrm>
            <a:custGeom>
              <a:avLst/>
              <a:gdLst>
                <a:gd name="connsiteX0" fmla="*/ 127000 w 166441"/>
                <a:gd name="connsiteY0" fmla="*/ 0 h 393700"/>
                <a:gd name="connsiteX1" fmla="*/ 158750 w 166441"/>
                <a:gd name="connsiteY1" fmla="*/ 228600 h 393700"/>
                <a:gd name="connsiteX2" fmla="*/ 0 w 166441"/>
                <a:gd name="connsiteY2" fmla="*/ 39370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441" h="393700">
                  <a:moveTo>
                    <a:pt x="127000" y="0"/>
                  </a:moveTo>
                  <a:cubicBezTo>
                    <a:pt x="153458" y="81491"/>
                    <a:pt x="179917" y="162983"/>
                    <a:pt x="158750" y="228600"/>
                  </a:cubicBezTo>
                  <a:cubicBezTo>
                    <a:pt x="137583" y="294217"/>
                    <a:pt x="68791" y="343958"/>
                    <a:pt x="0" y="3937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57" name="Rectangle 56"/>
          <p:cNvSpPr/>
          <p:nvPr/>
        </p:nvSpPr>
        <p:spPr>
          <a:xfrm>
            <a:off x="158607" y="3758803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grpSp>
        <p:nvGrpSpPr>
          <p:cNvPr id="89" name="Group 88"/>
          <p:cNvGrpSpPr/>
          <p:nvPr/>
        </p:nvGrpSpPr>
        <p:grpSpPr>
          <a:xfrm>
            <a:off x="3473553" y="3703152"/>
            <a:ext cx="2769203" cy="2629916"/>
            <a:chOff x="5399806" y="4897699"/>
            <a:chExt cx="3889548" cy="3719641"/>
          </a:xfrm>
        </p:grpSpPr>
        <p:sp>
          <p:nvSpPr>
            <p:cNvPr id="58" name="Oval 57"/>
            <p:cNvSpPr/>
            <p:nvPr/>
          </p:nvSpPr>
          <p:spPr>
            <a:xfrm>
              <a:off x="5530647" y="5097579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7912265" y="5286204"/>
              <a:ext cx="882650" cy="1342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7474115" y="5270964"/>
              <a:ext cx="430530" cy="301180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7792645" y="5795710"/>
                  <a:ext cx="532566" cy="5223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792645" y="5795710"/>
                  <a:ext cx="532566" cy="522367"/>
                </a:xfrm>
                <a:prstGeom prst="rect">
                  <a:avLst/>
                </a:prstGeom>
                <a:blipFill>
                  <a:blip r:embed="rId21"/>
                  <a:stretch>
                    <a:fillRect r="-3709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7477659" y="723643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77659" y="7236430"/>
                  <a:ext cx="647611" cy="369332"/>
                </a:xfrm>
                <a:prstGeom prst="rect">
                  <a:avLst/>
                </a:prstGeom>
                <a:blipFill>
                  <a:blip r:embed="rId22"/>
                  <a:stretch>
                    <a:fillRect b="-2093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7585600" y="4897699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5600" y="4897699"/>
                  <a:ext cx="647611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7174301" y="824800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74301" y="8248008"/>
                  <a:ext cx="647611" cy="369332"/>
                </a:xfrm>
                <a:prstGeom prst="rect">
                  <a:avLst/>
                </a:prstGeom>
                <a:blipFill>
                  <a:blip r:embed="rId24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8641743" y="646297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641743" y="6462977"/>
                  <a:ext cx="647611" cy="369332"/>
                </a:xfrm>
                <a:prstGeom prst="rect">
                  <a:avLst/>
                </a:prstGeom>
                <a:blipFill>
                  <a:blip r:embed="rId25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6" name="Straight Connector 65"/>
            <p:cNvCxnSpPr/>
            <p:nvPr/>
          </p:nvCxnSpPr>
          <p:spPr>
            <a:xfrm flipV="1">
              <a:off x="7469354" y="6622244"/>
              <a:ext cx="1319211" cy="16605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Freeform 66"/>
            <p:cNvSpPr/>
            <p:nvPr/>
          </p:nvSpPr>
          <p:spPr>
            <a:xfrm>
              <a:off x="5963406" y="5812028"/>
              <a:ext cx="166441" cy="393700"/>
            </a:xfrm>
            <a:custGeom>
              <a:avLst/>
              <a:gdLst>
                <a:gd name="connsiteX0" fmla="*/ 127000 w 166441"/>
                <a:gd name="connsiteY0" fmla="*/ 0 h 393700"/>
                <a:gd name="connsiteX1" fmla="*/ 158750 w 166441"/>
                <a:gd name="connsiteY1" fmla="*/ 228600 h 393700"/>
                <a:gd name="connsiteX2" fmla="*/ 0 w 166441"/>
                <a:gd name="connsiteY2" fmla="*/ 393700 h 393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6441" h="393700">
                  <a:moveTo>
                    <a:pt x="127000" y="0"/>
                  </a:moveTo>
                  <a:cubicBezTo>
                    <a:pt x="153458" y="81491"/>
                    <a:pt x="179917" y="162983"/>
                    <a:pt x="158750" y="228600"/>
                  </a:cubicBezTo>
                  <a:cubicBezTo>
                    <a:pt x="137583" y="294217"/>
                    <a:pt x="68791" y="343958"/>
                    <a:pt x="0" y="3937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8" name="Straight Connector 67"/>
            <p:cNvCxnSpPr/>
            <p:nvPr/>
          </p:nvCxnSpPr>
          <p:spPr>
            <a:xfrm flipH="1">
              <a:off x="5740566" y="5270964"/>
              <a:ext cx="2156459" cy="6400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 flipV="1">
              <a:off x="5753265" y="5911044"/>
              <a:ext cx="1739900" cy="23876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6073483" y="5911044"/>
                  <a:ext cx="532566" cy="52236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3483" y="5911044"/>
                  <a:ext cx="532566" cy="522367"/>
                </a:xfrm>
                <a:prstGeom prst="rect">
                  <a:avLst/>
                </a:prstGeom>
                <a:blipFill>
                  <a:blip r:embed="rId26"/>
                  <a:stretch>
                    <a:fillRect r="-34921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1" name="Freeform 70"/>
            <p:cNvSpPr/>
            <p:nvPr/>
          </p:nvSpPr>
          <p:spPr>
            <a:xfrm>
              <a:off x="7837837" y="5775479"/>
              <a:ext cx="382772" cy="42658"/>
            </a:xfrm>
            <a:custGeom>
              <a:avLst/>
              <a:gdLst>
                <a:gd name="connsiteX0" fmla="*/ 0 w 382772"/>
                <a:gd name="connsiteY0" fmla="*/ 10632 h 42658"/>
                <a:gd name="connsiteX1" fmla="*/ 148856 w 382772"/>
                <a:gd name="connsiteY1" fmla="*/ 42530 h 42658"/>
                <a:gd name="connsiteX2" fmla="*/ 382772 w 382772"/>
                <a:gd name="connsiteY2" fmla="*/ 0 h 42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2772" h="42658">
                  <a:moveTo>
                    <a:pt x="0" y="10632"/>
                  </a:moveTo>
                  <a:cubicBezTo>
                    <a:pt x="42530" y="27467"/>
                    <a:pt x="85061" y="44302"/>
                    <a:pt x="148856" y="42530"/>
                  </a:cubicBezTo>
                  <a:cubicBezTo>
                    <a:pt x="212651" y="40758"/>
                    <a:pt x="297711" y="20379"/>
                    <a:pt x="382772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7561391" y="7651127"/>
              <a:ext cx="329609" cy="102008"/>
            </a:xfrm>
            <a:custGeom>
              <a:avLst/>
              <a:gdLst>
                <a:gd name="connsiteX0" fmla="*/ 0 w 329609"/>
                <a:gd name="connsiteY0" fmla="*/ 16947 h 102008"/>
                <a:gd name="connsiteX1" fmla="*/ 180753 w 329609"/>
                <a:gd name="connsiteY1" fmla="*/ 6315 h 102008"/>
                <a:gd name="connsiteX2" fmla="*/ 329609 w 329609"/>
                <a:gd name="connsiteY2" fmla="*/ 102008 h 102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29609" h="102008">
                  <a:moveTo>
                    <a:pt x="0" y="16947"/>
                  </a:moveTo>
                  <a:cubicBezTo>
                    <a:pt x="62909" y="4542"/>
                    <a:pt x="125818" y="-7862"/>
                    <a:pt x="180753" y="6315"/>
                  </a:cubicBezTo>
                  <a:cubicBezTo>
                    <a:pt x="235688" y="20492"/>
                    <a:pt x="282648" y="61250"/>
                    <a:pt x="329609" y="102008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5399806" y="5627362"/>
                  <a:ext cx="45864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99806" y="5627362"/>
                  <a:ext cx="458640" cy="369332"/>
                </a:xfrm>
                <a:prstGeom prst="rect">
                  <a:avLst/>
                </a:prstGeom>
                <a:blipFill>
                  <a:blip r:embed="rId27"/>
                  <a:stretch>
                    <a:fillRect r="-1887"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88" name="Group 87"/>
          <p:cNvGrpSpPr/>
          <p:nvPr/>
        </p:nvGrpSpPr>
        <p:grpSpPr>
          <a:xfrm>
            <a:off x="6414095" y="3661263"/>
            <a:ext cx="2436395" cy="2615360"/>
            <a:chOff x="9970304" y="4852711"/>
            <a:chExt cx="3507791" cy="3737049"/>
          </a:xfrm>
        </p:grpSpPr>
        <p:sp>
          <p:nvSpPr>
            <p:cNvPr id="74" name="Oval 73"/>
            <p:cNvSpPr/>
            <p:nvPr/>
          </p:nvSpPr>
          <p:spPr>
            <a:xfrm>
              <a:off x="9970304" y="5115719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5" name="Straight Connector 74"/>
            <p:cNvCxnSpPr/>
            <p:nvPr/>
          </p:nvCxnSpPr>
          <p:spPr>
            <a:xfrm flipV="1">
              <a:off x="10991029" y="5211953"/>
              <a:ext cx="1142362" cy="29978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flipH="1" flipV="1">
              <a:off x="11597086" y="6604278"/>
              <a:ext cx="1435394" cy="8612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flipH="1" flipV="1">
              <a:off x="12144023" y="5201321"/>
              <a:ext cx="888459" cy="226419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V="1">
              <a:off x="10991029" y="7487321"/>
              <a:ext cx="2056762" cy="73310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Freeform 78"/>
            <p:cNvSpPr/>
            <p:nvPr/>
          </p:nvSpPr>
          <p:spPr>
            <a:xfrm>
              <a:off x="11515007" y="6745602"/>
              <a:ext cx="297180" cy="99304"/>
            </a:xfrm>
            <a:custGeom>
              <a:avLst/>
              <a:gdLst>
                <a:gd name="connsiteX0" fmla="*/ 0 w 297180"/>
                <a:gd name="connsiteY0" fmla="*/ 99060 h 99304"/>
                <a:gd name="connsiteX1" fmla="*/ 152400 w 297180"/>
                <a:gd name="connsiteY1" fmla="*/ 83820 h 99304"/>
                <a:gd name="connsiteX2" fmla="*/ 297180 w 297180"/>
                <a:gd name="connsiteY2" fmla="*/ 0 h 9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" h="99304">
                  <a:moveTo>
                    <a:pt x="0" y="99060"/>
                  </a:moveTo>
                  <a:cubicBezTo>
                    <a:pt x="51435" y="99695"/>
                    <a:pt x="102870" y="100330"/>
                    <a:pt x="152400" y="83820"/>
                  </a:cubicBezTo>
                  <a:cubicBezTo>
                    <a:pt x="201930" y="67310"/>
                    <a:pt x="249555" y="33655"/>
                    <a:pt x="29718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0" name="TextBox 79"/>
                <p:cNvSpPr txBox="1"/>
                <p:nvPr/>
              </p:nvSpPr>
              <p:spPr>
                <a:xfrm>
                  <a:off x="11426842" y="6823945"/>
                  <a:ext cx="647611" cy="5277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0" name="TextBox 7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26842" y="6823945"/>
                  <a:ext cx="647611" cy="527733"/>
                </a:xfrm>
                <a:prstGeom prst="rect">
                  <a:avLst/>
                </a:prstGeom>
                <a:blipFill>
                  <a:blip r:embed="rId28"/>
                  <a:stretch>
                    <a:fillRect r="-1486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TextBox 80"/>
                <p:cNvSpPr txBox="1"/>
                <p:nvPr/>
              </p:nvSpPr>
              <p:spPr>
                <a:xfrm>
                  <a:off x="12255730" y="669894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1" name="TextBox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255730" y="6698948"/>
                  <a:ext cx="647611" cy="369332"/>
                </a:xfrm>
                <a:prstGeom prst="rect">
                  <a:avLst/>
                </a:prstGeom>
                <a:blipFill>
                  <a:blip r:embed="rId29"/>
                  <a:stretch>
                    <a:fillRect b="-2381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2" name="Oval 81"/>
            <p:cNvSpPr/>
            <p:nvPr/>
          </p:nvSpPr>
          <p:spPr>
            <a:xfrm>
              <a:off x="11574603" y="6569987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11130008" y="6262462"/>
                  <a:ext cx="647611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30008" y="6262462"/>
                  <a:ext cx="647611" cy="369333"/>
                </a:xfrm>
                <a:prstGeom prst="rect">
                  <a:avLst/>
                </a:prstGeom>
                <a:blipFill>
                  <a:blip r:embed="rId30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11834326" y="485271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34326" y="4852711"/>
                  <a:ext cx="647611" cy="369332"/>
                </a:xfrm>
                <a:prstGeom prst="rect">
                  <a:avLst/>
                </a:prstGeom>
                <a:blipFill>
                  <a:blip r:embed="rId31"/>
                  <a:stretch>
                    <a:fillRect b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5" name="TextBox 84"/>
                <p:cNvSpPr txBox="1"/>
                <p:nvPr/>
              </p:nvSpPr>
              <p:spPr>
                <a:xfrm>
                  <a:off x="10577638" y="822042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5" name="TextBox 8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577638" y="8220428"/>
                  <a:ext cx="647611" cy="369332"/>
                </a:xfrm>
                <a:prstGeom prst="rect">
                  <a:avLst/>
                </a:prstGeom>
                <a:blipFill>
                  <a:blip r:embed="rId32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12830484" y="733357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830484" y="7333572"/>
                  <a:ext cx="647611" cy="369332"/>
                </a:xfrm>
                <a:prstGeom prst="rect">
                  <a:avLst/>
                </a:prstGeom>
                <a:blipFill>
                  <a:blip r:embed="rId33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7" name="Freeform 86"/>
            <p:cNvSpPr/>
            <p:nvPr/>
          </p:nvSpPr>
          <p:spPr>
            <a:xfrm rot="9755034">
              <a:off x="12560572" y="7041077"/>
              <a:ext cx="297180" cy="99304"/>
            </a:xfrm>
            <a:custGeom>
              <a:avLst/>
              <a:gdLst>
                <a:gd name="connsiteX0" fmla="*/ 0 w 297180"/>
                <a:gd name="connsiteY0" fmla="*/ 99060 h 99304"/>
                <a:gd name="connsiteX1" fmla="*/ 152400 w 297180"/>
                <a:gd name="connsiteY1" fmla="*/ 83820 h 99304"/>
                <a:gd name="connsiteX2" fmla="*/ 297180 w 297180"/>
                <a:gd name="connsiteY2" fmla="*/ 0 h 993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180" h="99304">
                  <a:moveTo>
                    <a:pt x="0" y="99060"/>
                  </a:moveTo>
                  <a:cubicBezTo>
                    <a:pt x="51435" y="99695"/>
                    <a:pt x="102870" y="100330"/>
                    <a:pt x="152400" y="83820"/>
                  </a:cubicBezTo>
                  <a:cubicBezTo>
                    <a:pt x="201930" y="67310"/>
                    <a:pt x="249555" y="33655"/>
                    <a:pt x="29718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Rectangle 89"/>
          <p:cNvSpPr/>
          <p:nvPr/>
        </p:nvSpPr>
        <p:spPr>
          <a:xfrm>
            <a:off x="3160090" y="3758803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p:sp>
        <p:nvSpPr>
          <p:cNvPr id="91" name="Rectangle 90"/>
          <p:cNvSpPr/>
          <p:nvPr/>
        </p:nvSpPr>
        <p:spPr>
          <a:xfrm>
            <a:off x="6185857" y="3745833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2384015" y="2922179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𝟏𝟒𝟎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4015" y="2922179"/>
                <a:ext cx="1616485" cy="369332"/>
              </a:xfrm>
              <a:prstGeom prst="rect">
                <a:avLst/>
              </a:prstGeom>
              <a:blipFill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6930521" y="1322149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𝟏𝟎𝟎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0521" y="1322149"/>
                <a:ext cx="1616485" cy="369332"/>
              </a:xfrm>
              <a:prstGeom prst="rect">
                <a:avLst/>
              </a:prstGeom>
              <a:blipFill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2136985" y="6453490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𝟏𝟒𝟎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6985" y="6453490"/>
                <a:ext cx="1616485" cy="369332"/>
              </a:xfrm>
              <a:prstGeom prst="rect">
                <a:avLst/>
              </a:prstGeom>
              <a:blipFill>
                <a:blip r:embed="rId3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/>
              <p:cNvSpPr txBox="1"/>
              <p:nvPr/>
            </p:nvSpPr>
            <p:spPr>
              <a:xfrm>
                <a:off x="4193308" y="6441269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5" name="TextBox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3308" y="6441269"/>
                <a:ext cx="1616485" cy="369332"/>
              </a:xfrm>
              <a:prstGeom prst="rect">
                <a:avLst/>
              </a:prstGeom>
              <a:blipFill>
                <a:blip r:embed="rId3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/>
              <p:cNvSpPr txBox="1"/>
              <p:nvPr/>
            </p:nvSpPr>
            <p:spPr>
              <a:xfrm>
                <a:off x="7126552" y="6376568"/>
                <a:ext cx="16164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6" name="TextBox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6552" y="6376568"/>
                <a:ext cx="1616485" cy="369332"/>
              </a:xfrm>
              <a:prstGeom prst="rect">
                <a:avLst/>
              </a:prstGeom>
              <a:blipFill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7" name="Rectangle 96"/>
          <p:cNvSpPr/>
          <p:nvPr/>
        </p:nvSpPr>
        <p:spPr>
          <a:xfrm>
            <a:off x="3148592" y="2921492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8" name="Rectangle 97"/>
          <p:cNvSpPr/>
          <p:nvPr/>
        </p:nvSpPr>
        <p:spPr>
          <a:xfrm>
            <a:off x="7678915" y="1308353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9" name="Rectangle 98"/>
          <p:cNvSpPr/>
          <p:nvPr/>
        </p:nvSpPr>
        <p:spPr>
          <a:xfrm>
            <a:off x="2902353" y="6438767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5029751" y="6412674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01" name="Rectangle 100"/>
          <p:cNvSpPr/>
          <p:nvPr/>
        </p:nvSpPr>
        <p:spPr>
          <a:xfrm>
            <a:off x="7923888" y="6375773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722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00" grpId="0" animBg="1"/>
      <p:bldP spid="10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539552" y="980728"/>
            <a:ext cx="3134345" cy="2963695"/>
            <a:chOff x="573559" y="1329401"/>
            <a:chExt cx="4273145" cy="4111442"/>
          </a:xfrm>
        </p:grpSpPr>
        <p:sp>
          <p:nvSpPr>
            <p:cNvPr id="2" name="Oval 1"/>
            <p:cNvSpPr/>
            <p:nvPr/>
          </p:nvSpPr>
          <p:spPr>
            <a:xfrm>
              <a:off x="666781" y="2052483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/>
            <p:cNvCxnSpPr/>
            <p:nvPr/>
          </p:nvCxnSpPr>
          <p:spPr>
            <a:xfrm flipV="1">
              <a:off x="2990850" y="1619250"/>
              <a:ext cx="1409700" cy="349091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199093" y="132940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99093" y="1329401"/>
                  <a:ext cx="64761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TextBox 4"/>
                <p:cNvSpPr txBox="1"/>
                <p:nvPr/>
              </p:nvSpPr>
              <p:spPr>
                <a:xfrm>
                  <a:off x="573559" y="239753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" name="TextBox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3559" y="2397533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" name="Straight Connector 5"/>
            <p:cNvCxnSpPr/>
            <p:nvPr/>
          </p:nvCxnSpPr>
          <p:spPr>
            <a:xfrm flipH="1" flipV="1">
              <a:off x="2792639" y="2136321"/>
              <a:ext cx="1030345" cy="9537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992868" y="1619250"/>
              <a:ext cx="3426732" cy="106861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 flipV="1">
              <a:off x="978357" y="2687866"/>
              <a:ext cx="2005349" cy="242467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383184" y="2674143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82°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383184" y="2674143"/>
                  <a:ext cx="532566" cy="369332"/>
                </a:xfrm>
                <a:prstGeom prst="rect">
                  <a:avLst/>
                </a:prstGeom>
                <a:blipFill>
                  <a:blip r:embed="rId4"/>
                  <a:stretch>
                    <a:fillRect r="-31250"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2463147" y="175448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3147" y="1754482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3618501" y="293643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18501" y="2936433"/>
                  <a:ext cx="647611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11405" y="507151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1405" y="5071511"/>
                  <a:ext cx="64761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reeform 12"/>
            <p:cNvSpPr/>
            <p:nvPr/>
          </p:nvSpPr>
          <p:spPr>
            <a:xfrm>
              <a:off x="1333500" y="2571750"/>
              <a:ext cx="86663" cy="542925"/>
            </a:xfrm>
            <a:custGeom>
              <a:avLst/>
              <a:gdLst>
                <a:gd name="connsiteX0" fmla="*/ 38100 w 86663"/>
                <a:gd name="connsiteY0" fmla="*/ 0 h 542925"/>
                <a:gd name="connsiteX1" fmla="*/ 85725 w 86663"/>
                <a:gd name="connsiteY1" fmla="*/ 238125 h 542925"/>
                <a:gd name="connsiteX2" fmla="*/ 0 w 86663"/>
                <a:gd name="connsiteY2" fmla="*/ 542925 h 542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6663" h="542925">
                  <a:moveTo>
                    <a:pt x="38100" y="0"/>
                  </a:moveTo>
                  <a:cubicBezTo>
                    <a:pt x="65087" y="73819"/>
                    <a:pt x="92075" y="147638"/>
                    <a:pt x="85725" y="238125"/>
                  </a:cubicBezTo>
                  <a:cubicBezTo>
                    <a:pt x="79375" y="328612"/>
                    <a:pt x="39687" y="435768"/>
                    <a:pt x="0" y="5429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Connector 13"/>
            <p:cNvCxnSpPr/>
            <p:nvPr/>
          </p:nvCxnSpPr>
          <p:spPr>
            <a:xfrm flipV="1">
              <a:off x="3376614" y="2552700"/>
              <a:ext cx="2380" cy="1238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33738" y="2662238"/>
              <a:ext cx="142875" cy="19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905002" y="3682002"/>
              <a:ext cx="2380" cy="1238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762126" y="3791540"/>
              <a:ext cx="142875" cy="190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3632073" y="1801851"/>
                  <a:ext cx="532566" cy="5123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32073" y="1801851"/>
                  <a:ext cx="532566" cy="512363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oup 18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0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2" name="Freeform 21"/>
          <p:cNvSpPr/>
          <p:nvPr/>
        </p:nvSpPr>
        <p:spPr>
          <a:xfrm>
            <a:off x="2991556" y="1298222"/>
            <a:ext cx="225777" cy="180622"/>
          </a:xfrm>
          <a:custGeom>
            <a:avLst/>
            <a:gdLst>
              <a:gd name="connsiteX0" fmla="*/ 0 w 225777"/>
              <a:gd name="connsiteY0" fmla="*/ 0 h 180622"/>
              <a:gd name="connsiteX1" fmla="*/ 90311 w 225777"/>
              <a:gd name="connsiteY1" fmla="*/ 124178 h 180622"/>
              <a:gd name="connsiteX2" fmla="*/ 225777 w 225777"/>
              <a:gd name="connsiteY2" fmla="*/ 180622 h 180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5777" h="180622">
                <a:moveTo>
                  <a:pt x="0" y="0"/>
                </a:moveTo>
                <a:cubicBezTo>
                  <a:pt x="26341" y="47037"/>
                  <a:pt x="52682" y="94074"/>
                  <a:pt x="90311" y="124178"/>
                </a:cubicBezTo>
                <a:cubicBezTo>
                  <a:pt x="127940" y="154282"/>
                  <a:pt x="176858" y="167452"/>
                  <a:pt x="225777" y="180622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4018937" y="1574814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/>
          <p:cNvSpPr/>
          <p:nvPr/>
        </p:nvSpPr>
        <p:spPr>
          <a:xfrm>
            <a:off x="173311" y="825330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33351" y="82533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66101" y="811339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4033838" y="1715912"/>
            <a:ext cx="1723495" cy="1074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5170311" y="1715913"/>
            <a:ext cx="609600" cy="102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67313" y="2743200"/>
            <a:ext cx="827087" cy="846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865511" y="1230489"/>
            <a:ext cx="2427111" cy="130951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5497689" y="2531417"/>
            <a:ext cx="1794933" cy="1487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024313" y="2786063"/>
            <a:ext cx="1958798" cy="815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3" name="Freeform 72"/>
          <p:cNvSpPr/>
          <p:nvPr/>
        </p:nvSpPr>
        <p:spPr>
          <a:xfrm>
            <a:off x="6897331" y="2348089"/>
            <a:ext cx="67913" cy="462844"/>
          </a:xfrm>
          <a:custGeom>
            <a:avLst/>
            <a:gdLst>
              <a:gd name="connsiteX0" fmla="*/ 34047 w 67913"/>
              <a:gd name="connsiteY0" fmla="*/ 0 h 462844"/>
              <a:gd name="connsiteX1" fmla="*/ 180 w 67913"/>
              <a:gd name="connsiteY1" fmla="*/ 169333 h 462844"/>
              <a:gd name="connsiteX2" fmla="*/ 22758 w 67913"/>
              <a:gd name="connsiteY2" fmla="*/ 361244 h 462844"/>
              <a:gd name="connsiteX3" fmla="*/ 67913 w 67913"/>
              <a:gd name="connsiteY3" fmla="*/ 462844 h 462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913" h="462844">
                <a:moveTo>
                  <a:pt x="34047" y="0"/>
                </a:moveTo>
                <a:cubicBezTo>
                  <a:pt x="18054" y="54563"/>
                  <a:pt x="2062" y="109126"/>
                  <a:pt x="180" y="169333"/>
                </a:cubicBezTo>
                <a:cubicBezTo>
                  <a:pt x="-1702" y="229540"/>
                  <a:pt x="11469" y="312326"/>
                  <a:pt x="22758" y="361244"/>
                </a:cubicBezTo>
                <a:cubicBezTo>
                  <a:pt x="34047" y="410162"/>
                  <a:pt x="50980" y="436503"/>
                  <a:pt x="67913" y="46284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466022" y="2415891"/>
                <a:ext cx="4766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78°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6022" y="2415891"/>
                <a:ext cx="476644" cy="369332"/>
              </a:xfrm>
              <a:prstGeom prst="rect">
                <a:avLst/>
              </a:prstGeom>
              <a:blipFill>
                <a:blip r:embed="rId9"/>
                <a:stretch>
                  <a:fillRect r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Oval 75"/>
          <p:cNvSpPr/>
          <p:nvPr/>
        </p:nvSpPr>
        <p:spPr>
          <a:xfrm>
            <a:off x="5145703" y="2711006"/>
            <a:ext cx="52570" cy="543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9" name="Straight Connector 78"/>
          <p:cNvCxnSpPr/>
          <p:nvPr/>
        </p:nvCxnSpPr>
        <p:spPr>
          <a:xfrm flipH="1" flipV="1">
            <a:off x="4826000" y="2178050"/>
            <a:ext cx="120650" cy="165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flipV="1">
            <a:off x="4870450" y="3092451"/>
            <a:ext cx="82550" cy="13969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5416550" y="1917700"/>
            <a:ext cx="152400" cy="146050"/>
          </a:xfrm>
          <a:custGeom>
            <a:avLst/>
            <a:gdLst>
              <a:gd name="connsiteX0" fmla="*/ 0 w 152400"/>
              <a:gd name="connsiteY0" fmla="*/ 0 h 146050"/>
              <a:gd name="connsiteX1" fmla="*/ 95250 w 152400"/>
              <a:gd name="connsiteY1" fmla="*/ 120650 h 146050"/>
              <a:gd name="connsiteX2" fmla="*/ 152400 w 152400"/>
              <a:gd name="connsiteY2" fmla="*/ 14605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146050">
                <a:moveTo>
                  <a:pt x="0" y="0"/>
                </a:moveTo>
                <a:cubicBezTo>
                  <a:pt x="34925" y="48154"/>
                  <a:pt x="69850" y="96308"/>
                  <a:pt x="95250" y="120650"/>
                </a:cubicBezTo>
                <a:cubicBezTo>
                  <a:pt x="120650" y="144992"/>
                  <a:pt x="136525" y="145521"/>
                  <a:pt x="152400" y="1460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220209" y="1896028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0209" y="1896028"/>
                <a:ext cx="291591" cy="369332"/>
              </a:xfrm>
              <a:prstGeom prst="rect">
                <a:avLst/>
              </a:prstGeom>
              <a:blipFill>
                <a:blip r:embed="rId10"/>
                <a:stretch>
                  <a:fillRect r="-4167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7" name="Freeform 86"/>
          <p:cNvSpPr/>
          <p:nvPr/>
        </p:nvSpPr>
        <p:spPr>
          <a:xfrm>
            <a:off x="4281488" y="2628900"/>
            <a:ext cx="57150" cy="280988"/>
          </a:xfrm>
          <a:custGeom>
            <a:avLst/>
            <a:gdLst>
              <a:gd name="connsiteX0" fmla="*/ 0 w 57150"/>
              <a:gd name="connsiteY0" fmla="*/ 0 h 280988"/>
              <a:gd name="connsiteX1" fmla="*/ 47625 w 57150"/>
              <a:gd name="connsiteY1" fmla="*/ 104775 h 280988"/>
              <a:gd name="connsiteX2" fmla="*/ 57150 w 57150"/>
              <a:gd name="connsiteY2" fmla="*/ 219075 h 280988"/>
              <a:gd name="connsiteX3" fmla="*/ 47625 w 57150"/>
              <a:gd name="connsiteY3" fmla="*/ 280988 h 2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150" h="280988">
                <a:moveTo>
                  <a:pt x="0" y="0"/>
                </a:moveTo>
                <a:cubicBezTo>
                  <a:pt x="19050" y="34131"/>
                  <a:pt x="38100" y="68263"/>
                  <a:pt x="47625" y="104775"/>
                </a:cubicBezTo>
                <a:cubicBezTo>
                  <a:pt x="57150" y="141287"/>
                  <a:pt x="57150" y="189706"/>
                  <a:pt x="57150" y="219075"/>
                </a:cubicBezTo>
                <a:cubicBezTo>
                  <a:pt x="57150" y="248444"/>
                  <a:pt x="52387" y="264716"/>
                  <a:pt x="47625" y="280988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/>
              <p:cNvSpPr txBox="1"/>
              <p:nvPr/>
            </p:nvSpPr>
            <p:spPr>
              <a:xfrm>
                <a:off x="4314134" y="2558534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134" y="2558534"/>
                <a:ext cx="291591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Oval 88"/>
          <p:cNvSpPr/>
          <p:nvPr/>
        </p:nvSpPr>
        <p:spPr>
          <a:xfrm>
            <a:off x="2439517" y="4215422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0" name="Straight Connector 89"/>
          <p:cNvCxnSpPr/>
          <p:nvPr/>
        </p:nvCxnSpPr>
        <p:spPr>
          <a:xfrm flipH="1">
            <a:off x="2705100" y="4622800"/>
            <a:ext cx="1854200" cy="1498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2717800" y="4216400"/>
            <a:ext cx="901700" cy="1892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3619500" y="4216400"/>
            <a:ext cx="933450" cy="4175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4143375" y="4629150"/>
            <a:ext cx="409575" cy="9667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endCxn id="89" idx="0"/>
          </p:cNvCxnSpPr>
          <p:nvPr/>
        </p:nvCxnSpPr>
        <p:spPr>
          <a:xfrm flipH="1" flipV="1">
            <a:off x="3632759" y="4215422"/>
            <a:ext cx="515379" cy="13757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/>
          <p:cNvCxnSpPr/>
          <p:nvPr/>
        </p:nvCxnSpPr>
        <p:spPr>
          <a:xfrm flipV="1">
            <a:off x="4081463" y="4386263"/>
            <a:ext cx="52387" cy="1047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4274344" y="5132688"/>
            <a:ext cx="102394" cy="465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 flipV="1">
            <a:off x="3171825" y="4959350"/>
            <a:ext cx="92075" cy="34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H="1" flipV="1">
            <a:off x="3262313" y="4962525"/>
            <a:ext cx="30956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V="1">
            <a:off x="4300375" y="5006280"/>
            <a:ext cx="92075" cy="3413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flipH="1" flipV="1">
            <a:off x="4390863" y="5009455"/>
            <a:ext cx="30956" cy="952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1821185" y="436137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p:sp>
        <p:nvSpPr>
          <p:cNvPr id="132" name="Freeform 131"/>
          <p:cNvSpPr/>
          <p:nvPr/>
        </p:nvSpPr>
        <p:spPr>
          <a:xfrm>
            <a:off x="4079875" y="5400637"/>
            <a:ext cx="139700" cy="12738"/>
          </a:xfrm>
          <a:custGeom>
            <a:avLst/>
            <a:gdLst>
              <a:gd name="connsiteX0" fmla="*/ 0 w 139700"/>
              <a:gd name="connsiteY0" fmla="*/ 12738 h 12738"/>
              <a:gd name="connsiteX1" fmla="*/ 63500 w 139700"/>
              <a:gd name="connsiteY1" fmla="*/ 38 h 12738"/>
              <a:gd name="connsiteX2" fmla="*/ 139700 w 139700"/>
              <a:gd name="connsiteY2" fmla="*/ 9563 h 12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9700" h="12738">
                <a:moveTo>
                  <a:pt x="0" y="12738"/>
                </a:moveTo>
                <a:cubicBezTo>
                  <a:pt x="20108" y="6652"/>
                  <a:pt x="40217" y="567"/>
                  <a:pt x="63500" y="38"/>
                </a:cubicBezTo>
                <a:cubicBezTo>
                  <a:pt x="86783" y="-491"/>
                  <a:pt x="113241" y="4536"/>
                  <a:pt x="139700" y="9563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/>
              <p:cNvSpPr txBox="1"/>
              <p:nvPr/>
            </p:nvSpPr>
            <p:spPr>
              <a:xfrm>
                <a:off x="4007186" y="5055316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33" name="TextBox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186" y="5055316"/>
                <a:ext cx="29159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4" name="Oval 133"/>
          <p:cNvSpPr/>
          <p:nvPr/>
        </p:nvSpPr>
        <p:spPr>
          <a:xfrm>
            <a:off x="5996369" y="4176007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H="1">
            <a:off x="7981244" y="4616450"/>
            <a:ext cx="121356" cy="1592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/>
          <p:nvPr/>
        </p:nvCxnSpPr>
        <p:spPr>
          <a:xfrm flipV="1">
            <a:off x="6762750" y="6186312"/>
            <a:ext cx="1229783" cy="2271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H="1" flipV="1">
            <a:off x="6197600" y="4686300"/>
            <a:ext cx="552451" cy="173990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6195060" y="4603750"/>
            <a:ext cx="1907540" cy="825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7962900" y="5289550"/>
            <a:ext cx="177800" cy="127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7320139" y="6237530"/>
            <a:ext cx="20461" cy="1632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>
            <a:off x="7156450" y="4616450"/>
            <a:ext cx="952500" cy="6413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 flipV="1">
            <a:off x="6762750" y="5257800"/>
            <a:ext cx="393700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1" name="Freeform 170"/>
          <p:cNvSpPr/>
          <p:nvPr/>
        </p:nvSpPr>
        <p:spPr>
          <a:xfrm>
            <a:off x="7854950" y="4781550"/>
            <a:ext cx="234950" cy="107950"/>
          </a:xfrm>
          <a:custGeom>
            <a:avLst/>
            <a:gdLst>
              <a:gd name="connsiteX0" fmla="*/ 0 w 234950"/>
              <a:gd name="connsiteY0" fmla="*/ 0 h 107950"/>
              <a:gd name="connsiteX1" fmla="*/ 82550 w 234950"/>
              <a:gd name="connsiteY1" fmla="*/ 69850 h 107950"/>
              <a:gd name="connsiteX2" fmla="*/ 234950 w 234950"/>
              <a:gd name="connsiteY2" fmla="*/ 107950 h 107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4950" h="107950">
                <a:moveTo>
                  <a:pt x="0" y="0"/>
                </a:moveTo>
                <a:cubicBezTo>
                  <a:pt x="21696" y="25929"/>
                  <a:pt x="43392" y="51858"/>
                  <a:pt x="82550" y="69850"/>
                </a:cubicBezTo>
                <a:cubicBezTo>
                  <a:pt x="121708" y="87842"/>
                  <a:pt x="178329" y="97896"/>
                  <a:pt x="234950" y="10795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2" name="Freeform 171"/>
          <p:cNvSpPr/>
          <p:nvPr/>
        </p:nvSpPr>
        <p:spPr>
          <a:xfrm>
            <a:off x="6273800" y="4679950"/>
            <a:ext cx="149716" cy="247650"/>
          </a:xfrm>
          <a:custGeom>
            <a:avLst/>
            <a:gdLst>
              <a:gd name="connsiteX0" fmla="*/ 0 w 149716"/>
              <a:gd name="connsiteY0" fmla="*/ 247650 h 247650"/>
              <a:gd name="connsiteX1" fmla="*/ 107950 w 149716"/>
              <a:gd name="connsiteY1" fmla="*/ 177800 h 247650"/>
              <a:gd name="connsiteX2" fmla="*/ 146050 w 149716"/>
              <a:gd name="connsiteY2" fmla="*/ 76200 h 247650"/>
              <a:gd name="connsiteX3" fmla="*/ 146050 w 149716"/>
              <a:gd name="connsiteY3" fmla="*/ 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716" h="247650">
                <a:moveTo>
                  <a:pt x="0" y="247650"/>
                </a:moveTo>
                <a:cubicBezTo>
                  <a:pt x="41804" y="227012"/>
                  <a:pt x="83608" y="206375"/>
                  <a:pt x="107950" y="177800"/>
                </a:cubicBezTo>
                <a:cubicBezTo>
                  <a:pt x="132292" y="149225"/>
                  <a:pt x="139700" y="105833"/>
                  <a:pt x="146050" y="76200"/>
                </a:cubicBezTo>
                <a:cubicBezTo>
                  <a:pt x="152400" y="46567"/>
                  <a:pt x="149225" y="23283"/>
                  <a:pt x="14605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3" name="TextBox 172"/>
              <p:cNvSpPr txBox="1"/>
              <p:nvPr/>
            </p:nvSpPr>
            <p:spPr>
              <a:xfrm>
                <a:off x="6328029" y="4705527"/>
                <a:ext cx="49187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80°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3" name="TextBox 1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8029" y="4705527"/>
                <a:ext cx="491871" cy="369332"/>
              </a:xfrm>
              <a:prstGeom prst="rect">
                <a:avLst/>
              </a:prstGeom>
              <a:blipFill>
                <a:blip r:embed="rId13"/>
                <a:stretch>
                  <a:fillRect r="-49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TextBox 173"/>
              <p:cNvSpPr txBox="1"/>
              <p:nvPr/>
            </p:nvSpPr>
            <p:spPr>
              <a:xfrm>
                <a:off x="7721139" y="4794617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4" name="TextBox 1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139" y="4794617"/>
                <a:ext cx="291591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5" name="Rectangle 174"/>
          <p:cNvSpPr/>
          <p:nvPr/>
        </p:nvSpPr>
        <p:spPr>
          <a:xfrm>
            <a:off x="5525301" y="4310598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/>
              <p:cNvSpPr txBox="1"/>
              <p:nvPr/>
            </p:nvSpPr>
            <p:spPr>
              <a:xfrm>
                <a:off x="-40123" y="3759856"/>
                <a:ext cx="1894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𝟏𝟔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6" name="TextBox 1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40123" y="3759856"/>
                <a:ext cx="1894455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/>
              <p:cNvSpPr txBox="1"/>
              <p:nvPr/>
            </p:nvSpPr>
            <p:spPr>
              <a:xfrm>
                <a:off x="6575174" y="1218583"/>
                <a:ext cx="189445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7" name="TextBox 1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5174" y="1218583"/>
                <a:ext cx="1894455" cy="646331"/>
              </a:xfrm>
              <a:prstGeom prst="rect">
                <a:avLst/>
              </a:prstGeom>
              <a:blipFill>
                <a:blip r:embed="rId16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9" name="TextBox 178"/>
              <p:cNvSpPr txBox="1"/>
              <p:nvPr/>
            </p:nvSpPr>
            <p:spPr>
              <a:xfrm>
                <a:off x="543792" y="6121400"/>
                <a:ext cx="1894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79" name="TextBox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92" y="6121400"/>
                <a:ext cx="1894455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0" name="TextBox 179"/>
              <p:cNvSpPr txBox="1"/>
              <p:nvPr/>
            </p:nvSpPr>
            <p:spPr>
              <a:xfrm>
                <a:off x="7045305" y="3684431"/>
                <a:ext cx="18944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180" name="TextBox 1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5305" y="3684431"/>
                <a:ext cx="189445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1" name="Rectangle 180"/>
          <p:cNvSpPr/>
          <p:nvPr/>
        </p:nvSpPr>
        <p:spPr>
          <a:xfrm>
            <a:off x="937290" y="3822240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7448046" y="1141433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448046" y="1524100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1516163" y="6186312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85" name="Rectangle 184"/>
          <p:cNvSpPr/>
          <p:nvPr/>
        </p:nvSpPr>
        <p:spPr>
          <a:xfrm>
            <a:off x="8022095" y="3684431"/>
            <a:ext cx="813808" cy="3932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1" name="Oval 80"/>
          <p:cNvSpPr/>
          <p:nvPr/>
        </p:nvSpPr>
        <p:spPr>
          <a:xfrm>
            <a:off x="3612082" y="5345235"/>
            <a:ext cx="52570" cy="543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al 83"/>
          <p:cNvSpPr/>
          <p:nvPr/>
        </p:nvSpPr>
        <p:spPr>
          <a:xfrm>
            <a:off x="7140698" y="5236959"/>
            <a:ext cx="52570" cy="543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</p:childTnLst>
        </p:cTn>
      </p:par>
    </p:tnLst>
    <p:bldLst>
      <p:bldP spid="181" grpId="0" animBg="1"/>
      <p:bldP spid="182" grpId="0" animBg="1"/>
      <p:bldP spid="183" grpId="0" animBg="1"/>
      <p:bldP spid="184" grpId="0" animBg="1"/>
      <p:bldP spid="18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311" y="825330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611560" y="812630"/>
                <a:ext cx="662473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Determine each indicated angle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/>
                  <a:t>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12630"/>
                <a:ext cx="6624736" cy="369332"/>
              </a:xfrm>
              <a:prstGeom prst="rect">
                <a:avLst/>
              </a:prstGeom>
              <a:blipFill>
                <a:blip r:embed="rId2"/>
                <a:stretch>
                  <a:fillRect l="-736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>
          <a:xfrm>
            <a:off x="629320" y="1420865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44221" y="1561963"/>
            <a:ext cx="1723495" cy="1074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780694" y="1561964"/>
            <a:ext cx="609600" cy="10272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77696" y="2589251"/>
            <a:ext cx="827087" cy="846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34696" y="2632114"/>
            <a:ext cx="1958798" cy="81509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756086" y="2557057"/>
            <a:ext cx="52570" cy="543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2293436" y="1200212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3436" y="1200212"/>
                <a:ext cx="291591" cy="369332"/>
              </a:xfrm>
              <a:prstGeom prst="rect">
                <a:avLst/>
              </a:prstGeom>
              <a:blipFill>
                <a:blip r:embed="rId3"/>
                <a:stretch>
                  <a:fillRect r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562817" y="2389345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2817" y="2389345"/>
                <a:ext cx="29159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/>
          <p:nvPr/>
        </p:nvCxnSpPr>
        <p:spPr>
          <a:xfrm flipH="1" flipV="1">
            <a:off x="2393245" y="1569156"/>
            <a:ext cx="609599" cy="10724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2596444" y="2664178"/>
            <a:ext cx="417689" cy="778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99551" y="2338483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551" y="2338483"/>
                <a:ext cx="291591" cy="369332"/>
              </a:xfrm>
              <a:prstGeom prst="rect">
                <a:avLst/>
              </a:prstGeom>
              <a:blipFill>
                <a:blip r:embed="rId5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eform 28"/>
          <p:cNvSpPr/>
          <p:nvPr/>
        </p:nvSpPr>
        <p:spPr>
          <a:xfrm>
            <a:off x="2824128" y="2425541"/>
            <a:ext cx="83855" cy="426720"/>
          </a:xfrm>
          <a:custGeom>
            <a:avLst/>
            <a:gdLst>
              <a:gd name="connsiteX0" fmla="*/ 53375 w 83855"/>
              <a:gd name="connsiteY0" fmla="*/ 0 h 426720"/>
              <a:gd name="connsiteX1" fmla="*/ 35 w 83855"/>
              <a:gd name="connsiteY1" fmla="*/ 205740 h 426720"/>
              <a:gd name="connsiteX2" fmla="*/ 45755 w 83855"/>
              <a:gd name="connsiteY2" fmla="*/ 381000 h 426720"/>
              <a:gd name="connsiteX3" fmla="*/ 83855 w 83855"/>
              <a:gd name="connsiteY3" fmla="*/ 426720 h 426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855" h="426720">
                <a:moveTo>
                  <a:pt x="53375" y="0"/>
                </a:moveTo>
                <a:cubicBezTo>
                  <a:pt x="27340" y="71120"/>
                  <a:pt x="1305" y="142240"/>
                  <a:pt x="35" y="205740"/>
                </a:cubicBezTo>
                <a:cubicBezTo>
                  <a:pt x="-1235" y="269240"/>
                  <a:pt x="31785" y="344170"/>
                  <a:pt x="45755" y="381000"/>
                </a:cubicBezTo>
                <a:cubicBezTo>
                  <a:pt x="59725" y="417830"/>
                  <a:pt x="71790" y="422275"/>
                  <a:pt x="83855" y="42672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530433" y="3377465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433" y="3377465"/>
                <a:ext cx="291591" cy="369332"/>
              </a:xfrm>
              <a:prstGeom prst="rect">
                <a:avLst/>
              </a:prstGeom>
              <a:blipFill>
                <a:blip r:embed="rId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97301" y="4046527"/>
                <a:ext cx="221259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𝑨𝑶𝑩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𝟑𝟔𝟎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301" y="4046527"/>
                <a:ext cx="2212599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3533404" y="1384878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4" name="Straight Connector 33"/>
          <p:cNvCxnSpPr/>
          <p:nvPr/>
        </p:nvCxnSpPr>
        <p:spPr>
          <a:xfrm>
            <a:off x="3668889" y="2032000"/>
            <a:ext cx="2122311" cy="1054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4716780" y="2552700"/>
            <a:ext cx="2858" cy="1143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672840" y="2042160"/>
            <a:ext cx="1043940" cy="1676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715000" y="1897380"/>
            <a:ext cx="68580" cy="11963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4716780" y="1912620"/>
            <a:ext cx="990600" cy="17754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623272" y="2229146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3272" y="2229146"/>
                <a:ext cx="291591" cy="369332"/>
              </a:xfrm>
              <a:prstGeom prst="rect">
                <a:avLst/>
              </a:prstGeom>
              <a:blipFill>
                <a:blip r:embed="rId8"/>
                <a:stretch>
                  <a:fillRect r="-145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Oval 54"/>
          <p:cNvSpPr/>
          <p:nvPr/>
        </p:nvSpPr>
        <p:spPr>
          <a:xfrm>
            <a:off x="4694878" y="2526090"/>
            <a:ext cx="52570" cy="54383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/>
          <p:cNvSpPr/>
          <p:nvPr/>
        </p:nvSpPr>
        <p:spPr>
          <a:xfrm>
            <a:off x="5501640" y="2270760"/>
            <a:ext cx="236220" cy="58472"/>
          </a:xfrm>
          <a:custGeom>
            <a:avLst/>
            <a:gdLst>
              <a:gd name="connsiteX0" fmla="*/ 0 w 236220"/>
              <a:gd name="connsiteY0" fmla="*/ 0 h 58472"/>
              <a:gd name="connsiteX1" fmla="*/ 137160 w 236220"/>
              <a:gd name="connsiteY1" fmla="*/ 53340 h 58472"/>
              <a:gd name="connsiteX2" fmla="*/ 236220 w 236220"/>
              <a:gd name="connsiteY2" fmla="*/ 53340 h 58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6220" h="58472">
                <a:moveTo>
                  <a:pt x="0" y="0"/>
                </a:moveTo>
                <a:cubicBezTo>
                  <a:pt x="48895" y="22225"/>
                  <a:pt x="97790" y="44450"/>
                  <a:pt x="137160" y="53340"/>
                </a:cubicBezTo>
                <a:cubicBezTo>
                  <a:pt x="176530" y="62230"/>
                  <a:pt x="206375" y="57785"/>
                  <a:pt x="236220" y="5334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431740" y="2271941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1740" y="2271941"/>
                <a:ext cx="291591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3377439" y="1733908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7439" y="1733908"/>
                <a:ext cx="291591" cy="369332"/>
              </a:xfrm>
              <a:prstGeom prst="rect">
                <a:avLst/>
              </a:prstGeom>
              <a:blipFill>
                <a:blip r:embed="rId10"/>
                <a:stretch>
                  <a:fillRect r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531442" y="3688080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1442" y="3688080"/>
                <a:ext cx="291591" cy="369332"/>
              </a:xfrm>
              <a:prstGeom prst="rect">
                <a:avLst/>
              </a:prstGeom>
              <a:blipFill>
                <a:blip r:embed="rId11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3747863" y="4057412"/>
                <a:ext cx="21195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𝑨𝑶𝑩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7863" y="4057412"/>
                <a:ext cx="2119537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Oval 60"/>
          <p:cNvSpPr/>
          <p:nvPr/>
        </p:nvSpPr>
        <p:spPr>
          <a:xfrm>
            <a:off x="6459595" y="1440995"/>
            <a:ext cx="2386483" cy="2314643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Straight Connector 61"/>
          <p:cNvCxnSpPr/>
          <p:nvPr/>
        </p:nvCxnSpPr>
        <p:spPr>
          <a:xfrm>
            <a:off x="7997296" y="1501095"/>
            <a:ext cx="677333" cy="1693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6462007" y="1489806"/>
            <a:ext cx="1557868" cy="11514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H="1" flipV="1">
            <a:off x="6476118" y="2646917"/>
            <a:ext cx="2187223" cy="5249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>
            <a:off x="6723768" y="3180317"/>
            <a:ext cx="1943101" cy="1587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6463418" y="2640567"/>
            <a:ext cx="273051" cy="7048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6145863" y="2353843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863" y="2353843"/>
                <a:ext cx="291591" cy="369332"/>
              </a:xfrm>
              <a:prstGeom prst="rect">
                <a:avLst/>
              </a:prstGeom>
              <a:blipFill>
                <a:blip r:embed="rId13"/>
                <a:stretch>
                  <a:fillRect r="-104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7904221" y="1171790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4221" y="1171790"/>
                <a:ext cx="291591" cy="369332"/>
              </a:xfrm>
              <a:prstGeom prst="rect">
                <a:avLst/>
              </a:prstGeom>
              <a:blipFill>
                <a:blip r:embed="rId14"/>
                <a:stretch>
                  <a:fillRect r="-127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8621908" y="3107799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1908" y="3107799"/>
                <a:ext cx="291591" cy="369332"/>
              </a:xfrm>
              <a:prstGeom prst="rect">
                <a:avLst/>
              </a:prstGeom>
              <a:blipFill>
                <a:blip r:embed="rId15"/>
                <a:stretch>
                  <a:fillRect r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467366" y="3266610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67366" y="3266610"/>
                <a:ext cx="291591" cy="369332"/>
              </a:xfrm>
              <a:prstGeom prst="rect">
                <a:avLst/>
              </a:prstGeom>
              <a:blipFill>
                <a:blip r:embed="rId16"/>
                <a:stretch>
                  <a:fillRect r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Connector 83"/>
          <p:cNvCxnSpPr/>
          <p:nvPr/>
        </p:nvCxnSpPr>
        <p:spPr>
          <a:xfrm>
            <a:off x="7139940" y="1981200"/>
            <a:ext cx="144780" cy="2133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 flipH="1">
            <a:off x="8204720" y="2270760"/>
            <a:ext cx="253480" cy="965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9" name="Freeform 88"/>
          <p:cNvSpPr/>
          <p:nvPr/>
        </p:nvSpPr>
        <p:spPr>
          <a:xfrm>
            <a:off x="6675120" y="3161645"/>
            <a:ext cx="297180" cy="160675"/>
          </a:xfrm>
          <a:custGeom>
            <a:avLst/>
            <a:gdLst>
              <a:gd name="connsiteX0" fmla="*/ 0 w 297180"/>
              <a:gd name="connsiteY0" fmla="*/ 655 h 160675"/>
              <a:gd name="connsiteX1" fmla="*/ 91440 w 297180"/>
              <a:gd name="connsiteY1" fmla="*/ 15895 h 160675"/>
              <a:gd name="connsiteX2" fmla="*/ 259080 w 297180"/>
              <a:gd name="connsiteY2" fmla="*/ 107335 h 160675"/>
              <a:gd name="connsiteX3" fmla="*/ 297180 w 297180"/>
              <a:gd name="connsiteY3" fmla="*/ 160675 h 160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7180" h="160675">
                <a:moveTo>
                  <a:pt x="0" y="655"/>
                </a:moveTo>
                <a:cubicBezTo>
                  <a:pt x="24130" y="-615"/>
                  <a:pt x="48260" y="-1885"/>
                  <a:pt x="91440" y="15895"/>
                </a:cubicBezTo>
                <a:cubicBezTo>
                  <a:pt x="134620" y="33675"/>
                  <a:pt x="224790" y="83205"/>
                  <a:pt x="259080" y="107335"/>
                </a:cubicBezTo>
                <a:cubicBezTo>
                  <a:pt x="293370" y="131465"/>
                  <a:pt x="295275" y="146070"/>
                  <a:pt x="297180" y="160675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6749169" y="2919172"/>
                <a:ext cx="29159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9169" y="2919172"/>
                <a:ext cx="291591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6500920" y="3964093"/>
                <a:ext cx="1894455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𝑩𝑨𝑪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920" y="3964093"/>
                <a:ext cx="1894455" cy="6109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2" name="Rectangle 91"/>
          <p:cNvSpPr/>
          <p:nvPr/>
        </p:nvSpPr>
        <p:spPr>
          <a:xfrm>
            <a:off x="1862594" y="4040031"/>
            <a:ext cx="114024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3" name="Rectangle 92"/>
          <p:cNvSpPr/>
          <p:nvPr/>
        </p:nvSpPr>
        <p:spPr>
          <a:xfrm>
            <a:off x="4769067" y="4040031"/>
            <a:ext cx="114024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7705829" y="4050438"/>
            <a:ext cx="114024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145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RECAP</a:t>
              </a:r>
              <a:r>
                <a:rPr lang="en-GB" sz="3200" dirty="0"/>
                <a:t>: Parts of a Circle</a:t>
              </a:r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8" name="Oval 7"/>
          <p:cNvSpPr/>
          <p:nvPr/>
        </p:nvSpPr>
        <p:spPr>
          <a:xfrm>
            <a:off x="2555776" y="2060848"/>
            <a:ext cx="3960440" cy="396044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668249" y="3380282"/>
            <a:ext cx="1154243" cy="25033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4077325" y="2106118"/>
            <a:ext cx="494675" cy="197095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4579495" y="2705725"/>
            <a:ext cx="1409075" cy="137909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998033" y="2780675"/>
            <a:ext cx="3065488" cy="2540833"/>
          </a:xfrm>
          <a:prstGeom prst="line">
            <a:avLst/>
          </a:prstGeom>
          <a:ln>
            <a:prstDash val="sysDot"/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4644008" y="3800007"/>
            <a:ext cx="1854228" cy="277065"/>
          </a:xfrm>
          <a:prstGeom prst="line">
            <a:avLst/>
          </a:prstGeom>
          <a:ln>
            <a:prstDash val="sysDot"/>
            <a:headEnd type="triangle" w="lg" len="lg"/>
            <a:tailEnd type="triangle" w="lg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4203" y="4886793"/>
            <a:ext cx="4489554" cy="17238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588224" y="1772816"/>
            <a:ext cx="108012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Sector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3528" y="3933056"/>
            <a:ext cx="1296144" cy="83099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(Minor)</a:t>
            </a:r>
          </a:p>
          <a:p>
            <a:r>
              <a:rPr lang="en-GB" sz="2400" dirty="0"/>
              <a:t>Segment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804248" y="4509120"/>
            <a:ext cx="1512168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Diameter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876256" y="3068960"/>
            <a:ext cx="1152128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Radius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1520" y="5733256"/>
            <a:ext cx="136815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Tangent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11560" y="2996952"/>
            <a:ext cx="136815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Chord</a:t>
            </a:r>
          </a:p>
        </p:txBody>
      </p:sp>
      <p:sp>
        <p:nvSpPr>
          <p:cNvPr id="36" name="Freeform 35"/>
          <p:cNvSpPr/>
          <p:nvPr/>
        </p:nvSpPr>
        <p:spPr>
          <a:xfrm>
            <a:off x="4032354" y="1840042"/>
            <a:ext cx="2083633" cy="715781"/>
          </a:xfrm>
          <a:custGeom>
            <a:avLst/>
            <a:gdLst>
              <a:gd name="connsiteX0" fmla="*/ 0 w 2083633"/>
              <a:gd name="connsiteY0" fmla="*/ 101184 h 715781"/>
              <a:gd name="connsiteX1" fmla="*/ 344774 w 2083633"/>
              <a:gd name="connsiteY1" fmla="*/ 11243 h 715781"/>
              <a:gd name="connsiteX2" fmla="*/ 742013 w 2083633"/>
              <a:gd name="connsiteY2" fmla="*/ 33728 h 715781"/>
              <a:gd name="connsiteX3" fmla="*/ 1094282 w 2083633"/>
              <a:gd name="connsiteY3" fmla="*/ 116174 h 715781"/>
              <a:gd name="connsiteX4" fmla="*/ 1491521 w 2083633"/>
              <a:gd name="connsiteY4" fmla="*/ 281066 h 715781"/>
              <a:gd name="connsiteX5" fmla="*/ 1843790 w 2083633"/>
              <a:gd name="connsiteY5" fmla="*/ 528404 h 715781"/>
              <a:gd name="connsiteX6" fmla="*/ 2083633 w 2083633"/>
              <a:gd name="connsiteY6" fmla="*/ 715781 h 715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83633" h="715781">
                <a:moveTo>
                  <a:pt x="0" y="101184"/>
                </a:moveTo>
                <a:cubicBezTo>
                  <a:pt x="110552" y="61835"/>
                  <a:pt x="221105" y="22486"/>
                  <a:pt x="344774" y="11243"/>
                </a:cubicBezTo>
                <a:cubicBezTo>
                  <a:pt x="468443" y="0"/>
                  <a:pt x="617095" y="16240"/>
                  <a:pt x="742013" y="33728"/>
                </a:cubicBezTo>
                <a:cubicBezTo>
                  <a:pt x="866931" y="51216"/>
                  <a:pt x="969364" y="74951"/>
                  <a:pt x="1094282" y="116174"/>
                </a:cubicBezTo>
                <a:cubicBezTo>
                  <a:pt x="1219200" y="157397"/>
                  <a:pt x="1366603" y="212361"/>
                  <a:pt x="1491521" y="281066"/>
                </a:cubicBezTo>
                <a:cubicBezTo>
                  <a:pt x="1616439" y="349771"/>
                  <a:pt x="1745105" y="455952"/>
                  <a:pt x="1843790" y="528404"/>
                </a:cubicBezTo>
                <a:cubicBezTo>
                  <a:pt x="1942475" y="600856"/>
                  <a:pt x="2013054" y="658318"/>
                  <a:pt x="2083633" y="715781"/>
                </a:cubicBezTo>
              </a:path>
            </a:pathLst>
          </a:custGeom>
          <a:ln w="19050">
            <a:prstDash val="sysDot"/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4644008" y="1340768"/>
            <a:ext cx="1656184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(Minor) Arc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228184" y="5949280"/>
            <a:ext cx="208823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Circumference</a:t>
            </a:r>
          </a:p>
        </p:txBody>
      </p:sp>
      <p:cxnSp>
        <p:nvCxnSpPr>
          <p:cNvPr id="40" name="Straight Arrow Connector 39"/>
          <p:cNvCxnSpPr>
            <a:stCxn id="34" idx="3"/>
          </p:cNvCxnSpPr>
          <p:nvPr/>
        </p:nvCxnSpPr>
        <p:spPr>
          <a:xfrm flipV="1">
            <a:off x="1619672" y="5445224"/>
            <a:ext cx="792088" cy="51886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1" idx="3"/>
          </p:cNvCxnSpPr>
          <p:nvPr/>
        </p:nvCxnSpPr>
        <p:spPr>
          <a:xfrm>
            <a:off x="1619672" y="4348555"/>
            <a:ext cx="1368152" cy="3045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5" idx="3"/>
          </p:cNvCxnSpPr>
          <p:nvPr/>
        </p:nvCxnSpPr>
        <p:spPr>
          <a:xfrm>
            <a:off x="1979712" y="3227785"/>
            <a:ext cx="1008112" cy="9212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2" idx="1"/>
          </p:cNvCxnSpPr>
          <p:nvPr/>
        </p:nvCxnSpPr>
        <p:spPr>
          <a:xfrm flipH="1">
            <a:off x="5724128" y="4739953"/>
            <a:ext cx="1080120" cy="2732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3" idx="1"/>
          </p:cNvCxnSpPr>
          <p:nvPr/>
        </p:nvCxnSpPr>
        <p:spPr>
          <a:xfrm flipH="1">
            <a:off x="6156176" y="3299793"/>
            <a:ext cx="720080" cy="4892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30" idx="1"/>
          </p:cNvCxnSpPr>
          <p:nvPr/>
        </p:nvCxnSpPr>
        <p:spPr>
          <a:xfrm flipH="1">
            <a:off x="5148064" y="2003649"/>
            <a:ext cx="1440160" cy="9212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7" idx="2"/>
          </p:cNvCxnSpPr>
          <p:nvPr/>
        </p:nvCxnSpPr>
        <p:spPr>
          <a:xfrm flipH="1">
            <a:off x="5436096" y="1802433"/>
            <a:ext cx="36004" cy="258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38" idx="1"/>
          </p:cNvCxnSpPr>
          <p:nvPr/>
        </p:nvCxnSpPr>
        <p:spPr>
          <a:xfrm flipH="1" flipV="1">
            <a:off x="5652120" y="5733256"/>
            <a:ext cx="576064" cy="4468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4644008" y="1340768"/>
            <a:ext cx="1656184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588224" y="1772816"/>
            <a:ext cx="108012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8" name="Rectangle 67"/>
          <p:cNvSpPr/>
          <p:nvPr/>
        </p:nvSpPr>
        <p:spPr>
          <a:xfrm>
            <a:off x="6876256" y="3068960"/>
            <a:ext cx="115212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69" name="Rectangle 68"/>
          <p:cNvSpPr/>
          <p:nvPr/>
        </p:nvSpPr>
        <p:spPr>
          <a:xfrm>
            <a:off x="6804248" y="4509120"/>
            <a:ext cx="151216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0" name="Rectangle 69"/>
          <p:cNvSpPr/>
          <p:nvPr/>
        </p:nvSpPr>
        <p:spPr>
          <a:xfrm>
            <a:off x="6228184" y="5949280"/>
            <a:ext cx="2088232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23528" y="76470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611560" y="2996952"/>
            <a:ext cx="1368152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323528" y="3933056"/>
            <a:ext cx="1368152" cy="93610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51520" y="5733256"/>
            <a:ext cx="1368152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  <p:bldP spid="69" grpId="0" animBg="1"/>
      <p:bldP spid="70" grpId="0" animBg="1"/>
      <p:bldP spid="72" grpId="0" animBg="1"/>
      <p:bldP spid="73" grpId="0" animBg="1"/>
      <p:bldP spid="7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359344" y="1041984"/>
            <a:ext cx="4242504" cy="3085516"/>
            <a:chOff x="4658576" y="1215170"/>
            <a:chExt cx="5745293" cy="4244623"/>
          </a:xfrm>
        </p:grpSpPr>
        <p:sp>
          <p:nvSpPr>
            <p:cNvPr id="2" name="Oval 1"/>
            <p:cNvSpPr/>
            <p:nvPr/>
          </p:nvSpPr>
          <p:spPr>
            <a:xfrm>
              <a:off x="7150307" y="1804519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/>
            <p:cNvCxnSpPr/>
            <p:nvPr/>
          </p:nvCxnSpPr>
          <p:spPr>
            <a:xfrm flipH="1" flipV="1">
              <a:off x="5190487" y="3122994"/>
              <a:ext cx="3883378" cy="233679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4658576" y="2892426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58576" y="2892426"/>
                  <a:ext cx="64761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 flipH="1">
              <a:off x="5179199" y="1215170"/>
              <a:ext cx="4707466" cy="19078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H="1">
              <a:off x="7305675" y="1892504"/>
              <a:ext cx="910235" cy="218419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05675" y="4076700"/>
              <a:ext cx="778785" cy="78558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7890471" y="145602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90471" y="1456022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788158" y="377727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88158" y="3777272"/>
                  <a:ext cx="6476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680715" y="4840535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0715" y="4840535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5765082" y="2972356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65082" y="2972356"/>
                  <a:ext cx="532566" cy="369332"/>
                </a:xfrm>
                <a:prstGeom prst="rect">
                  <a:avLst/>
                </a:prstGeom>
                <a:blipFill>
                  <a:blip r:embed="rId6"/>
                  <a:stretch>
                    <a:fillRect r="-31250" b="-2444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7452489" y="3778592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52489" y="3778592"/>
                  <a:ext cx="53256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81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3" name="Freeform 12"/>
            <p:cNvSpPr/>
            <p:nvPr/>
          </p:nvSpPr>
          <p:spPr>
            <a:xfrm rot="1076781">
              <a:off x="5614987" y="2933700"/>
              <a:ext cx="154089" cy="466725"/>
            </a:xfrm>
            <a:custGeom>
              <a:avLst/>
              <a:gdLst>
                <a:gd name="connsiteX0" fmla="*/ 0 w 154089"/>
                <a:gd name="connsiteY0" fmla="*/ 0 h 466725"/>
                <a:gd name="connsiteX1" fmla="*/ 95250 w 154089"/>
                <a:gd name="connsiteY1" fmla="*/ 95250 h 466725"/>
                <a:gd name="connsiteX2" fmla="*/ 152400 w 154089"/>
                <a:gd name="connsiteY2" fmla="*/ 276225 h 466725"/>
                <a:gd name="connsiteX3" fmla="*/ 133350 w 154089"/>
                <a:gd name="connsiteY3" fmla="*/ 466725 h 4667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4089" h="466725">
                  <a:moveTo>
                    <a:pt x="0" y="0"/>
                  </a:moveTo>
                  <a:cubicBezTo>
                    <a:pt x="34925" y="24606"/>
                    <a:pt x="69850" y="49213"/>
                    <a:pt x="95250" y="95250"/>
                  </a:cubicBezTo>
                  <a:cubicBezTo>
                    <a:pt x="120650" y="141287"/>
                    <a:pt x="146050" y="214313"/>
                    <a:pt x="152400" y="276225"/>
                  </a:cubicBezTo>
                  <a:cubicBezTo>
                    <a:pt x="158750" y="338138"/>
                    <a:pt x="146050" y="402431"/>
                    <a:pt x="133350" y="46672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7419975" y="3800475"/>
              <a:ext cx="209874" cy="561975"/>
            </a:xfrm>
            <a:custGeom>
              <a:avLst/>
              <a:gdLst>
                <a:gd name="connsiteX0" fmla="*/ 0 w 209874"/>
                <a:gd name="connsiteY0" fmla="*/ 0 h 561975"/>
                <a:gd name="connsiteX1" fmla="*/ 152400 w 209874"/>
                <a:gd name="connsiteY1" fmla="*/ 114300 h 561975"/>
                <a:gd name="connsiteX2" fmla="*/ 209550 w 209874"/>
                <a:gd name="connsiteY2" fmla="*/ 400050 h 561975"/>
                <a:gd name="connsiteX3" fmla="*/ 171450 w 209874"/>
                <a:gd name="connsiteY3" fmla="*/ 561975 h 561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9874" h="561975">
                  <a:moveTo>
                    <a:pt x="0" y="0"/>
                  </a:moveTo>
                  <a:cubicBezTo>
                    <a:pt x="58737" y="23812"/>
                    <a:pt x="117475" y="47625"/>
                    <a:pt x="152400" y="114300"/>
                  </a:cubicBezTo>
                  <a:cubicBezTo>
                    <a:pt x="187325" y="180975"/>
                    <a:pt x="206375" y="325438"/>
                    <a:pt x="209550" y="400050"/>
                  </a:cubicBezTo>
                  <a:cubicBezTo>
                    <a:pt x="212725" y="474662"/>
                    <a:pt x="192087" y="518318"/>
                    <a:pt x="171450" y="561975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26391" y="3638500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𝟏𝟐𝟓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391" y="3638500"/>
                <a:ext cx="151216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Oval 23"/>
          <p:cNvSpPr/>
          <p:nvPr/>
        </p:nvSpPr>
        <p:spPr>
          <a:xfrm>
            <a:off x="5534780" y="1396070"/>
            <a:ext cx="2402532" cy="233417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decagon 24"/>
          <p:cNvSpPr/>
          <p:nvPr/>
        </p:nvSpPr>
        <p:spPr>
          <a:xfrm rot="789568">
            <a:off x="5824712" y="1297119"/>
            <a:ext cx="2530797" cy="2509424"/>
          </a:xfrm>
          <a:prstGeom prst="dodecagon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095427" y="1118069"/>
                <a:ext cx="478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427" y="1118069"/>
                <a:ext cx="478216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76960" y="3638914"/>
                <a:ext cx="47821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960" y="3638914"/>
                <a:ext cx="47821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H="1" flipV="1">
            <a:off x="6402534" y="1441255"/>
            <a:ext cx="1219200" cy="189865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466034" y="3327205"/>
            <a:ext cx="1181100" cy="3556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7322568" y="3060505"/>
            <a:ext cx="115016" cy="355600"/>
          </a:xfrm>
          <a:custGeom>
            <a:avLst/>
            <a:gdLst>
              <a:gd name="connsiteX0" fmla="*/ 13416 w 115016"/>
              <a:gd name="connsiteY0" fmla="*/ 355600 h 355600"/>
              <a:gd name="connsiteX1" fmla="*/ 716 w 115016"/>
              <a:gd name="connsiteY1" fmla="*/ 228600 h 355600"/>
              <a:gd name="connsiteX2" fmla="*/ 32466 w 115016"/>
              <a:gd name="connsiteY2" fmla="*/ 101600 h 355600"/>
              <a:gd name="connsiteX3" fmla="*/ 115016 w 115016"/>
              <a:gd name="connsiteY3" fmla="*/ 0 h 355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016" h="355600">
                <a:moveTo>
                  <a:pt x="13416" y="355600"/>
                </a:moveTo>
                <a:cubicBezTo>
                  <a:pt x="5478" y="313266"/>
                  <a:pt x="-2459" y="270933"/>
                  <a:pt x="716" y="228600"/>
                </a:cubicBezTo>
                <a:cubicBezTo>
                  <a:pt x="3891" y="186267"/>
                  <a:pt x="13416" y="139700"/>
                  <a:pt x="32466" y="101600"/>
                </a:cubicBezTo>
                <a:cubicBezTo>
                  <a:pt x="51516" y="63500"/>
                  <a:pt x="83266" y="31750"/>
                  <a:pt x="11501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7021717" y="2980445"/>
                <a:ext cx="393263" cy="268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1717" y="2980445"/>
                <a:ext cx="393263" cy="268476"/>
              </a:xfrm>
              <a:prstGeom prst="rect">
                <a:avLst/>
              </a:prstGeom>
              <a:blipFill>
                <a:blip r:embed="rId11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2" name="Group 4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1</a:t>
              </a:r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3804267" y="4025358"/>
            <a:ext cx="2957055" cy="2580232"/>
            <a:chOff x="5719401" y="1097961"/>
            <a:chExt cx="4067812" cy="3658706"/>
          </a:xfrm>
        </p:grpSpPr>
        <p:sp>
          <p:nvSpPr>
            <p:cNvPr id="46" name="Oval 45"/>
            <p:cNvSpPr/>
            <p:nvPr/>
          </p:nvSpPr>
          <p:spPr>
            <a:xfrm>
              <a:off x="6090745" y="1418916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7219507" y="1499191"/>
              <a:ext cx="1286540" cy="1275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 flipV="1">
              <a:off x="8516679" y="1616149"/>
              <a:ext cx="808074" cy="118021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H="1">
              <a:off x="9016409" y="2806996"/>
              <a:ext cx="318977" cy="121211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858000" y="3976578"/>
              <a:ext cx="2179674" cy="40403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6145619" y="1509823"/>
              <a:ext cx="1063255" cy="18819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 flipV="1">
              <a:off x="6145619" y="3423684"/>
              <a:ext cx="701748" cy="96756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Freeform 52"/>
            <p:cNvSpPr/>
            <p:nvPr/>
          </p:nvSpPr>
          <p:spPr>
            <a:xfrm>
              <a:off x="7017489" y="1541720"/>
              <a:ext cx="542260" cy="320579"/>
            </a:xfrm>
            <a:custGeom>
              <a:avLst/>
              <a:gdLst>
                <a:gd name="connsiteX0" fmla="*/ 0 w 542260"/>
                <a:gd name="connsiteY0" fmla="*/ 318977 h 320579"/>
                <a:gd name="connsiteX1" fmla="*/ 255181 w 542260"/>
                <a:gd name="connsiteY1" fmla="*/ 297712 h 320579"/>
                <a:gd name="connsiteX2" fmla="*/ 467832 w 542260"/>
                <a:gd name="connsiteY2" fmla="*/ 159489 h 320579"/>
                <a:gd name="connsiteX3" fmla="*/ 542260 w 542260"/>
                <a:gd name="connsiteY3" fmla="*/ 0 h 32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60" h="320579">
                  <a:moveTo>
                    <a:pt x="0" y="318977"/>
                  </a:moveTo>
                  <a:cubicBezTo>
                    <a:pt x="88604" y="321635"/>
                    <a:pt x="177209" y="324293"/>
                    <a:pt x="255181" y="297712"/>
                  </a:cubicBezTo>
                  <a:cubicBezTo>
                    <a:pt x="333153" y="271131"/>
                    <a:pt x="419986" y="209108"/>
                    <a:pt x="467832" y="159489"/>
                  </a:cubicBezTo>
                  <a:cubicBezTo>
                    <a:pt x="515678" y="109870"/>
                    <a:pt x="528969" y="54935"/>
                    <a:pt x="54226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7054703" y="1809135"/>
                  <a:ext cx="574157" cy="5237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54703" y="1809135"/>
                  <a:ext cx="574157" cy="523704"/>
                </a:xfrm>
                <a:prstGeom prst="rect">
                  <a:avLst/>
                </a:prstGeom>
                <a:blipFill>
                  <a:blip r:embed="rId12"/>
                  <a:stretch>
                    <a:fillRect r="-5362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5" name="Freeform 54"/>
            <p:cNvSpPr/>
            <p:nvPr/>
          </p:nvSpPr>
          <p:spPr>
            <a:xfrm rot="6904024">
              <a:off x="8928691" y="2726180"/>
              <a:ext cx="542260" cy="320579"/>
            </a:xfrm>
            <a:custGeom>
              <a:avLst/>
              <a:gdLst>
                <a:gd name="connsiteX0" fmla="*/ 0 w 542260"/>
                <a:gd name="connsiteY0" fmla="*/ 318977 h 320579"/>
                <a:gd name="connsiteX1" fmla="*/ 255181 w 542260"/>
                <a:gd name="connsiteY1" fmla="*/ 297712 h 320579"/>
                <a:gd name="connsiteX2" fmla="*/ 467832 w 542260"/>
                <a:gd name="connsiteY2" fmla="*/ 159489 h 320579"/>
                <a:gd name="connsiteX3" fmla="*/ 542260 w 542260"/>
                <a:gd name="connsiteY3" fmla="*/ 0 h 32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60" h="320579">
                  <a:moveTo>
                    <a:pt x="0" y="318977"/>
                  </a:moveTo>
                  <a:cubicBezTo>
                    <a:pt x="88604" y="321635"/>
                    <a:pt x="177209" y="324293"/>
                    <a:pt x="255181" y="297712"/>
                  </a:cubicBezTo>
                  <a:cubicBezTo>
                    <a:pt x="333153" y="271131"/>
                    <a:pt x="419986" y="209108"/>
                    <a:pt x="467832" y="159489"/>
                  </a:cubicBezTo>
                  <a:cubicBezTo>
                    <a:pt x="515678" y="109870"/>
                    <a:pt x="528969" y="54935"/>
                    <a:pt x="54226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6" name="TextBox 55"/>
                <p:cNvSpPr txBox="1"/>
                <p:nvPr/>
              </p:nvSpPr>
              <p:spPr>
                <a:xfrm>
                  <a:off x="8198925" y="2717811"/>
                  <a:ext cx="574157" cy="5237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150°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6" name="TextBox 5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98925" y="2717811"/>
                  <a:ext cx="574157" cy="523704"/>
                </a:xfrm>
                <a:prstGeom prst="rect">
                  <a:avLst/>
                </a:prstGeom>
                <a:blipFill>
                  <a:blip r:embed="rId13"/>
                  <a:stretch>
                    <a:fillRect r="-55882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7" name="Freeform 56"/>
            <p:cNvSpPr/>
            <p:nvPr/>
          </p:nvSpPr>
          <p:spPr>
            <a:xfrm rot="14174231">
              <a:off x="6613017" y="4021991"/>
              <a:ext cx="542260" cy="320579"/>
            </a:xfrm>
            <a:custGeom>
              <a:avLst/>
              <a:gdLst>
                <a:gd name="connsiteX0" fmla="*/ 0 w 542260"/>
                <a:gd name="connsiteY0" fmla="*/ 318977 h 320579"/>
                <a:gd name="connsiteX1" fmla="*/ 255181 w 542260"/>
                <a:gd name="connsiteY1" fmla="*/ 297712 h 320579"/>
                <a:gd name="connsiteX2" fmla="*/ 467832 w 542260"/>
                <a:gd name="connsiteY2" fmla="*/ 159489 h 320579"/>
                <a:gd name="connsiteX3" fmla="*/ 542260 w 542260"/>
                <a:gd name="connsiteY3" fmla="*/ 0 h 320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260" h="320579">
                  <a:moveTo>
                    <a:pt x="0" y="318977"/>
                  </a:moveTo>
                  <a:cubicBezTo>
                    <a:pt x="88604" y="321635"/>
                    <a:pt x="177209" y="324293"/>
                    <a:pt x="255181" y="297712"/>
                  </a:cubicBezTo>
                  <a:cubicBezTo>
                    <a:pt x="333153" y="271131"/>
                    <a:pt x="419986" y="209108"/>
                    <a:pt x="467832" y="159489"/>
                  </a:cubicBezTo>
                  <a:cubicBezTo>
                    <a:pt x="515678" y="109870"/>
                    <a:pt x="528969" y="54935"/>
                    <a:pt x="542260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6753053" y="3683129"/>
                  <a:ext cx="574157" cy="5237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3053" y="3683129"/>
                  <a:ext cx="574157" cy="523704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6916423" y="1097961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16423" y="1097961"/>
                  <a:ext cx="574158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0" name="TextBox 59"/>
                <p:cNvSpPr txBox="1"/>
                <p:nvPr/>
              </p:nvSpPr>
              <p:spPr>
                <a:xfrm>
                  <a:off x="8346668" y="1268322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0" name="TextBox 5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46668" y="1268322"/>
                  <a:ext cx="574158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55814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9213055" y="2633715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213055" y="2633715"/>
                  <a:ext cx="574158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8839260" y="3951284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39260" y="3951284"/>
                  <a:ext cx="574158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6455705" y="4387335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5705" y="4387335"/>
                  <a:ext cx="574158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" name="TextBox 63"/>
                <p:cNvSpPr txBox="1"/>
                <p:nvPr/>
              </p:nvSpPr>
              <p:spPr>
                <a:xfrm>
                  <a:off x="5719401" y="3296966"/>
                  <a:ext cx="57415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4" name="TextBox 6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9401" y="3296966"/>
                  <a:ext cx="574158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333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5" name="Rectangle 64"/>
          <p:cNvSpPr/>
          <p:nvPr/>
        </p:nvSpPr>
        <p:spPr>
          <a:xfrm>
            <a:off x="173311" y="825330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</a:p>
        </p:txBody>
      </p:sp>
      <p:sp>
        <p:nvSpPr>
          <p:cNvPr id="66" name="Rectangle 65"/>
          <p:cNvSpPr/>
          <p:nvPr/>
        </p:nvSpPr>
        <p:spPr>
          <a:xfrm>
            <a:off x="533351" y="82533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</a:t>
            </a:r>
          </a:p>
        </p:txBody>
      </p:sp>
      <p:sp>
        <p:nvSpPr>
          <p:cNvPr id="67" name="Rectangle 66"/>
          <p:cNvSpPr/>
          <p:nvPr/>
        </p:nvSpPr>
        <p:spPr>
          <a:xfrm>
            <a:off x="4950682" y="825330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b</a:t>
            </a:r>
          </a:p>
        </p:txBody>
      </p:sp>
      <p:sp>
        <p:nvSpPr>
          <p:cNvPr id="68" name="Rectangle 67"/>
          <p:cNvSpPr/>
          <p:nvPr/>
        </p:nvSpPr>
        <p:spPr>
          <a:xfrm>
            <a:off x="3325175" y="4542177"/>
            <a:ext cx="360040" cy="33877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7322568" y="3787360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𝟕𝟓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2568" y="3787360"/>
                <a:ext cx="1512168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6317812" y="6092939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𝟏𝟏𝟎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7812" y="6092939"/>
                <a:ext cx="1512168" cy="36933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/>
          <p:cNvSpPr/>
          <p:nvPr/>
        </p:nvSpPr>
        <p:spPr>
          <a:xfrm>
            <a:off x="1254347" y="3677347"/>
            <a:ext cx="114024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2" name="Rectangle 71"/>
          <p:cNvSpPr/>
          <p:nvPr/>
        </p:nvSpPr>
        <p:spPr>
          <a:xfrm>
            <a:off x="8099991" y="3736427"/>
            <a:ext cx="96780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3" name="Rectangle 72"/>
          <p:cNvSpPr/>
          <p:nvPr/>
        </p:nvSpPr>
        <p:spPr>
          <a:xfrm>
            <a:off x="7056584" y="6033164"/>
            <a:ext cx="967809" cy="51527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390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</p:childTnLst>
        </p:cTn>
      </p:par>
    </p:tnLst>
    <p:bldLst>
      <p:bldP spid="71" grpId="0" animBg="1"/>
      <p:bldP spid="72" grpId="0" animBg="1"/>
      <p:bldP spid="7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#5 Alternate Segment Theorem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95536" y="69269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one is probably the hardest to remember and a particular favourite in the Intermediate/Senior Maths Challenges.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3528" y="1412776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59632" y="5949280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The angle between the tangent and a chord...</a:t>
            </a:r>
          </a:p>
        </p:txBody>
      </p:sp>
      <p:sp>
        <p:nvSpPr>
          <p:cNvPr id="9" name="Oval 8"/>
          <p:cNvSpPr/>
          <p:nvPr/>
        </p:nvSpPr>
        <p:spPr>
          <a:xfrm>
            <a:off x="2557453" y="1787415"/>
            <a:ext cx="3886755" cy="3945841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043608" y="5733256"/>
            <a:ext cx="662473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9" idx="4"/>
            <a:endCxn id="9" idx="2"/>
          </p:cNvCxnSpPr>
          <p:nvPr/>
        </p:nvCxnSpPr>
        <p:spPr>
          <a:xfrm flipH="1" flipV="1">
            <a:off x="2557453" y="3760336"/>
            <a:ext cx="1943378" cy="197292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1043608" y="3826214"/>
            <a:ext cx="2934032" cy="1916334"/>
            <a:chOff x="1043608" y="3826214"/>
            <a:chExt cx="2934032" cy="1916334"/>
          </a:xfrm>
        </p:grpSpPr>
        <p:sp>
          <p:nvSpPr>
            <p:cNvPr id="14" name="TextBox 13"/>
            <p:cNvSpPr txBox="1"/>
            <p:nvPr/>
          </p:nvSpPr>
          <p:spPr>
            <a:xfrm>
              <a:off x="3419872" y="5085184"/>
              <a:ext cx="46521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sym typeface="Symbol"/>
                </a:rPr>
                <a:t></a:t>
              </a:r>
              <a:endParaRPr lang="en-GB" sz="2800" dirty="0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3703320" y="5189220"/>
              <a:ext cx="274320" cy="548640"/>
            </a:xfrm>
            <a:custGeom>
              <a:avLst/>
              <a:gdLst>
                <a:gd name="connsiteX0" fmla="*/ 0 w 274320"/>
                <a:gd name="connsiteY0" fmla="*/ 548640 h 548640"/>
                <a:gd name="connsiteX1" fmla="*/ 45720 w 274320"/>
                <a:gd name="connsiteY1" fmla="*/ 358140 h 548640"/>
                <a:gd name="connsiteX2" fmla="*/ 99060 w 274320"/>
                <a:gd name="connsiteY2" fmla="*/ 213360 h 548640"/>
                <a:gd name="connsiteX3" fmla="*/ 274320 w 274320"/>
                <a:gd name="connsiteY3" fmla="*/ 0 h 548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4320" h="548640">
                  <a:moveTo>
                    <a:pt x="0" y="548640"/>
                  </a:moveTo>
                  <a:cubicBezTo>
                    <a:pt x="14605" y="481330"/>
                    <a:pt x="29210" y="414020"/>
                    <a:pt x="45720" y="358140"/>
                  </a:cubicBezTo>
                  <a:cubicBezTo>
                    <a:pt x="62230" y="302260"/>
                    <a:pt x="60960" y="273050"/>
                    <a:pt x="99060" y="213360"/>
                  </a:cubicBezTo>
                  <a:cubicBezTo>
                    <a:pt x="137160" y="153670"/>
                    <a:pt x="205740" y="76835"/>
                    <a:pt x="274320" y="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043608" y="5373216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tangent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 rot="2739052">
              <a:off x="2870645" y="4469640"/>
              <a:ext cx="16561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/>
                <a:t>chord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2557453" y="1798320"/>
            <a:ext cx="3896687" cy="3934936"/>
            <a:chOff x="2557453" y="1798320"/>
            <a:chExt cx="3896687" cy="3934936"/>
          </a:xfrm>
        </p:grpSpPr>
        <p:sp>
          <p:nvSpPr>
            <p:cNvPr id="29" name="Freeform 28"/>
            <p:cNvSpPr/>
            <p:nvPr/>
          </p:nvSpPr>
          <p:spPr>
            <a:xfrm>
              <a:off x="2560320" y="1798320"/>
              <a:ext cx="3893820" cy="3924300"/>
            </a:xfrm>
            <a:custGeom>
              <a:avLst/>
              <a:gdLst>
                <a:gd name="connsiteX0" fmla="*/ 0 w 3893820"/>
                <a:gd name="connsiteY0" fmla="*/ 1965960 h 3924300"/>
                <a:gd name="connsiteX1" fmla="*/ 1943100 w 3893820"/>
                <a:gd name="connsiteY1" fmla="*/ 3924300 h 3924300"/>
                <a:gd name="connsiteX2" fmla="*/ 2324100 w 3893820"/>
                <a:gd name="connsiteY2" fmla="*/ 3893820 h 3924300"/>
                <a:gd name="connsiteX3" fmla="*/ 2598420 w 3893820"/>
                <a:gd name="connsiteY3" fmla="*/ 3817620 h 3924300"/>
                <a:gd name="connsiteX4" fmla="*/ 2880360 w 3893820"/>
                <a:gd name="connsiteY4" fmla="*/ 3703320 h 3924300"/>
                <a:gd name="connsiteX5" fmla="*/ 3177540 w 3893820"/>
                <a:gd name="connsiteY5" fmla="*/ 3497580 h 3924300"/>
                <a:gd name="connsiteX6" fmla="*/ 3451860 w 3893820"/>
                <a:gd name="connsiteY6" fmla="*/ 3215640 h 3924300"/>
                <a:gd name="connsiteX7" fmla="*/ 3672840 w 3893820"/>
                <a:gd name="connsiteY7" fmla="*/ 2880360 h 3924300"/>
                <a:gd name="connsiteX8" fmla="*/ 3810000 w 3893820"/>
                <a:gd name="connsiteY8" fmla="*/ 2567940 h 3924300"/>
                <a:gd name="connsiteX9" fmla="*/ 3886200 w 3893820"/>
                <a:gd name="connsiteY9" fmla="*/ 2209800 h 3924300"/>
                <a:gd name="connsiteX10" fmla="*/ 3893820 w 3893820"/>
                <a:gd name="connsiteY10" fmla="*/ 1836420 h 3924300"/>
                <a:gd name="connsiteX11" fmla="*/ 3832860 w 3893820"/>
                <a:gd name="connsiteY11" fmla="*/ 1501140 h 3924300"/>
                <a:gd name="connsiteX12" fmla="*/ 3710940 w 3893820"/>
                <a:gd name="connsiteY12" fmla="*/ 1089660 h 3924300"/>
                <a:gd name="connsiteX13" fmla="*/ 3406140 w 3893820"/>
                <a:gd name="connsiteY13" fmla="*/ 655320 h 3924300"/>
                <a:gd name="connsiteX14" fmla="*/ 3086100 w 3893820"/>
                <a:gd name="connsiteY14" fmla="*/ 365760 h 3924300"/>
                <a:gd name="connsiteX15" fmla="*/ 2750820 w 3893820"/>
                <a:gd name="connsiteY15" fmla="*/ 182880 h 3924300"/>
                <a:gd name="connsiteX16" fmla="*/ 2423160 w 3893820"/>
                <a:gd name="connsiteY16" fmla="*/ 53340 h 3924300"/>
                <a:gd name="connsiteX17" fmla="*/ 2057400 w 3893820"/>
                <a:gd name="connsiteY17" fmla="*/ 0 h 3924300"/>
                <a:gd name="connsiteX18" fmla="*/ 1676400 w 3893820"/>
                <a:gd name="connsiteY18" fmla="*/ 15240 h 3924300"/>
                <a:gd name="connsiteX19" fmla="*/ 1249680 w 3893820"/>
                <a:gd name="connsiteY19" fmla="*/ 114300 h 3924300"/>
                <a:gd name="connsiteX20" fmla="*/ 922020 w 3893820"/>
                <a:gd name="connsiteY20" fmla="*/ 281940 h 3924300"/>
                <a:gd name="connsiteX21" fmla="*/ 579120 w 3893820"/>
                <a:gd name="connsiteY21" fmla="*/ 548640 h 3924300"/>
                <a:gd name="connsiteX22" fmla="*/ 365760 w 3893820"/>
                <a:gd name="connsiteY22" fmla="*/ 807720 h 3924300"/>
                <a:gd name="connsiteX23" fmla="*/ 182880 w 3893820"/>
                <a:gd name="connsiteY23" fmla="*/ 1158240 h 3924300"/>
                <a:gd name="connsiteX24" fmla="*/ 76200 w 3893820"/>
                <a:gd name="connsiteY24" fmla="*/ 1417320 h 3924300"/>
                <a:gd name="connsiteX25" fmla="*/ 30480 w 3893820"/>
                <a:gd name="connsiteY25" fmla="*/ 1767840 h 3924300"/>
                <a:gd name="connsiteX26" fmla="*/ 0 w 3893820"/>
                <a:gd name="connsiteY26" fmla="*/ 1965960 h 3924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3893820" h="3924300">
                  <a:moveTo>
                    <a:pt x="0" y="1965960"/>
                  </a:moveTo>
                  <a:lnTo>
                    <a:pt x="1943100" y="3924300"/>
                  </a:lnTo>
                  <a:lnTo>
                    <a:pt x="2324100" y="3893820"/>
                  </a:lnTo>
                  <a:lnTo>
                    <a:pt x="2598420" y="3817620"/>
                  </a:lnTo>
                  <a:lnTo>
                    <a:pt x="2880360" y="3703320"/>
                  </a:lnTo>
                  <a:lnTo>
                    <a:pt x="3177540" y="3497580"/>
                  </a:lnTo>
                  <a:lnTo>
                    <a:pt x="3451860" y="3215640"/>
                  </a:lnTo>
                  <a:lnTo>
                    <a:pt x="3672840" y="2880360"/>
                  </a:lnTo>
                  <a:lnTo>
                    <a:pt x="3810000" y="2567940"/>
                  </a:lnTo>
                  <a:lnTo>
                    <a:pt x="3886200" y="2209800"/>
                  </a:lnTo>
                  <a:lnTo>
                    <a:pt x="3893820" y="1836420"/>
                  </a:lnTo>
                  <a:lnTo>
                    <a:pt x="3832860" y="1501140"/>
                  </a:lnTo>
                  <a:lnTo>
                    <a:pt x="3710940" y="1089660"/>
                  </a:lnTo>
                  <a:lnTo>
                    <a:pt x="3406140" y="655320"/>
                  </a:lnTo>
                  <a:lnTo>
                    <a:pt x="3086100" y="365760"/>
                  </a:lnTo>
                  <a:lnTo>
                    <a:pt x="2750820" y="182880"/>
                  </a:lnTo>
                  <a:lnTo>
                    <a:pt x="2423160" y="53340"/>
                  </a:lnTo>
                  <a:lnTo>
                    <a:pt x="2057400" y="0"/>
                  </a:lnTo>
                  <a:lnTo>
                    <a:pt x="1676400" y="15240"/>
                  </a:lnTo>
                  <a:lnTo>
                    <a:pt x="1249680" y="114300"/>
                  </a:lnTo>
                  <a:lnTo>
                    <a:pt x="922020" y="281940"/>
                  </a:lnTo>
                  <a:lnTo>
                    <a:pt x="579120" y="548640"/>
                  </a:lnTo>
                  <a:lnTo>
                    <a:pt x="365760" y="807720"/>
                  </a:lnTo>
                  <a:lnTo>
                    <a:pt x="182880" y="1158240"/>
                  </a:lnTo>
                  <a:lnTo>
                    <a:pt x="76200" y="1417320"/>
                  </a:lnTo>
                  <a:lnTo>
                    <a:pt x="30480" y="1767840"/>
                  </a:lnTo>
                  <a:lnTo>
                    <a:pt x="0" y="1965960"/>
                  </a:lnTo>
                  <a:close/>
                </a:path>
              </a:pathLst>
            </a:custGeom>
            <a:solidFill>
              <a:srgbClr val="FFFF00">
                <a:alpha val="3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>
              <a:endCxn id="9" idx="2"/>
            </p:cNvCxnSpPr>
            <p:nvPr/>
          </p:nvCxnSpPr>
          <p:spPr>
            <a:xfrm flipH="1">
              <a:off x="2557453" y="3068960"/>
              <a:ext cx="3742739" cy="6913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endCxn id="9" idx="4"/>
            </p:cNvCxnSpPr>
            <p:nvPr/>
          </p:nvCxnSpPr>
          <p:spPr>
            <a:xfrm flipH="1">
              <a:off x="4500831" y="3068960"/>
              <a:ext cx="1799362" cy="266429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5402580" y="3230880"/>
              <a:ext cx="464820" cy="480060"/>
            </a:xfrm>
            <a:custGeom>
              <a:avLst/>
              <a:gdLst>
                <a:gd name="connsiteX0" fmla="*/ 0 w 464820"/>
                <a:gd name="connsiteY0" fmla="*/ 0 h 480060"/>
                <a:gd name="connsiteX1" fmla="*/ 83820 w 464820"/>
                <a:gd name="connsiteY1" fmla="*/ 190500 h 480060"/>
                <a:gd name="connsiteX2" fmla="*/ 259080 w 464820"/>
                <a:gd name="connsiteY2" fmla="*/ 350520 h 480060"/>
                <a:gd name="connsiteX3" fmla="*/ 464820 w 464820"/>
                <a:gd name="connsiteY3" fmla="*/ 480060 h 480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64820" h="480060">
                  <a:moveTo>
                    <a:pt x="0" y="0"/>
                  </a:moveTo>
                  <a:cubicBezTo>
                    <a:pt x="20320" y="66040"/>
                    <a:pt x="40640" y="132080"/>
                    <a:pt x="83820" y="190500"/>
                  </a:cubicBezTo>
                  <a:cubicBezTo>
                    <a:pt x="127000" y="248920"/>
                    <a:pt x="195580" y="302260"/>
                    <a:pt x="259080" y="350520"/>
                  </a:cubicBezTo>
                  <a:cubicBezTo>
                    <a:pt x="322580" y="398780"/>
                    <a:pt x="393700" y="439420"/>
                    <a:pt x="464820" y="48006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148064" y="3429000"/>
              <a:ext cx="465212" cy="523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800" dirty="0">
                  <a:sym typeface="Symbol"/>
                </a:rPr>
                <a:t></a:t>
              </a:r>
              <a:endParaRPr lang="en-GB" sz="2800" dirty="0"/>
            </a:p>
          </p:txBody>
        </p:sp>
      </p:grpSp>
      <p:sp>
        <p:nvSpPr>
          <p:cNvPr id="32" name="Rectangle 31"/>
          <p:cNvSpPr/>
          <p:nvPr/>
        </p:nvSpPr>
        <p:spPr>
          <a:xfrm>
            <a:off x="7020272" y="2060848"/>
            <a:ext cx="1728192" cy="72008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Click to Start </a:t>
            </a:r>
            <a:r>
              <a:rPr lang="en-GB" dirty="0" err="1"/>
              <a:t>Bromanimation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5868144" y="4077072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...is equal to the angle in the </a:t>
            </a:r>
            <a:r>
              <a:rPr lang="en-GB" b="1" dirty="0"/>
              <a:t>alternate segment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467544" y="2348880"/>
            <a:ext cx="2664296" cy="954107"/>
            <a:chOff x="467544" y="2348880"/>
            <a:chExt cx="2664296" cy="954107"/>
          </a:xfrm>
        </p:grpSpPr>
        <p:sp>
          <p:nvSpPr>
            <p:cNvPr id="35" name="TextBox 34"/>
            <p:cNvSpPr txBox="1"/>
            <p:nvPr/>
          </p:nvSpPr>
          <p:spPr>
            <a:xfrm>
              <a:off x="467544" y="2348880"/>
              <a:ext cx="2088232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/>
                <a:t>This is called the </a:t>
              </a:r>
              <a:r>
                <a:rPr lang="en-GB" sz="1400" b="1" dirty="0"/>
                <a:t>alternate segment</a:t>
              </a:r>
              <a:r>
                <a:rPr lang="en-GB" sz="1400" dirty="0"/>
                <a:t> because it’s the segment on the other side of the chord.</a:t>
              </a:r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>
              <a:off x="2339752" y="2996952"/>
              <a:ext cx="792088" cy="14401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7" grpId="0" animBg="1"/>
      <p:bldP spid="3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7119494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Check Your Understanding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779912" y="4941168"/>
            <a:ext cx="1296144" cy="5232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z = 58</a:t>
            </a:r>
            <a:r>
              <a:rPr lang="en-GB" sz="2800" dirty="0">
                <a:sym typeface="Symbol"/>
              </a:rPr>
              <a:t>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3779912" y="4941168"/>
            <a:ext cx="1296144" cy="53761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836712"/>
            <a:ext cx="5256584" cy="34067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Check Your Understanding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23528" y="4509120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ABC =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528" y="5445224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Give a reason: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03848" y="4509120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AOC =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03848" y="5445224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Give a reason: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84168" y="4509120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CAE =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084168" y="5445224"/>
            <a:ext cx="252028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Give a reason: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112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95536" y="5877272"/>
            <a:ext cx="2376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Supplementary angles of cyclic quadrilateral add up to 180.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5856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136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4941168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68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3203848" y="58772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Angle at centre is double angle at circumference.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084168" y="5877272"/>
            <a:ext cx="23762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Alternate Segment Theorem.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23528" y="4869160"/>
            <a:ext cx="252028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3848" y="4869160"/>
            <a:ext cx="252028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84168" y="4869160"/>
            <a:ext cx="2520280" cy="43204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3528" y="5805264"/>
            <a:ext cx="2520280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03848" y="5805264"/>
            <a:ext cx="2520280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084168" y="5805264"/>
            <a:ext cx="2520280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51520" y="764704"/>
            <a:ext cx="273630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Source: IGCSE Jan 2014 (R)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84700" y="975266"/>
            <a:ext cx="3673991" cy="2769265"/>
            <a:chOff x="339209" y="1129635"/>
            <a:chExt cx="4619824" cy="3519761"/>
          </a:xfrm>
        </p:grpSpPr>
        <p:sp>
          <p:nvSpPr>
            <p:cNvPr id="3" name="Oval 2"/>
            <p:cNvSpPr/>
            <p:nvPr/>
          </p:nvSpPr>
          <p:spPr>
            <a:xfrm>
              <a:off x="818782" y="1129635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" name="Straight Connector 3"/>
            <p:cNvCxnSpPr/>
            <p:nvPr/>
          </p:nvCxnSpPr>
          <p:spPr>
            <a:xfrm flipH="1">
              <a:off x="839972" y="1485900"/>
              <a:ext cx="2627128" cy="10552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flipV="1">
              <a:off x="2762250" y="1485900"/>
              <a:ext cx="714375" cy="2828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2946128" y="3639772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65°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128" y="3639772"/>
                  <a:ext cx="532566" cy="469424"/>
                </a:xfrm>
                <a:prstGeom prst="rect">
                  <a:avLst/>
                </a:prstGeom>
                <a:blipFill>
                  <a:blip r:embed="rId2"/>
                  <a:stretch>
                    <a:fillRect r="-2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" name="Straight Connector 8"/>
            <p:cNvCxnSpPr/>
            <p:nvPr/>
          </p:nvCxnSpPr>
          <p:spPr>
            <a:xfrm flipH="1">
              <a:off x="1066800" y="4029075"/>
              <a:ext cx="3495675" cy="552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3256384" y="118738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56384" y="1187382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4311422" y="373610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1422" y="3736108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Freeform 13"/>
            <p:cNvSpPr/>
            <p:nvPr/>
          </p:nvSpPr>
          <p:spPr>
            <a:xfrm>
              <a:off x="2865120" y="3909060"/>
              <a:ext cx="261812" cy="358140"/>
            </a:xfrm>
            <a:custGeom>
              <a:avLst/>
              <a:gdLst>
                <a:gd name="connsiteX0" fmla="*/ 0 w 261812"/>
                <a:gd name="connsiteY0" fmla="*/ 0 h 358140"/>
                <a:gd name="connsiteX1" fmla="*/ 175260 w 261812"/>
                <a:gd name="connsiteY1" fmla="*/ 114300 h 358140"/>
                <a:gd name="connsiteX2" fmla="*/ 251460 w 261812"/>
                <a:gd name="connsiteY2" fmla="*/ 251460 h 358140"/>
                <a:gd name="connsiteX3" fmla="*/ 259080 w 261812"/>
                <a:gd name="connsiteY3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812" h="358140">
                  <a:moveTo>
                    <a:pt x="0" y="0"/>
                  </a:moveTo>
                  <a:cubicBezTo>
                    <a:pt x="66675" y="36195"/>
                    <a:pt x="133350" y="72390"/>
                    <a:pt x="175260" y="114300"/>
                  </a:cubicBezTo>
                  <a:cubicBezTo>
                    <a:pt x="217170" y="156210"/>
                    <a:pt x="237490" y="210820"/>
                    <a:pt x="251460" y="251460"/>
                  </a:cubicBezTo>
                  <a:cubicBezTo>
                    <a:pt x="265430" y="292100"/>
                    <a:pt x="262255" y="325120"/>
                    <a:pt x="259080" y="3581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829340" y="2551814"/>
              <a:ext cx="1935125" cy="1765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2977116" y="1679944"/>
              <a:ext cx="404037" cy="257849"/>
            </a:xfrm>
            <a:custGeom>
              <a:avLst/>
              <a:gdLst>
                <a:gd name="connsiteX0" fmla="*/ 0 w 404037"/>
                <a:gd name="connsiteY0" fmla="*/ 0 h 257849"/>
                <a:gd name="connsiteX1" fmla="*/ 74428 w 404037"/>
                <a:gd name="connsiteY1" fmla="*/ 106326 h 257849"/>
                <a:gd name="connsiteX2" fmla="*/ 287079 w 404037"/>
                <a:gd name="connsiteY2" fmla="*/ 244549 h 257849"/>
                <a:gd name="connsiteX3" fmla="*/ 404037 w 404037"/>
                <a:gd name="connsiteY3" fmla="*/ 244549 h 25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037" h="257849">
                  <a:moveTo>
                    <a:pt x="0" y="0"/>
                  </a:moveTo>
                  <a:cubicBezTo>
                    <a:pt x="13291" y="32784"/>
                    <a:pt x="26582" y="65568"/>
                    <a:pt x="74428" y="106326"/>
                  </a:cubicBezTo>
                  <a:cubicBezTo>
                    <a:pt x="122275" y="147084"/>
                    <a:pt x="232144" y="221512"/>
                    <a:pt x="287079" y="244549"/>
                  </a:cubicBezTo>
                  <a:cubicBezTo>
                    <a:pt x="342014" y="267586"/>
                    <a:pt x="373025" y="256067"/>
                    <a:pt x="404037" y="244549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2718734" y="1858921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55°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8734" y="1858921"/>
                  <a:ext cx="532566" cy="469424"/>
                </a:xfrm>
                <a:prstGeom prst="rect">
                  <a:avLst/>
                </a:prstGeom>
                <a:blipFill>
                  <a:blip r:embed="rId6"/>
                  <a:stretch>
                    <a:fillRect r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339209" y="236714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209" y="2367148"/>
                  <a:ext cx="647611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273590" y="2394749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73590" y="2394749"/>
                  <a:ext cx="532566" cy="469424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2337649" y="3314953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337649" y="3314953"/>
                  <a:ext cx="532566" cy="469424"/>
                </a:xfrm>
                <a:prstGeom prst="rect">
                  <a:avLst/>
                </a:prstGeom>
                <a:blipFill>
                  <a:blip r:embed="rId9"/>
                  <a:stretch>
                    <a:fillRect b="-655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0" name="Freeform 19"/>
          <p:cNvSpPr/>
          <p:nvPr/>
        </p:nvSpPr>
        <p:spPr>
          <a:xfrm>
            <a:off x="1096680" y="1964284"/>
            <a:ext cx="69144" cy="440266"/>
          </a:xfrm>
          <a:custGeom>
            <a:avLst/>
            <a:gdLst>
              <a:gd name="connsiteX0" fmla="*/ 0 w 69144"/>
              <a:gd name="connsiteY0" fmla="*/ 440266 h 440266"/>
              <a:gd name="connsiteX1" fmla="*/ 56444 w 69144"/>
              <a:gd name="connsiteY1" fmla="*/ 270933 h 440266"/>
              <a:gd name="connsiteX2" fmla="*/ 67733 w 69144"/>
              <a:gd name="connsiteY2" fmla="*/ 135466 h 440266"/>
              <a:gd name="connsiteX3" fmla="*/ 33866 w 69144"/>
              <a:gd name="connsiteY3" fmla="*/ 0 h 440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44" h="440266">
                <a:moveTo>
                  <a:pt x="0" y="440266"/>
                </a:moveTo>
                <a:cubicBezTo>
                  <a:pt x="22577" y="380999"/>
                  <a:pt x="45155" y="321733"/>
                  <a:pt x="56444" y="270933"/>
                </a:cubicBezTo>
                <a:cubicBezTo>
                  <a:pt x="67733" y="220133"/>
                  <a:pt x="71496" y="180621"/>
                  <a:pt x="67733" y="135466"/>
                </a:cubicBezTo>
                <a:cubicBezTo>
                  <a:pt x="63970" y="90311"/>
                  <a:pt x="48918" y="45155"/>
                  <a:pt x="33866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011080" y="3092981"/>
            <a:ext cx="406400" cy="113081"/>
          </a:xfrm>
          <a:custGeom>
            <a:avLst/>
            <a:gdLst>
              <a:gd name="connsiteX0" fmla="*/ 0 w 406400"/>
              <a:gd name="connsiteY0" fmla="*/ 113081 h 113081"/>
              <a:gd name="connsiteX1" fmla="*/ 112888 w 406400"/>
              <a:gd name="connsiteY1" fmla="*/ 34058 h 113081"/>
              <a:gd name="connsiteX2" fmla="*/ 293511 w 406400"/>
              <a:gd name="connsiteY2" fmla="*/ 192 h 113081"/>
              <a:gd name="connsiteX3" fmla="*/ 406400 w 406400"/>
              <a:gd name="connsiteY3" fmla="*/ 22769 h 1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6400" h="113081">
                <a:moveTo>
                  <a:pt x="0" y="113081"/>
                </a:moveTo>
                <a:cubicBezTo>
                  <a:pt x="31985" y="82977"/>
                  <a:pt x="63970" y="52873"/>
                  <a:pt x="112888" y="34058"/>
                </a:cubicBezTo>
                <a:cubicBezTo>
                  <a:pt x="161807" y="15243"/>
                  <a:pt x="244592" y="2073"/>
                  <a:pt x="293511" y="192"/>
                </a:cubicBezTo>
                <a:cubicBezTo>
                  <a:pt x="342430" y="-1689"/>
                  <a:pt x="374415" y="10540"/>
                  <a:pt x="406400" y="22769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2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6" name="Oval 25"/>
          <p:cNvSpPr/>
          <p:nvPr/>
        </p:nvSpPr>
        <p:spPr>
          <a:xfrm>
            <a:off x="5292080" y="980728"/>
            <a:ext cx="2587449" cy="252636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7" name="Straight Connector 26"/>
          <p:cNvCxnSpPr/>
          <p:nvPr/>
        </p:nvCxnSpPr>
        <p:spPr>
          <a:xfrm flipH="1" flipV="1">
            <a:off x="4684430" y="2891032"/>
            <a:ext cx="2674926" cy="98945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441656" y="1645290"/>
            <a:ext cx="698501" cy="177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5454357" y="1543690"/>
            <a:ext cx="2197099" cy="127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133806" y="1556390"/>
            <a:ext cx="1517650" cy="18573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500836" y="1513210"/>
            <a:ext cx="15240" cy="220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flipH="1" flipV="1">
            <a:off x="6787855" y="2450450"/>
            <a:ext cx="185421" cy="1371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Freeform 44"/>
          <p:cNvSpPr/>
          <p:nvPr/>
        </p:nvSpPr>
        <p:spPr>
          <a:xfrm>
            <a:off x="5578816" y="1650370"/>
            <a:ext cx="231332" cy="358140"/>
          </a:xfrm>
          <a:custGeom>
            <a:avLst/>
            <a:gdLst>
              <a:gd name="connsiteX0" fmla="*/ 0 w 231332"/>
              <a:gd name="connsiteY0" fmla="*/ 358140 h 358140"/>
              <a:gd name="connsiteX1" fmla="*/ 144780 w 231332"/>
              <a:gd name="connsiteY1" fmla="*/ 243840 h 358140"/>
              <a:gd name="connsiteX2" fmla="*/ 220980 w 231332"/>
              <a:gd name="connsiteY2" fmla="*/ 99060 h 358140"/>
              <a:gd name="connsiteX3" fmla="*/ 228600 w 231332"/>
              <a:gd name="connsiteY3" fmla="*/ 0 h 358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1332" h="358140">
                <a:moveTo>
                  <a:pt x="0" y="358140"/>
                </a:moveTo>
                <a:cubicBezTo>
                  <a:pt x="53975" y="322580"/>
                  <a:pt x="107950" y="287020"/>
                  <a:pt x="144780" y="243840"/>
                </a:cubicBezTo>
                <a:cubicBezTo>
                  <a:pt x="181610" y="200660"/>
                  <a:pt x="207010" y="139700"/>
                  <a:pt x="220980" y="99060"/>
                </a:cubicBezTo>
                <a:cubicBezTo>
                  <a:pt x="234950" y="58420"/>
                  <a:pt x="231775" y="29210"/>
                  <a:pt x="2286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669959" y="1723288"/>
                <a:ext cx="423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959" y="1723288"/>
                <a:ext cx="423532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/>
          <p:cNvCxnSpPr/>
          <p:nvPr/>
        </p:nvCxnSpPr>
        <p:spPr>
          <a:xfrm flipH="1">
            <a:off x="6135077" y="3380110"/>
            <a:ext cx="1013459" cy="304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7140916" y="1551310"/>
            <a:ext cx="525780" cy="18440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6731678" y="2859077"/>
                <a:ext cx="423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1678" y="2859077"/>
                <a:ext cx="423532" cy="369332"/>
              </a:xfrm>
              <a:prstGeom prst="rect">
                <a:avLst/>
              </a:prstGeom>
              <a:blipFill>
                <a:blip r:embed="rId11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 53"/>
          <p:cNvSpPr/>
          <p:nvPr/>
        </p:nvSpPr>
        <p:spPr>
          <a:xfrm>
            <a:off x="5799796" y="3060070"/>
            <a:ext cx="198120" cy="251460"/>
          </a:xfrm>
          <a:custGeom>
            <a:avLst/>
            <a:gdLst>
              <a:gd name="connsiteX0" fmla="*/ 198120 w 198120"/>
              <a:gd name="connsiteY0" fmla="*/ 0 h 251460"/>
              <a:gd name="connsiteX1" fmla="*/ 91440 w 198120"/>
              <a:gd name="connsiteY1" fmla="*/ 68580 h 251460"/>
              <a:gd name="connsiteX2" fmla="*/ 15240 w 198120"/>
              <a:gd name="connsiteY2" fmla="*/ 175260 h 251460"/>
              <a:gd name="connsiteX3" fmla="*/ 0 w 198120"/>
              <a:gd name="connsiteY3" fmla="*/ 251460 h 25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120" h="251460">
                <a:moveTo>
                  <a:pt x="198120" y="0"/>
                </a:moveTo>
                <a:cubicBezTo>
                  <a:pt x="160020" y="19685"/>
                  <a:pt x="121920" y="39370"/>
                  <a:pt x="91440" y="68580"/>
                </a:cubicBezTo>
                <a:cubicBezTo>
                  <a:pt x="60960" y="97790"/>
                  <a:pt x="30480" y="144780"/>
                  <a:pt x="15240" y="175260"/>
                </a:cubicBezTo>
                <a:cubicBezTo>
                  <a:pt x="0" y="205740"/>
                  <a:pt x="0" y="228600"/>
                  <a:pt x="0" y="25146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/>
          <p:cNvSpPr/>
          <p:nvPr/>
        </p:nvSpPr>
        <p:spPr>
          <a:xfrm>
            <a:off x="6904696" y="3132604"/>
            <a:ext cx="304800" cy="262746"/>
          </a:xfrm>
          <a:custGeom>
            <a:avLst/>
            <a:gdLst>
              <a:gd name="connsiteX0" fmla="*/ 0 w 304800"/>
              <a:gd name="connsiteY0" fmla="*/ 262746 h 262746"/>
              <a:gd name="connsiteX1" fmla="*/ 22860 w 304800"/>
              <a:gd name="connsiteY1" fmla="*/ 140826 h 262746"/>
              <a:gd name="connsiteX2" fmla="*/ 114300 w 304800"/>
              <a:gd name="connsiteY2" fmla="*/ 41766 h 262746"/>
              <a:gd name="connsiteX3" fmla="*/ 228600 w 304800"/>
              <a:gd name="connsiteY3" fmla="*/ 3666 h 262746"/>
              <a:gd name="connsiteX4" fmla="*/ 304800 w 304800"/>
              <a:gd name="connsiteY4" fmla="*/ 3666 h 262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800" h="262746">
                <a:moveTo>
                  <a:pt x="0" y="262746"/>
                </a:moveTo>
                <a:cubicBezTo>
                  <a:pt x="1905" y="220201"/>
                  <a:pt x="3810" y="177656"/>
                  <a:pt x="22860" y="140826"/>
                </a:cubicBezTo>
                <a:cubicBezTo>
                  <a:pt x="41910" y="103996"/>
                  <a:pt x="80010" y="64626"/>
                  <a:pt x="114300" y="41766"/>
                </a:cubicBezTo>
                <a:cubicBezTo>
                  <a:pt x="148590" y="18906"/>
                  <a:pt x="196850" y="10016"/>
                  <a:pt x="228600" y="3666"/>
                </a:cubicBezTo>
                <a:cubicBezTo>
                  <a:pt x="260350" y="-2684"/>
                  <a:pt x="282575" y="491"/>
                  <a:pt x="304800" y="3666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499362" y="2805716"/>
                <a:ext cx="42353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70°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9362" y="2805716"/>
                <a:ext cx="423532" cy="369332"/>
              </a:xfrm>
              <a:prstGeom prst="rect">
                <a:avLst/>
              </a:prstGeom>
              <a:blipFill>
                <a:blip r:embed="rId12"/>
                <a:stretch>
                  <a:fillRect r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7" name="Group 56"/>
          <p:cNvGrpSpPr/>
          <p:nvPr/>
        </p:nvGrpSpPr>
        <p:grpSpPr>
          <a:xfrm>
            <a:off x="2700588" y="3676078"/>
            <a:ext cx="3673991" cy="2800031"/>
            <a:chOff x="339209" y="1090531"/>
            <a:chExt cx="4619824" cy="3558865"/>
          </a:xfrm>
        </p:grpSpPr>
        <p:sp>
          <p:nvSpPr>
            <p:cNvPr id="58" name="Oval 57"/>
            <p:cNvSpPr/>
            <p:nvPr/>
          </p:nvSpPr>
          <p:spPr>
            <a:xfrm>
              <a:off x="818782" y="1129635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H="1">
              <a:off x="839972" y="1485900"/>
              <a:ext cx="2627128" cy="10552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2762250" y="1485900"/>
              <a:ext cx="714375" cy="2828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1" name="TextBox 60"/>
                <p:cNvSpPr txBox="1"/>
                <p:nvPr/>
              </p:nvSpPr>
              <p:spPr>
                <a:xfrm>
                  <a:off x="2946128" y="3639772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71°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1" name="TextBox 6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46128" y="3639772"/>
                  <a:ext cx="532566" cy="469424"/>
                </a:xfrm>
                <a:prstGeom prst="rect">
                  <a:avLst/>
                </a:prstGeom>
                <a:blipFill>
                  <a:blip r:embed="rId13"/>
                  <a:stretch>
                    <a:fillRect r="-2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2" name="Oval 61"/>
            <p:cNvSpPr/>
            <p:nvPr/>
          </p:nvSpPr>
          <p:spPr>
            <a:xfrm>
              <a:off x="2423081" y="2583903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/>
                <p:cNvSpPr txBox="1"/>
                <p:nvPr/>
              </p:nvSpPr>
              <p:spPr>
                <a:xfrm>
                  <a:off x="1963367" y="230860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3" name="TextBox 6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63367" y="2308607"/>
                  <a:ext cx="64761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4" name="Straight Connector 63"/>
            <p:cNvCxnSpPr/>
            <p:nvPr/>
          </p:nvCxnSpPr>
          <p:spPr>
            <a:xfrm flipH="1">
              <a:off x="1066800" y="4029075"/>
              <a:ext cx="3495675" cy="552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3240414" y="109053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5" name="TextBox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240414" y="1090531"/>
                  <a:ext cx="647611" cy="369332"/>
                </a:xfrm>
                <a:prstGeom prst="rect">
                  <a:avLst/>
                </a:prstGeom>
                <a:blipFill>
                  <a:blip r:embed="rId15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6" name="TextBox 6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62436" y="4280064"/>
                  <a:ext cx="647611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4311422" y="363925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7" name="TextBox 6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1422" y="3639258"/>
                  <a:ext cx="647611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8" name="Straight Connector 67"/>
            <p:cNvCxnSpPr/>
            <p:nvPr/>
          </p:nvCxnSpPr>
          <p:spPr>
            <a:xfrm flipH="1" flipV="1">
              <a:off x="2457451" y="2628901"/>
              <a:ext cx="300037" cy="168592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Freeform 68"/>
            <p:cNvSpPr/>
            <p:nvPr/>
          </p:nvSpPr>
          <p:spPr>
            <a:xfrm>
              <a:off x="2865120" y="3909060"/>
              <a:ext cx="261812" cy="358140"/>
            </a:xfrm>
            <a:custGeom>
              <a:avLst/>
              <a:gdLst>
                <a:gd name="connsiteX0" fmla="*/ 0 w 261812"/>
                <a:gd name="connsiteY0" fmla="*/ 0 h 358140"/>
                <a:gd name="connsiteX1" fmla="*/ 175260 w 261812"/>
                <a:gd name="connsiteY1" fmla="*/ 114300 h 358140"/>
                <a:gd name="connsiteX2" fmla="*/ 251460 w 261812"/>
                <a:gd name="connsiteY2" fmla="*/ 251460 h 358140"/>
                <a:gd name="connsiteX3" fmla="*/ 259080 w 261812"/>
                <a:gd name="connsiteY3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812" h="358140">
                  <a:moveTo>
                    <a:pt x="0" y="0"/>
                  </a:moveTo>
                  <a:cubicBezTo>
                    <a:pt x="66675" y="36195"/>
                    <a:pt x="133350" y="72390"/>
                    <a:pt x="175260" y="114300"/>
                  </a:cubicBezTo>
                  <a:cubicBezTo>
                    <a:pt x="217170" y="156210"/>
                    <a:pt x="237490" y="210820"/>
                    <a:pt x="251460" y="251460"/>
                  </a:cubicBezTo>
                  <a:cubicBezTo>
                    <a:pt x="265430" y="292100"/>
                    <a:pt x="262255" y="325120"/>
                    <a:pt x="259080" y="3581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829340" y="2551814"/>
              <a:ext cx="1935125" cy="1765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Freeform 70"/>
            <p:cNvSpPr/>
            <p:nvPr/>
          </p:nvSpPr>
          <p:spPr>
            <a:xfrm>
              <a:off x="2977116" y="1679944"/>
              <a:ext cx="404037" cy="257849"/>
            </a:xfrm>
            <a:custGeom>
              <a:avLst/>
              <a:gdLst>
                <a:gd name="connsiteX0" fmla="*/ 0 w 404037"/>
                <a:gd name="connsiteY0" fmla="*/ 0 h 257849"/>
                <a:gd name="connsiteX1" fmla="*/ 74428 w 404037"/>
                <a:gd name="connsiteY1" fmla="*/ 106326 h 257849"/>
                <a:gd name="connsiteX2" fmla="*/ 287079 w 404037"/>
                <a:gd name="connsiteY2" fmla="*/ 244549 h 257849"/>
                <a:gd name="connsiteX3" fmla="*/ 404037 w 404037"/>
                <a:gd name="connsiteY3" fmla="*/ 244549 h 257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4037" h="257849">
                  <a:moveTo>
                    <a:pt x="0" y="0"/>
                  </a:moveTo>
                  <a:cubicBezTo>
                    <a:pt x="13291" y="32784"/>
                    <a:pt x="26582" y="65568"/>
                    <a:pt x="74428" y="106326"/>
                  </a:cubicBezTo>
                  <a:cubicBezTo>
                    <a:pt x="122275" y="147084"/>
                    <a:pt x="232144" y="221512"/>
                    <a:pt x="287079" y="244549"/>
                  </a:cubicBezTo>
                  <a:cubicBezTo>
                    <a:pt x="342014" y="267586"/>
                    <a:pt x="373025" y="256067"/>
                    <a:pt x="404037" y="244549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2718734" y="1858921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49°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18734" y="1858921"/>
                  <a:ext cx="532566" cy="469424"/>
                </a:xfrm>
                <a:prstGeom prst="rect">
                  <a:avLst/>
                </a:prstGeom>
                <a:blipFill>
                  <a:blip r:embed="rId18"/>
                  <a:stretch>
                    <a:fillRect r="-2142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3" name="TextBox 72"/>
                <p:cNvSpPr txBox="1"/>
                <p:nvPr/>
              </p:nvSpPr>
              <p:spPr>
                <a:xfrm>
                  <a:off x="339209" y="236714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3" name="TextBox 7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209" y="2367148"/>
                  <a:ext cx="647611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2082711" y="3284342"/>
                  <a:ext cx="532566" cy="4694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82711" y="3284342"/>
                  <a:ext cx="532566" cy="469424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75" name="Freeform 74"/>
          <p:cNvSpPr/>
          <p:nvPr/>
        </p:nvSpPr>
        <p:spPr>
          <a:xfrm>
            <a:off x="4202879" y="5714109"/>
            <a:ext cx="330200" cy="127000"/>
          </a:xfrm>
          <a:custGeom>
            <a:avLst/>
            <a:gdLst>
              <a:gd name="connsiteX0" fmla="*/ 0 w 330200"/>
              <a:gd name="connsiteY0" fmla="*/ 127000 h 127000"/>
              <a:gd name="connsiteX1" fmla="*/ 127000 w 330200"/>
              <a:gd name="connsiteY1" fmla="*/ 25400 h 127000"/>
              <a:gd name="connsiteX2" fmla="*/ 330200 w 330200"/>
              <a:gd name="connsiteY2" fmla="*/ 0 h 12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0200" h="127000">
                <a:moveTo>
                  <a:pt x="0" y="127000"/>
                </a:moveTo>
                <a:cubicBezTo>
                  <a:pt x="35983" y="86783"/>
                  <a:pt x="71967" y="46567"/>
                  <a:pt x="127000" y="25400"/>
                </a:cubicBezTo>
                <a:cubicBezTo>
                  <a:pt x="182033" y="4233"/>
                  <a:pt x="256116" y="2116"/>
                  <a:pt x="3302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/>
        </p:nvSpPr>
        <p:spPr>
          <a:xfrm>
            <a:off x="376303" y="836712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1</a:t>
            </a:r>
          </a:p>
        </p:txBody>
      </p:sp>
      <p:sp>
        <p:nvSpPr>
          <p:cNvPr id="78" name="Rectangle 77"/>
          <p:cNvSpPr/>
          <p:nvPr/>
        </p:nvSpPr>
        <p:spPr>
          <a:xfrm>
            <a:off x="4724122" y="814231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2</a:t>
            </a:r>
          </a:p>
        </p:txBody>
      </p:sp>
      <p:sp>
        <p:nvSpPr>
          <p:cNvPr id="79" name="Rectangle 78"/>
          <p:cNvSpPr/>
          <p:nvPr/>
        </p:nvSpPr>
        <p:spPr>
          <a:xfrm>
            <a:off x="2556875" y="3978048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229575" y="3834248"/>
                <a:ext cx="12747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𝟔𝟎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9575" y="3834248"/>
                <a:ext cx="1274737" cy="646331"/>
              </a:xfrm>
              <a:prstGeom prst="rect">
                <a:avLst/>
              </a:prstGeom>
              <a:blipFill>
                <a:blip r:embed="rId21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7648760" y="3049678"/>
                <a:ext cx="1274737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𝟏𝟐𝟓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760" y="3049678"/>
                <a:ext cx="1274737" cy="646331"/>
              </a:xfrm>
              <a:prstGeom prst="rect">
                <a:avLst/>
              </a:prstGeom>
              <a:blipFill>
                <a:blip r:embed="rId22"/>
                <a:stretch>
                  <a:fillRect b="-37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6277904" y="5882216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𝟒𝟏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7904" y="5882216"/>
                <a:ext cx="1274737" cy="36939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3" name="Rectangle 82"/>
          <p:cNvSpPr/>
          <p:nvPr/>
        </p:nvSpPr>
        <p:spPr>
          <a:xfrm>
            <a:off x="882328" y="3784600"/>
            <a:ext cx="667072" cy="3736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4" name="Rectangle 83"/>
          <p:cNvSpPr/>
          <p:nvPr/>
        </p:nvSpPr>
        <p:spPr>
          <a:xfrm>
            <a:off x="871416" y="4155880"/>
            <a:ext cx="667072" cy="37360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256424" y="2819400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256424" y="3351034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87" name="Rectangle 86"/>
          <p:cNvSpPr/>
          <p:nvPr/>
        </p:nvSpPr>
        <p:spPr>
          <a:xfrm>
            <a:off x="6918821" y="5776589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6262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85" grpId="0" animBg="1"/>
      <p:bldP spid="86" grpId="0" animBg="1"/>
      <p:bldP spid="8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999963" y="866847"/>
            <a:ext cx="3178837" cy="2816153"/>
            <a:chOff x="6054063" y="1120847"/>
            <a:chExt cx="4020822" cy="3583556"/>
          </a:xfrm>
        </p:grpSpPr>
        <p:sp>
          <p:nvSpPr>
            <p:cNvPr id="22" name="Oval 21"/>
            <p:cNvSpPr/>
            <p:nvPr/>
          </p:nvSpPr>
          <p:spPr>
            <a:xfrm>
              <a:off x="6147285" y="1120847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7729870" y="2169042"/>
              <a:ext cx="1573618" cy="2169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7751584" y="2575115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5" name="TextBox 24"/>
                <p:cNvSpPr txBox="1"/>
                <p:nvPr/>
              </p:nvSpPr>
              <p:spPr>
                <a:xfrm>
                  <a:off x="7600296" y="230571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00296" y="2305714"/>
                  <a:ext cx="64761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6" name="Straight Connector 25"/>
            <p:cNvCxnSpPr/>
            <p:nvPr/>
          </p:nvCxnSpPr>
          <p:spPr>
            <a:xfrm flipH="1">
              <a:off x="6060559" y="4316819"/>
              <a:ext cx="3678864" cy="212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Box 26"/>
                <p:cNvSpPr txBox="1"/>
                <p:nvPr/>
              </p:nvSpPr>
              <p:spPr>
                <a:xfrm>
                  <a:off x="9127147" y="191224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7" name="TextBox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27147" y="1912240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8" name="TextBox 27"/>
                <p:cNvSpPr txBox="1"/>
                <p:nvPr/>
              </p:nvSpPr>
              <p:spPr>
                <a:xfrm>
                  <a:off x="7355004" y="433507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8" name="TextBox 2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55004" y="4335071"/>
                  <a:ext cx="6476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>
                  <a:off x="9427274" y="4290846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427274" y="4290846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0" name="Straight Connector 29"/>
            <p:cNvCxnSpPr/>
            <p:nvPr/>
          </p:nvCxnSpPr>
          <p:spPr>
            <a:xfrm flipH="1" flipV="1">
              <a:off x="6484753" y="1754372"/>
              <a:ext cx="1234485" cy="2583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6054063" y="146589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54063" y="1465897"/>
                  <a:ext cx="647611" cy="369332"/>
                </a:xfrm>
                <a:prstGeom prst="rect">
                  <a:avLst/>
                </a:prstGeom>
                <a:blipFill>
                  <a:blip r:embed="rId6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32" name="Straight Connector 31"/>
            <p:cNvCxnSpPr/>
            <p:nvPr/>
          </p:nvCxnSpPr>
          <p:spPr>
            <a:xfrm flipH="1" flipV="1">
              <a:off x="6475228" y="1765005"/>
              <a:ext cx="2828260" cy="3934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 flipV="1">
              <a:off x="6485861" y="1765005"/>
              <a:ext cx="1329069" cy="8612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740502" y="2615609"/>
              <a:ext cx="42531" cy="170121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Freeform 34"/>
            <p:cNvSpPr/>
            <p:nvPr/>
          </p:nvSpPr>
          <p:spPr>
            <a:xfrm>
              <a:off x="8016949" y="3944679"/>
              <a:ext cx="195404" cy="414670"/>
            </a:xfrm>
            <a:custGeom>
              <a:avLst/>
              <a:gdLst>
                <a:gd name="connsiteX0" fmla="*/ 0 w 195404"/>
                <a:gd name="connsiteY0" fmla="*/ 0 h 414670"/>
                <a:gd name="connsiteX1" fmla="*/ 170121 w 195404"/>
                <a:gd name="connsiteY1" fmla="*/ 180754 h 414670"/>
                <a:gd name="connsiteX2" fmla="*/ 191386 w 195404"/>
                <a:gd name="connsiteY2" fmla="*/ 414670 h 41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404" h="414670">
                  <a:moveTo>
                    <a:pt x="0" y="0"/>
                  </a:moveTo>
                  <a:cubicBezTo>
                    <a:pt x="69111" y="55821"/>
                    <a:pt x="138223" y="111642"/>
                    <a:pt x="170121" y="180754"/>
                  </a:cubicBezTo>
                  <a:cubicBezTo>
                    <a:pt x="202019" y="249866"/>
                    <a:pt x="196702" y="332268"/>
                    <a:pt x="191386" y="41467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6" name="TextBox 35"/>
                <p:cNvSpPr txBox="1"/>
                <p:nvPr/>
              </p:nvSpPr>
              <p:spPr>
                <a:xfrm>
                  <a:off x="8131910" y="3749605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62°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6" name="TextBox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31910" y="3749605"/>
                  <a:ext cx="532566" cy="369332"/>
                </a:xfrm>
                <a:prstGeom prst="rect">
                  <a:avLst/>
                </a:prstGeom>
                <a:blipFill>
                  <a:blip r:embed="rId7"/>
                  <a:stretch>
                    <a:fillRect r="-21739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7" name="Freeform 36"/>
            <p:cNvSpPr/>
            <p:nvPr/>
          </p:nvSpPr>
          <p:spPr>
            <a:xfrm>
              <a:off x="8857916" y="2105247"/>
              <a:ext cx="190391" cy="435934"/>
            </a:xfrm>
            <a:custGeom>
              <a:avLst/>
              <a:gdLst>
                <a:gd name="connsiteX0" fmla="*/ 9637 w 190391"/>
                <a:gd name="connsiteY0" fmla="*/ 0 h 435934"/>
                <a:gd name="connsiteX1" fmla="*/ 20270 w 190391"/>
                <a:gd name="connsiteY1" fmla="*/ 223283 h 435934"/>
                <a:gd name="connsiteX2" fmla="*/ 190391 w 190391"/>
                <a:gd name="connsiteY2" fmla="*/ 435934 h 4359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0391" h="435934">
                  <a:moveTo>
                    <a:pt x="9637" y="0"/>
                  </a:moveTo>
                  <a:cubicBezTo>
                    <a:pt x="-110" y="75313"/>
                    <a:pt x="-9856" y="150627"/>
                    <a:pt x="20270" y="223283"/>
                  </a:cubicBezTo>
                  <a:cubicBezTo>
                    <a:pt x="50396" y="295939"/>
                    <a:pt x="120393" y="365936"/>
                    <a:pt x="190391" y="435934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8328505" y="2208244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70°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28505" y="2208244"/>
                  <a:ext cx="532566" cy="369332"/>
                </a:xfrm>
                <a:prstGeom prst="rect">
                  <a:avLst/>
                </a:prstGeom>
                <a:blipFill>
                  <a:blip r:embed="rId8"/>
                  <a:stretch>
                    <a:fillRect r="-23188"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7250468" y="1933191"/>
                  <a:ext cx="446964" cy="4699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50468" y="1933191"/>
                  <a:ext cx="446964" cy="469975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Freeform 41"/>
          <p:cNvSpPr/>
          <p:nvPr/>
        </p:nvSpPr>
        <p:spPr>
          <a:xfrm>
            <a:off x="5880100" y="1473200"/>
            <a:ext cx="127000" cy="254000"/>
          </a:xfrm>
          <a:custGeom>
            <a:avLst/>
            <a:gdLst>
              <a:gd name="connsiteX0" fmla="*/ 0 w 127000"/>
              <a:gd name="connsiteY0" fmla="*/ 254000 h 254000"/>
              <a:gd name="connsiteX1" fmla="*/ 76200 w 127000"/>
              <a:gd name="connsiteY1" fmla="*/ 152400 h 254000"/>
              <a:gd name="connsiteX2" fmla="*/ 127000 w 127000"/>
              <a:gd name="connsiteY2" fmla="*/ 0 h 25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7000" h="254000">
                <a:moveTo>
                  <a:pt x="0" y="254000"/>
                </a:moveTo>
                <a:cubicBezTo>
                  <a:pt x="27516" y="224366"/>
                  <a:pt x="55033" y="194733"/>
                  <a:pt x="76200" y="152400"/>
                </a:cubicBezTo>
                <a:cubicBezTo>
                  <a:pt x="97367" y="110067"/>
                  <a:pt x="112183" y="55033"/>
                  <a:pt x="127000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3" name="Group 62"/>
          <p:cNvGrpSpPr/>
          <p:nvPr/>
        </p:nvGrpSpPr>
        <p:grpSpPr>
          <a:xfrm>
            <a:off x="408882" y="866847"/>
            <a:ext cx="3679084" cy="2772096"/>
            <a:chOff x="2201016" y="4085904"/>
            <a:chExt cx="4619824" cy="3519761"/>
          </a:xfrm>
        </p:grpSpPr>
        <p:sp>
          <p:nvSpPr>
            <p:cNvPr id="45" name="Oval 44"/>
            <p:cNvSpPr/>
            <p:nvPr/>
          </p:nvSpPr>
          <p:spPr>
            <a:xfrm>
              <a:off x="2680589" y="4085904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6" name="Straight Connector 45"/>
            <p:cNvCxnSpPr/>
            <p:nvPr/>
          </p:nvCxnSpPr>
          <p:spPr>
            <a:xfrm flipH="1">
              <a:off x="2701779" y="4442169"/>
              <a:ext cx="2627128" cy="10552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624057" y="4442169"/>
              <a:ext cx="714375" cy="2828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3508401" y="6793358"/>
                  <a:ext cx="532566" cy="4689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8401" y="6793358"/>
                  <a:ext cx="532566" cy="468945"/>
                </a:xfrm>
                <a:prstGeom prst="rect">
                  <a:avLst/>
                </a:prstGeom>
                <a:blipFill>
                  <a:blip r:embed="rId10"/>
                  <a:stretch>
                    <a:fillRect r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9" name="TextBox 48"/>
                <p:cNvSpPr txBox="1"/>
                <p:nvPr/>
              </p:nvSpPr>
              <p:spPr>
                <a:xfrm>
                  <a:off x="4204320" y="651892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9" name="TextBox 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04320" y="6518921"/>
                  <a:ext cx="647611" cy="369332"/>
                </a:xfrm>
                <a:prstGeom prst="rect">
                  <a:avLst/>
                </a:prstGeom>
                <a:blipFill>
                  <a:blip r:embed="rId11"/>
                  <a:stretch>
                    <a:fillRect b="-1063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0" name="Straight Connector 49"/>
            <p:cNvCxnSpPr/>
            <p:nvPr/>
          </p:nvCxnSpPr>
          <p:spPr>
            <a:xfrm flipH="1">
              <a:off x="2928607" y="6985344"/>
              <a:ext cx="3495675" cy="552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5118191" y="4143651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18191" y="4143651"/>
                  <a:ext cx="647611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2" name="TextBox 51"/>
                <p:cNvSpPr txBox="1"/>
                <p:nvPr/>
              </p:nvSpPr>
              <p:spPr>
                <a:xfrm>
                  <a:off x="4324243" y="723633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2" name="TextBox 5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24243" y="7236333"/>
                  <a:ext cx="647611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6173229" y="669237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3229" y="6692377"/>
                  <a:ext cx="647611" cy="369332"/>
                </a:xfrm>
                <a:prstGeom prst="rect">
                  <a:avLst/>
                </a:prstGeom>
                <a:blipFill>
                  <a:blip r:embed="rId14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Freeform 53"/>
            <p:cNvSpPr/>
            <p:nvPr/>
          </p:nvSpPr>
          <p:spPr>
            <a:xfrm rot="13203807">
              <a:off x="4071606" y="6941530"/>
              <a:ext cx="261812" cy="358140"/>
            </a:xfrm>
            <a:custGeom>
              <a:avLst/>
              <a:gdLst>
                <a:gd name="connsiteX0" fmla="*/ 0 w 261812"/>
                <a:gd name="connsiteY0" fmla="*/ 0 h 358140"/>
                <a:gd name="connsiteX1" fmla="*/ 175260 w 261812"/>
                <a:gd name="connsiteY1" fmla="*/ 114300 h 358140"/>
                <a:gd name="connsiteX2" fmla="*/ 251460 w 261812"/>
                <a:gd name="connsiteY2" fmla="*/ 251460 h 358140"/>
                <a:gd name="connsiteX3" fmla="*/ 259080 w 261812"/>
                <a:gd name="connsiteY3" fmla="*/ 358140 h 358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1812" h="358140">
                  <a:moveTo>
                    <a:pt x="0" y="0"/>
                  </a:moveTo>
                  <a:cubicBezTo>
                    <a:pt x="66675" y="36195"/>
                    <a:pt x="133350" y="72390"/>
                    <a:pt x="175260" y="114300"/>
                  </a:cubicBezTo>
                  <a:cubicBezTo>
                    <a:pt x="217170" y="156210"/>
                    <a:pt x="237490" y="210820"/>
                    <a:pt x="251460" y="251460"/>
                  </a:cubicBezTo>
                  <a:cubicBezTo>
                    <a:pt x="265430" y="292100"/>
                    <a:pt x="262255" y="325120"/>
                    <a:pt x="259080" y="35814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5" name="Straight Connector 54"/>
            <p:cNvCxnSpPr/>
            <p:nvPr/>
          </p:nvCxnSpPr>
          <p:spPr>
            <a:xfrm flipH="1" flipV="1">
              <a:off x="2691147" y="5508083"/>
              <a:ext cx="1935125" cy="1765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Freeform 55"/>
            <p:cNvSpPr/>
            <p:nvPr/>
          </p:nvSpPr>
          <p:spPr>
            <a:xfrm rot="835257">
              <a:off x="4397496" y="6931960"/>
              <a:ext cx="297712" cy="159488"/>
            </a:xfrm>
            <a:custGeom>
              <a:avLst/>
              <a:gdLst>
                <a:gd name="connsiteX0" fmla="*/ 0 w 297712"/>
                <a:gd name="connsiteY0" fmla="*/ 159488 h 159488"/>
                <a:gd name="connsiteX1" fmla="*/ 127591 w 297712"/>
                <a:gd name="connsiteY1" fmla="*/ 42530 h 159488"/>
                <a:gd name="connsiteX2" fmla="*/ 297712 w 297712"/>
                <a:gd name="connsiteY2" fmla="*/ 0 h 1594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7712" h="159488">
                  <a:moveTo>
                    <a:pt x="0" y="159488"/>
                  </a:moveTo>
                  <a:cubicBezTo>
                    <a:pt x="38986" y="114299"/>
                    <a:pt x="77972" y="69111"/>
                    <a:pt x="127591" y="42530"/>
                  </a:cubicBezTo>
                  <a:cubicBezTo>
                    <a:pt x="177210" y="15949"/>
                    <a:pt x="237461" y="7974"/>
                    <a:pt x="297712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5101938" y="5462243"/>
                  <a:ext cx="532566" cy="30777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121°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1938" y="5462243"/>
                  <a:ext cx="532566" cy="307777"/>
                </a:xfrm>
                <a:prstGeom prst="rect">
                  <a:avLst/>
                </a:prstGeom>
                <a:blipFill>
                  <a:blip r:embed="rId15"/>
                  <a:stretch>
                    <a:fillRect r="-20000" b="-125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8" name="TextBox 57"/>
                <p:cNvSpPr txBox="1"/>
                <p:nvPr/>
              </p:nvSpPr>
              <p:spPr>
                <a:xfrm>
                  <a:off x="2201016" y="532341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8" name="TextBox 5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01016" y="5323417"/>
                  <a:ext cx="647611" cy="369332"/>
                </a:xfrm>
                <a:prstGeom prst="rect">
                  <a:avLst/>
                </a:prstGeom>
                <a:blipFill>
                  <a:blip r:embed="rId16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9" name="Straight Connector 58"/>
            <p:cNvCxnSpPr>
              <a:stCxn id="52" idx="0"/>
            </p:cNvCxnSpPr>
            <p:nvPr/>
          </p:nvCxnSpPr>
          <p:spPr>
            <a:xfrm flipV="1">
              <a:off x="4648049" y="5615649"/>
              <a:ext cx="1282838" cy="16206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 flipV="1">
              <a:off x="5341609" y="4454869"/>
              <a:ext cx="589278" cy="11607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Freeform 60"/>
            <p:cNvSpPr/>
            <p:nvPr/>
          </p:nvSpPr>
          <p:spPr>
            <a:xfrm>
              <a:off x="5687454" y="5287989"/>
              <a:ext cx="75793" cy="579120"/>
            </a:xfrm>
            <a:custGeom>
              <a:avLst/>
              <a:gdLst>
                <a:gd name="connsiteX0" fmla="*/ 75793 w 75793"/>
                <a:gd name="connsiteY0" fmla="*/ 0 h 579120"/>
                <a:gd name="connsiteX1" fmla="*/ 7213 w 75793"/>
                <a:gd name="connsiteY1" fmla="*/ 137160 h 579120"/>
                <a:gd name="connsiteX2" fmla="*/ 7213 w 75793"/>
                <a:gd name="connsiteY2" fmla="*/ 464820 h 579120"/>
                <a:gd name="connsiteX3" fmla="*/ 52933 w 75793"/>
                <a:gd name="connsiteY3" fmla="*/ 579120 h 579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5793" h="579120">
                  <a:moveTo>
                    <a:pt x="75793" y="0"/>
                  </a:moveTo>
                  <a:cubicBezTo>
                    <a:pt x="47218" y="29845"/>
                    <a:pt x="18643" y="59690"/>
                    <a:pt x="7213" y="137160"/>
                  </a:cubicBezTo>
                  <a:cubicBezTo>
                    <a:pt x="-4217" y="214630"/>
                    <a:pt x="-407" y="391160"/>
                    <a:pt x="7213" y="464820"/>
                  </a:cubicBezTo>
                  <a:cubicBezTo>
                    <a:pt x="14833" y="538480"/>
                    <a:pt x="33883" y="558800"/>
                    <a:pt x="52933" y="57912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" name="TextBox 61"/>
                <p:cNvSpPr txBox="1"/>
                <p:nvPr/>
              </p:nvSpPr>
              <p:spPr>
                <a:xfrm>
                  <a:off x="5746101" y="543098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62" name="TextBox 6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46101" y="5430983"/>
                  <a:ext cx="647611" cy="369332"/>
                </a:xfrm>
                <a:prstGeom prst="rect">
                  <a:avLst/>
                </a:prstGeom>
                <a:blipFill>
                  <a:blip r:embed="rId17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oup 68"/>
          <p:cNvGrpSpPr/>
          <p:nvPr/>
        </p:nvGrpSpPr>
        <p:grpSpPr>
          <a:xfrm>
            <a:off x="2817629" y="3724737"/>
            <a:ext cx="3053838" cy="2789571"/>
            <a:chOff x="350571" y="-2209830"/>
            <a:chExt cx="4088839" cy="3583556"/>
          </a:xfrm>
        </p:grpSpPr>
        <p:sp>
          <p:nvSpPr>
            <p:cNvPr id="70" name="Oval 69"/>
            <p:cNvSpPr/>
            <p:nvPr/>
          </p:nvSpPr>
          <p:spPr>
            <a:xfrm>
              <a:off x="511810" y="-2209830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1" name="Straight Connector 70"/>
            <p:cNvCxnSpPr/>
            <p:nvPr/>
          </p:nvCxnSpPr>
          <p:spPr>
            <a:xfrm flipV="1">
              <a:off x="2094395" y="-1161635"/>
              <a:ext cx="1573618" cy="2169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Oval 71"/>
            <p:cNvSpPr/>
            <p:nvPr/>
          </p:nvSpPr>
          <p:spPr>
            <a:xfrm>
              <a:off x="2116109" y="-755562"/>
              <a:ext cx="71060" cy="72302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3" name="Straight Connector 72"/>
            <p:cNvCxnSpPr/>
            <p:nvPr/>
          </p:nvCxnSpPr>
          <p:spPr>
            <a:xfrm flipH="1">
              <a:off x="425084" y="986142"/>
              <a:ext cx="3678864" cy="212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3491672" y="-141843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491672" y="-1418437"/>
                  <a:ext cx="647611" cy="369332"/>
                </a:xfrm>
                <a:prstGeom prst="rect">
                  <a:avLst/>
                </a:prstGeom>
                <a:blipFill>
                  <a:blip r:embed="rId18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1719529" y="100439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19529" y="1004394"/>
                  <a:ext cx="647611" cy="369332"/>
                </a:xfrm>
                <a:prstGeom prst="rect">
                  <a:avLst/>
                </a:prstGeom>
                <a:blipFill>
                  <a:blip r:embed="rId19"/>
                  <a:stretch>
                    <a:fillRect b="-1666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Box 75"/>
                <p:cNvSpPr txBox="1"/>
                <p:nvPr/>
              </p:nvSpPr>
              <p:spPr>
                <a:xfrm>
                  <a:off x="3791799" y="960169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6" name="TextBox 7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91799" y="960169"/>
                  <a:ext cx="647611" cy="369332"/>
                </a:xfrm>
                <a:prstGeom prst="rect">
                  <a:avLst/>
                </a:prstGeom>
                <a:blipFill>
                  <a:blip r:embed="rId20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7" name="Straight Connector 76"/>
            <p:cNvCxnSpPr/>
            <p:nvPr/>
          </p:nvCxnSpPr>
          <p:spPr>
            <a:xfrm flipH="1" flipV="1">
              <a:off x="849278" y="-1576305"/>
              <a:ext cx="1234485" cy="2583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Box 77"/>
                <p:cNvSpPr txBox="1"/>
                <p:nvPr/>
              </p:nvSpPr>
              <p:spPr>
                <a:xfrm>
                  <a:off x="350571" y="-1930038"/>
                  <a:ext cx="647611" cy="36933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78" name="TextBox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571" y="-1930038"/>
                  <a:ext cx="647611" cy="369333"/>
                </a:xfrm>
                <a:prstGeom prst="rect">
                  <a:avLst/>
                </a:prstGeom>
                <a:blipFill>
                  <a:blip r:embed="rId21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9" name="Straight Connector 78"/>
            <p:cNvCxnSpPr/>
            <p:nvPr/>
          </p:nvCxnSpPr>
          <p:spPr>
            <a:xfrm flipH="1" flipV="1">
              <a:off x="839753" y="-1565672"/>
              <a:ext cx="2828260" cy="3934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850386" y="-1565672"/>
              <a:ext cx="1329069" cy="861237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V="1">
              <a:off x="2147559" y="-1184377"/>
              <a:ext cx="1513366" cy="46930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2" name="Freeform 81"/>
            <p:cNvSpPr/>
            <p:nvPr/>
          </p:nvSpPr>
          <p:spPr>
            <a:xfrm>
              <a:off x="2381474" y="614002"/>
              <a:ext cx="184076" cy="398721"/>
            </a:xfrm>
            <a:custGeom>
              <a:avLst/>
              <a:gdLst>
                <a:gd name="connsiteX0" fmla="*/ 0 w 195404"/>
                <a:gd name="connsiteY0" fmla="*/ 0 h 414670"/>
                <a:gd name="connsiteX1" fmla="*/ 170121 w 195404"/>
                <a:gd name="connsiteY1" fmla="*/ 180754 h 414670"/>
                <a:gd name="connsiteX2" fmla="*/ 191386 w 195404"/>
                <a:gd name="connsiteY2" fmla="*/ 414670 h 414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95404" h="414670">
                  <a:moveTo>
                    <a:pt x="0" y="0"/>
                  </a:moveTo>
                  <a:cubicBezTo>
                    <a:pt x="69111" y="55821"/>
                    <a:pt x="138223" y="111642"/>
                    <a:pt x="170121" y="180754"/>
                  </a:cubicBezTo>
                  <a:cubicBezTo>
                    <a:pt x="202019" y="249866"/>
                    <a:pt x="196702" y="332268"/>
                    <a:pt x="191386" y="41467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3" name="TextBox 82"/>
                <p:cNvSpPr txBox="1"/>
                <p:nvPr/>
              </p:nvSpPr>
              <p:spPr>
                <a:xfrm>
                  <a:off x="2483220" y="430541"/>
                  <a:ext cx="532565" cy="4744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3" name="TextBox 8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83220" y="430541"/>
                  <a:ext cx="532565" cy="474454"/>
                </a:xfrm>
                <a:prstGeom prst="rect">
                  <a:avLst/>
                </a:prstGeom>
                <a:blipFill>
                  <a:blip r:embed="rId22"/>
                  <a:stretch>
                    <a:fillRect r="-2878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TextBox 83"/>
                <p:cNvSpPr txBox="1"/>
                <p:nvPr/>
              </p:nvSpPr>
              <p:spPr>
                <a:xfrm>
                  <a:off x="1699967" y="-795925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𝑂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4" name="TextBox 8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9967" y="-795925"/>
                  <a:ext cx="647611" cy="369332"/>
                </a:xfrm>
                <a:prstGeom prst="rect">
                  <a:avLst/>
                </a:prstGeom>
                <a:blipFill>
                  <a:blip r:embed="rId23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85" name="Freeform 84"/>
            <p:cNvSpPr/>
            <p:nvPr/>
          </p:nvSpPr>
          <p:spPr>
            <a:xfrm>
              <a:off x="1936900" y="660298"/>
              <a:ext cx="381000" cy="38100"/>
            </a:xfrm>
            <a:custGeom>
              <a:avLst/>
              <a:gdLst>
                <a:gd name="connsiteX0" fmla="*/ 0 w 381000"/>
                <a:gd name="connsiteY0" fmla="*/ 38100 h 38100"/>
                <a:gd name="connsiteX1" fmla="*/ 123825 w 381000"/>
                <a:gd name="connsiteY1" fmla="*/ 0 h 38100"/>
                <a:gd name="connsiteX2" fmla="*/ 381000 w 381000"/>
                <a:gd name="connsiteY2" fmla="*/ 38100 h 38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1000" h="38100">
                  <a:moveTo>
                    <a:pt x="0" y="38100"/>
                  </a:moveTo>
                  <a:cubicBezTo>
                    <a:pt x="30162" y="19050"/>
                    <a:pt x="60325" y="0"/>
                    <a:pt x="123825" y="0"/>
                  </a:cubicBezTo>
                  <a:cubicBezTo>
                    <a:pt x="187325" y="0"/>
                    <a:pt x="284162" y="19050"/>
                    <a:pt x="381000" y="3810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6" name="TextBox 85"/>
                <p:cNvSpPr txBox="1"/>
                <p:nvPr/>
              </p:nvSpPr>
              <p:spPr>
                <a:xfrm>
                  <a:off x="1838177" y="192104"/>
                  <a:ext cx="532565" cy="4744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81°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6" name="TextBox 8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838177" y="192104"/>
                  <a:ext cx="532565" cy="474454"/>
                </a:xfrm>
                <a:prstGeom prst="rect">
                  <a:avLst/>
                </a:prstGeom>
                <a:blipFill>
                  <a:blip r:embed="rId24"/>
                  <a:stretch>
                    <a:fillRect r="-28788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7" name="TextBox 86"/>
                <p:cNvSpPr txBox="1"/>
                <p:nvPr/>
              </p:nvSpPr>
              <p:spPr>
                <a:xfrm>
                  <a:off x="1219394" y="-1040331"/>
                  <a:ext cx="532565" cy="4744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7" name="TextBox 8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219394" y="-1040331"/>
                  <a:ext cx="532565" cy="474454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88" name="Freeform 87"/>
          <p:cNvSpPr/>
          <p:nvPr/>
        </p:nvSpPr>
        <p:spPr>
          <a:xfrm>
            <a:off x="3429353" y="4554008"/>
            <a:ext cx="259644" cy="191911"/>
          </a:xfrm>
          <a:custGeom>
            <a:avLst/>
            <a:gdLst>
              <a:gd name="connsiteX0" fmla="*/ 0 w 259644"/>
              <a:gd name="connsiteY0" fmla="*/ 191911 h 191911"/>
              <a:gd name="connsiteX1" fmla="*/ 112889 w 259644"/>
              <a:gd name="connsiteY1" fmla="*/ 135467 h 191911"/>
              <a:gd name="connsiteX2" fmla="*/ 259644 w 259644"/>
              <a:gd name="connsiteY2" fmla="*/ 0 h 191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9644" h="191911">
                <a:moveTo>
                  <a:pt x="0" y="191911"/>
                </a:moveTo>
                <a:cubicBezTo>
                  <a:pt x="34807" y="179681"/>
                  <a:pt x="69615" y="167452"/>
                  <a:pt x="112889" y="135467"/>
                </a:cubicBezTo>
                <a:cubicBezTo>
                  <a:pt x="156163" y="103482"/>
                  <a:pt x="207903" y="51741"/>
                  <a:pt x="259644" y="0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391871" y="829552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4</a:t>
            </a:r>
          </a:p>
        </p:txBody>
      </p:sp>
      <p:sp>
        <p:nvSpPr>
          <p:cNvPr id="90" name="Rectangle 89"/>
          <p:cNvSpPr/>
          <p:nvPr/>
        </p:nvSpPr>
        <p:spPr>
          <a:xfrm>
            <a:off x="4598033" y="781328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5</a:t>
            </a:r>
          </a:p>
        </p:txBody>
      </p:sp>
      <p:sp>
        <p:nvSpPr>
          <p:cNvPr id="91" name="Rectangle 90"/>
          <p:cNvSpPr/>
          <p:nvPr/>
        </p:nvSpPr>
        <p:spPr>
          <a:xfrm>
            <a:off x="2159948" y="4179932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6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287250" y="3680206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𝟓𝟖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250" y="3680206"/>
                <a:ext cx="1274737" cy="369397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7008644" y="3767691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𝟒𝟐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8644" y="3767691"/>
                <a:ext cx="1274737" cy="369397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5585036" y="5534115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5036" y="5534115"/>
                <a:ext cx="1274737" cy="369397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5" name="Rectangle 94"/>
          <p:cNvSpPr/>
          <p:nvPr/>
        </p:nvSpPr>
        <p:spPr>
          <a:xfrm>
            <a:off x="924618" y="3682648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7669046" y="3767691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55113" y="5468740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</p:childTnLst>
        </p:cTn>
      </p:par>
    </p:tnLst>
    <p:bldLst>
      <p:bldP spid="95" grpId="0" animBg="1"/>
      <p:bldP spid="96" grpId="0" animBg="1"/>
      <p:bldP spid="9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70610" y="734267"/>
            <a:ext cx="3210732" cy="3909404"/>
            <a:chOff x="4313596" y="994314"/>
            <a:chExt cx="4109926" cy="5119954"/>
          </a:xfrm>
        </p:grpSpPr>
        <p:sp>
          <p:nvSpPr>
            <p:cNvPr id="2" name="Oval 1"/>
            <p:cNvSpPr/>
            <p:nvPr/>
          </p:nvSpPr>
          <p:spPr>
            <a:xfrm>
              <a:off x="4572000" y="2708920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" name="Straight Connector 2"/>
            <p:cNvCxnSpPr/>
            <p:nvPr/>
          </p:nvCxnSpPr>
          <p:spPr>
            <a:xfrm flipV="1">
              <a:off x="4343488" y="1325316"/>
              <a:ext cx="1761560" cy="292834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5785733" y="994314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85733" y="994314"/>
                  <a:ext cx="647611" cy="369332"/>
                </a:xfrm>
                <a:prstGeom prst="rect">
                  <a:avLst/>
                </a:prstGeom>
                <a:blipFill>
                  <a:blip r:embed="rId2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" name="Straight Connector 4"/>
            <p:cNvCxnSpPr/>
            <p:nvPr/>
          </p:nvCxnSpPr>
          <p:spPr>
            <a:xfrm flipH="1" flipV="1">
              <a:off x="6115751" y="1339830"/>
              <a:ext cx="2307771" cy="333828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4794950" y="3531488"/>
              <a:ext cx="696686" cy="224971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5506152" y="3328287"/>
              <a:ext cx="1973941" cy="2438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4313596" y="327828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13596" y="3278283"/>
                  <a:ext cx="647611" cy="369332"/>
                </a:xfrm>
                <a:prstGeom prst="rect">
                  <a:avLst/>
                </a:prstGeom>
                <a:blipFill>
                  <a:blip r:embed="rId3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7336171" y="3033898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171" y="3033898"/>
                  <a:ext cx="647611" cy="369332"/>
                </a:xfrm>
                <a:prstGeom prst="rect">
                  <a:avLst/>
                </a:prstGeom>
                <a:blipFill>
                  <a:blip r:embed="rId4"/>
                  <a:stretch>
                    <a:fillRect b="-217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5102408" y="5744936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102408" y="5744936"/>
                  <a:ext cx="647611" cy="369332"/>
                </a:xfrm>
                <a:prstGeom prst="rect">
                  <a:avLst/>
                </a:prstGeom>
                <a:blipFill>
                  <a:blip r:embed="rId5"/>
                  <a:stretch>
                    <a:fillRect b="-1914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Freeform 10"/>
            <p:cNvSpPr/>
            <p:nvPr/>
          </p:nvSpPr>
          <p:spPr>
            <a:xfrm>
              <a:off x="5796436" y="1833315"/>
              <a:ext cx="667657" cy="58057"/>
            </a:xfrm>
            <a:custGeom>
              <a:avLst/>
              <a:gdLst>
                <a:gd name="connsiteX0" fmla="*/ 0 w 667657"/>
                <a:gd name="connsiteY0" fmla="*/ 0 h 58057"/>
                <a:gd name="connsiteX1" fmla="*/ 290286 w 667657"/>
                <a:gd name="connsiteY1" fmla="*/ 58057 h 58057"/>
                <a:gd name="connsiteX2" fmla="*/ 667657 w 667657"/>
                <a:gd name="connsiteY2" fmla="*/ 0 h 58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67657" h="58057">
                  <a:moveTo>
                    <a:pt x="0" y="0"/>
                  </a:moveTo>
                  <a:cubicBezTo>
                    <a:pt x="89505" y="29028"/>
                    <a:pt x="179010" y="58057"/>
                    <a:pt x="290286" y="58057"/>
                  </a:cubicBezTo>
                  <a:cubicBezTo>
                    <a:pt x="401562" y="58057"/>
                    <a:pt x="534609" y="29028"/>
                    <a:pt x="667657" y="0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5317464" y="5182513"/>
              <a:ext cx="566058" cy="105202"/>
            </a:xfrm>
            <a:custGeom>
              <a:avLst/>
              <a:gdLst>
                <a:gd name="connsiteX0" fmla="*/ 0 w 566058"/>
                <a:gd name="connsiteY0" fmla="*/ 32631 h 105202"/>
                <a:gd name="connsiteX1" fmla="*/ 217715 w 566058"/>
                <a:gd name="connsiteY1" fmla="*/ 3602 h 105202"/>
                <a:gd name="connsiteX2" fmla="*/ 566058 w 566058"/>
                <a:gd name="connsiteY2" fmla="*/ 105202 h 105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6058" h="105202">
                  <a:moveTo>
                    <a:pt x="0" y="32631"/>
                  </a:moveTo>
                  <a:cubicBezTo>
                    <a:pt x="61686" y="12069"/>
                    <a:pt x="123372" y="-8493"/>
                    <a:pt x="217715" y="3602"/>
                  </a:cubicBezTo>
                  <a:cubicBezTo>
                    <a:pt x="312058" y="15697"/>
                    <a:pt x="439058" y="60449"/>
                    <a:pt x="566058" y="105202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5855692" y="1959668"/>
                  <a:ext cx="532566" cy="4836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82°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5692" y="1959668"/>
                  <a:ext cx="532566" cy="483696"/>
                </a:xfrm>
                <a:prstGeom prst="rect">
                  <a:avLst/>
                </a:prstGeom>
                <a:blipFill>
                  <a:blip r:embed="rId6"/>
                  <a:stretch>
                    <a:fillRect r="-2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5426213" y="4769237"/>
                  <a:ext cx="5325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26213" y="4769237"/>
                  <a:ext cx="532566" cy="369332"/>
                </a:xfrm>
                <a:prstGeom prst="rect">
                  <a:avLst/>
                </a:prstGeom>
                <a:blipFill>
                  <a:blip r:embed="rId7"/>
                  <a:stretch>
                    <a:fillRect b="-12766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8" name="Straight Connector 57"/>
            <p:cNvCxnSpPr/>
            <p:nvPr/>
          </p:nvCxnSpPr>
          <p:spPr>
            <a:xfrm flipV="1">
              <a:off x="4791090" y="3320051"/>
              <a:ext cx="2698620" cy="21622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591451" y="994335"/>
            <a:ext cx="2968498" cy="2721287"/>
            <a:chOff x="5563942" y="-1810502"/>
            <a:chExt cx="4223266" cy="3758404"/>
          </a:xfrm>
        </p:grpSpPr>
        <p:sp>
          <p:nvSpPr>
            <p:cNvPr id="33" name="Oval 32"/>
            <p:cNvSpPr/>
            <p:nvPr/>
          </p:nvSpPr>
          <p:spPr>
            <a:xfrm>
              <a:off x="6043515" y="-1774702"/>
              <a:ext cx="3253562" cy="3211033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34" name="Straight Connector 33"/>
            <p:cNvCxnSpPr/>
            <p:nvPr/>
          </p:nvCxnSpPr>
          <p:spPr>
            <a:xfrm flipH="1">
              <a:off x="6064705" y="-1418437"/>
              <a:ext cx="2627128" cy="105528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7986983" y="-1418437"/>
              <a:ext cx="714375" cy="282892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H="1">
              <a:off x="6291533" y="1124738"/>
              <a:ext cx="3495675" cy="55245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8545361" y="-1810502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5361" y="-1810502"/>
                  <a:ext cx="647611" cy="369332"/>
                </a:xfrm>
                <a:prstGeom prst="rect">
                  <a:avLst/>
                </a:prstGeom>
                <a:blipFill>
                  <a:blip r:embed="rId8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Box 37"/>
                <p:cNvSpPr txBox="1"/>
                <p:nvPr/>
              </p:nvSpPr>
              <p:spPr>
                <a:xfrm>
                  <a:off x="7687169" y="1375727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8" name="TextBox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87169" y="1375727"/>
                  <a:ext cx="647611" cy="369332"/>
                </a:xfrm>
                <a:prstGeom prst="rect">
                  <a:avLst/>
                </a:prstGeom>
                <a:blipFill>
                  <a:blip r:embed="rId9"/>
                  <a:stretch>
                    <a:fillRect b="-3023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5843719" y="1578570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43719" y="1578570"/>
                  <a:ext cx="647611" cy="369332"/>
                </a:xfrm>
                <a:prstGeom prst="rect">
                  <a:avLst/>
                </a:prstGeom>
                <a:blipFill>
                  <a:blip r:embed="rId10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0" name="Straight Connector 39"/>
            <p:cNvCxnSpPr/>
            <p:nvPr/>
          </p:nvCxnSpPr>
          <p:spPr>
            <a:xfrm flipH="1" flipV="1">
              <a:off x="6054073" y="-352523"/>
              <a:ext cx="1935125" cy="176500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8371076" y="-274161"/>
                  <a:ext cx="532566" cy="4250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115°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1076" y="-274161"/>
                  <a:ext cx="532566" cy="425075"/>
                </a:xfrm>
                <a:prstGeom prst="rect">
                  <a:avLst/>
                </a:prstGeom>
                <a:blipFill>
                  <a:blip r:embed="rId11"/>
                  <a:stretch>
                    <a:fillRect r="-37705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Box 41"/>
                <p:cNvSpPr txBox="1"/>
                <p:nvPr/>
              </p:nvSpPr>
              <p:spPr>
                <a:xfrm>
                  <a:off x="5563942" y="-537189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2" name="TextBox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563942" y="-537189"/>
                  <a:ext cx="647611" cy="369332"/>
                </a:xfrm>
                <a:prstGeom prst="rect">
                  <a:avLst/>
                </a:prstGeom>
                <a:blipFill>
                  <a:blip r:embed="rId12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Connector 42"/>
            <p:cNvCxnSpPr>
              <a:stCxn id="38" idx="0"/>
            </p:cNvCxnSpPr>
            <p:nvPr/>
          </p:nvCxnSpPr>
          <p:spPr>
            <a:xfrm flipV="1">
              <a:off x="8010975" y="-244957"/>
              <a:ext cx="1282838" cy="162068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H="1" flipV="1">
              <a:off x="8704535" y="-1405737"/>
              <a:ext cx="589278" cy="116078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9109027" y="-429623"/>
                  <a:ext cx="64761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9109027" y="-429623"/>
                  <a:ext cx="647611" cy="369332"/>
                </a:xfrm>
                <a:prstGeom prst="rect">
                  <a:avLst/>
                </a:prstGeom>
                <a:blipFill>
                  <a:blip r:embed="rId13"/>
                  <a:stretch>
                    <a:fillRect b="-27273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6" name="Freeform 45"/>
            <p:cNvSpPr/>
            <p:nvPr/>
          </p:nvSpPr>
          <p:spPr>
            <a:xfrm>
              <a:off x="7646447" y="1015574"/>
              <a:ext cx="446567" cy="97314"/>
            </a:xfrm>
            <a:custGeom>
              <a:avLst/>
              <a:gdLst>
                <a:gd name="connsiteX0" fmla="*/ 0 w 446567"/>
                <a:gd name="connsiteY0" fmla="*/ 97314 h 97314"/>
                <a:gd name="connsiteX1" fmla="*/ 138223 w 446567"/>
                <a:gd name="connsiteY1" fmla="*/ 12254 h 97314"/>
                <a:gd name="connsiteX2" fmla="*/ 308344 w 446567"/>
                <a:gd name="connsiteY2" fmla="*/ 1621 h 97314"/>
                <a:gd name="connsiteX3" fmla="*/ 446567 w 446567"/>
                <a:gd name="connsiteY3" fmla="*/ 22886 h 97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6567" h="97314">
                  <a:moveTo>
                    <a:pt x="0" y="97314"/>
                  </a:moveTo>
                  <a:cubicBezTo>
                    <a:pt x="43416" y="62758"/>
                    <a:pt x="86833" y="28203"/>
                    <a:pt x="138223" y="12254"/>
                  </a:cubicBezTo>
                  <a:cubicBezTo>
                    <a:pt x="189613" y="-3695"/>
                    <a:pt x="256953" y="-151"/>
                    <a:pt x="308344" y="1621"/>
                  </a:cubicBezTo>
                  <a:cubicBezTo>
                    <a:pt x="359735" y="3393"/>
                    <a:pt x="403151" y="13139"/>
                    <a:pt x="446567" y="22886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9000313" y="-620219"/>
              <a:ext cx="113427" cy="659219"/>
            </a:xfrm>
            <a:custGeom>
              <a:avLst/>
              <a:gdLst>
                <a:gd name="connsiteX0" fmla="*/ 113427 w 113427"/>
                <a:gd name="connsiteY0" fmla="*/ 0 h 659219"/>
                <a:gd name="connsiteX1" fmla="*/ 7101 w 113427"/>
                <a:gd name="connsiteY1" fmla="*/ 180754 h 659219"/>
                <a:gd name="connsiteX2" fmla="*/ 17734 w 113427"/>
                <a:gd name="connsiteY2" fmla="*/ 457200 h 659219"/>
                <a:gd name="connsiteX3" fmla="*/ 81529 w 113427"/>
                <a:gd name="connsiteY3" fmla="*/ 659219 h 6592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3427" h="659219">
                  <a:moveTo>
                    <a:pt x="113427" y="0"/>
                  </a:moveTo>
                  <a:cubicBezTo>
                    <a:pt x="68238" y="52277"/>
                    <a:pt x="23050" y="104554"/>
                    <a:pt x="7101" y="180754"/>
                  </a:cubicBezTo>
                  <a:cubicBezTo>
                    <a:pt x="-8848" y="256954"/>
                    <a:pt x="5329" y="377456"/>
                    <a:pt x="17734" y="457200"/>
                  </a:cubicBezTo>
                  <a:cubicBezTo>
                    <a:pt x="30139" y="536944"/>
                    <a:pt x="55834" y="598081"/>
                    <a:pt x="81529" y="659219"/>
                  </a:cubicBezTo>
                </a:path>
              </a:pathLst>
            </a:cu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TextBox 47"/>
                <p:cNvSpPr txBox="1"/>
                <p:nvPr/>
              </p:nvSpPr>
              <p:spPr>
                <a:xfrm>
                  <a:off x="7585752" y="701870"/>
                  <a:ext cx="532566" cy="4250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70°</m:t>
                        </m:r>
                      </m:oMath>
                    </m:oMathPara>
                  </a14:m>
                  <a:endParaRPr lang="en-GB" sz="1400" dirty="0"/>
                </a:p>
              </p:txBody>
            </p:sp>
          </mc:Choice>
          <mc:Fallback xmlns="">
            <p:sp>
              <p:nvSpPr>
                <p:cNvPr id="48" name="TextBox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85752" y="701870"/>
                  <a:ext cx="532566" cy="425075"/>
                </a:xfrm>
                <a:prstGeom prst="rect">
                  <a:avLst/>
                </a:prstGeom>
                <a:blipFill>
                  <a:blip r:embed="rId14"/>
                  <a:stretch>
                    <a:fillRect r="-9677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TextBox 56"/>
                <p:cNvSpPr txBox="1"/>
                <p:nvPr/>
              </p:nvSpPr>
              <p:spPr>
                <a:xfrm>
                  <a:off x="6983647" y="889511"/>
                  <a:ext cx="532566" cy="51008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7" name="TextBox 5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83647" y="889511"/>
                  <a:ext cx="532566" cy="510089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1" name="Group 50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52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6" name="Freeform 55"/>
          <p:cNvSpPr/>
          <p:nvPr/>
        </p:nvSpPr>
        <p:spPr>
          <a:xfrm>
            <a:off x="1882199" y="3039534"/>
            <a:ext cx="99001" cy="361244"/>
          </a:xfrm>
          <a:custGeom>
            <a:avLst/>
            <a:gdLst>
              <a:gd name="connsiteX0" fmla="*/ 99001 w 99001"/>
              <a:gd name="connsiteY0" fmla="*/ 0 h 361244"/>
              <a:gd name="connsiteX1" fmla="*/ 8690 w 99001"/>
              <a:gd name="connsiteY1" fmla="*/ 191911 h 361244"/>
              <a:gd name="connsiteX2" fmla="*/ 8690 w 99001"/>
              <a:gd name="connsiteY2" fmla="*/ 361244 h 361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001" h="361244">
                <a:moveTo>
                  <a:pt x="99001" y="0"/>
                </a:moveTo>
                <a:cubicBezTo>
                  <a:pt x="61371" y="65852"/>
                  <a:pt x="23742" y="131704"/>
                  <a:pt x="8690" y="191911"/>
                </a:cubicBezTo>
                <a:cubicBezTo>
                  <a:pt x="-6362" y="252118"/>
                  <a:pt x="1164" y="306681"/>
                  <a:pt x="8690" y="361244"/>
                </a:cubicBezTo>
              </a:path>
            </a:pathLst>
          </a:cu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492049" y="998696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7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352926" y="925541"/>
            <a:ext cx="360040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8</a:t>
            </a:r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452502" y="4856820"/>
            <a:ext cx="1833223" cy="1573191"/>
          </a:xfrm>
          <a:prstGeom prst="rect">
            <a:avLst/>
          </a:prstGeom>
        </p:spPr>
      </p:pic>
      <p:sp>
        <p:nvSpPr>
          <p:cNvPr id="65" name="Rectangle 64"/>
          <p:cNvSpPr/>
          <p:nvPr/>
        </p:nvSpPr>
        <p:spPr>
          <a:xfrm>
            <a:off x="889961" y="4819959"/>
            <a:ext cx="453064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  <a:r>
              <a:rPr lang="en-GB" baseline="-25000" dirty="0">
                <a:latin typeface="+mj-lt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478978" y="4989347"/>
                <a:ext cx="5364088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[SMC 2012 Q20] In trapezium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/>
                  <a:t>,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𝑆𝑅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dirty="0"/>
                  <a:t> 25cm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𝑆𝑃</m:t>
                    </m:r>
                  </m:oMath>
                </a14:m>
                <a:r>
                  <a:rPr lang="en-GB" dirty="0"/>
                  <a:t> is parallel to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𝑅𝑄</m:t>
                    </m:r>
                  </m:oMath>
                </a14:m>
                <a:r>
                  <a:rPr lang="en-GB" dirty="0"/>
                  <a:t>. All four sides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𝑃𝑄𝑅𝑆</m:t>
                    </m:r>
                  </m:oMath>
                </a14:m>
                <a:r>
                  <a:rPr lang="en-GB" dirty="0"/>
                  <a:t> are tangent to a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dirty="0"/>
                  <a:t>. The area of the trapezium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600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dirty="0"/>
                  <a:t>. What is the radius of the circle?</a:t>
                </a: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8978" y="4989347"/>
                <a:ext cx="5364088" cy="1200329"/>
              </a:xfrm>
              <a:prstGeom prst="rect">
                <a:avLst/>
              </a:prstGeom>
              <a:blipFill>
                <a:blip r:embed="rId17"/>
                <a:stretch>
                  <a:fillRect l="-1023" t="-2538" r="-113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1731744" y="3757660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𝟒𝟓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1744" y="3757660"/>
                <a:ext cx="1274737" cy="36939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7182832" y="1318163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𝟒𝟗</m:t>
                      </m:r>
                      <m:r>
                        <a:rPr lang="en-GB" b="1" i="1" smtClean="0">
                          <a:latin typeface="Cambria Math" panose="02040503050406030204" pitchFamily="18" charset="0"/>
                        </a:rPr>
                        <m:t>°</m:t>
                      </m:r>
                    </m:oMath>
                  </m:oMathPara>
                </a14:m>
                <a:br>
                  <a:rPr lang="en-GB" b="1" dirty="0"/>
                </a:br>
                <a:endParaRPr lang="en-GB" b="1" dirty="0"/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832" y="1318163"/>
                <a:ext cx="1274737" cy="369397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518038" y="6245312"/>
                <a:ext cx="1274737" cy="369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1" i="1" smtClean="0">
                        <a:latin typeface="Cambria Math" panose="02040503050406030204" pitchFamily="18" charset="0"/>
                      </a:rPr>
                      <m:t>𝟏𝟐</m:t>
                    </m:r>
                  </m:oMath>
                </a14:m>
                <a:r>
                  <a:rPr lang="en-GB" b="1" i="0" dirty="0">
                    <a:latin typeface="+mj-lt"/>
                  </a:rPr>
                  <a:t>cm</a:t>
                </a:r>
                <a:endParaRPr lang="en-GB" b="1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8038" y="6245312"/>
                <a:ext cx="1274737" cy="369397"/>
              </a:xfrm>
              <a:prstGeom prst="rect">
                <a:avLst/>
              </a:prstGeom>
              <a:blipFill>
                <a:blip r:embed="rId20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Rectangle 69"/>
          <p:cNvSpPr/>
          <p:nvPr/>
        </p:nvSpPr>
        <p:spPr>
          <a:xfrm>
            <a:off x="2394390" y="3683910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1" name="Rectangle 70"/>
          <p:cNvSpPr/>
          <p:nvPr/>
        </p:nvSpPr>
        <p:spPr>
          <a:xfrm>
            <a:off x="7820200" y="1261751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72" name="Rectangle 71"/>
          <p:cNvSpPr/>
          <p:nvPr/>
        </p:nvSpPr>
        <p:spPr>
          <a:xfrm>
            <a:off x="5044900" y="6176702"/>
            <a:ext cx="747875" cy="5294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7034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</p:childTnLst>
        </p:cTn>
      </p:par>
    </p:tnLst>
    <p:bldLst>
      <p:bldP spid="70" grpId="0" animBg="1"/>
      <p:bldP spid="71" grpId="0" animBg="1"/>
      <p:bldP spid="7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556792"/>
            <a:ext cx="3582103" cy="151216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4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Exercise 2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Rectangle 5"/>
          <p:cNvSpPr/>
          <p:nvPr/>
        </p:nvSpPr>
        <p:spPr>
          <a:xfrm>
            <a:off x="467544" y="1124744"/>
            <a:ext cx="453064" cy="33877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latin typeface="Wingdings" panose="05000000000000000000" pitchFamily="2" charset="2"/>
              </a:rPr>
              <a:t>N</a:t>
            </a:r>
            <a:r>
              <a:rPr lang="en-GB" baseline="-25000" dirty="0">
                <a:latin typeface="+mj-lt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60032" y="1124744"/>
                <a:ext cx="3888432" cy="3659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/>
                  <a:t>[SMC 2012 Q22] A semicircle of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is drawn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dirty="0"/>
                  <a:t> and diameter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𝑈𝑊</m:t>
                    </m:r>
                  </m:oMath>
                </a14:m>
                <a:r>
                  <a:rPr lang="en-GB" dirty="0"/>
                  <a:t>.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𝑈𝑊</m:t>
                    </m:r>
                  </m:oMath>
                </a14:m>
                <a:r>
                  <a:rPr lang="en-GB" dirty="0"/>
                  <a:t> is then extended to the point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, such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𝑈𝑊</m:t>
                    </m:r>
                  </m:oMath>
                </a14:m>
                <a:r>
                  <a:rPr lang="en-GB" dirty="0"/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𝑊𝑋</m:t>
                    </m:r>
                  </m:oMath>
                </a14:m>
                <a:r>
                  <a:rPr lang="en-GB" dirty="0"/>
                  <a:t> are of equal length. An arc of the circle with centre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GB" dirty="0"/>
                  <a:t> and radius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 is then drawn so that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𝑋𝑌</m:t>
                    </m:r>
                  </m:oMath>
                </a14:m>
                <a:r>
                  <a:rPr lang="en-GB" dirty="0"/>
                  <a:t> is a tangent to the semicircle 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𝑍</m:t>
                    </m:r>
                  </m:oMath>
                </a14:m>
                <a:r>
                  <a:rPr lang="en-GB" dirty="0"/>
                  <a:t>, as shown. What,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GB" dirty="0"/>
                  <a:t>, is the area of triangle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𝑌𝑉𝑊</m:t>
                    </m:r>
                  </m:oMath>
                </a14:m>
                <a:r>
                  <a:rPr lang="en-GB" dirty="0"/>
                  <a:t>?</a:t>
                </a:r>
              </a:p>
              <a:p>
                <a:endParaRPr lang="en-GB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den>
                      </m:f>
                      <m:sSup>
                        <m:sSupPr>
                          <m:ctrlPr>
                            <a:rPr lang="en-GB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p>
                          <m:r>
                            <a:rPr lang="en-GB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b="1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1124744"/>
                <a:ext cx="3888432" cy="3659720"/>
              </a:xfrm>
              <a:prstGeom prst="rect">
                <a:avLst/>
              </a:prstGeom>
              <a:blipFill>
                <a:blip r:embed="rId3"/>
                <a:stretch>
                  <a:fillRect l="-1254" t="-1000" r="-10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6264100" y="3954202"/>
            <a:ext cx="1178100" cy="93529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1502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APPENDIX</a:t>
              </a:r>
              <a:r>
                <a:rPr lang="en-GB" sz="3200" dirty="0"/>
                <a:t>: Circle Theorem Proofs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1259632" y="1268760"/>
            <a:ext cx="6408712" cy="662473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5" idx="6"/>
            <a:endCxn id="5" idx="2"/>
          </p:cNvCxnSpPr>
          <p:nvPr/>
        </p:nvCxnSpPr>
        <p:spPr>
          <a:xfrm flipH="1">
            <a:off x="1259632" y="4581128"/>
            <a:ext cx="64087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endCxn id="5" idx="2"/>
          </p:cNvCxnSpPr>
          <p:nvPr/>
        </p:nvCxnSpPr>
        <p:spPr>
          <a:xfrm flipH="1">
            <a:off x="1259632" y="2012754"/>
            <a:ext cx="5186546" cy="25683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6446178" y="1992838"/>
            <a:ext cx="1213788" cy="25691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427984" y="1988840"/>
            <a:ext cx="2016225" cy="2592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5124450" y="3448050"/>
            <a:ext cx="24765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914650" y="4437112"/>
            <a:ext cx="1166" cy="287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156176" y="4437112"/>
            <a:ext cx="1166" cy="2872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27584" y="42930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372200" y="141277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68344" y="4293096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211960" y="458112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O</a:t>
            </a:r>
          </a:p>
        </p:txBody>
      </p:sp>
      <p:sp>
        <p:nvSpPr>
          <p:cNvPr id="25" name="Freeform 24"/>
          <p:cNvSpPr/>
          <p:nvPr/>
        </p:nvSpPr>
        <p:spPr>
          <a:xfrm>
            <a:off x="3981450" y="4160838"/>
            <a:ext cx="723900" cy="420687"/>
          </a:xfrm>
          <a:custGeom>
            <a:avLst/>
            <a:gdLst>
              <a:gd name="connsiteX0" fmla="*/ 0 w 723900"/>
              <a:gd name="connsiteY0" fmla="*/ 420687 h 420687"/>
              <a:gd name="connsiteX1" fmla="*/ 104775 w 723900"/>
              <a:gd name="connsiteY1" fmla="*/ 173037 h 420687"/>
              <a:gd name="connsiteX2" fmla="*/ 371475 w 723900"/>
              <a:gd name="connsiteY2" fmla="*/ 30162 h 420687"/>
              <a:gd name="connsiteX3" fmla="*/ 581025 w 723900"/>
              <a:gd name="connsiteY3" fmla="*/ 1587 h 420687"/>
              <a:gd name="connsiteX4" fmla="*/ 723900 w 723900"/>
              <a:gd name="connsiteY4" fmla="*/ 20637 h 420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420687">
                <a:moveTo>
                  <a:pt x="0" y="420687"/>
                </a:moveTo>
                <a:cubicBezTo>
                  <a:pt x="21431" y="329405"/>
                  <a:pt x="42863" y="238124"/>
                  <a:pt x="104775" y="173037"/>
                </a:cubicBezTo>
                <a:cubicBezTo>
                  <a:pt x="166687" y="107950"/>
                  <a:pt x="292100" y="58737"/>
                  <a:pt x="371475" y="30162"/>
                </a:cubicBezTo>
                <a:cubicBezTo>
                  <a:pt x="450850" y="1587"/>
                  <a:pt x="522288" y="3174"/>
                  <a:pt x="581025" y="1587"/>
                </a:cubicBezTo>
                <a:cubicBezTo>
                  <a:pt x="639762" y="0"/>
                  <a:pt x="681831" y="10318"/>
                  <a:pt x="723900" y="20637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/>
          <p:cNvSpPr/>
          <p:nvPr/>
        </p:nvSpPr>
        <p:spPr>
          <a:xfrm>
            <a:off x="1933575" y="4267200"/>
            <a:ext cx="133350" cy="304800"/>
          </a:xfrm>
          <a:custGeom>
            <a:avLst/>
            <a:gdLst>
              <a:gd name="connsiteX0" fmla="*/ 133350 w 133350"/>
              <a:gd name="connsiteY0" fmla="*/ 304800 h 304800"/>
              <a:gd name="connsiteX1" fmla="*/ 114300 w 133350"/>
              <a:gd name="connsiteY1" fmla="*/ 209550 h 304800"/>
              <a:gd name="connsiteX2" fmla="*/ 76200 w 133350"/>
              <a:gd name="connsiteY2" fmla="*/ 85725 h 304800"/>
              <a:gd name="connsiteX3" fmla="*/ 0 w 133350"/>
              <a:gd name="connsiteY3" fmla="*/ 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350" h="304800">
                <a:moveTo>
                  <a:pt x="133350" y="304800"/>
                </a:moveTo>
                <a:cubicBezTo>
                  <a:pt x="128587" y="275431"/>
                  <a:pt x="123825" y="246062"/>
                  <a:pt x="114300" y="209550"/>
                </a:cubicBezTo>
                <a:cubicBezTo>
                  <a:pt x="104775" y="173038"/>
                  <a:pt x="95250" y="120650"/>
                  <a:pt x="76200" y="85725"/>
                </a:cubicBezTo>
                <a:cubicBezTo>
                  <a:pt x="57150" y="50800"/>
                  <a:pt x="28575" y="25400"/>
                  <a:pt x="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/>
          <p:cNvSpPr/>
          <p:nvPr/>
        </p:nvSpPr>
        <p:spPr>
          <a:xfrm>
            <a:off x="5629275" y="2381250"/>
            <a:ext cx="304800" cy="285750"/>
          </a:xfrm>
          <a:custGeom>
            <a:avLst/>
            <a:gdLst>
              <a:gd name="connsiteX0" fmla="*/ 0 w 304800"/>
              <a:gd name="connsiteY0" fmla="*/ 0 h 285750"/>
              <a:gd name="connsiteX1" fmla="*/ 114300 w 304800"/>
              <a:gd name="connsiteY1" fmla="*/ 171450 h 285750"/>
              <a:gd name="connsiteX2" fmla="*/ 209550 w 304800"/>
              <a:gd name="connsiteY2" fmla="*/ 247650 h 285750"/>
              <a:gd name="connsiteX3" fmla="*/ 304800 w 304800"/>
              <a:gd name="connsiteY3" fmla="*/ 285750 h 285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4800" h="285750">
                <a:moveTo>
                  <a:pt x="0" y="0"/>
                </a:moveTo>
                <a:cubicBezTo>
                  <a:pt x="39687" y="65087"/>
                  <a:pt x="79375" y="130175"/>
                  <a:pt x="114300" y="171450"/>
                </a:cubicBezTo>
                <a:cubicBezTo>
                  <a:pt x="149225" y="212725"/>
                  <a:pt x="177800" y="228600"/>
                  <a:pt x="209550" y="247650"/>
                </a:cubicBezTo>
                <a:cubicBezTo>
                  <a:pt x="241300" y="266700"/>
                  <a:pt x="273050" y="276225"/>
                  <a:pt x="304800" y="2857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/>
          <p:cNvSpPr/>
          <p:nvPr/>
        </p:nvSpPr>
        <p:spPr>
          <a:xfrm>
            <a:off x="4810125" y="4114800"/>
            <a:ext cx="327025" cy="447675"/>
          </a:xfrm>
          <a:custGeom>
            <a:avLst/>
            <a:gdLst>
              <a:gd name="connsiteX0" fmla="*/ 0 w 327025"/>
              <a:gd name="connsiteY0" fmla="*/ 0 h 447675"/>
              <a:gd name="connsiteX1" fmla="*/ 190500 w 327025"/>
              <a:gd name="connsiteY1" fmla="*/ 123825 h 447675"/>
              <a:gd name="connsiteX2" fmla="*/ 304800 w 327025"/>
              <a:gd name="connsiteY2" fmla="*/ 295275 h 447675"/>
              <a:gd name="connsiteX3" fmla="*/ 323850 w 327025"/>
              <a:gd name="connsiteY3" fmla="*/ 447675 h 447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27025" h="447675">
                <a:moveTo>
                  <a:pt x="0" y="0"/>
                </a:moveTo>
                <a:cubicBezTo>
                  <a:pt x="69850" y="37306"/>
                  <a:pt x="139700" y="74613"/>
                  <a:pt x="190500" y="123825"/>
                </a:cubicBezTo>
                <a:cubicBezTo>
                  <a:pt x="241300" y="173038"/>
                  <a:pt x="282575" y="241300"/>
                  <a:pt x="304800" y="295275"/>
                </a:cubicBezTo>
                <a:cubicBezTo>
                  <a:pt x="327025" y="349250"/>
                  <a:pt x="325437" y="398462"/>
                  <a:pt x="323850" y="4476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/>
          <p:cNvSpPr/>
          <p:nvPr/>
        </p:nvSpPr>
        <p:spPr>
          <a:xfrm>
            <a:off x="6029325" y="2543175"/>
            <a:ext cx="704850" cy="131762"/>
          </a:xfrm>
          <a:custGeom>
            <a:avLst/>
            <a:gdLst>
              <a:gd name="connsiteX0" fmla="*/ 0 w 704850"/>
              <a:gd name="connsiteY0" fmla="*/ 0 h 131762"/>
              <a:gd name="connsiteX1" fmla="*/ 142875 w 704850"/>
              <a:gd name="connsiteY1" fmla="*/ 76200 h 131762"/>
              <a:gd name="connsiteX2" fmla="*/ 342900 w 704850"/>
              <a:gd name="connsiteY2" fmla="*/ 114300 h 131762"/>
              <a:gd name="connsiteX3" fmla="*/ 561975 w 704850"/>
              <a:gd name="connsiteY3" fmla="*/ 123825 h 131762"/>
              <a:gd name="connsiteX4" fmla="*/ 704850 w 704850"/>
              <a:gd name="connsiteY4" fmla="*/ 66675 h 131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4850" h="131762">
                <a:moveTo>
                  <a:pt x="0" y="0"/>
                </a:moveTo>
                <a:cubicBezTo>
                  <a:pt x="42862" y="28575"/>
                  <a:pt x="85725" y="57150"/>
                  <a:pt x="142875" y="76200"/>
                </a:cubicBezTo>
                <a:cubicBezTo>
                  <a:pt x="200025" y="95250"/>
                  <a:pt x="273050" y="106363"/>
                  <a:pt x="342900" y="114300"/>
                </a:cubicBezTo>
                <a:cubicBezTo>
                  <a:pt x="412750" y="122237"/>
                  <a:pt x="501650" y="131762"/>
                  <a:pt x="561975" y="123825"/>
                </a:cubicBezTo>
                <a:cubicBezTo>
                  <a:pt x="622300" y="115888"/>
                  <a:pt x="663575" y="91281"/>
                  <a:pt x="704850" y="66675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/>
          <p:cNvSpPr/>
          <p:nvPr/>
        </p:nvSpPr>
        <p:spPr>
          <a:xfrm>
            <a:off x="7000875" y="3981450"/>
            <a:ext cx="390525" cy="600075"/>
          </a:xfrm>
          <a:custGeom>
            <a:avLst/>
            <a:gdLst>
              <a:gd name="connsiteX0" fmla="*/ 0 w 390525"/>
              <a:gd name="connsiteY0" fmla="*/ 600075 h 600075"/>
              <a:gd name="connsiteX1" fmla="*/ 28575 w 390525"/>
              <a:gd name="connsiteY1" fmla="*/ 419100 h 600075"/>
              <a:gd name="connsiteX2" fmla="*/ 142875 w 390525"/>
              <a:gd name="connsiteY2" fmla="*/ 190500 h 600075"/>
              <a:gd name="connsiteX3" fmla="*/ 390525 w 390525"/>
              <a:gd name="connsiteY3" fmla="*/ 0 h 600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0525" h="600075">
                <a:moveTo>
                  <a:pt x="0" y="600075"/>
                </a:moveTo>
                <a:cubicBezTo>
                  <a:pt x="2381" y="543719"/>
                  <a:pt x="4763" y="487363"/>
                  <a:pt x="28575" y="419100"/>
                </a:cubicBezTo>
                <a:cubicBezTo>
                  <a:pt x="52388" y="350838"/>
                  <a:pt x="82550" y="260350"/>
                  <a:pt x="142875" y="190500"/>
                </a:cubicBezTo>
                <a:cubicBezTo>
                  <a:pt x="203200" y="120650"/>
                  <a:pt x="296862" y="60325"/>
                  <a:pt x="390525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051720" y="400506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292080" y="242088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a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419872" y="3645024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180-2a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48064" y="3861048"/>
            <a:ext cx="720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2a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796136" y="2708920"/>
            <a:ext cx="11521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90-a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56176" y="3717032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90-a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971600" y="5517232"/>
            <a:ext cx="7344816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Let angle BAO be a. Triangle ABO is isosceles so ABO = a. Remaining angle in triangle must be 180-2a. Thus BOC = 2a. Since triangle BOC is isosceles, angle BOC = OCB = 90 – a. Thus angle ABC = ABO + OBC = a + 90 – a = 90.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76056" y="2492896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19872" y="3645024"/>
            <a:ext cx="122413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0" name="Rectangle 39"/>
          <p:cNvSpPr/>
          <p:nvPr/>
        </p:nvSpPr>
        <p:spPr>
          <a:xfrm>
            <a:off x="5148064" y="3933056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68144" y="2780928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6228184" y="3717032"/>
            <a:ext cx="792088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76470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1622032" y="929955"/>
            <a:ext cx="5470248" cy="573940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4265982" y="1764615"/>
            <a:ext cx="958777" cy="892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x</a:t>
            </a:r>
          </a:p>
        </p:txBody>
      </p:sp>
      <p:sp>
        <p:nvSpPr>
          <p:cNvPr id="37" name="Freeform 36"/>
          <p:cNvSpPr/>
          <p:nvPr/>
        </p:nvSpPr>
        <p:spPr>
          <a:xfrm>
            <a:off x="1619672" y="908720"/>
            <a:ext cx="5165562" cy="5091948"/>
          </a:xfrm>
          <a:custGeom>
            <a:avLst/>
            <a:gdLst>
              <a:gd name="connsiteX0" fmla="*/ 0 w 2171700"/>
              <a:gd name="connsiteY0" fmla="*/ 1282700 h 2108200"/>
              <a:gd name="connsiteX1" fmla="*/ 1155700 w 2171700"/>
              <a:gd name="connsiteY1" fmla="*/ 0 h 2108200"/>
              <a:gd name="connsiteX2" fmla="*/ 2171700 w 2171700"/>
              <a:gd name="connsiteY2" fmla="*/ 660400 h 2108200"/>
              <a:gd name="connsiteX3" fmla="*/ 1892300 w 2171700"/>
              <a:gd name="connsiteY3" fmla="*/ 2108200 h 2108200"/>
              <a:gd name="connsiteX4" fmla="*/ 0 w 2171700"/>
              <a:gd name="connsiteY4" fmla="*/ 1282700 h 2108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71700" h="2108200">
                <a:moveTo>
                  <a:pt x="0" y="1282700"/>
                </a:moveTo>
                <a:lnTo>
                  <a:pt x="1155700" y="0"/>
                </a:lnTo>
                <a:lnTo>
                  <a:pt x="2171700" y="660400"/>
                </a:lnTo>
                <a:lnTo>
                  <a:pt x="1892300" y="2108200"/>
                </a:lnTo>
                <a:lnTo>
                  <a:pt x="0" y="12827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/>
          <p:cNvSpPr/>
          <p:nvPr/>
        </p:nvSpPr>
        <p:spPr>
          <a:xfrm>
            <a:off x="2163415" y="3362671"/>
            <a:ext cx="393217" cy="1012255"/>
          </a:xfrm>
          <a:custGeom>
            <a:avLst/>
            <a:gdLst>
              <a:gd name="connsiteX0" fmla="*/ 0 w 165316"/>
              <a:gd name="connsiteY0" fmla="*/ 0 h 419100"/>
              <a:gd name="connsiteX1" fmla="*/ 127000 w 165316"/>
              <a:gd name="connsiteY1" fmla="*/ 139700 h 419100"/>
              <a:gd name="connsiteX2" fmla="*/ 165100 w 165316"/>
              <a:gd name="connsiteY2" fmla="*/ 330200 h 419100"/>
              <a:gd name="connsiteX3" fmla="*/ 139700 w 165316"/>
              <a:gd name="connsiteY3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316" h="419100">
                <a:moveTo>
                  <a:pt x="0" y="0"/>
                </a:moveTo>
                <a:cubicBezTo>
                  <a:pt x="49741" y="42333"/>
                  <a:pt x="99483" y="84667"/>
                  <a:pt x="127000" y="139700"/>
                </a:cubicBezTo>
                <a:cubicBezTo>
                  <a:pt x="154517" y="194733"/>
                  <a:pt x="162983" y="283633"/>
                  <a:pt x="165100" y="330200"/>
                </a:cubicBezTo>
                <a:cubicBezTo>
                  <a:pt x="167217" y="376767"/>
                  <a:pt x="153458" y="397933"/>
                  <a:pt x="139700" y="4191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6135665" y="2135696"/>
            <a:ext cx="483425" cy="1150289"/>
          </a:xfrm>
          <a:custGeom>
            <a:avLst/>
            <a:gdLst>
              <a:gd name="connsiteX0" fmla="*/ 38141 w 203241"/>
              <a:gd name="connsiteY0" fmla="*/ 0 h 476250"/>
              <a:gd name="connsiteX1" fmla="*/ 41 w 203241"/>
              <a:gd name="connsiteY1" fmla="*/ 127000 h 476250"/>
              <a:gd name="connsiteX2" fmla="*/ 44491 w 203241"/>
              <a:gd name="connsiteY2" fmla="*/ 342900 h 476250"/>
              <a:gd name="connsiteX3" fmla="*/ 203241 w 203241"/>
              <a:gd name="connsiteY3" fmla="*/ 476250 h 476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241" h="476250">
                <a:moveTo>
                  <a:pt x="38141" y="0"/>
                </a:moveTo>
                <a:cubicBezTo>
                  <a:pt x="18562" y="34925"/>
                  <a:pt x="-1017" y="69850"/>
                  <a:pt x="41" y="127000"/>
                </a:cubicBezTo>
                <a:cubicBezTo>
                  <a:pt x="1099" y="184150"/>
                  <a:pt x="10624" y="284692"/>
                  <a:pt x="44491" y="342900"/>
                </a:cubicBezTo>
                <a:cubicBezTo>
                  <a:pt x="78358" y="401108"/>
                  <a:pt x="140799" y="438679"/>
                  <a:pt x="203241" y="4762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2411760" y="306896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APPENDIX</a:t>
              </a:r>
              <a:r>
                <a:rPr lang="en-GB" sz="3200" dirty="0"/>
                <a:t>: Circle Theorem Proofs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22" name="Straight Connector 21"/>
          <p:cNvCxnSpPr>
            <a:stCxn id="37" idx="2"/>
            <a:endCxn id="37" idx="0"/>
          </p:cNvCxnSpPr>
          <p:nvPr/>
        </p:nvCxnSpPr>
        <p:spPr>
          <a:xfrm flipH="1">
            <a:off x="1619672" y="2503788"/>
            <a:ext cx="5165562" cy="15030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7" idx="1"/>
            <a:endCxn id="37" idx="3"/>
          </p:cNvCxnSpPr>
          <p:nvPr/>
        </p:nvCxnSpPr>
        <p:spPr>
          <a:xfrm>
            <a:off x="4368597" y="908720"/>
            <a:ext cx="1752061" cy="509194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783580" y="4969510"/>
            <a:ext cx="518160" cy="52070"/>
          </a:xfrm>
          <a:custGeom>
            <a:avLst/>
            <a:gdLst>
              <a:gd name="connsiteX0" fmla="*/ 0 w 518160"/>
              <a:gd name="connsiteY0" fmla="*/ 52070 h 52070"/>
              <a:gd name="connsiteX1" fmla="*/ 182880 w 518160"/>
              <a:gd name="connsiteY1" fmla="*/ 6350 h 52070"/>
              <a:gd name="connsiteX2" fmla="*/ 365760 w 518160"/>
              <a:gd name="connsiteY2" fmla="*/ 13970 h 52070"/>
              <a:gd name="connsiteX3" fmla="*/ 518160 w 518160"/>
              <a:gd name="connsiteY3" fmla="*/ 44450 h 520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18160" h="52070">
                <a:moveTo>
                  <a:pt x="0" y="52070"/>
                </a:moveTo>
                <a:cubicBezTo>
                  <a:pt x="60960" y="32385"/>
                  <a:pt x="121920" y="12700"/>
                  <a:pt x="182880" y="6350"/>
                </a:cubicBezTo>
                <a:cubicBezTo>
                  <a:pt x="243840" y="0"/>
                  <a:pt x="309880" y="7620"/>
                  <a:pt x="365760" y="13970"/>
                </a:cubicBezTo>
                <a:cubicBezTo>
                  <a:pt x="421640" y="20320"/>
                  <a:pt x="469900" y="32385"/>
                  <a:pt x="518160" y="4445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2699792" y="378904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36" name="Freeform 35"/>
          <p:cNvSpPr/>
          <p:nvPr/>
        </p:nvSpPr>
        <p:spPr>
          <a:xfrm>
            <a:off x="4648200" y="1363980"/>
            <a:ext cx="396240" cy="335280"/>
          </a:xfrm>
          <a:custGeom>
            <a:avLst/>
            <a:gdLst>
              <a:gd name="connsiteX0" fmla="*/ 0 w 396240"/>
              <a:gd name="connsiteY0" fmla="*/ 335280 h 335280"/>
              <a:gd name="connsiteX1" fmla="*/ 205740 w 396240"/>
              <a:gd name="connsiteY1" fmla="*/ 259080 h 335280"/>
              <a:gd name="connsiteX2" fmla="*/ 327660 w 396240"/>
              <a:gd name="connsiteY2" fmla="*/ 137160 h 335280"/>
              <a:gd name="connsiteX3" fmla="*/ 396240 w 396240"/>
              <a:gd name="connsiteY3" fmla="*/ 0 h 33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240" h="335280">
                <a:moveTo>
                  <a:pt x="0" y="335280"/>
                </a:moveTo>
                <a:cubicBezTo>
                  <a:pt x="75565" y="313690"/>
                  <a:pt x="151130" y="292100"/>
                  <a:pt x="205740" y="259080"/>
                </a:cubicBezTo>
                <a:cubicBezTo>
                  <a:pt x="260350" y="226060"/>
                  <a:pt x="295910" y="180340"/>
                  <a:pt x="327660" y="137160"/>
                </a:cubicBezTo>
                <a:cubicBezTo>
                  <a:pt x="359410" y="93980"/>
                  <a:pt x="377825" y="46990"/>
                  <a:pt x="39624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788024" y="155679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796136" y="436510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788024" y="1556792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652120" y="4365104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95536" y="6021288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u="sng" dirty="0"/>
              <a:t>cyclic quadrilateral</a:t>
            </a:r>
            <a:r>
              <a:rPr lang="en-GB" dirty="0"/>
              <a:t> add up to 180.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64288" y="1700808"/>
            <a:ext cx="18722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combined angle</a:t>
            </a:r>
          </a:p>
          <a:p>
            <a:r>
              <a:rPr lang="en-GB" b="1" dirty="0"/>
              <a:t>= 180 – a – b</a:t>
            </a:r>
          </a:p>
          <a:p>
            <a:r>
              <a:rPr lang="en-GB" sz="1400" dirty="0"/>
              <a:t>    (angles in a triangle)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 flipH="1">
            <a:off x="6228184" y="1988840"/>
            <a:ext cx="936104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405132" y="2314580"/>
            <a:ext cx="1584176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452320" y="3429000"/>
            <a:ext cx="15121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Adding opposite angles:</a:t>
            </a:r>
          </a:p>
          <a:p>
            <a:r>
              <a:rPr lang="en-GB" b="1" dirty="0"/>
              <a:t>a + b + 180 </a:t>
            </a:r>
            <a:br>
              <a:rPr lang="en-GB" b="1" dirty="0"/>
            </a:br>
            <a:r>
              <a:rPr lang="en-GB" b="1" dirty="0"/>
              <a:t>– a – b = 180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51" grpId="0" animBg="1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23528" y="1700808"/>
            <a:ext cx="8565639" cy="504476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What are Circle Theorems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251520" y="692696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Circle Theorems are laws that apply to both </a:t>
            </a:r>
            <a:r>
              <a:rPr lang="en-GB" sz="2000" b="1" dirty="0"/>
              <a:t>angles</a:t>
            </a:r>
            <a:r>
              <a:rPr lang="en-GB" sz="2000" dirty="0"/>
              <a:t> and </a:t>
            </a:r>
            <a:r>
              <a:rPr lang="en-GB" sz="2000" b="1" dirty="0"/>
              <a:t>lengths</a:t>
            </a:r>
            <a:r>
              <a:rPr lang="en-GB" sz="2000" dirty="0"/>
              <a:t> when circles are involved.  We’ll deal with them in groups.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1844824"/>
            <a:ext cx="331236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#1 Non-Circle Theorems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3568" y="23488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These are not circle theorems, but are useful in questions involving circle theorems.</a:t>
            </a:r>
          </a:p>
        </p:txBody>
      </p:sp>
      <p:sp>
        <p:nvSpPr>
          <p:cNvPr id="8" name="Freeform 7"/>
          <p:cNvSpPr/>
          <p:nvPr/>
        </p:nvSpPr>
        <p:spPr>
          <a:xfrm>
            <a:off x="809469" y="3365292"/>
            <a:ext cx="2498360" cy="1956216"/>
          </a:xfrm>
          <a:custGeom>
            <a:avLst/>
            <a:gdLst>
              <a:gd name="connsiteX0" fmla="*/ 0 w 2503357"/>
              <a:gd name="connsiteY0" fmla="*/ 1941226 h 1948721"/>
              <a:gd name="connsiteX1" fmla="*/ 2503357 w 2503357"/>
              <a:gd name="connsiteY1" fmla="*/ 1948721 h 1948721"/>
              <a:gd name="connsiteX2" fmla="*/ 2495862 w 2503357"/>
              <a:gd name="connsiteY2" fmla="*/ 839449 h 1948721"/>
              <a:gd name="connsiteX3" fmla="*/ 1663908 w 2503357"/>
              <a:gd name="connsiteY3" fmla="*/ 0 h 1948721"/>
              <a:gd name="connsiteX4" fmla="*/ 0 w 2503357"/>
              <a:gd name="connsiteY4" fmla="*/ 1941226 h 1948721"/>
              <a:gd name="connsiteX0" fmla="*/ 0 w 2498360"/>
              <a:gd name="connsiteY0" fmla="*/ 1941226 h 1941226"/>
              <a:gd name="connsiteX1" fmla="*/ 2466387 w 2498360"/>
              <a:gd name="connsiteY1" fmla="*/ 1935916 h 1941226"/>
              <a:gd name="connsiteX2" fmla="*/ 2495862 w 2498360"/>
              <a:gd name="connsiteY2" fmla="*/ 839449 h 1941226"/>
              <a:gd name="connsiteX3" fmla="*/ 1663908 w 2498360"/>
              <a:gd name="connsiteY3" fmla="*/ 0 h 1941226"/>
              <a:gd name="connsiteX4" fmla="*/ 0 w 2498360"/>
              <a:gd name="connsiteY4" fmla="*/ 1941226 h 1941226"/>
              <a:gd name="connsiteX0" fmla="*/ 0 w 2498360"/>
              <a:gd name="connsiteY0" fmla="*/ 1941226 h 1956216"/>
              <a:gd name="connsiteX1" fmla="*/ 2495862 w 2498360"/>
              <a:gd name="connsiteY1" fmla="*/ 1956216 h 1956216"/>
              <a:gd name="connsiteX2" fmla="*/ 2495862 w 2498360"/>
              <a:gd name="connsiteY2" fmla="*/ 839449 h 1956216"/>
              <a:gd name="connsiteX3" fmla="*/ 1663908 w 2498360"/>
              <a:gd name="connsiteY3" fmla="*/ 0 h 1956216"/>
              <a:gd name="connsiteX4" fmla="*/ 0 w 2498360"/>
              <a:gd name="connsiteY4" fmla="*/ 1941226 h 1956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98360" h="1956216">
                <a:moveTo>
                  <a:pt x="0" y="1941226"/>
                </a:moveTo>
                <a:lnTo>
                  <a:pt x="2495862" y="1956216"/>
                </a:lnTo>
                <a:cubicBezTo>
                  <a:pt x="2493364" y="1586459"/>
                  <a:pt x="2498360" y="1209206"/>
                  <a:pt x="2495862" y="839449"/>
                </a:cubicBezTo>
                <a:lnTo>
                  <a:pt x="1663908" y="0"/>
                </a:lnTo>
                <a:lnTo>
                  <a:pt x="0" y="1941226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2328863" y="3533775"/>
            <a:ext cx="152400" cy="1381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466976" y="3509963"/>
            <a:ext cx="128587" cy="1476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090863" y="5124450"/>
            <a:ext cx="219076" cy="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3100388" y="5133975"/>
            <a:ext cx="0" cy="1809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Freeform 19"/>
          <p:cNvSpPr/>
          <p:nvPr/>
        </p:nvSpPr>
        <p:spPr>
          <a:xfrm>
            <a:off x="1131757" y="4954249"/>
            <a:ext cx="158646" cy="344774"/>
          </a:xfrm>
          <a:custGeom>
            <a:avLst/>
            <a:gdLst>
              <a:gd name="connsiteX0" fmla="*/ 0 w 158646"/>
              <a:gd name="connsiteY0" fmla="*/ 0 h 344774"/>
              <a:gd name="connsiteX1" fmla="*/ 97436 w 158646"/>
              <a:gd name="connsiteY1" fmla="*/ 89941 h 344774"/>
              <a:gd name="connsiteX2" fmla="*/ 149902 w 158646"/>
              <a:gd name="connsiteY2" fmla="*/ 217358 h 344774"/>
              <a:gd name="connsiteX3" fmla="*/ 149902 w 158646"/>
              <a:gd name="connsiteY3" fmla="*/ 344774 h 344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646" h="344774">
                <a:moveTo>
                  <a:pt x="0" y="0"/>
                </a:moveTo>
                <a:cubicBezTo>
                  <a:pt x="36226" y="26857"/>
                  <a:pt x="72452" y="53715"/>
                  <a:pt x="97436" y="89941"/>
                </a:cubicBezTo>
                <a:cubicBezTo>
                  <a:pt x="122420" y="126167"/>
                  <a:pt x="141158" y="174886"/>
                  <a:pt x="149902" y="217358"/>
                </a:cubicBezTo>
                <a:cubicBezTo>
                  <a:pt x="158646" y="259830"/>
                  <a:pt x="154274" y="302302"/>
                  <a:pt x="149902" y="344774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125963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555776" y="414908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130</a:t>
            </a:r>
          </a:p>
        </p:txBody>
      </p:sp>
      <p:sp>
        <p:nvSpPr>
          <p:cNvPr id="23" name="Freeform 22"/>
          <p:cNvSpPr/>
          <p:nvPr/>
        </p:nvSpPr>
        <p:spPr>
          <a:xfrm>
            <a:off x="3025515" y="4009869"/>
            <a:ext cx="272321" cy="472190"/>
          </a:xfrm>
          <a:custGeom>
            <a:avLst/>
            <a:gdLst>
              <a:gd name="connsiteX0" fmla="*/ 69954 w 272321"/>
              <a:gd name="connsiteY0" fmla="*/ 0 h 472190"/>
              <a:gd name="connsiteX1" fmla="*/ 2498 w 272321"/>
              <a:gd name="connsiteY1" fmla="*/ 149901 h 472190"/>
              <a:gd name="connsiteX2" fmla="*/ 54964 w 272321"/>
              <a:gd name="connsiteY2" fmla="*/ 359764 h 472190"/>
              <a:gd name="connsiteX3" fmla="*/ 129915 w 272321"/>
              <a:gd name="connsiteY3" fmla="*/ 442210 h 472190"/>
              <a:gd name="connsiteX4" fmla="*/ 272321 w 272321"/>
              <a:gd name="connsiteY4" fmla="*/ 472190 h 472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2321" h="472190">
                <a:moveTo>
                  <a:pt x="69954" y="0"/>
                </a:moveTo>
                <a:cubicBezTo>
                  <a:pt x="37475" y="44970"/>
                  <a:pt x="4996" y="89940"/>
                  <a:pt x="2498" y="149901"/>
                </a:cubicBezTo>
                <a:cubicBezTo>
                  <a:pt x="0" y="209862"/>
                  <a:pt x="33728" y="311046"/>
                  <a:pt x="54964" y="359764"/>
                </a:cubicBezTo>
                <a:cubicBezTo>
                  <a:pt x="76200" y="408482"/>
                  <a:pt x="93689" y="423472"/>
                  <a:pt x="129915" y="442210"/>
                </a:cubicBezTo>
                <a:cubicBezTo>
                  <a:pt x="166141" y="460948"/>
                  <a:pt x="219231" y="466569"/>
                  <a:pt x="272321" y="47219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/>
          <p:cNvSpPr/>
          <p:nvPr/>
        </p:nvSpPr>
        <p:spPr>
          <a:xfrm>
            <a:off x="2627784" y="4149080"/>
            <a:ext cx="504056" cy="36004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27584" y="5517232"/>
            <a:ext cx="259228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a quadrilateral add up to 360.</a:t>
            </a:r>
          </a:p>
        </p:txBody>
      </p:sp>
      <p:sp>
        <p:nvSpPr>
          <p:cNvPr id="9" name="Isosceles Triangle 8"/>
          <p:cNvSpPr/>
          <p:nvPr/>
        </p:nvSpPr>
        <p:spPr>
          <a:xfrm>
            <a:off x="4194592" y="3798565"/>
            <a:ext cx="2808312" cy="133541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4827347" y="4293041"/>
            <a:ext cx="239667" cy="2588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091238" y="4270381"/>
            <a:ext cx="258892" cy="24288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18492" y="5517231"/>
            <a:ext cx="282556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u="sng" dirty="0"/>
              <a:t>Base</a:t>
            </a:r>
            <a:r>
              <a:rPr lang="en-GB" dirty="0"/>
              <a:t> angles of an isosceles triangle are equal.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1403648" y="1052736"/>
            <a:ext cx="4464496" cy="4470645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7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19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b="1" dirty="0"/>
                <a:t>APPENDIX</a:t>
              </a:r>
              <a:r>
                <a:rPr lang="en-GB" sz="3200" dirty="0"/>
                <a:t>: Circle Theorem Proofs</a:t>
              </a:r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43" name="TextBox 42"/>
          <p:cNvSpPr txBox="1"/>
          <p:nvPr/>
        </p:nvSpPr>
        <p:spPr>
          <a:xfrm>
            <a:off x="395536" y="6021288"/>
            <a:ext cx="2880320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Alternate Segment Theorem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156176" y="764704"/>
            <a:ext cx="2736304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1</a:t>
            </a:r>
            <a:r>
              <a:rPr lang="en-GB" dirty="0"/>
              <a:t>: Angle between tangent and radius is 90, so angle CAD = 90 - </a:t>
            </a:r>
            <a:r>
              <a:rPr lang="en-GB" dirty="0">
                <a:sym typeface="Symbol"/>
              </a:rPr>
              <a:t></a:t>
            </a:r>
            <a:endParaRPr lang="en-GB" sz="14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1115616" y="5517232"/>
            <a:ext cx="56886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31" idx="4"/>
            <a:endCxn id="31" idx="0"/>
          </p:cNvCxnSpPr>
          <p:nvPr/>
        </p:nvCxnSpPr>
        <p:spPr>
          <a:xfrm flipV="1">
            <a:off x="3635896" y="1052736"/>
            <a:ext cx="0" cy="44706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31" idx="0"/>
          </p:cNvCxnSpPr>
          <p:nvPr/>
        </p:nvCxnSpPr>
        <p:spPr>
          <a:xfrm flipH="1" flipV="1">
            <a:off x="3635896" y="1052736"/>
            <a:ext cx="2160240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endCxn id="31" idx="4"/>
          </p:cNvCxnSpPr>
          <p:nvPr/>
        </p:nvCxnSpPr>
        <p:spPr>
          <a:xfrm flipH="1">
            <a:off x="3635896" y="2636912"/>
            <a:ext cx="2160240" cy="288646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 flipV="1">
            <a:off x="1835696" y="1988840"/>
            <a:ext cx="3960440" cy="64807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 flipV="1">
            <a:off x="1835696" y="1988840"/>
            <a:ext cx="1800200" cy="352839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3947160" y="5135880"/>
            <a:ext cx="207010" cy="373380"/>
          </a:xfrm>
          <a:custGeom>
            <a:avLst/>
            <a:gdLst>
              <a:gd name="connsiteX0" fmla="*/ 0 w 207010"/>
              <a:gd name="connsiteY0" fmla="*/ 0 h 373380"/>
              <a:gd name="connsiteX1" fmla="*/ 99060 w 207010"/>
              <a:gd name="connsiteY1" fmla="*/ 60960 h 373380"/>
              <a:gd name="connsiteX2" fmla="*/ 190500 w 207010"/>
              <a:gd name="connsiteY2" fmla="*/ 213360 h 373380"/>
              <a:gd name="connsiteX3" fmla="*/ 198120 w 207010"/>
              <a:gd name="connsiteY3" fmla="*/ 373380 h 37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7010" h="373380">
                <a:moveTo>
                  <a:pt x="0" y="0"/>
                </a:moveTo>
                <a:cubicBezTo>
                  <a:pt x="33655" y="12700"/>
                  <a:pt x="67310" y="25400"/>
                  <a:pt x="99060" y="60960"/>
                </a:cubicBezTo>
                <a:cubicBezTo>
                  <a:pt x="130810" y="96520"/>
                  <a:pt x="173990" y="161290"/>
                  <a:pt x="190500" y="213360"/>
                </a:cubicBezTo>
                <a:cubicBezTo>
                  <a:pt x="207010" y="265430"/>
                  <a:pt x="202565" y="319405"/>
                  <a:pt x="198120" y="37338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TextBox 65"/>
          <p:cNvSpPr txBox="1"/>
          <p:nvPr/>
        </p:nvSpPr>
        <p:spPr>
          <a:xfrm>
            <a:off x="4067944" y="4941168"/>
            <a:ext cx="465212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ym typeface="Symbol"/>
              </a:rPr>
              <a:t></a:t>
            </a:r>
            <a:endParaRPr lang="en-GB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3563888" y="422108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ym typeface="Symbol"/>
              </a:rPr>
              <a:t>90-</a:t>
            </a:r>
            <a:endParaRPr lang="en-GB" sz="2400" dirty="0"/>
          </a:p>
        </p:txBody>
      </p:sp>
      <p:cxnSp>
        <p:nvCxnSpPr>
          <p:cNvPr id="68" name="Straight Connector 67"/>
          <p:cNvCxnSpPr/>
          <p:nvPr/>
        </p:nvCxnSpPr>
        <p:spPr>
          <a:xfrm flipH="1">
            <a:off x="5303520" y="2420888"/>
            <a:ext cx="204584" cy="29183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280660" y="2697480"/>
            <a:ext cx="312420" cy="21336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3707904" y="1412776"/>
            <a:ext cx="465212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ym typeface="Symbol"/>
              </a:rPr>
              <a:t></a:t>
            </a:r>
            <a:endParaRPr lang="en-GB" sz="2800" dirty="0"/>
          </a:p>
        </p:txBody>
      </p:sp>
      <p:sp>
        <p:nvSpPr>
          <p:cNvPr id="79" name="Freeform 78"/>
          <p:cNvSpPr/>
          <p:nvPr/>
        </p:nvSpPr>
        <p:spPr>
          <a:xfrm>
            <a:off x="3649980" y="1363980"/>
            <a:ext cx="388620" cy="198120"/>
          </a:xfrm>
          <a:custGeom>
            <a:avLst/>
            <a:gdLst>
              <a:gd name="connsiteX0" fmla="*/ 0 w 388620"/>
              <a:gd name="connsiteY0" fmla="*/ 198120 h 198120"/>
              <a:gd name="connsiteX1" fmla="*/ 160020 w 388620"/>
              <a:gd name="connsiteY1" fmla="*/ 152400 h 198120"/>
              <a:gd name="connsiteX2" fmla="*/ 281940 w 388620"/>
              <a:gd name="connsiteY2" fmla="*/ 99060 h 198120"/>
              <a:gd name="connsiteX3" fmla="*/ 388620 w 388620"/>
              <a:gd name="connsiteY3" fmla="*/ 0 h 198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8620" h="198120">
                <a:moveTo>
                  <a:pt x="0" y="198120"/>
                </a:moveTo>
                <a:cubicBezTo>
                  <a:pt x="56515" y="183515"/>
                  <a:pt x="113030" y="168910"/>
                  <a:pt x="160020" y="152400"/>
                </a:cubicBezTo>
                <a:cubicBezTo>
                  <a:pt x="207010" y="135890"/>
                  <a:pt x="243840" y="124460"/>
                  <a:pt x="281940" y="99060"/>
                </a:cubicBezTo>
                <a:cubicBezTo>
                  <a:pt x="320040" y="73660"/>
                  <a:pt x="354330" y="36830"/>
                  <a:pt x="38862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al 79"/>
          <p:cNvSpPr/>
          <p:nvPr/>
        </p:nvSpPr>
        <p:spPr>
          <a:xfrm>
            <a:off x="3533408" y="3174876"/>
            <a:ext cx="216024" cy="216024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TextBox 80"/>
          <p:cNvSpPr txBox="1"/>
          <p:nvPr/>
        </p:nvSpPr>
        <p:spPr>
          <a:xfrm>
            <a:off x="3419872" y="5517232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1403648" y="1628800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B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3347864" y="620688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5724128" y="2204864"/>
            <a:ext cx="504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D</a:t>
            </a:r>
          </a:p>
        </p:txBody>
      </p:sp>
      <p:sp>
        <p:nvSpPr>
          <p:cNvPr id="85" name="Freeform 84"/>
          <p:cNvSpPr/>
          <p:nvPr/>
        </p:nvSpPr>
        <p:spPr>
          <a:xfrm>
            <a:off x="3634740" y="4805680"/>
            <a:ext cx="434340" cy="139700"/>
          </a:xfrm>
          <a:custGeom>
            <a:avLst/>
            <a:gdLst>
              <a:gd name="connsiteX0" fmla="*/ 0 w 434340"/>
              <a:gd name="connsiteY0" fmla="*/ 2540 h 139700"/>
              <a:gd name="connsiteX1" fmla="*/ 114300 w 434340"/>
              <a:gd name="connsiteY1" fmla="*/ 10160 h 139700"/>
              <a:gd name="connsiteX2" fmla="*/ 297180 w 434340"/>
              <a:gd name="connsiteY2" fmla="*/ 63500 h 139700"/>
              <a:gd name="connsiteX3" fmla="*/ 434340 w 434340"/>
              <a:gd name="connsiteY3" fmla="*/ 139700 h 13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4340" h="139700">
                <a:moveTo>
                  <a:pt x="0" y="2540"/>
                </a:moveTo>
                <a:cubicBezTo>
                  <a:pt x="32385" y="1270"/>
                  <a:pt x="64770" y="0"/>
                  <a:pt x="114300" y="10160"/>
                </a:cubicBezTo>
                <a:cubicBezTo>
                  <a:pt x="163830" y="20320"/>
                  <a:pt x="243840" y="41910"/>
                  <a:pt x="297180" y="63500"/>
                </a:cubicBezTo>
                <a:cubicBezTo>
                  <a:pt x="350520" y="85090"/>
                  <a:pt x="392430" y="112395"/>
                  <a:pt x="434340" y="13970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3635896" y="4149080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  <a:r>
              <a:rPr lang="en-GB" sz="2800" baseline="-25000" dirty="0"/>
              <a:t>1</a:t>
            </a:r>
          </a:p>
        </p:txBody>
      </p:sp>
      <p:sp>
        <p:nvSpPr>
          <p:cNvPr id="86" name="Rectangle 85"/>
          <p:cNvSpPr/>
          <p:nvPr/>
        </p:nvSpPr>
        <p:spPr>
          <a:xfrm>
            <a:off x="3635896" y="1484784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  <a:r>
              <a:rPr lang="en-GB" sz="2800" baseline="-25000" dirty="0"/>
              <a:t>3</a:t>
            </a:r>
          </a:p>
        </p:txBody>
      </p:sp>
      <p:sp>
        <p:nvSpPr>
          <p:cNvPr id="87" name="Rectangle 86"/>
          <p:cNvSpPr/>
          <p:nvPr/>
        </p:nvSpPr>
        <p:spPr>
          <a:xfrm>
            <a:off x="5076056" y="2420888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  <a:r>
              <a:rPr lang="en-GB" sz="2800" baseline="-25000" dirty="0"/>
              <a:t>2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156176" y="1916832"/>
            <a:ext cx="2736304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2</a:t>
            </a:r>
            <a:r>
              <a:rPr lang="en-GB" dirty="0"/>
              <a:t>: Angle in semicircle is 90.</a:t>
            </a:r>
            <a:endParaRPr lang="en-GB" sz="1400" dirty="0"/>
          </a:p>
        </p:txBody>
      </p:sp>
      <p:sp>
        <p:nvSpPr>
          <p:cNvPr id="89" name="TextBox 88"/>
          <p:cNvSpPr txBox="1"/>
          <p:nvPr/>
        </p:nvSpPr>
        <p:spPr>
          <a:xfrm>
            <a:off x="6156176" y="2636912"/>
            <a:ext cx="2736304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3</a:t>
            </a:r>
            <a:r>
              <a:rPr lang="en-GB" dirty="0"/>
              <a:t>: Angles in triangle add up to 180.</a:t>
            </a:r>
            <a:endParaRPr lang="en-GB" sz="1400" dirty="0"/>
          </a:p>
        </p:txBody>
      </p:sp>
      <p:sp>
        <p:nvSpPr>
          <p:cNvPr id="96" name="TextBox 95"/>
          <p:cNvSpPr txBox="1"/>
          <p:nvPr/>
        </p:nvSpPr>
        <p:spPr>
          <a:xfrm>
            <a:off x="2339752" y="2276872"/>
            <a:ext cx="465212" cy="523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ym typeface="Symbol"/>
              </a:rPr>
              <a:t></a:t>
            </a:r>
            <a:endParaRPr lang="en-GB" sz="2800" dirty="0"/>
          </a:p>
        </p:txBody>
      </p:sp>
      <p:sp>
        <p:nvSpPr>
          <p:cNvPr id="97" name="Freeform 96"/>
          <p:cNvSpPr/>
          <p:nvPr/>
        </p:nvSpPr>
        <p:spPr>
          <a:xfrm>
            <a:off x="2141220" y="2087880"/>
            <a:ext cx="274320" cy="502920"/>
          </a:xfrm>
          <a:custGeom>
            <a:avLst/>
            <a:gdLst>
              <a:gd name="connsiteX0" fmla="*/ 0 w 274320"/>
              <a:gd name="connsiteY0" fmla="*/ 502920 h 502920"/>
              <a:gd name="connsiteX1" fmla="*/ 160020 w 274320"/>
              <a:gd name="connsiteY1" fmla="*/ 327660 h 502920"/>
              <a:gd name="connsiteX2" fmla="*/ 251460 w 274320"/>
              <a:gd name="connsiteY2" fmla="*/ 182880 h 502920"/>
              <a:gd name="connsiteX3" fmla="*/ 274320 w 274320"/>
              <a:gd name="connsiteY3" fmla="*/ 0 h 502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502920">
                <a:moveTo>
                  <a:pt x="0" y="502920"/>
                </a:moveTo>
                <a:cubicBezTo>
                  <a:pt x="59055" y="441960"/>
                  <a:pt x="118110" y="381000"/>
                  <a:pt x="160020" y="327660"/>
                </a:cubicBezTo>
                <a:cubicBezTo>
                  <a:pt x="201930" y="274320"/>
                  <a:pt x="232410" y="237490"/>
                  <a:pt x="251460" y="182880"/>
                </a:cubicBezTo>
                <a:cubicBezTo>
                  <a:pt x="270510" y="128270"/>
                  <a:pt x="272415" y="64135"/>
                  <a:pt x="27432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97"/>
          <p:cNvSpPr/>
          <p:nvPr/>
        </p:nvSpPr>
        <p:spPr>
          <a:xfrm>
            <a:off x="2195736" y="2276872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  <a:r>
              <a:rPr lang="en-GB" sz="2800" baseline="-25000" dirty="0"/>
              <a:t>4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6156176" y="3573016"/>
            <a:ext cx="2736304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4</a:t>
            </a:r>
            <a:r>
              <a:rPr lang="en-GB" dirty="0"/>
              <a:t>: But any other angle in the same segment will be the same.</a:t>
            </a:r>
            <a:endParaRPr lang="en-GB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</p:childTnLst>
        </p:cTn>
      </p:par>
    </p:tnLst>
    <p:bldLst>
      <p:bldP spid="48" grpId="0" animBg="1"/>
      <p:bldP spid="47" grpId="0" animBg="1"/>
      <p:bldP spid="86" grpId="0" animBg="1"/>
      <p:bldP spid="87" grpId="0" animBg="1"/>
      <p:bldP spid="88" grpId="0" animBg="1"/>
      <p:bldP spid="89" grpId="0" animBg="1"/>
      <p:bldP spid="98" grpId="0" animBg="1"/>
      <p:bldP spid="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#2 Circle Theorems Involving Right Angles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683568" y="1628800"/>
            <a:ext cx="316835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51520" y="148478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2263515" y="3200676"/>
            <a:ext cx="479685" cy="15140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341620" y="4242493"/>
            <a:ext cx="2638269" cy="10193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2647950" y="4322440"/>
            <a:ext cx="290513" cy="1000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933700" y="4317678"/>
            <a:ext cx="90488" cy="28098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 rot="4297132">
            <a:off x="2120585" y="356120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radius</a:t>
            </a:r>
          </a:p>
        </p:txBody>
      </p:sp>
      <p:sp>
        <p:nvSpPr>
          <p:cNvPr id="23" name="TextBox 22"/>
          <p:cNvSpPr txBox="1"/>
          <p:nvPr/>
        </p:nvSpPr>
        <p:spPr>
          <a:xfrm rot="20247298">
            <a:off x="2723201" y="45229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tangent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3608" y="5589240"/>
            <a:ext cx="2592288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“Angle between radius and tangent is 90</a:t>
            </a:r>
            <a:r>
              <a:rPr lang="en-GB" dirty="0">
                <a:sym typeface="Symbol"/>
              </a:rPr>
              <a:t></a:t>
            </a:r>
            <a:r>
              <a:rPr lang="en-GB" dirty="0"/>
              <a:t>”.</a:t>
            </a:r>
          </a:p>
        </p:txBody>
      </p:sp>
      <p:sp>
        <p:nvSpPr>
          <p:cNvPr id="25" name="Oval 24"/>
          <p:cNvSpPr/>
          <p:nvPr/>
        </p:nvSpPr>
        <p:spPr>
          <a:xfrm>
            <a:off x="4932040" y="1556792"/>
            <a:ext cx="3168352" cy="3168352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Straight Connector 25"/>
          <p:cNvCxnSpPr>
            <a:stCxn id="25" idx="6"/>
            <a:endCxn id="25" idx="2"/>
          </p:cNvCxnSpPr>
          <p:nvPr/>
        </p:nvCxnSpPr>
        <p:spPr>
          <a:xfrm flipH="1">
            <a:off x="4932040" y="3140968"/>
            <a:ext cx="316835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472783" y="3078485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1" name="Straight Connector 30"/>
          <p:cNvCxnSpPr>
            <a:endCxn id="25" idx="2"/>
          </p:cNvCxnSpPr>
          <p:nvPr/>
        </p:nvCxnSpPr>
        <p:spPr>
          <a:xfrm flipH="1">
            <a:off x="4932040" y="1912615"/>
            <a:ext cx="2564135" cy="12283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496175" y="1903090"/>
            <a:ext cx="600075" cy="122872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258051" y="2017390"/>
            <a:ext cx="133349" cy="25717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377114" y="2150740"/>
            <a:ext cx="228599" cy="1190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148064" y="5301208"/>
            <a:ext cx="273630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“Angle in semicircle is 90</a:t>
            </a:r>
            <a:r>
              <a:rPr lang="en-GB" dirty="0">
                <a:sym typeface="Symbol"/>
              </a:rPr>
              <a:t></a:t>
            </a:r>
            <a:r>
              <a:rPr lang="en-GB" dirty="0"/>
              <a:t>.”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004048" y="5805264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Note that the hypotenuse of the triangle MUST be the diameter.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331640" y="692696"/>
            <a:ext cx="6840760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Bro Tip: </a:t>
            </a:r>
            <a:r>
              <a:rPr lang="en-GB" dirty="0"/>
              <a:t>Remember the wording in the black boxes, because you’re often required to justify in words a particular angle in an exam.</a:t>
            </a:r>
          </a:p>
        </p:txBody>
      </p:sp>
      <p:sp>
        <p:nvSpPr>
          <p:cNvPr id="27" name="Oval 26"/>
          <p:cNvSpPr/>
          <p:nvPr/>
        </p:nvSpPr>
        <p:spPr>
          <a:xfrm>
            <a:off x="2208212" y="3131815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47"/>
          <p:cNvSpPr/>
          <p:nvPr/>
        </p:nvSpPr>
        <p:spPr>
          <a:xfrm>
            <a:off x="619125" y="1162050"/>
            <a:ext cx="3524250" cy="3067050"/>
          </a:xfrm>
          <a:custGeom>
            <a:avLst/>
            <a:gdLst>
              <a:gd name="connsiteX0" fmla="*/ 533400 w 3524250"/>
              <a:gd name="connsiteY0" fmla="*/ 3067050 h 3067050"/>
              <a:gd name="connsiteX1" fmla="*/ 2990850 w 3524250"/>
              <a:gd name="connsiteY1" fmla="*/ 3048000 h 3067050"/>
              <a:gd name="connsiteX2" fmla="*/ 3200400 w 3524250"/>
              <a:gd name="connsiteY2" fmla="*/ 2838450 h 3067050"/>
              <a:gd name="connsiteX3" fmla="*/ 3343275 w 3524250"/>
              <a:gd name="connsiteY3" fmla="*/ 2590800 h 3067050"/>
              <a:gd name="connsiteX4" fmla="*/ 3448050 w 3524250"/>
              <a:gd name="connsiteY4" fmla="*/ 2257425 h 3067050"/>
              <a:gd name="connsiteX5" fmla="*/ 3524250 w 3524250"/>
              <a:gd name="connsiteY5" fmla="*/ 2009775 h 3067050"/>
              <a:gd name="connsiteX6" fmla="*/ 3514725 w 3524250"/>
              <a:gd name="connsiteY6" fmla="*/ 1609725 h 3067050"/>
              <a:gd name="connsiteX7" fmla="*/ 3419475 w 3524250"/>
              <a:gd name="connsiteY7" fmla="*/ 1200150 h 3067050"/>
              <a:gd name="connsiteX8" fmla="*/ 3257550 w 3524250"/>
              <a:gd name="connsiteY8" fmla="*/ 857250 h 3067050"/>
              <a:gd name="connsiteX9" fmla="*/ 3038475 w 3524250"/>
              <a:gd name="connsiteY9" fmla="*/ 561975 h 3067050"/>
              <a:gd name="connsiteX10" fmla="*/ 2790825 w 3524250"/>
              <a:gd name="connsiteY10" fmla="*/ 352425 h 3067050"/>
              <a:gd name="connsiteX11" fmla="*/ 2533650 w 3524250"/>
              <a:gd name="connsiteY11" fmla="*/ 190500 h 3067050"/>
              <a:gd name="connsiteX12" fmla="*/ 2181225 w 3524250"/>
              <a:gd name="connsiteY12" fmla="*/ 47625 h 3067050"/>
              <a:gd name="connsiteX13" fmla="*/ 1838325 w 3524250"/>
              <a:gd name="connsiteY13" fmla="*/ 0 h 3067050"/>
              <a:gd name="connsiteX14" fmla="*/ 1381125 w 3524250"/>
              <a:gd name="connsiteY14" fmla="*/ 47625 h 3067050"/>
              <a:gd name="connsiteX15" fmla="*/ 914400 w 3524250"/>
              <a:gd name="connsiteY15" fmla="*/ 228600 h 3067050"/>
              <a:gd name="connsiteX16" fmla="*/ 638175 w 3524250"/>
              <a:gd name="connsiteY16" fmla="*/ 428625 h 3067050"/>
              <a:gd name="connsiteX17" fmla="*/ 333375 w 3524250"/>
              <a:gd name="connsiteY17" fmla="*/ 762000 h 3067050"/>
              <a:gd name="connsiteX18" fmla="*/ 152400 w 3524250"/>
              <a:gd name="connsiteY18" fmla="*/ 1095375 h 3067050"/>
              <a:gd name="connsiteX19" fmla="*/ 9525 w 3524250"/>
              <a:gd name="connsiteY19" fmla="*/ 1543050 h 3067050"/>
              <a:gd name="connsiteX20" fmla="*/ 0 w 3524250"/>
              <a:gd name="connsiteY20" fmla="*/ 1962150 h 3067050"/>
              <a:gd name="connsiteX21" fmla="*/ 95250 w 3524250"/>
              <a:gd name="connsiteY21" fmla="*/ 2305050 h 3067050"/>
              <a:gd name="connsiteX22" fmla="*/ 228600 w 3524250"/>
              <a:gd name="connsiteY22" fmla="*/ 2647950 h 3067050"/>
              <a:gd name="connsiteX23" fmla="*/ 381000 w 3524250"/>
              <a:gd name="connsiteY23" fmla="*/ 2876550 h 3067050"/>
              <a:gd name="connsiteX24" fmla="*/ 533400 w 3524250"/>
              <a:gd name="connsiteY24" fmla="*/ 3067050 h 3067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524250" h="3067050">
                <a:moveTo>
                  <a:pt x="533400" y="3067050"/>
                </a:moveTo>
                <a:lnTo>
                  <a:pt x="2990850" y="3048000"/>
                </a:lnTo>
                <a:lnTo>
                  <a:pt x="3200400" y="2838450"/>
                </a:lnTo>
                <a:lnTo>
                  <a:pt x="3343275" y="2590800"/>
                </a:lnTo>
                <a:lnTo>
                  <a:pt x="3448050" y="2257425"/>
                </a:lnTo>
                <a:lnTo>
                  <a:pt x="3524250" y="2009775"/>
                </a:lnTo>
                <a:lnTo>
                  <a:pt x="3514725" y="1609725"/>
                </a:lnTo>
                <a:lnTo>
                  <a:pt x="3419475" y="1200150"/>
                </a:lnTo>
                <a:lnTo>
                  <a:pt x="3257550" y="857250"/>
                </a:lnTo>
                <a:lnTo>
                  <a:pt x="3038475" y="561975"/>
                </a:lnTo>
                <a:lnTo>
                  <a:pt x="2790825" y="352425"/>
                </a:lnTo>
                <a:lnTo>
                  <a:pt x="2533650" y="190500"/>
                </a:lnTo>
                <a:lnTo>
                  <a:pt x="2181225" y="47625"/>
                </a:lnTo>
                <a:lnTo>
                  <a:pt x="1838325" y="0"/>
                </a:lnTo>
                <a:lnTo>
                  <a:pt x="1381125" y="47625"/>
                </a:lnTo>
                <a:lnTo>
                  <a:pt x="914400" y="228600"/>
                </a:lnTo>
                <a:lnTo>
                  <a:pt x="638175" y="428625"/>
                </a:lnTo>
                <a:lnTo>
                  <a:pt x="333375" y="762000"/>
                </a:lnTo>
                <a:lnTo>
                  <a:pt x="152400" y="1095375"/>
                </a:lnTo>
                <a:lnTo>
                  <a:pt x="9525" y="1543050"/>
                </a:lnTo>
                <a:lnTo>
                  <a:pt x="0" y="1962150"/>
                </a:lnTo>
                <a:lnTo>
                  <a:pt x="95250" y="2305050"/>
                </a:lnTo>
                <a:lnTo>
                  <a:pt x="228600" y="2647950"/>
                </a:lnTo>
                <a:lnTo>
                  <a:pt x="381000" y="2876550"/>
                </a:lnTo>
                <a:lnTo>
                  <a:pt x="533400" y="3067050"/>
                </a:lnTo>
                <a:close/>
              </a:path>
            </a:pathLst>
          </a:custGeom>
          <a:solidFill>
            <a:srgbClr val="FFFF00">
              <a:alpha val="2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#3 Circle Theorems Involving Other Angles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23528" y="76470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43608" y="5229200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“Angles in same segment are equal.”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148064" y="5157192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“Angle at centre is twice the angle at the circumference.”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628064" y="1172412"/>
            <a:ext cx="3505189" cy="3559446"/>
            <a:chOff x="1138859" y="2067562"/>
            <a:chExt cx="2299796" cy="2376264"/>
          </a:xfrm>
          <a:noFill/>
        </p:grpSpPr>
        <p:sp>
          <p:nvSpPr>
            <p:cNvPr id="27" name="Oval 26"/>
            <p:cNvSpPr/>
            <p:nvPr/>
          </p:nvSpPr>
          <p:spPr>
            <a:xfrm>
              <a:off x="1138859" y="2067562"/>
              <a:ext cx="2299796" cy="2376264"/>
            </a:xfrm>
            <a:prstGeom prst="ellips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28" name="Straight Connector 27"/>
            <p:cNvCxnSpPr>
              <a:stCxn id="27" idx="3"/>
              <a:endCxn id="27" idx="5"/>
            </p:cNvCxnSpPr>
            <p:nvPr/>
          </p:nvCxnSpPr>
          <p:spPr>
            <a:xfrm>
              <a:off x="1475656" y="4095830"/>
              <a:ext cx="1626202" cy="0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0" name="Straight Connector 29"/>
            <p:cNvCxnSpPr>
              <a:stCxn id="27" idx="3"/>
            </p:cNvCxnSpPr>
            <p:nvPr/>
          </p:nvCxnSpPr>
          <p:spPr>
            <a:xfrm flipV="1">
              <a:off x="1475656" y="2173542"/>
              <a:ext cx="327075" cy="1922288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2" name="Straight Connector 31"/>
            <p:cNvCxnSpPr>
              <a:stCxn id="27" idx="5"/>
            </p:cNvCxnSpPr>
            <p:nvPr/>
          </p:nvCxnSpPr>
          <p:spPr>
            <a:xfrm flipH="1" flipV="1">
              <a:off x="1796381" y="2179892"/>
              <a:ext cx="1305477" cy="1915938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3" name="Straight Connector 32"/>
            <p:cNvCxnSpPr>
              <a:endCxn id="27" idx="3"/>
            </p:cNvCxnSpPr>
            <p:nvPr/>
          </p:nvCxnSpPr>
          <p:spPr>
            <a:xfrm flipH="1">
              <a:off x="1475656" y="2276872"/>
              <a:ext cx="1447627" cy="1818958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35" name="Straight Connector 34"/>
            <p:cNvCxnSpPr>
              <a:endCxn id="27" idx="5"/>
            </p:cNvCxnSpPr>
            <p:nvPr/>
          </p:nvCxnSpPr>
          <p:spPr>
            <a:xfrm>
              <a:off x="2923283" y="2276872"/>
              <a:ext cx="178575" cy="1818958"/>
            </a:xfrm>
            <a:prstGeom prst="line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36" name="Freeform 35"/>
            <p:cNvSpPr/>
            <p:nvPr/>
          </p:nvSpPr>
          <p:spPr>
            <a:xfrm>
              <a:off x="2705408" y="2559915"/>
              <a:ext cx="246185" cy="70339"/>
            </a:xfrm>
            <a:custGeom>
              <a:avLst/>
              <a:gdLst>
                <a:gd name="connsiteX0" fmla="*/ 0 w 246185"/>
                <a:gd name="connsiteY0" fmla="*/ 0 h 70339"/>
                <a:gd name="connsiteX1" fmla="*/ 82061 w 246185"/>
                <a:gd name="connsiteY1" fmla="*/ 58615 h 70339"/>
                <a:gd name="connsiteX2" fmla="*/ 246185 w 246185"/>
                <a:gd name="connsiteY2" fmla="*/ 70339 h 70339"/>
                <a:gd name="connsiteX3" fmla="*/ 246185 w 246185"/>
                <a:gd name="connsiteY3" fmla="*/ 70339 h 703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6185" h="70339">
                  <a:moveTo>
                    <a:pt x="0" y="0"/>
                  </a:moveTo>
                  <a:cubicBezTo>
                    <a:pt x="20515" y="23446"/>
                    <a:pt x="41030" y="46892"/>
                    <a:pt x="82061" y="58615"/>
                  </a:cubicBezTo>
                  <a:cubicBezTo>
                    <a:pt x="123092" y="70338"/>
                    <a:pt x="246185" y="70339"/>
                    <a:pt x="246185" y="70339"/>
                  </a:cubicBezTo>
                  <a:lnTo>
                    <a:pt x="246185" y="70339"/>
                  </a:lnTo>
                </a:path>
              </a:pathLst>
            </a:cu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1720669" y="2477854"/>
              <a:ext cx="269631" cy="82565"/>
            </a:xfrm>
            <a:custGeom>
              <a:avLst/>
              <a:gdLst>
                <a:gd name="connsiteX0" fmla="*/ 0 w 269631"/>
                <a:gd name="connsiteY0" fmla="*/ 82061 h 82565"/>
                <a:gd name="connsiteX1" fmla="*/ 164124 w 269631"/>
                <a:gd name="connsiteY1" fmla="*/ 70338 h 82565"/>
                <a:gd name="connsiteX2" fmla="*/ 269631 w 269631"/>
                <a:gd name="connsiteY2" fmla="*/ 0 h 82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9631" h="82565">
                  <a:moveTo>
                    <a:pt x="0" y="82061"/>
                  </a:moveTo>
                  <a:cubicBezTo>
                    <a:pt x="59592" y="83038"/>
                    <a:pt x="119185" y="84015"/>
                    <a:pt x="164124" y="70338"/>
                  </a:cubicBezTo>
                  <a:cubicBezTo>
                    <a:pt x="209063" y="56661"/>
                    <a:pt x="239347" y="28330"/>
                    <a:pt x="269631" y="0"/>
                  </a:cubicBezTo>
                </a:path>
              </a:pathLst>
            </a:custGeom>
            <a:grpFill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9" name="TextBox 38"/>
                <p:cNvSpPr txBox="1"/>
                <p:nvPr/>
              </p:nvSpPr>
              <p:spPr>
                <a:xfrm>
                  <a:off x="1693176" y="2541923"/>
                  <a:ext cx="403088" cy="24656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39" name="TextBox 3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93176" y="2541923"/>
                  <a:ext cx="403088" cy="24656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Box 40"/>
                <p:cNvSpPr txBox="1"/>
                <p:nvPr/>
              </p:nvSpPr>
              <p:spPr>
                <a:xfrm>
                  <a:off x="2602847" y="2612604"/>
                  <a:ext cx="403088" cy="246564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41" name="TextBox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02847" y="2612604"/>
                  <a:ext cx="403088" cy="24656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" name="Group 57"/>
          <p:cNvGrpSpPr/>
          <p:nvPr/>
        </p:nvGrpSpPr>
        <p:grpSpPr>
          <a:xfrm>
            <a:off x="4572000" y="836712"/>
            <a:ext cx="3744416" cy="3672408"/>
            <a:chOff x="5148064" y="1556792"/>
            <a:chExt cx="2299796" cy="2376264"/>
          </a:xfrm>
        </p:grpSpPr>
        <p:sp>
          <p:nvSpPr>
            <p:cNvPr id="49" name="Oval 48"/>
            <p:cNvSpPr/>
            <p:nvPr/>
          </p:nvSpPr>
          <p:spPr>
            <a:xfrm>
              <a:off x="5148064" y="1556792"/>
              <a:ext cx="2299796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0" name="Straight Connector 49"/>
            <p:cNvCxnSpPr>
              <a:stCxn id="49" idx="3"/>
            </p:cNvCxnSpPr>
            <p:nvPr/>
          </p:nvCxnSpPr>
          <p:spPr>
            <a:xfrm flipV="1">
              <a:off x="5484861" y="2744924"/>
              <a:ext cx="857201" cy="8401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1" name="Straight Connector 50"/>
            <p:cNvCxnSpPr>
              <a:stCxn id="49" idx="5"/>
            </p:cNvCxnSpPr>
            <p:nvPr/>
          </p:nvCxnSpPr>
          <p:spPr>
            <a:xfrm flipH="1" flipV="1">
              <a:off x="6342062" y="2744924"/>
              <a:ext cx="769001" cy="840136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2" name="Straight Connector 51"/>
            <p:cNvCxnSpPr>
              <a:endCxn id="49" idx="3"/>
            </p:cNvCxnSpPr>
            <p:nvPr/>
          </p:nvCxnSpPr>
          <p:spPr>
            <a:xfrm flipH="1">
              <a:off x="5484861" y="1556792"/>
              <a:ext cx="981405" cy="20282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3" name="Straight Connector 52"/>
            <p:cNvCxnSpPr>
              <a:endCxn id="49" idx="5"/>
            </p:cNvCxnSpPr>
            <p:nvPr/>
          </p:nvCxnSpPr>
          <p:spPr>
            <a:xfrm>
              <a:off x="6466266" y="1556792"/>
              <a:ext cx="644797" cy="2028268"/>
            </a:xfrm>
            <a:prstGeom prst="lin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6246225" y="1894864"/>
                  <a:ext cx="403088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6225" y="1894864"/>
                  <a:ext cx="403088" cy="33855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5" name="TextBox 54"/>
                <p:cNvSpPr txBox="1"/>
                <p:nvPr/>
              </p:nvSpPr>
              <p:spPr>
                <a:xfrm>
                  <a:off x="6018368" y="2957090"/>
                  <a:ext cx="53652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oMath>
                    </m:oMathPara>
                  </a14:m>
                  <a:endParaRPr lang="en-GB" dirty="0"/>
                </a:p>
              </p:txBody>
            </p:sp>
          </mc:Choice>
          <mc:Fallback xmlns="">
            <p:sp>
              <p:nvSpPr>
                <p:cNvPr id="55" name="TextBox 5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8368" y="2957090"/>
                  <a:ext cx="536521" cy="33855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6" name="Freeform 55"/>
            <p:cNvSpPr/>
            <p:nvPr/>
          </p:nvSpPr>
          <p:spPr>
            <a:xfrm>
              <a:off x="6312346" y="1875590"/>
              <a:ext cx="266700" cy="38960"/>
            </a:xfrm>
            <a:custGeom>
              <a:avLst/>
              <a:gdLst>
                <a:gd name="connsiteX0" fmla="*/ 0 w 266700"/>
                <a:gd name="connsiteY0" fmla="*/ 0 h 38960"/>
                <a:gd name="connsiteX1" fmla="*/ 91440 w 266700"/>
                <a:gd name="connsiteY1" fmla="*/ 38100 h 38960"/>
                <a:gd name="connsiteX2" fmla="*/ 266700 w 266700"/>
                <a:gd name="connsiteY2" fmla="*/ 22860 h 389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6700" h="38960">
                  <a:moveTo>
                    <a:pt x="0" y="0"/>
                  </a:moveTo>
                  <a:cubicBezTo>
                    <a:pt x="23495" y="17145"/>
                    <a:pt x="46990" y="34290"/>
                    <a:pt x="91440" y="38100"/>
                  </a:cubicBezTo>
                  <a:cubicBezTo>
                    <a:pt x="135890" y="41910"/>
                    <a:pt x="201295" y="32385"/>
                    <a:pt x="266700" y="2286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175186" y="2919530"/>
              <a:ext cx="358140" cy="61860"/>
            </a:xfrm>
            <a:custGeom>
              <a:avLst/>
              <a:gdLst>
                <a:gd name="connsiteX0" fmla="*/ 0 w 358140"/>
                <a:gd name="connsiteY0" fmla="*/ 0 h 61860"/>
                <a:gd name="connsiteX1" fmla="*/ 91440 w 358140"/>
                <a:gd name="connsiteY1" fmla="*/ 45720 h 61860"/>
                <a:gd name="connsiteX2" fmla="*/ 266700 w 358140"/>
                <a:gd name="connsiteY2" fmla="*/ 60960 h 61860"/>
                <a:gd name="connsiteX3" fmla="*/ 358140 w 358140"/>
                <a:gd name="connsiteY3" fmla="*/ 22860 h 618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8140" h="61860">
                  <a:moveTo>
                    <a:pt x="0" y="0"/>
                  </a:moveTo>
                  <a:cubicBezTo>
                    <a:pt x="23495" y="17780"/>
                    <a:pt x="46990" y="35560"/>
                    <a:pt x="91440" y="45720"/>
                  </a:cubicBezTo>
                  <a:cubicBezTo>
                    <a:pt x="135890" y="55880"/>
                    <a:pt x="222250" y="64770"/>
                    <a:pt x="266700" y="60960"/>
                  </a:cubicBezTo>
                  <a:cubicBezTo>
                    <a:pt x="311150" y="57150"/>
                    <a:pt x="334645" y="40005"/>
                    <a:pt x="358140" y="2286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1" name="Oval 30"/>
          <p:cNvSpPr/>
          <p:nvPr/>
        </p:nvSpPr>
        <p:spPr>
          <a:xfrm>
            <a:off x="6438916" y="2615640"/>
            <a:ext cx="144016" cy="14401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#3 Circle Theorems Involving Other Angles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323528" y="764704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Wingdings" pitchFamily="2" charset="2"/>
              </a:rPr>
              <a:t>!</a:t>
            </a:r>
            <a:endParaRPr lang="en-GB" dirty="0">
              <a:latin typeface="Wingdings" pitchFamily="2" charset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347864" y="5445224"/>
            <a:ext cx="288032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u="sng" dirty="0"/>
              <a:t>cyclic quadrilateral</a:t>
            </a:r>
            <a:r>
              <a:rPr lang="en-GB" dirty="0"/>
              <a:t> add up to 180.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2555776" y="1196752"/>
            <a:ext cx="3888432" cy="3960440"/>
            <a:chOff x="2339752" y="1268760"/>
            <a:chExt cx="2300788" cy="2385056"/>
          </a:xfrm>
        </p:grpSpPr>
        <p:sp>
          <p:nvSpPr>
            <p:cNvPr id="31" name="Oval 30"/>
            <p:cNvSpPr/>
            <p:nvPr/>
          </p:nvSpPr>
          <p:spPr>
            <a:xfrm>
              <a:off x="2340744" y="1277552"/>
              <a:ext cx="2299796" cy="2376264"/>
            </a:xfrm>
            <a:prstGeom prst="ellipse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452311" y="1623123"/>
              <a:ext cx="40308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x</a:t>
              </a:r>
            </a:p>
          </p:txBody>
        </p:sp>
        <p:sp>
          <p:nvSpPr>
            <p:cNvPr id="37" name="Freeform 36"/>
            <p:cNvSpPr/>
            <p:nvPr/>
          </p:nvSpPr>
          <p:spPr>
            <a:xfrm>
              <a:off x="2339752" y="1268760"/>
              <a:ext cx="2171700" cy="2108200"/>
            </a:xfrm>
            <a:custGeom>
              <a:avLst/>
              <a:gdLst>
                <a:gd name="connsiteX0" fmla="*/ 0 w 2171700"/>
                <a:gd name="connsiteY0" fmla="*/ 1282700 h 2108200"/>
                <a:gd name="connsiteX1" fmla="*/ 1155700 w 2171700"/>
                <a:gd name="connsiteY1" fmla="*/ 0 h 2108200"/>
                <a:gd name="connsiteX2" fmla="*/ 2171700 w 2171700"/>
                <a:gd name="connsiteY2" fmla="*/ 660400 h 2108200"/>
                <a:gd name="connsiteX3" fmla="*/ 1892300 w 2171700"/>
                <a:gd name="connsiteY3" fmla="*/ 2108200 h 2108200"/>
                <a:gd name="connsiteX4" fmla="*/ 0 w 2171700"/>
                <a:gd name="connsiteY4" fmla="*/ 1282700 h 210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71700" h="2108200">
                  <a:moveTo>
                    <a:pt x="0" y="1282700"/>
                  </a:moveTo>
                  <a:lnTo>
                    <a:pt x="1155700" y="0"/>
                  </a:lnTo>
                  <a:lnTo>
                    <a:pt x="2171700" y="660400"/>
                  </a:lnTo>
                  <a:lnTo>
                    <a:pt x="1892300" y="2108200"/>
                  </a:lnTo>
                  <a:lnTo>
                    <a:pt x="0" y="1282700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2568352" y="2284760"/>
              <a:ext cx="165316" cy="419100"/>
            </a:xfrm>
            <a:custGeom>
              <a:avLst/>
              <a:gdLst>
                <a:gd name="connsiteX0" fmla="*/ 0 w 165316"/>
                <a:gd name="connsiteY0" fmla="*/ 0 h 419100"/>
                <a:gd name="connsiteX1" fmla="*/ 127000 w 165316"/>
                <a:gd name="connsiteY1" fmla="*/ 139700 h 419100"/>
                <a:gd name="connsiteX2" fmla="*/ 165100 w 165316"/>
                <a:gd name="connsiteY2" fmla="*/ 330200 h 419100"/>
                <a:gd name="connsiteX3" fmla="*/ 139700 w 165316"/>
                <a:gd name="connsiteY3" fmla="*/ 419100 h 41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5316" h="419100">
                  <a:moveTo>
                    <a:pt x="0" y="0"/>
                  </a:moveTo>
                  <a:cubicBezTo>
                    <a:pt x="49741" y="42333"/>
                    <a:pt x="99483" y="84667"/>
                    <a:pt x="127000" y="139700"/>
                  </a:cubicBezTo>
                  <a:cubicBezTo>
                    <a:pt x="154517" y="194733"/>
                    <a:pt x="162983" y="283633"/>
                    <a:pt x="165100" y="330200"/>
                  </a:cubicBezTo>
                  <a:cubicBezTo>
                    <a:pt x="167217" y="376767"/>
                    <a:pt x="153458" y="397933"/>
                    <a:pt x="139700" y="41910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4238361" y="1776760"/>
              <a:ext cx="203241" cy="476250"/>
            </a:xfrm>
            <a:custGeom>
              <a:avLst/>
              <a:gdLst>
                <a:gd name="connsiteX0" fmla="*/ 38141 w 203241"/>
                <a:gd name="connsiteY0" fmla="*/ 0 h 476250"/>
                <a:gd name="connsiteX1" fmla="*/ 41 w 203241"/>
                <a:gd name="connsiteY1" fmla="*/ 127000 h 476250"/>
                <a:gd name="connsiteX2" fmla="*/ 44491 w 203241"/>
                <a:gd name="connsiteY2" fmla="*/ 342900 h 476250"/>
                <a:gd name="connsiteX3" fmla="*/ 203241 w 203241"/>
                <a:gd name="connsiteY3" fmla="*/ 476250 h 4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3241" h="476250">
                  <a:moveTo>
                    <a:pt x="38141" y="0"/>
                  </a:moveTo>
                  <a:cubicBezTo>
                    <a:pt x="18562" y="34925"/>
                    <a:pt x="-1017" y="69850"/>
                    <a:pt x="41" y="127000"/>
                  </a:cubicBezTo>
                  <a:cubicBezTo>
                    <a:pt x="1099" y="184150"/>
                    <a:pt x="10624" y="284692"/>
                    <a:pt x="44491" y="342900"/>
                  </a:cubicBezTo>
                  <a:cubicBezTo>
                    <a:pt x="78358" y="401108"/>
                    <a:pt x="140799" y="438679"/>
                    <a:pt x="203241" y="476250"/>
                  </a:cubicBezTo>
                </a:path>
              </a:pathLst>
            </a:cu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TextBox 43"/>
                <p:cNvSpPr txBox="1"/>
                <p:nvPr/>
              </p:nvSpPr>
              <p:spPr>
                <a:xfrm>
                  <a:off x="2632376" y="2269833"/>
                  <a:ext cx="403088" cy="315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4" name="TextBox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32376" y="2269833"/>
                  <a:ext cx="403088" cy="315094"/>
                </a:xfrm>
                <a:prstGeom prst="rect">
                  <a:avLst/>
                </a:prstGeom>
                <a:blipFill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TextBox 44"/>
                <p:cNvSpPr txBox="1"/>
                <p:nvPr/>
              </p:nvSpPr>
              <p:spPr>
                <a:xfrm>
                  <a:off x="3345723" y="1962594"/>
                  <a:ext cx="1047346" cy="31509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180−</m:t>
                        </m:r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oMath>
                    </m:oMathPara>
                  </a14:m>
                  <a:endParaRPr lang="en-GB" sz="2800" dirty="0"/>
                </a:p>
              </p:txBody>
            </p:sp>
          </mc:Choice>
          <mc:Fallback xmlns="">
            <p:sp>
              <p:nvSpPr>
                <p:cNvPr id="45" name="TextBox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45723" y="1962594"/>
                  <a:ext cx="1047346" cy="31509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#4 Circle Theorems Involving Lengths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3" name="Oval 12"/>
          <p:cNvSpPr/>
          <p:nvPr/>
        </p:nvSpPr>
        <p:spPr>
          <a:xfrm>
            <a:off x="3131840" y="1556792"/>
            <a:ext cx="3886755" cy="394584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55576" y="980728"/>
            <a:ext cx="6408712" cy="158417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755576" y="2564904"/>
            <a:ext cx="4700344" cy="38054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2560320" y="1965960"/>
            <a:ext cx="68580" cy="2667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066960" y="3558540"/>
            <a:ext cx="165700" cy="2354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1560" y="5589240"/>
            <a:ext cx="3168352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Lengths of the tangents from a point to the circle are equal.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#4 Circle Theorems Involving Lengths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Oval 4"/>
          <p:cNvSpPr/>
          <p:nvPr/>
        </p:nvSpPr>
        <p:spPr>
          <a:xfrm>
            <a:off x="791580" y="980728"/>
            <a:ext cx="2664296" cy="26642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101610" y="1043103"/>
            <a:ext cx="449705" cy="128165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101610" y="2332257"/>
            <a:ext cx="884420" cy="98185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229026" y="1575254"/>
            <a:ext cx="247338" cy="8994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498849" y="2781962"/>
            <a:ext cx="157397" cy="14240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853115" y="1489300"/>
            <a:ext cx="4557932" cy="129266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400" dirty="0"/>
              <a:t>Radius is of constant length</a:t>
            </a:r>
          </a:p>
          <a:p>
            <a:r>
              <a:rPr lang="en-GB" b="1" dirty="0"/>
              <a:t>Bro Tip</a:t>
            </a:r>
            <a:r>
              <a:rPr lang="en-GB" dirty="0"/>
              <a:t>: When you have multiple radii, put a mark on each of them to remind yourself they’re the same length.</a:t>
            </a:r>
          </a:p>
        </p:txBody>
      </p:sp>
      <p:sp>
        <p:nvSpPr>
          <p:cNvPr id="11" name="Oval 10"/>
          <p:cNvSpPr/>
          <p:nvPr/>
        </p:nvSpPr>
        <p:spPr>
          <a:xfrm>
            <a:off x="6156176" y="4365104"/>
            <a:ext cx="2016224" cy="194421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Isosceles Triangle 11"/>
          <p:cNvSpPr/>
          <p:nvPr/>
        </p:nvSpPr>
        <p:spPr>
          <a:xfrm>
            <a:off x="6342608" y="5283200"/>
            <a:ext cx="1638636" cy="620924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6748463" y="5467350"/>
            <a:ext cx="142875" cy="15716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7449943" y="5476875"/>
            <a:ext cx="127195" cy="128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76573" y="4737047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This result is that any triangle with one vertex at the centre, and the other two on the circumference, must be </a:t>
            </a:r>
            <a:r>
              <a:rPr lang="en-GB" b="1" dirty="0"/>
              <a:t>isosceles</a:t>
            </a:r>
            <a:r>
              <a:rPr lang="en-GB" dirty="0"/>
              <a:t>.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860032" y="5283200"/>
            <a:ext cx="936104" cy="540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104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0" y="0"/>
            <a:ext cx="9143074" cy="599127"/>
            <a:chOff x="0" y="13335"/>
            <a:chExt cx="9144218" cy="599127"/>
          </a:xfrm>
        </p:grpSpPr>
        <p:sp>
          <p:nvSpPr>
            <p:cNvPr id="3" name="TextBox 32"/>
            <p:cNvSpPr txBox="1"/>
            <p:nvPr/>
          </p:nvSpPr>
          <p:spPr>
            <a:xfrm>
              <a:off x="0" y="13335"/>
              <a:ext cx="9144000" cy="59912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wrap="square" lIns="324000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sz="3200" dirty="0"/>
                <a:t>Which Circle Theorem?</a:t>
              </a: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218" y="601079"/>
              <a:ext cx="9144000" cy="0"/>
            </a:xfrm>
            <a:prstGeom prst="line">
              <a:avLst/>
            </a:prstGeom>
            <a:effectLst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5" name="TextBox 4"/>
          <p:cNvSpPr txBox="1"/>
          <p:nvPr/>
        </p:nvSpPr>
        <p:spPr>
          <a:xfrm>
            <a:off x="323528" y="764704"/>
            <a:ext cx="5544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Identify which circle theorems you could use to solve each question.</a:t>
            </a:r>
          </a:p>
        </p:txBody>
      </p:sp>
      <p:sp>
        <p:nvSpPr>
          <p:cNvPr id="12" name="Oval 11"/>
          <p:cNvSpPr/>
          <p:nvPr/>
        </p:nvSpPr>
        <p:spPr>
          <a:xfrm>
            <a:off x="899592" y="1628800"/>
            <a:ext cx="4248472" cy="430588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/>
          <p:cNvSpPr/>
          <p:nvPr/>
        </p:nvSpPr>
        <p:spPr>
          <a:xfrm>
            <a:off x="1021080" y="1737360"/>
            <a:ext cx="4083184" cy="3886200"/>
          </a:xfrm>
          <a:custGeom>
            <a:avLst/>
            <a:gdLst>
              <a:gd name="connsiteX0" fmla="*/ 0 w 4076700"/>
              <a:gd name="connsiteY0" fmla="*/ 2781300 h 3886200"/>
              <a:gd name="connsiteX1" fmla="*/ 3116580 w 4076700"/>
              <a:gd name="connsiteY1" fmla="*/ 3886200 h 3886200"/>
              <a:gd name="connsiteX2" fmla="*/ 4076700 w 4076700"/>
              <a:gd name="connsiteY2" fmla="*/ 1546860 h 3886200"/>
              <a:gd name="connsiteX3" fmla="*/ 1333500 w 4076700"/>
              <a:gd name="connsiteY3" fmla="*/ 0 h 3886200"/>
              <a:gd name="connsiteX4" fmla="*/ 0 w 4076700"/>
              <a:gd name="connsiteY4" fmla="*/ 2781300 h 3886200"/>
              <a:gd name="connsiteX0" fmla="*/ 0 w 4083184"/>
              <a:gd name="connsiteY0" fmla="*/ 2781300 h 3886200"/>
              <a:gd name="connsiteX1" fmla="*/ 3116580 w 4083184"/>
              <a:gd name="connsiteY1" fmla="*/ 3886200 h 3886200"/>
              <a:gd name="connsiteX2" fmla="*/ 4083184 w 4083184"/>
              <a:gd name="connsiteY2" fmla="*/ 2506216 h 3886200"/>
              <a:gd name="connsiteX3" fmla="*/ 1333500 w 4083184"/>
              <a:gd name="connsiteY3" fmla="*/ 0 h 3886200"/>
              <a:gd name="connsiteX4" fmla="*/ 0 w 4083184"/>
              <a:gd name="connsiteY4" fmla="*/ 2781300 h 388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83184" h="3886200">
                <a:moveTo>
                  <a:pt x="0" y="2781300"/>
                </a:moveTo>
                <a:lnTo>
                  <a:pt x="3116580" y="3886200"/>
                </a:lnTo>
                <a:lnTo>
                  <a:pt x="4083184" y="2506216"/>
                </a:lnTo>
                <a:lnTo>
                  <a:pt x="1333500" y="0"/>
                </a:lnTo>
                <a:lnTo>
                  <a:pt x="0" y="2781300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Connector 14"/>
          <p:cNvCxnSpPr>
            <a:stCxn id="13" idx="0"/>
          </p:cNvCxnSpPr>
          <p:nvPr/>
        </p:nvCxnSpPr>
        <p:spPr>
          <a:xfrm flipV="1">
            <a:off x="1021080" y="3645024"/>
            <a:ext cx="1966744" cy="873636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3" idx="2"/>
          </p:cNvCxnSpPr>
          <p:nvPr/>
        </p:nvCxnSpPr>
        <p:spPr>
          <a:xfrm flipH="1" flipV="1">
            <a:off x="2987824" y="3645024"/>
            <a:ext cx="2116440" cy="598552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699792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20" name="Freeform 19"/>
          <p:cNvSpPr/>
          <p:nvPr/>
        </p:nvSpPr>
        <p:spPr>
          <a:xfrm>
            <a:off x="3611880" y="5161280"/>
            <a:ext cx="807720" cy="264160"/>
          </a:xfrm>
          <a:custGeom>
            <a:avLst/>
            <a:gdLst>
              <a:gd name="connsiteX0" fmla="*/ 0 w 807720"/>
              <a:gd name="connsiteY0" fmla="*/ 264160 h 264160"/>
              <a:gd name="connsiteX1" fmla="*/ 129540 w 807720"/>
              <a:gd name="connsiteY1" fmla="*/ 127000 h 264160"/>
              <a:gd name="connsiteX2" fmla="*/ 281940 w 807720"/>
              <a:gd name="connsiteY2" fmla="*/ 27940 h 264160"/>
              <a:gd name="connsiteX3" fmla="*/ 502920 w 807720"/>
              <a:gd name="connsiteY3" fmla="*/ 12700 h 264160"/>
              <a:gd name="connsiteX4" fmla="*/ 693420 w 807720"/>
              <a:gd name="connsiteY4" fmla="*/ 5080 h 264160"/>
              <a:gd name="connsiteX5" fmla="*/ 807720 w 807720"/>
              <a:gd name="connsiteY5" fmla="*/ 43180 h 264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07720" h="264160">
                <a:moveTo>
                  <a:pt x="0" y="264160"/>
                </a:moveTo>
                <a:cubicBezTo>
                  <a:pt x="41275" y="215265"/>
                  <a:pt x="82550" y="166370"/>
                  <a:pt x="129540" y="127000"/>
                </a:cubicBezTo>
                <a:cubicBezTo>
                  <a:pt x="176530" y="87630"/>
                  <a:pt x="219710" y="46990"/>
                  <a:pt x="281940" y="27940"/>
                </a:cubicBezTo>
                <a:cubicBezTo>
                  <a:pt x="344170" y="8890"/>
                  <a:pt x="434340" y="16510"/>
                  <a:pt x="502920" y="12700"/>
                </a:cubicBezTo>
                <a:cubicBezTo>
                  <a:pt x="571500" y="8890"/>
                  <a:pt x="642620" y="0"/>
                  <a:pt x="693420" y="5080"/>
                </a:cubicBezTo>
                <a:cubicBezTo>
                  <a:pt x="744220" y="10160"/>
                  <a:pt x="775970" y="26670"/>
                  <a:pt x="807720" y="4318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Freeform 20"/>
          <p:cNvSpPr/>
          <p:nvPr/>
        </p:nvSpPr>
        <p:spPr>
          <a:xfrm>
            <a:off x="2667000" y="3771900"/>
            <a:ext cx="723900" cy="153670"/>
          </a:xfrm>
          <a:custGeom>
            <a:avLst/>
            <a:gdLst>
              <a:gd name="connsiteX0" fmla="*/ 0 w 723900"/>
              <a:gd name="connsiteY0" fmla="*/ 7620 h 153670"/>
              <a:gd name="connsiteX1" fmla="*/ 160020 w 723900"/>
              <a:gd name="connsiteY1" fmla="*/ 129540 h 153670"/>
              <a:gd name="connsiteX2" fmla="*/ 434340 w 723900"/>
              <a:gd name="connsiteY2" fmla="*/ 144780 h 153670"/>
              <a:gd name="connsiteX3" fmla="*/ 647700 w 723900"/>
              <a:gd name="connsiteY3" fmla="*/ 76200 h 153670"/>
              <a:gd name="connsiteX4" fmla="*/ 723900 w 723900"/>
              <a:gd name="connsiteY4" fmla="*/ 0 h 153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3900" h="153670">
                <a:moveTo>
                  <a:pt x="0" y="7620"/>
                </a:moveTo>
                <a:cubicBezTo>
                  <a:pt x="43815" y="57150"/>
                  <a:pt x="87630" y="106680"/>
                  <a:pt x="160020" y="129540"/>
                </a:cubicBezTo>
                <a:cubicBezTo>
                  <a:pt x="232410" y="152400"/>
                  <a:pt x="353060" y="153670"/>
                  <a:pt x="434340" y="144780"/>
                </a:cubicBezTo>
                <a:cubicBezTo>
                  <a:pt x="515620" y="135890"/>
                  <a:pt x="599440" y="100330"/>
                  <a:pt x="647700" y="76200"/>
                </a:cubicBezTo>
                <a:cubicBezTo>
                  <a:pt x="695960" y="52070"/>
                  <a:pt x="709930" y="26035"/>
                  <a:pt x="723900" y="0"/>
                </a:cubicBezTo>
              </a:path>
            </a:pathLst>
          </a:cu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2627784" y="3861048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160</a:t>
            </a:r>
            <a:r>
              <a:rPr lang="en-GB" sz="2800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3419872" y="465313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100</a:t>
            </a:r>
            <a:r>
              <a:rPr lang="en-GB" sz="2800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5580112" y="3789040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ight Arrow 24"/>
          <p:cNvSpPr/>
          <p:nvPr/>
        </p:nvSpPr>
        <p:spPr>
          <a:xfrm>
            <a:off x="5580112" y="2204864"/>
            <a:ext cx="57606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2771800" y="3861048"/>
            <a:ext cx="720080" cy="50405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800" dirty="0"/>
              <a:t>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44208" y="764704"/>
            <a:ext cx="25922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in </a:t>
            </a:r>
            <a:r>
              <a:rPr lang="en-GB" b="1" dirty="0"/>
              <a:t>semicircle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6444208" y="1268760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between </a:t>
            </a:r>
            <a:r>
              <a:rPr lang="en-GB" b="1" dirty="0"/>
              <a:t>tangent and radius</a:t>
            </a:r>
            <a:r>
              <a:rPr lang="en-GB" dirty="0"/>
              <a:t> is 90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6444208" y="2060848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Opposite angles of </a:t>
            </a:r>
            <a:r>
              <a:rPr lang="en-GB" b="1" dirty="0"/>
              <a:t>cyclic quadrilateral</a:t>
            </a:r>
            <a:r>
              <a:rPr lang="en-GB" dirty="0"/>
              <a:t> add to 180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444208" y="2852936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in </a:t>
            </a:r>
            <a:r>
              <a:rPr lang="en-GB" b="1" dirty="0"/>
              <a:t>same segment </a:t>
            </a:r>
            <a:r>
              <a:rPr lang="en-GB" dirty="0"/>
              <a:t>are equal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444208" y="3645024"/>
            <a:ext cx="2592288" cy="64633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 at </a:t>
            </a:r>
            <a:r>
              <a:rPr lang="en-GB" b="1" dirty="0"/>
              <a:t>centre</a:t>
            </a:r>
            <a:r>
              <a:rPr lang="en-GB" dirty="0"/>
              <a:t> is twice angle at circumference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444208" y="4437112"/>
            <a:ext cx="2592288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b="1" dirty="0"/>
              <a:t>Lengths of the tangents </a:t>
            </a:r>
            <a:r>
              <a:rPr lang="en-GB" dirty="0"/>
              <a:t>from a point to the circle are equal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444208" y="5445224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Base angles of isosceles triangle are equal.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444208" y="6139661"/>
            <a:ext cx="259228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Angles of </a:t>
            </a:r>
            <a:r>
              <a:rPr lang="en-GB" b="1" dirty="0"/>
              <a:t>quadrilateral</a:t>
            </a:r>
            <a:r>
              <a:rPr lang="en-GB" dirty="0"/>
              <a:t> add to 360</a:t>
            </a:r>
            <a:r>
              <a:rPr lang="en-GB" dirty="0">
                <a:sym typeface="Symbol"/>
              </a:rPr>
              <a:t>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1907704" y="1124744"/>
            <a:ext cx="936104" cy="28803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Reveal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3222</TotalTime>
  <Words>1734</Words>
  <Application>Microsoft Office PowerPoint</Application>
  <PresentationFormat>On-screen Show (4:3)</PresentationFormat>
  <Paragraphs>510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Cambria Math</vt:lpstr>
      <vt:lpstr>Symbol</vt:lpstr>
      <vt:lpstr>Wingdings</vt:lpstr>
      <vt:lpstr>Office Theme</vt:lpstr>
      <vt:lpstr>GCSE Circle Theorems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GCSE Circle Theorems</dc:title>
  <dc:creator>Jamie Frost</dc:creator>
  <cp:lastModifiedBy>Jamie Frost</cp:lastModifiedBy>
  <cp:revision>105</cp:revision>
  <dcterms:created xsi:type="dcterms:W3CDTF">2014-02-20T08:04:08Z</dcterms:created>
  <dcterms:modified xsi:type="dcterms:W3CDTF">2016-11-20T13:27:07Z</dcterms:modified>
</cp:coreProperties>
</file>