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519" r:id="rId3"/>
    <p:sldId id="513" r:id="rId4"/>
    <p:sldId id="514" r:id="rId5"/>
    <p:sldId id="515" r:id="rId6"/>
    <p:sldId id="520" r:id="rId7"/>
    <p:sldId id="516" r:id="rId8"/>
    <p:sldId id="517" r:id="rId9"/>
    <p:sldId id="521" r:id="rId10"/>
    <p:sldId id="518" r:id="rId11"/>
    <p:sldId id="522" r:id="rId12"/>
    <p:sldId id="523" r:id="rId13"/>
    <p:sldId id="526" r:id="rId14"/>
    <p:sldId id="529" r:id="rId15"/>
    <p:sldId id="527" r:id="rId16"/>
    <p:sldId id="524" r:id="rId17"/>
    <p:sldId id="52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87722" autoAdjust="0"/>
  </p:normalViewPr>
  <p:slideViewPr>
    <p:cSldViewPr>
      <p:cViewPr varScale="1">
        <p:scale>
          <a:sx n="65" d="100"/>
          <a:sy n="65" d="100"/>
        </p:scale>
        <p:origin x="7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0.png"/><Relationship Id="rId10" Type="http://schemas.openxmlformats.org/officeDocument/2006/relationships/image" Target="../media/image56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IGCSEFM </a:t>
            </a:r>
            <a:r>
              <a:rPr lang="en-GB" dirty="0" smtClean="0"/>
              <a:t>Factor Theorem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Dr J Frost (jfrost@tiffin.kingston.sch.uk) 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 modified: 22</a:t>
            </a:r>
            <a:r>
              <a:rPr lang="en-GB" baseline="30000" dirty="0" smtClean="0"/>
              <a:t>nd</a:t>
            </a:r>
            <a:r>
              <a:rPr lang="en-GB" dirty="0" smtClean="0"/>
              <a:t> February 2016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43538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Objectives: </a:t>
            </a:r>
            <a:r>
              <a:rPr lang="en-GB" dirty="0" smtClean="0"/>
              <a:t>(from the specification)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7" y="4748972"/>
            <a:ext cx="7630616" cy="624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3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Fully Factorising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539552" y="1086606"/>
                <a:ext cx="7607188" cy="6024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GB" sz="3200" dirty="0" smtClean="0"/>
                  <a:t>Fully 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+5</m:t>
                    </m:r>
                    <m:r>
                      <a:rPr lang="en-GB" sz="3200" b="0" i="1" smtClean="0">
                        <a:latin typeface="Cambria Math"/>
                      </a:rPr>
                      <m:t>𝑥</m:t>
                    </m:r>
                    <m:r>
                      <a:rPr lang="en-GB" sz="3200" b="0" i="1" smtClean="0">
                        <a:latin typeface="Cambria Math"/>
                      </a:rPr>
                      <m:t>−12</m:t>
                    </m:r>
                  </m:oMath>
                </a14:m>
                <a:endParaRPr lang="en-GB" sz="3200" b="0" dirty="0" smtClean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86606"/>
                <a:ext cx="7607188" cy="602486"/>
              </a:xfrm>
              <a:prstGeom prst="rect">
                <a:avLst/>
              </a:prstGeom>
              <a:blipFill rotWithShape="0">
                <a:blip r:embed="rId2"/>
                <a:stretch>
                  <a:fillRect l="-232" b="-1463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5490" y="2176571"/>
                <a:ext cx="8603304" cy="453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What’s a dumb but moderately effective way of finding the factors?</a:t>
                </a:r>
              </a:p>
              <a:p>
                <a:r>
                  <a:rPr lang="en-GB" sz="2400" b="1" dirty="0" smtClean="0"/>
                  <a:t>If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GB" sz="2400" b="1" dirty="0" smtClean="0"/>
                  <a:t>, then say try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1" dirty="0" smtClean="0"/>
                  <a:t> and see where the remainder is 0.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 smtClean="0"/>
                  <a:t>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2400" b="1" dirty="0" smtClean="0"/>
                  <a:t> is a factor.</a:t>
                </a:r>
              </a:p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 smtClean="0"/>
                  <a:t>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GB" sz="2400" b="1" dirty="0" smtClean="0"/>
                  <a:t> is a factor.</a:t>
                </a:r>
              </a:p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 smtClean="0"/>
                  <a:t>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GB" sz="2400" b="1" dirty="0" smtClean="0"/>
                  <a:t> is a factor.</a:t>
                </a:r>
              </a:p>
              <a:p>
                <a:endParaRPr lang="en-GB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sz="2400" b="1" i="1">
                          <a:latin typeface="Cambria Math"/>
                        </a:rPr>
                        <m:t>+</m:t>
                      </m:r>
                      <m:r>
                        <a:rPr lang="en-GB" sz="24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400" b="1" i="1">
                          <a:latin typeface="Cambria Math"/>
                        </a:rPr>
                        <m:t>+</m:t>
                      </m:r>
                      <m:r>
                        <a:rPr lang="en-GB" sz="2400" b="1" i="1">
                          <a:latin typeface="Cambria Math"/>
                        </a:rPr>
                        <m:t>𝟓</m:t>
                      </m:r>
                      <m:r>
                        <a:rPr lang="en-GB" sz="2400" b="1" i="1">
                          <a:latin typeface="Cambria Math"/>
                        </a:rPr>
                        <m:t>𝒙</m:t>
                      </m:r>
                      <m:r>
                        <a:rPr lang="en-GB" sz="2400" b="1" i="1">
                          <a:latin typeface="Cambria Math"/>
                        </a:rPr>
                        <m:t>−</m:t>
                      </m:r>
                      <m:r>
                        <a:rPr lang="en-GB" sz="2400" b="1" i="1">
                          <a:latin typeface="Cambria Math"/>
                        </a:rPr>
                        <m:t>𝟏𝟐</m:t>
                      </m:r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GB" sz="2400" b="1" i="1" dirty="0" smtClean="0"/>
              </a:p>
              <a:p>
                <a:endParaRPr lang="en-GB" sz="2400" b="1" i="1" dirty="0"/>
              </a:p>
              <a:p>
                <a:r>
                  <a:rPr lang="en-GB" sz="2400" b="1" dirty="0" smtClean="0"/>
                  <a:t>But we had to try a lot of values. Is there a better way?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90" y="2176571"/>
                <a:ext cx="8603304" cy="4532651"/>
              </a:xfrm>
              <a:prstGeom prst="rect">
                <a:avLst/>
              </a:prstGeom>
              <a:blipFill rotWithShape="0">
                <a:blip r:embed="rId3"/>
                <a:stretch>
                  <a:fillRect l="-1134" t="-1075" b="-22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79716" y="3952048"/>
            <a:ext cx="8468748" cy="27571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716" y="2573461"/>
            <a:ext cx="8468748" cy="11435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80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23892" y="2132911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824092" y="1484839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24092" y="1484839"/>
            <a:ext cx="41044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0076" y="139337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4 2 3 . 0  0  0  0</a:t>
            </a:r>
            <a:endParaRPr lang="en-GB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814864" y="1403657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11</a:t>
            </a:r>
            <a:endParaRPr lang="en-GB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0156" y="675553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3</a:t>
            </a:r>
            <a:endParaRPr lang="en-GB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79518" y="1988895"/>
            <a:ext cx="121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3 3</a:t>
            </a:r>
            <a:endParaRPr lang="en-GB" sz="4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76120" y="2781038"/>
            <a:ext cx="7560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60076" y="2781038"/>
            <a:ext cx="159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   9 3</a:t>
            </a:r>
            <a:endParaRPr lang="en-GB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2204" y="665241"/>
            <a:ext cx="11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8 .</a:t>
            </a:r>
            <a:endParaRPr lang="en-GB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79518" y="3501063"/>
            <a:ext cx="159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   8 8</a:t>
            </a:r>
            <a:endParaRPr lang="en-GB" sz="4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434446" y="4332060"/>
            <a:ext cx="7560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32204" y="433206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5   0</a:t>
            </a:r>
            <a:endParaRPr lang="en-GB" sz="4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34446" y="1988895"/>
            <a:ext cx="5170002" cy="1807805"/>
            <a:chOff x="3434446" y="1988895"/>
            <a:chExt cx="5170002" cy="1807805"/>
          </a:xfrm>
        </p:grpSpPr>
        <p:sp>
          <p:nvSpPr>
            <p:cNvPr id="22" name="TextBox 21"/>
            <p:cNvSpPr txBox="1"/>
            <p:nvPr/>
          </p:nvSpPr>
          <p:spPr>
            <a:xfrm>
              <a:off x="5560396" y="2596371"/>
              <a:ext cx="3044052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 smtClean="0"/>
                <a:t>1. </a:t>
              </a:r>
              <a:r>
                <a:rPr lang="en-GB" dirty="0" smtClean="0"/>
                <a:t>We found how many whole number of times (i.e. the quotient) the divisor went into the dividend.</a:t>
              </a:r>
              <a:endParaRPr lang="en-GB" dirty="0"/>
            </a:p>
          </p:txBody>
        </p:sp>
        <p:cxnSp>
          <p:nvCxnSpPr>
            <p:cNvPr id="24" name="Straight Arrow Connector 23"/>
            <p:cNvCxnSpPr>
              <a:stCxn id="22" idx="1"/>
            </p:cNvCxnSpPr>
            <p:nvPr/>
          </p:nvCxnSpPr>
          <p:spPr>
            <a:xfrm flipH="1" flipV="1">
              <a:off x="3434446" y="1988895"/>
              <a:ext cx="2125950" cy="12076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95936" y="2708920"/>
            <a:ext cx="4731147" cy="2341587"/>
            <a:chOff x="3873301" y="901115"/>
            <a:chExt cx="4731147" cy="2341587"/>
          </a:xfrm>
        </p:grpSpPr>
        <p:sp>
          <p:nvSpPr>
            <p:cNvPr id="28" name="TextBox 27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 smtClean="0"/>
                <a:t>2. </a:t>
              </a:r>
              <a:r>
                <a:rPr lang="en-GB" dirty="0" smtClean="0"/>
                <a:t>We multiplied the quotient by the dividend.</a:t>
              </a:r>
              <a:endParaRPr lang="en-GB" dirty="0"/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flipH="1" flipV="1">
              <a:off x="3873301" y="901115"/>
              <a:ext cx="1687095" cy="201842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48096" y="3231808"/>
            <a:ext cx="3044052" cy="2621534"/>
            <a:chOff x="5560396" y="621168"/>
            <a:chExt cx="3044052" cy="2621534"/>
          </a:xfrm>
        </p:grpSpPr>
        <p:sp>
          <p:nvSpPr>
            <p:cNvPr id="32" name="TextBox 31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 smtClean="0"/>
                <a:t>3. </a:t>
              </a:r>
              <a:r>
                <a:rPr lang="en-GB" dirty="0" smtClean="0"/>
                <a:t>…in order to find the remainder.</a:t>
              </a:r>
              <a:endParaRPr lang="en-GB" dirty="0"/>
            </a:p>
          </p:txBody>
        </p:sp>
        <p:cxnSp>
          <p:nvCxnSpPr>
            <p:cNvPr id="33" name="Straight Arrow Connector 32"/>
            <p:cNvCxnSpPr>
              <a:stCxn id="32" idx="0"/>
            </p:cNvCxnSpPr>
            <p:nvPr/>
          </p:nvCxnSpPr>
          <p:spPr>
            <a:xfrm flipV="1">
              <a:off x="7082422" y="621168"/>
              <a:ext cx="1522026" cy="19752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614729" y="3501063"/>
            <a:ext cx="3044052" cy="3169115"/>
            <a:chOff x="5560396" y="73587"/>
            <a:chExt cx="3044052" cy="3169115"/>
          </a:xfrm>
        </p:grpSpPr>
        <p:sp>
          <p:nvSpPr>
            <p:cNvPr id="38" name="TextBox 37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 smtClean="0"/>
                <a:t>4. </a:t>
              </a:r>
              <a:r>
                <a:rPr lang="en-GB" dirty="0" smtClean="0"/>
                <a:t>Find we ‘brought down’ the next number.</a:t>
              </a:r>
              <a:endParaRPr lang="en-GB" dirty="0"/>
            </a:p>
          </p:txBody>
        </p:sp>
        <p:cxnSp>
          <p:nvCxnSpPr>
            <p:cNvPr id="39" name="Straight Arrow Connector 38"/>
            <p:cNvCxnSpPr>
              <a:stCxn id="38" idx="0"/>
            </p:cNvCxnSpPr>
            <p:nvPr/>
          </p:nvCxnSpPr>
          <p:spPr>
            <a:xfrm flipH="1" flipV="1">
              <a:off x="6137911" y="73587"/>
              <a:ext cx="944511" cy="25227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Normal Long Division</a:t>
              </a:r>
              <a:endParaRPr lang="en-GB" sz="32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4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93556" y="1883733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793756" y="1235661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793756" y="1235661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7288" y="1154479"/>
                <a:ext cx="1635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88" y="1154479"/>
                <a:ext cx="1635352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00592" y="1249481"/>
                <a:ext cx="55643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92" y="1249481"/>
                <a:ext cx="5564332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59968" y="404664"/>
                <a:ext cx="1149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68" y="404664"/>
                <a:ext cx="1149648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4852" y="1985475"/>
                <a:ext cx="26538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  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852" y="1985475"/>
                <a:ext cx="2653804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959968" y="2816472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3725" y="2887724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25" y="2887724"/>
                <a:ext cx="3096344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5600" y="404664"/>
                <a:ext cx="1656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600" y="404664"/>
                <a:ext cx="1656184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30203" y="3635594"/>
                <a:ext cx="33290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203" y="3635594"/>
                <a:ext cx="3329012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65600" y="4470716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97848" y="1985476"/>
            <a:ext cx="0" cy="8309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93278" y="4478466"/>
                <a:ext cx="26574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278" y="4478466"/>
                <a:ext cx="265742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92343" y="410806"/>
                <a:ext cx="13439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343" y="410806"/>
                <a:ext cx="1343970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7493992" y="1985476"/>
            <a:ext cx="0" cy="249299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17029" y="5196046"/>
                <a:ext cx="2693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29" y="5196046"/>
                <a:ext cx="2693051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6079604" y="5984437"/>
            <a:ext cx="20879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19744" y="6027002"/>
                <a:ext cx="5979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744" y="6027002"/>
                <a:ext cx="597900" cy="8309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98424" y="5421542"/>
            <a:ext cx="3067248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The Anti-Idiot Test:</a:t>
            </a:r>
          </a:p>
          <a:p>
            <a:r>
              <a:rPr lang="en-GB" dirty="0" smtClean="0"/>
              <a:t>You should get a remainder of 0 at the end if you know it’s supposed to divide exactly.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9353" y="2446064"/>
                <a:ext cx="190254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Divide just the first terms,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 smtClean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53" y="2446064"/>
                <a:ext cx="1902544" cy="923330"/>
              </a:xfrm>
              <a:prstGeom prst="rect">
                <a:avLst/>
              </a:prstGeom>
              <a:blipFill rotWithShape="0">
                <a:blip r:embed="rId13"/>
                <a:stretch>
                  <a:fillRect l="-1899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3787" y="3668098"/>
                <a:ext cx="1902544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Multiply whole times it went in by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we divided by so we can find remainder.</a:t>
                </a:r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87" y="3668098"/>
                <a:ext cx="1902544" cy="1477328"/>
              </a:xfrm>
              <a:prstGeom prst="rect">
                <a:avLst/>
              </a:prstGeom>
              <a:blipFill rotWithShape="0">
                <a:blip r:embed="rId14"/>
                <a:stretch>
                  <a:fillRect l="-1899" t="-1626" r="-506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626133" y="2258964"/>
            <a:ext cx="14505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Bring down extra term.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636483" y="3123555"/>
            <a:ext cx="14505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And repeat!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41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9" grpId="0"/>
      <p:bldP spid="21" grpId="0"/>
      <p:bldP spid="24" grpId="0"/>
      <p:bldP spid="27" grpId="0"/>
      <p:bldP spid="7" grpId="0" animBg="1"/>
      <p:bldP spid="11" grpId="0" animBg="1"/>
      <p:bldP spid="23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Finishing off the question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539552" y="764704"/>
                <a:ext cx="7607188" cy="6024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GB" sz="3200" dirty="0" smtClean="0"/>
                  <a:t>Fully 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+5</m:t>
                    </m:r>
                    <m:r>
                      <a:rPr lang="en-GB" sz="3200" b="0" i="1" smtClean="0">
                        <a:latin typeface="Cambria Math"/>
                      </a:rPr>
                      <m:t>𝑥</m:t>
                    </m:r>
                    <m:r>
                      <a:rPr lang="en-GB" sz="3200" b="0" i="1" smtClean="0">
                        <a:latin typeface="Cambria Math"/>
                      </a:rPr>
                      <m:t>−12</m:t>
                    </m:r>
                  </m:oMath>
                </a14:m>
                <a:endParaRPr lang="en-GB" sz="3200" b="0" dirty="0" smtClean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64704"/>
                <a:ext cx="7607188" cy="602486"/>
              </a:xfrm>
              <a:prstGeom prst="rect">
                <a:avLst/>
              </a:prstGeom>
              <a:blipFill rotWithShape="0">
                <a:blip r:embed="rId2"/>
                <a:stretch>
                  <a:fillRect l="-232" b="-1463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008780" y="2994502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08980" y="2346430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08980" y="2346430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72512" y="2265248"/>
                <a:ext cx="1635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12" y="2265248"/>
                <a:ext cx="1635352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15816" y="2360250"/>
                <a:ext cx="55643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360250"/>
                <a:ext cx="5564332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75192" y="1515433"/>
                <a:ext cx="1149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192" y="1515433"/>
                <a:ext cx="1149648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80824" y="1515433"/>
                <a:ext cx="1656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824" y="1515433"/>
                <a:ext cx="1656184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07567" y="1521575"/>
                <a:ext cx="13439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567" y="1521575"/>
                <a:ext cx="1343970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5536" y="4475316"/>
                <a:ext cx="814440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200" i="1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−12=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=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75316"/>
                <a:ext cx="8144408" cy="10772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441371" y="4476997"/>
            <a:ext cx="4188340" cy="4869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41371" y="5050219"/>
            <a:ext cx="4188340" cy="4869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29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Quicker Way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539552" y="764704"/>
                <a:ext cx="7607188" cy="6024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GB" sz="3200" dirty="0" smtClean="0"/>
                  <a:t>Fully 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+5</m:t>
                    </m:r>
                    <m:r>
                      <a:rPr lang="en-GB" sz="3200" b="0" i="1" smtClean="0">
                        <a:latin typeface="Cambria Math"/>
                      </a:rPr>
                      <m:t>𝑥</m:t>
                    </m:r>
                    <m:r>
                      <a:rPr lang="en-GB" sz="3200" b="0" i="1" smtClean="0">
                        <a:latin typeface="Cambria Math"/>
                      </a:rPr>
                      <m:t>−12</m:t>
                    </m:r>
                  </m:oMath>
                </a14:m>
                <a:endParaRPr lang="en-GB" sz="3200" b="0" dirty="0" smtClean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64704"/>
                <a:ext cx="7607188" cy="602486"/>
              </a:xfrm>
              <a:prstGeom prst="rect">
                <a:avLst/>
              </a:prstGeom>
              <a:blipFill rotWithShape="0">
                <a:blip r:embed="rId2"/>
                <a:stretch>
                  <a:fillRect l="-232" b="-1463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7806" y="1628800"/>
                <a:ext cx="698477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We established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 smtClean="0"/>
                  <a:t> was a factor.</a:t>
                </a:r>
              </a:p>
              <a:p>
                <a:r>
                  <a:rPr lang="en-GB" dirty="0" smtClean="0"/>
                  <a:t>We can immediately tell two of the terms of the other bracket (think about the expansion)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−1)(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+  ?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+12)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06" y="1628800"/>
                <a:ext cx="6984776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785" t="-1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305907" y="2692958"/>
            <a:ext cx="693337" cy="590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4317" y="2703005"/>
            <a:ext cx="454017" cy="590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806" y="3645024"/>
                <a:ext cx="67604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We then know that the two brackets this larger bracket factorises to must end with two numbers that multiply to give 12.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en-GB" dirty="0" smtClean="0"/>
                  <a:t> sounds like a sensible guess, so we then could try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(−3)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(−4)</m:t>
                    </m:r>
                  </m:oMath>
                </a14:m>
                <a:r>
                  <a:rPr lang="en-GB" dirty="0" smtClean="0"/>
                  <a:t> to see if we were right.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06" y="3645024"/>
                <a:ext cx="676049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12" t="-3046" r="-631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Another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95536" y="874246"/>
                <a:ext cx="7607188" cy="6024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GB" sz="3200" dirty="0" smtClean="0"/>
                  <a:t>Fully 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200" b="0" i="1" smtClean="0">
                        <a:latin typeface="Cambria Math"/>
                      </a:rPr>
                      <m:t>5</m:t>
                    </m:r>
                    <m:r>
                      <a:rPr lang="en-GB" sz="3200" b="0" i="1" smtClean="0">
                        <a:latin typeface="Cambria Math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3200" b="0" dirty="0" smtClean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74246"/>
                <a:ext cx="7607188" cy="602486"/>
              </a:xfrm>
              <a:prstGeom prst="rect">
                <a:avLst/>
              </a:prstGeom>
              <a:blipFill rotWithShape="0">
                <a:blip r:embed="rId2"/>
                <a:stretch>
                  <a:fillRect l="-232" b="-1463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1700808"/>
                <a:ext cx="712879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Try to find an initial factor by using the factor theorem.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 smtClean="0"/>
              </a:p>
              <a:p>
                <a:r>
                  <a:rPr lang="en-GB" sz="2400" b="1" dirty="0" smtClean="0"/>
                  <a:t>Therefore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2400" b="1" dirty="0" smtClean="0"/>
                  <a:t> is a factor.</a:t>
                </a:r>
                <a:endParaRPr lang="en-GB" sz="2400" b="1" dirty="0"/>
              </a:p>
              <a:p>
                <a:endParaRPr lang="en-GB" sz="1050" dirty="0" smtClean="0"/>
              </a:p>
              <a:p>
                <a:r>
                  <a:rPr lang="en-GB" sz="2400" dirty="0" smtClean="0"/>
                  <a:t>Then divide by this factor you found.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00808"/>
                <a:ext cx="7128792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282" t="-277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06900" y="4827150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07100" y="4179078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07100" y="4179078"/>
            <a:ext cx="4125140" cy="138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0632" y="4097896"/>
                <a:ext cx="1635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32" y="4097896"/>
                <a:ext cx="163535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71433" y="4192898"/>
                <a:ext cx="4752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433" y="4192898"/>
                <a:ext cx="4752528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76244" y="3492156"/>
                <a:ext cx="1149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44" y="3492156"/>
                <a:ext cx="1149648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15558" y="3492155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558" y="3492155"/>
                <a:ext cx="1656184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30160" y="3497296"/>
                <a:ext cx="13439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160" y="3497296"/>
                <a:ext cx="1343970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55954" y="4638514"/>
                <a:ext cx="1889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954" y="4638514"/>
                <a:ext cx="1889178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99216" y="5136465"/>
                <a:ext cx="21859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−5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16" y="5136465"/>
                <a:ext cx="2185947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2995785" y="5183967"/>
            <a:ext cx="18204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98178" y="5476039"/>
                <a:ext cx="21859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78" y="5476039"/>
                <a:ext cx="2185947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4052117" y="5999806"/>
            <a:ext cx="18204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0753" y="5891034"/>
                <a:ext cx="21859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53" y="5891034"/>
                <a:ext cx="2185947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90753" y="6286343"/>
                <a:ext cx="21859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753" y="6286343"/>
                <a:ext cx="2185947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86344" y="2541345"/>
                <a:ext cx="2664296" cy="119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344" y="2541345"/>
                <a:ext cx="2664296" cy="1199496"/>
              </a:xfrm>
              <a:prstGeom prst="rect">
                <a:avLst/>
              </a:prstGeom>
              <a:blipFill rotWithShape="0">
                <a:blip r:embed="rId14"/>
                <a:stretch>
                  <a:fillRect l="-2059" t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 rot="19185713">
            <a:off x="7040651" y="3944249"/>
            <a:ext cx="992455" cy="4060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011040" y="3491346"/>
            <a:ext cx="800940" cy="605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50824" y="3491345"/>
            <a:ext cx="800940" cy="605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08288" y="3503086"/>
            <a:ext cx="800940" cy="605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2388" y="4721780"/>
            <a:ext cx="1660240" cy="432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21644" y="5201392"/>
            <a:ext cx="1992268" cy="380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21644" y="5570435"/>
            <a:ext cx="1992268" cy="380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47697" y="6061351"/>
            <a:ext cx="1992268" cy="380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47697" y="6441362"/>
            <a:ext cx="1992268" cy="380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40777" y="3150029"/>
            <a:ext cx="2284469" cy="2938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40777" y="3472199"/>
            <a:ext cx="2284469" cy="2938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1605" y="2110508"/>
            <a:ext cx="5380851" cy="834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29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/>
              <p:cNvSpPr txBox="1">
                <a:spLocks/>
              </p:cNvSpPr>
              <p:nvPr/>
            </p:nvSpPr>
            <p:spPr>
              <a:xfrm>
                <a:off x="395536" y="874246"/>
                <a:ext cx="7607188" cy="6024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GB" sz="3200" dirty="0" smtClean="0"/>
                  <a:t>Fully 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3200" b="0" i="1" smtClean="0">
                        <a:latin typeface="Cambria Math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GB" sz="3200" b="0" dirty="0" smtClean="0"/>
              </a:p>
            </p:txBody>
          </p:sp>
        </mc:Choice>
        <mc:Fallback xmlns="">
          <p:sp>
            <p:nvSpPr>
              <p:cNvPr id="2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74246"/>
                <a:ext cx="7607188" cy="602486"/>
              </a:xfrm>
              <a:prstGeom prst="rect">
                <a:avLst/>
              </a:prstGeom>
              <a:blipFill rotWithShape="0">
                <a:blip r:embed="rId2"/>
                <a:stretch>
                  <a:fillRect l="-232" b="-1463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1751851"/>
                <a:ext cx="6192688" cy="267765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Recap:</a:t>
                </a:r>
              </a:p>
              <a:p>
                <a:pPr marL="342900" indent="-342900">
                  <a:buAutoNum type="arabicPeriod"/>
                </a:pPr>
                <a:r>
                  <a:rPr lang="en-GB" sz="2400" dirty="0" smtClean="0"/>
                  <a:t>Try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400" dirty="0" smtClean="0"/>
                  <a:t> for a few values to establish an initial factor.</a:t>
                </a:r>
              </a:p>
              <a:p>
                <a:pPr marL="342900" indent="-342900">
                  <a:buAutoNum type="arabicPeriod"/>
                </a:pPr>
                <a:r>
                  <a:rPr lang="en-GB" sz="2400" dirty="0" smtClean="0"/>
                  <a:t>Do long division by your factor to find the remaining expression.</a:t>
                </a:r>
              </a:p>
              <a:p>
                <a:pPr marL="342900" indent="-342900">
                  <a:buAutoNum type="arabicPeriod"/>
                </a:pPr>
                <a:r>
                  <a:rPr lang="en-GB" sz="2400" dirty="0" smtClean="0"/>
                  <a:t>Factorise (by normal quadratic factorisation) this expression you get.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51851"/>
                <a:ext cx="6192688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373" t="-1351" b="-3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5696" y="4704626"/>
                <a:ext cx="5256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04626"/>
                <a:ext cx="5256584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543624" y="4698029"/>
            <a:ext cx="4629072" cy="6102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/>
              <p:cNvSpPr txBox="1">
                <a:spLocks/>
              </p:cNvSpPr>
              <p:nvPr/>
            </p:nvSpPr>
            <p:spPr>
              <a:xfrm>
                <a:off x="395536" y="5378779"/>
                <a:ext cx="7607188" cy="87267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GB" sz="2400" b="1" dirty="0" smtClean="0"/>
                  <a:t>If you finish quickly:</a:t>
                </a:r>
              </a:p>
              <a:p>
                <a:pPr algn="l"/>
                <a:r>
                  <a:rPr lang="en-GB" sz="2400" dirty="0" smtClean="0"/>
                  <a:t>S</a:t>
                </a:r>
                <a:r>
                  <a:rPr lang="en-GB" sz="2400" b="0" i="0" dirty="0" smtClean="0">
                    <a:latin typeface="+mj-lt"/>
                  </a:rPr>
                  <a:t>olve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endParaRPr lang="en-GB" sz="2400" b="0" dirty="0" smtClean="0"/>
              </a:p>
            </p:txBody>
          </p:sp>
        </mc:Choice>
        <mc:Fallback xmlns="">
          <p:sp>
            <p:nvSpPr>
              <p:cNvPr id="2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378779"/>
                <a:ext cx="7607188" cy="872678"/>
              </a:xfrm>
              <a:prstGeom prst="rect">
                <a:avLst/>
              </a:prstGeom>
              <a:blipFill rotWithShape="0">
                <a:blip r:embed="rId5"/>
                <a:stretch>
                  <a:fillRect b="-119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5536" y="6251457"/>
                <a:ext cx="84969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    →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−4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51457"/>
                <a:ext cx="849694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88160" y="6303249"/>
            <a:ext cx="8219664" cy="4676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12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5536" y="764704"/>
                <a:ext cx="784887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Factorise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     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           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+8      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+24   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+10   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r>
                  <a:rPr lang="en-GB" sz="24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2400" b="0" i="1" dirty="0" smtClean="0">
                    <a:latin typeface="Cambria Math" panose="02040503050406030204" pitchFamily="18" charset="0"/>
                  </a:rPr>
                </a:br>
                <a:endParaRPr lang="en-GB" sz="2400" b="0" i="1" dirty="0" smtClean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 smtClean="0">
                    <a:latin typeface="+mj-lt"/>
                  </a:rPr>
                  <a:t>Solve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+4=0        →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+24=0   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7848872" cy="4154984"/>
              </a:xfrm>
              <a:prstGeom prst="rect">
                <a:avLst/>
              </a:prstGeom>
              <a:blipFill rotWithShape="0">
                <a:blip r:embed="rId2"/>
                <a:stretch>
                  <a:fillRect l="-1243" t="-1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503053" y="1140912"/>
            <a:ext cx="3505483" cy="4065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3053" y="1561831"/>
            <a:ext cx="3505483" cy="377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3053" y="1953718"/>
            <a:ext cx="3505483" cy="377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3052" y="2329279"/>
            <a:ext cx="3505483" cy="3425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3052" y="2670921"/>
            <a:ext cx="3505483" cy="4139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2078" y="3688832"/>
            <a:ext cx="3505483" cy="4139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92080" y="4101848"/>
            <a:ext cx="3505483" cy="4139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2077" y="4518145"/>
            <a:ext cx="3505483" cy="4139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085" y="866826"/>
            <a:ext cx="288032" cy="2786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68995" y="1218518"/>
            <a:ext cx="288032" cy="2786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68995" y="1611238"/>
            <a:ext cx="288032" cy="2786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8995" y="1974667"/>
            <a:ext cx="288032" cy="2786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68995" y="2340617"/>
            <a:ext cx="288032" cy="2786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68995" y="2702853"/>
            <a:ext cx="288032" cy="2786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057027" y="3811270"/>
            <a:ext cx="288032" cy="2786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057027" y="4167450"/>
            <a:ext cx="288032" cy="2786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057027" y="4516360"/>
            <a:ext cx="288032" cy="2786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07502" y="3415595"/>
            <a:ext cx="288032" cy="2786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4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Dividing Polynomials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You’re used to dividing whole numbers to find a remainder…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53336" y="5052882"/>
                <a:ext cx="2502024" cy="15696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b="1" dirty="0" smtClean="0"/>
                  <a:t>Bro Definition</a:t>
                </a:r>
                <a:r>
                  <a:rPr lang="en-GB" sz="1600" dirty="0" smtClean="0"/>
                  <a:t>: Recall </a:t>
                </a:r>
                <a:r>
                  <a:rPr lang="en-GB" sz="1600" dirty="0"/>
                  <a:t>that a polynomial is just an expression of the form </a:t>
                </a:r>
                <a:endParaRPr lang="en-GB" sz="1600" dirty="0" smtClean="0"/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600" dirty="0"/>
                  <a:t>. Quadratics and </a:t>
                </a:r>
                <a:r>
                  <a:rPr lang="en-GB" sz="1600" dirty="0" err="1"/>
                  <a:t>cubics</a:t>
                </a:r>
                <a:r>
                  <a:rPr lang="en-GB" sz="1600" dirty="0"/>
                  <a:t> are examples of polynomials.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336" y="5052882"/>
                <a:ext cx="2502024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966" t="-383" r="-1449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5656" y="1916832"/>
                <a:ext cx="3672408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16832"/>
                <a:ext cx="3672408" cy="13644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7544" y="1600347"/>
            <a:ext cx="10081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dividend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917686"/>
            <a:ext cx="8640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divisor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1389258"/>
            <a:ext cx="10740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quotient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58127" y="1589979"/>
            <a:ext cx="126083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remainder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1475656" y="1785013"/>
            <a:ext cx="576064" cy="419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</p:cNvCxnSpPr>
          <p:nvPr/>
        </p:nvCxnSpPr>
        <p:spPr>
          <a:xfrm flipV="1">
            <a:off x="1475656" y="2962060"/>
            <a:ext cx="653173" cy="140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 flipH="1">
            <a:off x="4597629" y="1959311"/>
            <a:ext cx="790916" cy="3439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</p:cNvCxnSpPr>
          <p:nvPr/>
        </p:nvCxnSpPr>
        <p:spPr>
          <a:xfrm flipH="1">
            <a:off x="3419872" y="1758590"/>
            <a:ext cx="104958" cy="575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67544" y="1599872"/>
            <a:ext cx="1008112" cy="3910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87824" y="1378423"/>
            <a:ext cx="1074012" cy="3910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58126" y="1582347"/>
            <a:ext cx="1260835" cy="3910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1561" y="2918102"/>
            <a:ext cx="864096" cy="363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7208" y="3831094"/>
            <a:ext cx="595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actually possible to do it when dividing polynomials too…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63688" y="4427508"/>
                <a:ext cx="4500500" cy="1451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427508"/>
                <a:ext cx="4500500" cy="14510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479343" y="447364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Quotient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264188" y="4255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Remainder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725300" y="4489384"/>
            <a:ext cx="538888" cy="209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29389" y="4783015"/>
            <a:ext cx="20097" cy="291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3528" y="722944"/>
                <a:ext cx="7776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We’re trying to work out the remainder when we divide a polynomial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 smtClean="0"/>
                  <a:t>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22944"/>
                <a:ext cx="7776864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176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7479" y="4147240"/>
                <a:ext cx="6265050" cy="9541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79" y="4147240"/>
                <a:ext cx="626505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59" t="-50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8427" y="5271591"/>
                <a:ext cx="7560840" cy="83099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What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 smtClean="0"/>
                  <a:t>?</a:t>
                </a:r>
              </a:p>
              <a:p>
                <a:r>
                  <a:rPr lang="en-GB" sz="2400" b="1" dirty="0" smtClean="0"/>
                  <a:t>The remainder is 0, thus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𝒙</m:t>
                    </m:r>
                    <m:r>
                      <a:rPr lang="en-GB" sz="2400" b="1" i="1" smtClean="0">
                        <a:latin typeface="Cambria Math"/>
                      </a:rPr>
                      <m:t>−</m:t>
                    </m:r>
                    <m:r>
                      <a:rPr lang="en-GB" sz="24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GB" sz="2400" b="1" dirty="0" smtClean="0"/>
                  <a:t> must be a factor of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𝒇</m:t>
                    </m:r>
                    <m:r>
                      <a:rPr lang="en-GB" sz="2400" b="1" i="1" smtClean="0">
                        <a:latin typeface="Cambria Math"/>
                      </a:rPr>
                      <m:t>(</m:t>
                    </m:r>
                    <m:r>
                      <a:rPr lang="en-GB" sz="2400" b="1" i="1" smtClean="0">
                        <a:latin typeface="Cambria Math"/>
                      </a:rPr>
                      <m:t>𝒙</m:t>
                    </m:r>
                    <m:r>
                      <a:rPr lang="en-GB" sz="2400" b="1" i="1" smtClean="0">
                        <a:latin typeface="Cambria Math"/>
                      </a:rPr>
                      <m:t>)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27" y="5271591"/>
                <a:ext cx="756084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290" t="-5882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Remainder and Factor Theorem</a:t>
              </a:r>
              <a:endParaRPr lang="en-GB" sz="32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3" y="1825222"/>
                <a:ext cx="7776865" cy="2336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GB" sz="3600" b="0" i="1" smtClean="0">
                          <a:latin typeface="Cambria Math"/>
                        </a:rPr>
                        <m:t>=</m:t>
                      </m:r>
                      <m:r>
                        <a:rPr lang="en-GB" sz="3600" b="0" i="1" smtClean="0">
                          <a:latin typeface="Cambria Math"/>
                        </a:rPr>
                        <m:t>𝑞</m:t>
                      </m:r>
                      <m:r>
                        <a:rPr lang="en-GB" sz="3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3600" b="0" dirty="0" smtClean="0"/>
              </a:p>
              <a:p>
                <a:r>
                  <a:rPr lang="en-GB" sz="1200" dirty="0" smtClean="0"/>
                  <a:t/>
                </a:r>
                <a:br>
                  <a:rPr lang="en-GB" sz="1200" dirty="0" smtClean="0"/>
                </a:br>
                <a:r>
                  <a:rPr lang="en-GB" sz="2400" dirty="0" smtClean="0"/>
                  <a:t>Multiplying both sides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sz="24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𝑞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1825222"/>
                <a:ext cx="7776865" cy="2336986"/>
              </a:xfrm>
              <a:prstGeom prst="rect">
                <a:avLst/>
              </a:prstGeom>
              <a:blipFill rotWithShape="1">
                <a:blip r:embed="rId5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948" y="166015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Quotient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1372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Remainder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1428" y="2029490"/>
            <a:ext cx="144588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56176" y="1660158"/>
            <a:ext cx="504056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08104" y="4189298"/>
                <a:ext cx="3096344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i.e. We get the remainder when dividing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 smtClean="0"/>
                  <a:t> by just subbing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 into the original function.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189298"/>
                <a:ext cx="3096344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370" t="-1493" r="-587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100392" y="115260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259267" y="1268760"/>
            <a:ext cx="345181" cy="3913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66389" y="3491346"/>
            <a:ext cx="4376140" cy="542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00316" y="4346369"/>
            <a:ext cx="919756" cy="714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9031" y="5684241"/>
            <a:ext cx="7183685" cy="728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33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Remainder and Factor Theorem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27112" y="887819"/>
                <a:ext cx="5688632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 smtClean="0"/>
                  <a:t>Remainder Theorem</a:t>
                </a:r>
              </a:p>
              <a:p>
                <a:r>
                  <a:rPr lang="en-GB" sz="2400" dirty="0" smtClean="0"/>
                  <a:t>For a polynomial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r>
                      <a:rPr lang="en-GB" sz="2400" b="0" i="1" smtClean="0">
                        <a:latin typeface="Cambria Math"/>
                      </a:rPr>
                      <m:t>(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, the remainder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r>
                      <a:rPr lang="en-GB" sz="2400" b="0" i="1" smtClean="0">
                        <a:latin typeface="Cambria Math"/>
                      </a:rPr>
                      <m:t>(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 is divided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400" dirty="0" smtClean="0"/>
                  <a:t>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400" dirty="0" smtClean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12" y="887819"/>
                <a:ext cx="5688632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387" t="-2985" r="-1067" b="-9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48387" y="2471995"/>
                <a:ext cx="5688632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 smtClean="0"/>
                  <a:t>Factor Theorem</a:t>
                </a:r>
              </a:p>
              <a:p>
                <a:r>
                  <a:rPr lang="en-GB" sz="2400" dirty="0" smtClean="0"/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400" dirty="0" smtClean="0"/>
                  <a:t>, then by above, the remainder is 0. Thus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(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𝑎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 smtClean="0"/>
                  <a:t> is a factor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 smtClean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87" y="2471995"/>
                <a:ext cx="568863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494" t="-3000" r="-2348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46203" y="844852"/>
            <a:ext cx="70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Wingdings" pitchFamily="2" charset="2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6203" y="2471995"/>
            <a:ext cx="70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Wingdings" pitchFamily="2" charset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8247" y="4119287"/>
                <a:ext cx="8208912" cy="233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What is the 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−3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en-GB" sz="24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GB" sz="2400" dirty="0" smtClean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 smtClean="0"/>
              </a:p>
              <a:p>
                <a:r>
                  <a:rPr lang="en-GB" sz="2400" b="1" dirty="0" smtClean="0"/>
                  <a:t>(Since no remainder,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400" b="1" dirty="0" smtClean="0"/>
                  <a:t> must be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400" b="1" dirty="0" smtClean="0"/>
                  <a:t>)</a:t>
                </a:r>
              </a:p>
              <a:p>
                <a:endParaRPr lang="en-GB" sz="2400" dirty="0"/>
              </a:p>
              <a:p>
                <a:r>
                  <a:rPr lang="en-GB" sz="2400" dirty="0" smtClean="0"/>
                  <a:t>What is the 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2400" dirty="0" smtClean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47" y="4119287"/>
                <a:ext cx="8208912" cy="2333331"/>
              </a:xfrm>
              <a:prstGeom prst="rect">
                <a:avLst/>
              </a:prstGeom>
              <a:blipFill rotWithShape="0">
                <a:blip r:embed="rId4"/>
                <a:stretch>
                  <a:fillRect l="-1114" t="-2089" b="-2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78562" y="4511764"/>
            <a:ext cx="7942585" cy="815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897" y="6008593"/>
            <a:ext cx="7942585" cy="6307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30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1052736"/>
                <a:ext cx="7344816" cy="4453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28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GB" sz="2800" dirty="0" smtClean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2800" b="0" dirty="0" smtClean="0"/>
              </a:p>
              <a:p>
                <a:r>
                  <a:rPr lang="en-GB" sz="2800" dirty="0" smtClean="0"/>
                  <a:t>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−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2800" dirty="0" smtClean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2800" dirty="0" smtClean="0"/>
              </a:p>
              <a:p>
                <a:r>
                  <a:rPr lang="en-GB" sz="2800" dirty="0" smtClean="0"/>
                  <a:t>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28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2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sz="2800" dirty="0" smtClean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 smtClean="0"/>
              </a:p>
              <a:p>
                <a:r>
                  <a:rPr lang="en-GB" sz="2800" dirty="0" smtClean="0"/>
                  <a:t>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−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3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+4</m:t>
                    </m:r>
                  </m:oMath>
                </a14:m>
                <a:r>
                  <a:rPr lang="en-GB" sz="2800" dirty="0" smtClean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7344816" cy="4453720"/>
              </a:xfrm>
              <a:prstGeom prst="rect">
                <a:avLst/>
              </a:prstGeom>
              <a:blipFill rotWithShape="1">
                <a:blip r:embed="rId2"/>
                <a:stretch>
                  <a:fillRect l="-1743" t="-1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17257" y="1509486"/>
            <a:ext cx="1712686" cy="4220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0852" y="2348880"/>
            <a:ext cx="1989645" cy="4220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0800" y="3255941"/>
            <a:ext cx="1712686" cy="967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4058" y="4581128"/>
            <a:ext cx="2046440" cy="925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6579" y="3234724"/>
                <a:ext cx="1521160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Bro Hint</a:t>
                </a:r>
                <a:r>
                  <a:rPr lang="en-GB" dirty="0" smtClean="0"/>
                  <a:t>: What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 makes the thing we’re dividing by 0?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79" y="3234724"/>
                <a:ext cx="1521160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2767" t="-1626" r="-355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7452320" y="3068960"/>
            <a:ext cx="864839" cy="165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2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 So Far…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608" y="1175489"/>
                <a:ext cx="7488832" cy="3580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Find the 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400" b="1" dirty="0" smtClean="0"/>
              </a:p>
              <a:p>
                <a:endParaRPr lang="en-GB" sz="2400" dirty="0"/>
              </a:p>
              <a:p>
                <a:r>
                  <a:rPr lang="en-GB" sz="2400" dirty="0" smtClean="0"/>
                  <a:t>Find the 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24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2400" b="1" dirty="0" smtClean="0"/>
              </a:p>
              <a:p>
                <a:endParaRPr lang="en-GB" sz="2400" dirty="0"/>
              </a:p>
              <a:p>
                <a:r>
                  <a:rPr lang="en-GB" sz="2400" dirty="0" smtClean="0"/>
                  <a:t>Find the remainder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 smtClean="0"/>
                  <a:t> is divided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75489"/>
                <a:ext cx="7488832" cy="3580467"/>
              </a:xfrm>
              <a:prstGeom prst="rect">
                <a:avLst/>
              </a:prstGeom>
              <a:blipFill rotWithShape="0">
                <a:blip r:embed="rId2"/>
                <a:stretch>
                  <a:fillRect l="-1221" t="-13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54630" y="1248061"/>
            <a:ext cx="288032" cy="3092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4630" y="2420888"/>
            <a:ext cx="288032" cy="3092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54630" y="3439067"/>
            <a:ext cx="288032" cy="3092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612571" y="1553029"/>
            <a:ext cx="3831771" cy="653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3833" y="2682694"/>
            <a:ext cx="4715881" cy="653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0083" y="3812359"/>
            <a:ext cx="4899631" cy="919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35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55245" y="691006"/>
                <a:ext cx="8556525" cy="1143000"/>
              </a:xfrm>
            </p:spPr>
            <p:txBody>
              <a:bodyPr>
                <a:normAutofit/>
              </a:bodyPr>
              <a:lstStyle/>
              <a:p>
                <a:r>
                  <a:rPr lang="en-GB" sz="3200" dirty="0" smtClean="0"/>
                  <a:t>Show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3200" dirty="0" smtClean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5245" y="691006"/>
                <a:ext cx="8556525" cy="1143000"/>
              </a:xfrm>
              <a:blipFill rotWithShape="0">
                <a:blip r:embed="rId2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Further Examples</a:t>
              </a:r>
              <a:endParaRPr lang="en-GB" sz="32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5980" y="1693303"/>
                <a:ext cx="4464496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GB" sz="2800" b="1" i="1" smtClean="0"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latin typeface="Cambria Math"/>
                        </a:rPr>
                        <m:t>𝟖</m:t>
                      </m:r>
                      <m:r>
                        <a:rPr lang="en-GB" sz="2800" b="1" i="1" smtClean="0"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latin typeface="Cambria Math"/>
                        </a:rPr>
                        <m:t>𝟒</m:t>
                      </m:r>
                      <m:r>
                        <a:rPr lang="en-GB" sz="2800" b="1" i="1" smtClean="0">
                          <a:latin typeface="Cambria Math"/>
                        </a:rPr>
                        <m:t>−</m:t>
                      </m:r>
                      <m:r>
                        <a:rPr lang="en-GB" sz="2800" b="1" i="1" smtClean="0">
                          <a:latin typeface="Cambria Math"/>
                        </a:rPr>
                        <m:t>𝟖</m:t>
                      </m:r>
                      <m:r>
                        <a:rPr lang="en-GB" sz="2800" b="1" i="1" smtClean="0">
                          <a:latin typeface="Cambria Math"/>
                        </a:rPr>
                        <m:t>−</m:t>
                      </m:r>
                      <m:r>
                        <a:rPr lang="en-GB" sz="2800" b="1" i="1" smtClean="0">
                          <a:latin typeface="Cambria Math"/>
                        </a:rPr>
                        <m:t>𝟒</m:t>
                      </m:r>
                      <m:r>
                        <a:rPr lang="en-GB" sz="2800" b="1" i="1" smtClean="0"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980" y="1693303"/>
                <a:ext cx="446449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016280" y="1617570"/>
            <a:ext cx="4859976" cy="803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25551"/>
            <a:ext cx="4392488" cy="13775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55576" y="3125441"/>
            <a:ext cx="216024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Set 2 Paper 1 Q14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64252" y="5112523"/>
                <a:ext cx="4968552" cy="1247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r>
                  <a:rPr lang="en-GB" sz="2400" b="1" dirty="0" smtClean="0"/>
                  <a:t/>
                </a:r>
                <a:br>
                  <a:rPr lang="en-GB" sz="2400" b="1" dirty="0" smtClean="0"/>
                </a:br>
                <a:endParaRPr lang="en-GB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252" y="5112523"/>
                <a:ext cx="4968552" cy="12479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948732" y="5088294"/>
            <a:ext cx="4927524" cy="1296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24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9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11" y="3789040"/>
            <a:ext cx="4581525" cy="1152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91411" y="3416643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Jan 2013 Paper 2 Q22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9523" y="5085184"/>
                <a:ext cx="59766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23" y="5085184"/>
                <a:ext cx="5976664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87" y="1339036"/>
            <a:ext cx="5267325" cy="571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07187" y="969704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Jan 2012 Paper 2 Q16a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03648" y="1968670"/>
                <a:ext cx="5544616" cy="84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𝟐𝟏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968670"/>
                <a:ext cx="5544616" cy="847668"/>
              </a:xfrm>
              <a:prstGeom prst="rect">
                <a:avLst/>
              </a:prstGeom>
              <a:blipFill rotWithShape="0">
                <a:blip r:embed="rId5"/>
                <a:stretch>
                  <a:fillRect b="-9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763688" y="1968670"/>
            <a:ext cx="5957912" cy="10240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72433" y="5078524"/>
            <a:ext cx="5957912" cy="10240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04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1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8670" y="677055"/>
                <a:ext cx="4433530" cy="6192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Find the remainder when the polynomials are divided by the linear function, and write “factor” if a factor.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+7 </m:t>
                    </m:r>
                  </m:oMath>
                </a14:m>
                <a:r>
                  <a:rPr lang="en-GB" b="0" i="0" dirty="0" smtClean="0">
                    <a:latin typeface="+mj-lt"/>
                  </a:rPr>
                  <a:t>   	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     </m:t>
                    </m:r>
                    <m:r>
                      <a:rPr lang="en-GB" b="1" i="1" smtClean="0">
                        <a:latin typeface="Cambria Math"/>
                      </a:rPr>
                      <m:t>𝟎</m:t>
                    </m:r>
                    <m:r>
                      <a:rPr lang="en-GB" b="1" i="1" smtClean="0">
                        <a:latin typeface="Cambria Math"/>
                      </a:rPr>
                      <m:t> (</m:t>
                    </m:r>
                    <m:r>
                      <a:rPr lang="en-GB" b="1" i="1" smtClean="0">
                        <a:latin typeface="Cambria Math"/>
                      </a:rPr>
                      <m:t>𝒇𝒂𝒄𝒕𝒐𝒓</m:t>
                    </m:r>
                    <m:r>
                      <a:rPr lang="en-GB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b="1" dirty="0" smtClean="0"/>
                  <a:t/>
                </a:r>
                <a:br>
                  <a:rPr lang="en-GB" b="1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b="0" i="0" dirty="0" smtClean="0">
                    <a:latin typeface="+mj-lt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    </m:t>
                    </m:r>
                    <m:r>
                      <a:rPr lang="en-GB" b="1" i="1" smtClean="0">
                        <a:latin typeface="Cambria Math"/>
                      </a:rPr>
                      <m:t>−</m:t>
                    </m:r>
                    <m:r>
                      <a:rPr lang="en-GB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b="0" i="0" dirty="0" smtClean="0">
                    <a:latin typeface="+mj-lt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       </m:t>
                    </m:r>
                    <m:r>
                      <a:rPr lang="en-GB" b="1" i="1" smtClean="0">
                        <a:latin typeface="Cambria Math"/>
                      </a:rPr>
                      <m:t>−</m:t>
                    </m:r>
                    <m:r>
                      <a:rPr lang="en-GB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b="0" i="0" dirty="0" smtClean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    </m:t>
                    </m:r>
                    <m:r>
                      <a:rPr lang="en-GB" b="1" i="1" smtClean="0">
                        <a:latin typeface="Cambria Math"/>
                      </a:rPr>
                      <m:t>−</m:t>
                    </m:r>
                    <m:r>
                      <a:rPr lang="en-GB" b="1" i="1" smtClean="0">
                        <a:latin typeface="Cambria Math"/>
                      </a:rPr>
                      <m:t>𝟏𝟎</m:t>
                    </m:r>
                  </m:oMath>
                </a14:m>
                <a:endParaRPr lang="en-GB" b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+27</m:t>
                    </m:r>
                  </m:oMath>
                </a14:m>
                <a:r>
                  <a:rPr lang="en-GB" dirty="0" smtClean="0"/>
                  <a:t>		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     </m:t>
                    </m:r>
                    <m:r>
                      <a:rPr lang="en-GB" b="1" i="1" smtClean="0">
                        <a:latin typeface="Cambria Math"/>
                      </a:rPr>
                      <m:t>𝟎</m:t>
                    </m:r>
                    <m:r>
                      <a:rPr lang="en-GB" b="1" i="1" smtClean="0">
                        <a:latin typeface="Cambria Math"/>
                      </a:rPr>
                      <m:t> (</m:t>
                    </m:r>
                    <m:r>
                      <a:rPr lang="en-GB" b="1" i="1" smtClean="0">
                        <a:latin typeface="Cambria Math"/>
                      </a:rPr>
                      <m:t>𝒇𝒂𝒄𝒕𝒐𝒓</m:t>
                    </m:r>
                    <m:r>
                      <a:rPr lang="en-GB" b="1" i="1" smtClean="0">
                        <a:latin typeface="Cambria Math"/>
                      </a:rPr>
                      <m:t>)</m:t>
                    </m:r>
                  </m:oMath>
                </a14:m>
                <a:endParaRPr lang="en-GB" b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dirty="0" smtClean="0">
                        <a:latin typeface="Cambria Math"/>
                      </a:rPr>
                      <m:t>   </m:t>
                    </m:r>
                    <m:r>
                      <a:rPr lang="en-GB" b="1" i="1" dirty="0" smtClean="0">
                        <a:latin typeface="Cambria Math"/>
                      </a:rPr>
                      <m:t>𝟎</m:t>
                    </m:r>
                    <m:r>
                      <a:rPr lang="en-GB" b="1" i="1" dirty="0" smtClean="0">
                        <a:latin typeface="Cambria Math"/>
                      </a:rPr>
                      <m:t> (</m:t>
                    </m:r>
                    <m:r>
                      <a:rPr lang="en-GB" b="1" i="1" dirty="0" smtClean="0">
                        <a:latin typeface="Cambria Math"/>
                      </a:rPr>
                      <m:t>𝒇𝒂𝒄𝒕𝒐𝒓</m:t>
                    </m:r>
                    <m:r>
                      <a:rPr lang="en-GB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 smtClean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 smtClean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−76</m:t>
                      </m:r>
                    </m:oMath>
                  </m:oMathPara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r>
                  <a:rPr lang="en-GB" dirty="0" smtClean="0"/>
                  <a:t> is a factor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Work out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 smtClean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GB" dirty="0" smtClean="0"/>
                  <a:t> is a factor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 smtClean="0"/>
                  <a:t>. Determine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0" y="677055"/>
                <a:ext cx="4433530" cy="6192529"/>
              </a:xfrm>
              <a:prstGeom prst="rect">
                <a:avLst/>
              </a:prstGeom>
              <a:blipFill rotWithShape="1">
                <a:blip r:embed="rId2"/>
                <a:stretch>
                  <a:fillRect l="-1238" t="-492" r="-2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7086" y="691006"/>
                <a:ext cx="3918857" cy="6532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dirty="0" smtClean="0"/>
                  <a:t> are factors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. Determine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b="1" dirty="0" smtClean="0"/>
              </a:p>
              <a:p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+3)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dirty="0" smtClean="0"/>
                  <a:t> are factors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/>
                  <a:t>.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𝒂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𝟒</m:t>
                      </m:r>
                      <m:r>
                        <a:rPr lang="en-GB" b="1" i="1" smtClean="0">
                          <a:latin typeface="Cambria Math"/>
                        </a:rPr>
                        <m:t>, </m:t>
                      </m:r>
                      <m:r>
                        <a:rPr lang="en-GB" b="1" i="1" smtClean="0">
                          <a:latin typeface="Cambria Math"/>
                        </a:rPr>
                        <m:t>𝒃</m:t>
                      </m:r>
                      <m:r>
                        <a:rPr lang="en-GB" b="1" i="1" smtClean="0"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GB" b="1" dirty="0" smtClean="0"/>
              </a:p>
              <a:p>
                <a:endParaRPr lang="en-GB" b="1" dirty="0"/>
              </a:p>
              <a:p>
                <a:r>
                  <a:rPr lang="en-GB" dirty="0"/>
                  <a:t>[June 2013 Paper 2 Q21]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𝑎</m:t>
                    </m:r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a factor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−7</m:t>
                    </m:r>
                    <m:r>
                      <a:rPr lang="en-GB" i="1">
                        <a:latin typeface="Cambria Math"/>
                      </a:rPr>
                      <m:t>𝑎𝑥</m:t>
                    </m:r>
                    <m:r>
                      <a:rPr lang="en-GB" i="1">
                        <a:latin typeface="Cambria Math"/>
                      </a:rPr>
                      <m:t>+3</m:t>
                    </m:r>
                    <m:r>
                      <a:rPr lang="en-GB" i="1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/>
                  <a:t>. Work out the largest possible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GB" sz="1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sz="1400" b="1" i="1">
                          <a:latin typeface="Cambria Math"/>
                        </a:rPr>
                        <m:t>−</m:t>
                      </m:r>
                      <m:r>
                        <a:rPr lang="en-GB" sz="1400" b="1" i="1">
                          <a:latin typeface="Cambria Math"/>
                        </a:rPr>
                        <m:t>𝟕</m:t>
                      </m:r>
                      <m:sSup>
                        <m:s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GB" sz="1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1400" b="1" i="1">
                          <a:latin typeface="Cambria Math"/>
                        </a:rPr>
                        <m:t>+</m:t>
                      </m:r>
                      <m:r>
                        <a:rPr lang="en-GB" sz="1400" b="1" i="1">
                          <a:latin typeface="Cambria Math"/>
                        </a:rPr>
                        <m:t>𝟑</m:t>
                      </m:r>
                      <m:r>
                        <a:rPr lang="en-GB" sz="1400" b="1" i="1">
                          <a:latin typeface="Cambria Math"/>
                        </a:rPr>
                        <m:t>𝒂</m:t>
                      </m:r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>
                              <a:latin typeface="Cambria Math"/>
                            </a:rPr>
                            <m:t>−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𝟕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𝒂</m:t>
                          </m:r>
                          <m:r>
                            <a:rPr lang="en-GB" sz="1400" b="1" i="1">
                              <a:latin typeface="Cambria Math"/>
                            </a:rPr>
                            <m:t>+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/>
                            </a:rPr>
                            <m:t>𝟐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𝒂</m:t>
                          </m:r>
                          <m:r>
                            <a:rPr lang="en-GB" sz="1400" b="1" i="1">
                              <a:latin typeface="Cambria Math"/>
                            </a:rPr>
                            <m:t>−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>
                              <a:latin typeface="Cambria Math"/>
                            </a:rPr>
                            <m:t>𝒂</m:t>
                          </m:r>
                          <m:r>
                            <a:rPr lang="en-GB" sz="1400" b="1" i="1">
                              <a:latin typeface="Cambria Math"/>
                            </a:rPr>
                            <m:t>−</m:t>
                          </m:r>
                          <m:r>
                            <a:rPr lang="en-GB" sz="14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GB" sz="1400" b="1" i="1">
                          <a:latin typeface="Cambria Math"/>
                        </a:rPr>
                        <m:t>=</m:t>
                      </m:r>
                      <m:r>
                        <a:rPr lang="en-GB" sz="1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Largest value is 3.</a:t>
                </a:r>
              </a:p>
              <a:p>
                <a:endParaRPr lang="en-GB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GB" dirty="0" smtClean="0"/>
                  <a:t> is a factor of </a:t>
                </a:r>
                <a:endParaRPr lang="en-GB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𝑏𝑥</m:t>
                    </m:r>
                    <m:r>
                      <a:rPr lang="en-GB" b="0" i="1" smtClean="0">
                        <a:latin typeface="Cambria Math"/>
                      </a:rPr>
                      <m:t>−20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r>
                  <a:rPr lang="en-GB" dirty="0" smtClean="0"/>
                  <a:t>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b="1" dirty="0" smtClean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/>
                      </a:rPr>
                      <m:t>−</m:t>
                    </m:r>
                    <m:r>
                      <a:rPr lang="en-GB" b="1" i="1" smtClean="0">
                        <a:latin typeface="Cambria Math"/>
                      </a:rPr>
                      <m:t>𝟒</m:t>
                    </m:r>
                    <m:r>
                      <a:rPr lang="en-GB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  <m:r>
                          <a:rPr lang="en-GB" b="1" i="1" smtClean="0">
                            <a:latin typeface="Cambria Math"/>
                          </a:rPr>
                          <m:t>+</m:t>
                        </m:r>
                        <m:r>
                          <a:rPr lang="en-GB" b="1" i="1" smtClean="0">
                            <a:latin typeface="Cambria Math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  <m:r>
                          <a:rPr lang="en-GB" b="1" i="1" smtClean="0">
                            <a:latin typeface="Cambria Math"/>
                          </a:rPr>
                          <m:t>−</m:t>
                        </m:r>
                        <m:r>
                          <a:rPr lang="en-GB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GB" b="1" dirty="0" smtClean="0"/>
                  <a:t> so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−</m:t>
                        </m:r>
                        <m:r>
                          <a:rPr lang="en-GB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b="1" dirty="0" smtClean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GB" b="1" i="1" smtClean="0">
                        <a:latin typeface="Cambria Math"/>
                      </a:rPr>
                      <m:t>=</m:t>
                    </m:r>
                    <m:r>
                      <a:rPr lang="en-GB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b="1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𝒂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𝟓</m:t>
                      </m:r>
                      <m:r>
                        <a:rPr lang="en-GB" b="1" i="1" smtClean="0">
                          <a:latin typeface="Cambria Math"/>
                        </a:rPr>
                        <m:t>, </m:t>
                      </m:r>
                      <m:r>
                        <a:rPr lang="en-GB" b="1" i="1" smtClean="0">
                          <a:latin typeface="Cambria Math"/>
                        </a:rPr>
                        <m:t>𝒃</m:t>
                      </m:r>
                      <m:r>
                        <a:rPr lang="en-GB" b="1" i="1" smtClean="0"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 smtClean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086" y="691006"/>
                <a:ext cx="3918857" cy="6532814"/>
              </a:xfrm>
              <a:prstGeom prst="rect">
                <a:avLst/>
              </a:prstGeom>
              <a:blipFill rotWithShape="1">
                <a:blip r:embed="rId3"/>
                <a:stretch>
                  <a:fillRect l="-1402" t="-466" r="-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343172" y="3739074"/>
            <a:ext cx="2592724" cy="4353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1040" y="5123294"/>
            <a:ext cx="2711359" cy="4353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4536" y="6493565"/>
            <a:ext cx="2605342" cy="3553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43963" y="1594532"/>
            <a:ext cx="2605342" cy="3553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4609" y="1457959"/>
            <a:ext cx="1340771" cy="346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4608" y="1804183"/>
            <a:ext cx="1340771" cy="291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4609" y="2095501"/>
            <a:ext cx="1340771" cy="291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04607" y="2386819"/>
            <a:ext cx="1340771" cy="291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04606" y="2664956"/>
            <a:ext cx="1340771" cy="291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04609" y="2969455"/>
            <a:ext cx="1340771" cy="291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72992" y="2690716"/>
            <a:ext cx="2605342" cy="3553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63051" y="4034971"/>
            <a:ext cx="3721292" cy="9434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7406" y="765957"/>
            <a:ext cx="216024" cy="36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43310" y="3415014"/>
            <a:ext cx="216024" cy="36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57824" y="4311870"/>
            <a:ext cx="216024" cy="36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42892" y="5658994"/>
            <a:ext cx="216024" cy="36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960622" y="691006"/>
            <a:ext cx="216024" cy="36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002057" y="2140471"/>
            <a:ext cx="216024" cy="36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243310" y="1549939"/>
            <a:ext cx="216024" cy="256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43310" y="1821841"/>
            <a:ext cx="216024" cy="256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43310" y="2098284"/>
            <a:ext cx="216024" cy="256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43310" y="2374200"/>
            <a:ext cx="216024" cy="256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43310" y="2646742"/>
            <a:ext cx="216024" cy="256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43310" y="2918025"/>
            <a:ext cx="216024" cy="256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5263051" y="5984212"/>
            <a:ext cx="3721292" cy="8853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4011" y="5235527"/>
            <a:ext cx="216024" cy="36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Wingdings" panose="05000000000000000000" pitchFamily="2" charset="2"/>
              </a:rPr>
              <a:t>N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57358" y="3268920"/>
            <a:ext cx="216024" cy="36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3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21976</TotalTime>
  <Words>623</Words>
  <Application>Microsoft Office PowerPoint</Application>
  <PresentationFormat>On-screen Show (4:3)</PresentationFormat>
  <Paragraphs>284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Office Theme</vt:lpstr>
      <vt:lpstr>IGCSEFM Factor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Show that (x-2) is a factor of x^3+x^2-4x-4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675</cp:revision>
  <dcterms:created xsi:type="dcterms:W3CDTF">2013-02-28T07:36:55Z</dcterms:created>
  <dcterms:modified xsi:type="dcterms:W3CDTF">2016-03-14T09:54:37Z</dcterms:modified>
</cp:coreProperties>
</file>