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331" r:id="rId4"/>
    <p:sldId id="333" r:id="rId5"/>
    <p:sldId id="332" r:id="rId6"/>
    <p:sldId id="335" r:id="rId7"/>
    <p:sldId id="334" r:id="rId8"/>
    <p:sldId id="336" r:id="rId9"/>
    <p:sldId id="338" r:id="rId10"/>
    <p:sldId id="339" r:id="rId11"/>
    <p:sldId id="341" r:id="rId12"/>
    <p:sldId id="342" r:id="rId13"/>
    <p:sldId id="337" r:id="rId14"/>
    <p:sldId id="340" r:id="rId15"/>
    <p:sldId id="345" r:id="rId16"/>
    <p:sldId id="343" r:id="rId17"/>
    <p:sldId id="344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>
      <p:cViewPr varScale="1">
        <p:scale>
          <a:sx n="108" d="100"/>
          <a:sy n="108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DE4F-99E2-4486-B45F-B52A70E83AF6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8.png"/><Relationship Id="rId7" Type="http://schemas.openxmlformats.org/officeDocument/2006/relationships/image" Target="../media/image12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70.png"/><Relationship Id="rId10" Type="http://schemas.openxmlformats.org/officeDocument/2006/relationships/image" Target="../media/image142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GCSE :: </a:t>
            </a:r>
            <a:r>
              <a:rPr lang="en-GB" dirty="0"/>
              <a:t>Graph Transformations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www.drfrostmaths.com</a:t>
            </a:r>
          </a:p>
          <a:p>
            <a:r>
              <a:rPr lang="en-GB" sz="2400" dirty="0"/>
              <a:t>Dr J Frost (jamie@drfrostmaths.com)</a:t>
            </a:r>
          </a:p>
          <a:p>
            <a:r>
              <a:rPr lang="en-GB" sz="2000" b="1" dirty="0"/>
              <a:t>@DrFrostMaths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30</a:t>
            </a:r>
            <a:r>
              <a:rPr lang="en-GB" baseline="30000" dirty="0"/>
              <a:t>th</a:t>
            </a:r>
            <a:r>
              <a:rPr lang="en-GB" dirty="0"/>
              <a:t> January 2020</a:t>
            </a:r>
          </a:p>
        </p:txBody>
      </p:sp>
    </p:spTree>
    <p:extLst>
      <p:ext uri="{BB962C8B-B14F-4D97-AF65-F5344CB8AC3E}">
        <p14:creationId xmlns:p14="http://schemas.microsoft.com/office/powerpoint/2010/main" val="428261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17153"/>
            <a:ext cx="4886325" cy="518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Stretches*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65035" y="6233445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7503" y="6225384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722" y="6136514"/>
            <a:ext cx="1120755" cy="449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86400" y="3835896"/>
                <a:ext cx="3252911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1600" dirty="0"/>
                  <a:t> is </a:t>
                </a:r>
                <a:r>
                  <a:rPr lang="en-GB" sz="1600" b="1" dirty="0"/>
                  <a:t>inside</a:t>
                </a:r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(..)</m:t>
                    </m:r>
                  </m:oMath>
                </a14:m>
                <a:r>
                  <a:rPr lang="en-GB" sz="1600" dirty="0"/>
                  <a:t>,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and does the opposite, i.e. divides them by 2.</a:t>
                </a:r>
              </a:p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are unaffected.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35896"/>
                <a:ext cx="3252911" cy="1077218"/>
              </a:xfrm>
              <a:prstGeom prst="rect">
                <a:avLst/>
              </a:prstGeom>
              <a:blipFill>
                <a:blip r:embed="rId3"/>
                <a:stretch>
                  <a:fillRect l="-558" t="-552" r="-1301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381376" y="4374505"/>
            <a:ext cx="2105024" cy="174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81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81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106452" r="-17913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106452" r="-17575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209836" r="-17913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209836" r="-1757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35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4" y="868695"/>
            <a:ext cx="5210674" cy="5736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88127" y="6110353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4557" y="6102291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405" y="5999584"/>
            <a:ext cx="1120755" cy="449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6400" y="3481008"/>
                <a:ext cx="3252911" cy="15696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Note the change is inside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opposite of multiplying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by -1 is dividing by -1 (i.e. the same).</a:t>
                </a:r>
              </a:p>
              <a:p>
                <a:r>
                  <a:rPr lang="en-GB" sz="1600" dirty="0"/>
                  <a:t>So we just </a:t>
                </a:r>
                <a:r>
                  <a:rPr lang="en-GB" sz="1600" b="1" dirty="0"/>
                  <a:t>negate</a:t>
                </a:r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(i.e. if negative make it positive, and vice versa).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481008"/>
                <a:ext cx="3252911" cy="1569660"/>
              </a:xfrm>
              <a:prstGeom prst="rect">
                <a:avLst/>
              </a:prstGeom>
              <a:blipFill>
                <a:blip r:embed="rId3"/>
                <a:stretch>
                  <a:fillRect l="-558" t="-382" r="-1115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381375" y="4374505"/>
            <a:ext cx="2105025" cy="174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14914"/>
                  </p:ext>
                </p:extLst>
              </p:nvPr>
            </p:nvGraphicFramePr>
            <p:xfrm>
              <a:off x="4454148" y="1772816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14914"/>
                  </p:ext>
                </p:extLst>
              </p:nvPr>
            </p:nvGraphicFramePr>
            <p:xfrm>
              <a:off x="4454148" y="1772816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106452" r="-17913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106452" r="-17575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209836" r="-17913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209836" r="-1757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07F6E-5EDD-4120-9841-9BA2096E6B96}"/>
                  </a:ext>
                </a:extLst>
              </p:cNvPr>
              <p:cNvSpPr txBox="1"/>
              <p:nvPr/>
            </p:nvSpPr>
            <p:spPr>
              <a:xfrm>
                <a:off x="5486400" y="5243003"/>
                <a:ext cx="3406081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gives a reflection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(as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are negated)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07F6E-5EDD-4120-9841-9BA2096E6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243003"/>
                <a:ext cx="3406081" cy="584775"/>
              </a:xfrm>
              <a:prstGeom prst="rect">
                <a:avLst/>
              </a:prstGeom>
              <a:blipFill>
                <a:blip r:embed="rId5"/>
                <a:stretch>
                  <a:fillRect l="-533" t="-2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6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4668505" cy="56122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43608" y="5912425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9797" y="5927031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8348" y="5885325"/>
            <a:ext cx="1120755" cy="449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6400" y="4085491"/>
                <a:ext cx="3252911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time we negate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85491"/>
                <a:ext cx="3252911" cy="338554"/>
              </a:xfrm>
              <a:prstGeom prst="rect">
                <a:avLst/>
              </a:prstGeom>
              <a:blipFill>
                <a:blip r:embed="rId3"/>
                <a:stretch>
                  <a:fillRect l="-558" t="-166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381375" y="4374505"/>
            <a:ext cx="2105025" cy="174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4454148" y="1772816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14914"/>
                  </p:ext>
                </p:extLst>
              </p:nvPr>
            </p:nvGraphicFramePr>
            <p:xfrm>
              <a:off x="4454148" y="1772816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106452" r="-17913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106452" r="-17575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209836" r="-17913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209836" r="-1757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6399" y="4761716"/>
                <a:ext cx="3406081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gives a reflection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 (as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are negated)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4761716"/>
                <a:ext cx="3406081" cy="584775"/>
              </a:xfrm>
              <a:prstGeom prst="rect">
                <a:avLst/>
              </a:prstGeom>
              <a:blipFill>
                <a:blip r:embed="rId5"/>
                <a:stretch>
                  <a:fillRect l="-533" t="-2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7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Mini-Exercise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effect will the following transformations have on these points?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158309"/>
                  </p:ext>
                </p:extLst>
              </p:nvPr>
            </p:nvGraphicFramePr>
            <p:xfrm>
              <a:off x="1835696" y="1844824"/>
              <a:ext cx="5158232" cy="31553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006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𝟔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,−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5,−4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4,2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1,−1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6,−5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681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−4,3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−1,0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−6,−4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9031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4,−3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6,4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154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0.5, 0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3, 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4,9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6,−12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4,0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24,−4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158309"/>
                  </p:ext>
                </p:extLst>
              </p:nvPr>
            </p:nvGraphicFramePr>
            <p:xfrm>
              <a:off x="1835696" y="1844824"/>
              <a:ext cx="5158232" cy="31553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006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1639" r="-245935" b="-7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1639" r="-200995" b="-7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1639" r="-102000" b="-7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1639" r="-2000" b="-7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101639" r="-245935" b="-6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101639" r="-200995" b="-6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101639" r="-102000" b="-6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101639" r="-2000" b="-6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201639" r="-245935" b="-5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201639" r="-200995" b="-5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201639" r="-102000" b="-5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201639" r="-2000" b="-5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681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301639" r="-245935" b="-4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301639" r="-200995" b="-4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301639" r="-102000" b="-4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301639" r="-2000" b="-4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9031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401639" r="-245935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401639" r="-200995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401639" r="-102000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401639" r="-2000" b="-3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154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501639" r="-245935" b="-2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501639" r="-200995" b="-2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501639" r="-102000" b="-2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501639" r="-2000" b="-2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601639" r="-245935" b="-1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601639" r="-200995" b="-1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601639" r="-102000" b="-1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601639" r="-2000" b="-1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465217" r="-245935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886" t="-465217" r="-200995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000" t="-465217" r="-102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4000" t="-465217" r="-2000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3333080" y="2214240"/>
            <a:ext cx="1197843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0923" y="2214240"/>
            <a:ext cx="1228725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9648" y="2214240"/>
            <a:ext cx="1209675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3080" y="2600176"/>
            <a:ext cx="1197843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0923" y="2600176"/>
            <a:ext cx="1228725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9648" y="2600176"/>
            <a:ext cx="1209675" cy="385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9430" y="2960712"/>
            <a:ext cx="1197843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7273" y="2960712"/>
            <a:ext cx="1228725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65998" y="2960712"/>
            <a:ext cx="1209675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9430" y="3324956"/>
            <a:ext cx="1197843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7273" y="3324956"/>
            <a:ext cx="1228725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5998" y="3324956"/>
            <a:ext cx="1209675" cy="366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9430" y="3693877"/>
            <a:ext cx="1197843" cy="363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7273" y="3693877"/>
            <a:ext cx="1228725" cy="363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5998" y="3693877"/>
            <a:ext cx="1209675" cy="363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39430" y="4055739"/>
            <a:ext cx="1197843" cy="401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37273" y="4055739"/>
            <a:ext cx="1228725" cy="401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65998" y="4055739"/>
            <a:ext cx="1209675" cy="401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9430" y="4457701"/>
            <a:ext cx="1197843" cy="542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7273" y="4457701"/>
            <a:ext cx="1228725" cy="542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5998" y="4457701"/>
            <a:ext cx="1209675" cy="542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544" y="177281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0896" y="2298060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87721" y="2671640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87721" y="3045220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7721" y="3390076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87721" y="3773310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87721" y="4156544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87721" y="4626466"/>
            <a:ext cx="216024" cy="204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494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8" y="1598031"/>
            <a:ext cx="5219700" cy="383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186871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GB" dirty="0"/>
                  <a:t>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−180°≤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≤180°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6871"/>
                <a:ext cx="5184576" cy="369332"/>
              </a:xfrm>
              <a:prstGeom prst="rect">
                <a:avLst/>
              </a:prstGeom>
              <a:blipFill>
                <a:blip r:embed="rId3"/>
                <a:stretch>
                  <a:fillRect l="-105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#2 </a:t>
              </a:r>
              <a:r>
                <a:rPr lang="en-GB" sz="3200" dirty="0"/>
                <a:t>:: Sketching curves using transformations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5447988"/>
                <a:ext cx="63367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graph, draw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47988"/>
                <a:ext cx="6336704" cy="369332"/>
              </a:xfrm>
              <a:prstGeom prst="rect">
                <a:avLst/>
              </a:prstGeom>
              <a:blipFill>
                <a:blip r:embed="rId4"/>
                <a:stretch>
                  <a:fillRect l="-86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41615" y="2060848"/>
                <a:ext cx="2808312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 Tip</a:t>
                </a:r>
                <a:r>
                  <a:rPr lang="en-GB" sz="1600" dirty="0"/>
                  <a:t>: The </a:t>
                </a:r>
                <a:r>
                  <a:rPr lang="en-GB" sz="1600" dirty="0" err="1"/>
                  <a:t>markscheme</a:t>
                </a:r>
                <a:r>
                  <a:rPr lang="en-GB" sz="1600" dirty="0"/>
                  <a:t> will be checking whether your transformed curve goes through certain </a:t>
                </a:r>
                <a:r>
                  <a:rPr lang="en-GB" sz="1600" b="1" dirty="0"/>
                  <a:t>key points</a:t>
                </a:r>
                <a:r>
                  <a:rPr lang="en-GB" sz="1600" dirty="0"/>
                  <a:t>. </a:t>
                </a:r>
              </a:p>
              <a:p>
                <a:r>
                  <a:rPr lang="en-GB" sz="1600" dirty="0"/>
                  <a:t>Pick key points on the graph that have nice coordinates (e.g.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90,1</m:t>
                        </m:r>
                      </m:e>
                    </m:d>
                  </m:oMath>
                </a14:m>
                <a:r>
                  <a:rPr lang="en-GB" sz="1600" dirty="0"/>
                  <a:t>) to transform. Only then, join these up.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15" y="2060848"/>
                <a:ext cx="2808312" cy="2062103"/>
              </a:xfrm>
              <a:prstGeom prst="rect">
                <a:avLst/>
              </a:prstGeom>
              <a:blipFill>
                <a:blip r:embed="rId5"/>
                <a:stretch>
                  <a:fillRect l="-860" t="-292" r="-1290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58135" y="775454"/>
            <a:ext cx="43396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ato"/>
              </a:rPr>
              <a:t>[Edexcel GCSE(9-1) June 2018 1H Q18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93157" y="2901131"/>
            <a:ext cx="102468" cy="9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62599" y="2560142"/>
            <a:ext cx="102468" cy="9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939184" y="2901131"/>
            <a:ext cx="102468" cy="9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015431" y="3208213"/>
            <a:ext cx="102468" cy="9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44749" y="2893988"/>
            <a:ext cx="102468" cy="9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095375" y="2609848"/>
            <a:ext cx="3900488" cy="647704"/>
          </a:xfrm>
          <a:custGeom>
            <a:avLst/>
            <a:gdLst>
              <a:gd name="connsiteX0" fmla="*/ 0 w 3900488"/>
              <a:gd name="connsiteY0" fmla="*/ 338140 h 647704"/>
              <a:gd name="connsiteX1" fmla="*/ 971550 w 3900488"/>
              <a:gd name="connsiteY1" fmla="*/ 647702 h 647704"/>
              <a:gd name="connsiteX2" fmla="*/ 1952625 w 3900488"/>
              <a:gd name="connsiteY2" fmla="*/ 342902 h 647704"/>
              <a:gd name="connsiteX3" fmla="*/ 2924175 w 3900488"/>
              <a:gd name="connsiteY3" fmla="*/ 2 h 647704"/>
              <a:gd name="connsiteX4" fmla="*/ 3900488 w 3900488"/>
              <a:gd name="connsiteY4" fmla="*/ 347665 h 64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488" h="647704">
                <a:moveTo>
                  <a:pt x="0" y="338140"/>
                </a:moveTo>
                <a:cubicBezTo>
                  <a:pt x="323056" y="492524"/>
                  <a:pt x="646113" y="646908"/>
                  <a:pt x="971550" y="647702"/>
                </a:cubicBezTo>
                <a:cubicBezTo>
                  <a:pt x="1296988" y="648496"/>
                  <a:pt x="1627188" y="450852"/>
                  <a:pt x="1952625" y="342902"/>
                </a:cubicBezTo>
                <a:cubicBezTo>
                  <a:pt x="2278063" y="234952"/>
                  <a:pt x="2599531" y="-792"/>
                  <a:pt x="2924175" y="2"/>
                </a:cubicBezTo>
                <a:cubicBezTo>
                  <a:pt x="3248819" y="796"/>
                  <a:pt x="3574653" y="174230"/>
                  <a:pt x="3900488" y="34766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843808" y="6165304"/>
            <a:ext cx="40324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Note the +2 is </a:t>
            </a:r>
            <a:r>
              <a:rPr lang="en-GB" b="1" dirty="0"/>
              <a:t>outside</a:t>
            </a:r>
            <a:r>
              <a:rPr lang="en-GB" dirty="0"/>
              <a:t> the sin function.</a:t>
            </a: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4860032" y="5846885"/>
            <a:ext cx="345014" cy="31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08720"/>
            <a:ext cx="2619375" cy="56864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3720480" y="996643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83669" y="1904172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81103" y="1904172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53358" y="2796843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368552" y="2791166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59826" y="5680487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262665" y="5229116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623649" y="5229116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829154" y="4350137"/>
            <a:ext cx="104112" cy="953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017520" y="1032803"/>
            <a:ext cx="1493520" cy="2263140"/>
          </a:xfrm>
          <a:custGeom>
            <a:avLst/>
            <a:gdLst>
              <a:gd name="connsiteX0" fmla="*/ 0 w 1493520"/>
              <a:gd name="connsiteY0" fmla="*/ 2247900 h 2263140"/>
              <a:gd name="connsiteX1" fmla="*/ 83820 w 1493520"/>
              <a:gd name="connsiteY1" fmla="*/ 1821180 h 2263140"/>
              <a:gd name="connsiteX2" fmla="*/ 320040 w 1493520"/>
              <a:gd name="connsiteY2" fmla="*/ 922020 h 2263140"/>
              <a:gd name="connsiteX3" fmla="*/ 746760 w 1493520"/>
              <a:gd name="connsiteY3" fmla="*/ 0 h 2263140"/>
              <a:gd name="connsiteX4" fmla="*/ 1219200 w 1493520"/>
              <a:gd name="connsiteY4" fmla="*/ 922020 h 2263140"/>
              <a:gd name="connsiteX5" fmla="*/ 1409700 w 1493520"/>
              <a:gd name="connsiteY5" fmla="*/ 1813560 h 2263140"/>
              <a:gd name="connsiteX6" fmla="*/ 1493520 w 1493520"/>
              <a:gd name="connsiteY6" fmla="*/ 2263140 h 22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520" h="2263140">
                <a:moveTo>
                  <a:pt x="0" y="2247900"/>
                </a:moveTo>
                <a:cubicBezTo>
                  <a:pt x="15240" y="2145030"/>
                  <a:pt x="30480" y="2042160"/>
                  <a:pt x="83820" y="1821180"/>
                </a:cubicBezTo>
                <a:cubicBezTo>
                  <a:pt x="137160" y="1600200"/>
                  <a:pt x="209550" y="1225550"/>
                  <a:pt x="320040" y="922020"/>
                </a:cubicBezTo>
                <a:cubicBezTo>
                  <a:pt x="430530" y="618490"/>
                  <a:pt x="596900" y="0"/>
                  <a:pt x="746760" y="0"/>
                </a:cubicBezTo>
                <a:cubicBezTo>
                  <a:pt x="896620" y="0"/>
                  <a:pt x="1108710" y="619760"/>
                  <a:pt x="1219200" y="922020"/>
                </a:cubicBezTo>
                <a:cubicBezTo>
                  <a:pt x="1329690" y="1224280"/>
                  <a:pt x="1363980" y="1590040"/>
                  <a:pt x="1409700" y="1813560"/>
                </a:cubicBezTo>
                <a:cubicBezTo>
                  <a:pt x="1455420" y="2037080"/>
                  <a:pt x="1474470" y="2150110"/>
                  <a:pt x="1493520" y="226314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735580" y="3936023"/>
            <a:ext cx="1943100" cy="1805945"/>
          </a:xfrm>
          <a:custGeom>
            <a:avLst/>
            <a:gdLst>
              <a:gd name="connsiteX0" fmla="*/ 0 w 1943100"/>
              <a:gd name="connsiteY0" fmla="*/ 0 h 1805945"/>
              <a:gd name="connsiteX1" fmla="*/ 144780 w 1943100"/>
              <a:gd name="connsiteY1" fmla="*/ 472440 h 1805945"/>
              <a:gd name="connsiteX2" fmla="*/ 579120 w 1943100"/>
              <a:gd name="connsiteY2" fmla="*/ 1348740 h 1805945"/>
              <a:gd name="connsiteX3" fmla="*/ 1272540 w 1943100"/>
              <a:gd name="connsiteY3" fmla="*/ 1805940 h 1805945"/>
              <a:gd name="connsiteX4" fmla="*/ 1943100 w 1943100"/>
              <a:gd name="connsiteY4" fmla="*/ 1341120 h 18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1805945">
                <a:moveTo>
                  <a:pt x="0" y="0"/>
                </a:moveTo>
                <a:cubicBezTo>
                  <a:pt x="24130" y="123825"/>
                  <a:pt x="48260" y="247650"/>
                  <a:pt x="144780" y="472440"/>
                </a:cubicBezTo>
                <a:cubicBezTo>
                  <a:pt x="241300" y="697230"/>
                  <a:pt x="391160" y="1126490"/>
                  <a:pt x="579120" y="1348740"/>
                </a:cubicBezTo>
                <a:cubicBezTo>
                  <a:pt x="767080" y="1570990"/>
                  <a:pt x="1045210" y="1807210"/>
                  <a:pt x="1272540" y="1805940"/>
                </a:cubicBezTo>
                <a:cubicBezTo>
                  <a:pt x="1499870" y="1804670"/>
                  <a:pt x="1721485" y="1572895"/>
                  <a:pt x="1943100" y="13411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#3 </a:t>
              </a:r>
              <a:r>
                <a:rPr lang="en-GB" sz="3200" dirty="0"/>
                <a:t>:: Describing Transforms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 descr="Graph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647978" cy="34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7574187">
                <a:off x="5346292" y="2468282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74187">
                <a:off x="5346292" y="2468282"/>
                <a:ext cx="1296144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7574187">
                <a:off x="3501036" y="2833063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𝑮𝒓𝒂𝒑𝒉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74187">
                <a:off x="3501036" y="2833063"/>
                <a:ext cx="12961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46723" y="4653136"/>
                <a:ext cx="542092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blue graph shows the line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What is the equation of graph G,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/>
                  <a:t>?</a:t>
                </a:r>
              </a:p>
              <a:p>
                <a:endParaRPr lang="en-GB" b="1" dirty="0"/>
              </a:p>
              <a:p>
                <a:r>
                  <a:rPr lang="en-GB" b="1" dirty="0"/>
                  <a:t>The graph has translated 5 units to the left.</a:t>
                </a:r>
              </a:p>
              <a:p>
                <a:r>
                  <a:rPr lang="en-GB" b="1" dirty="0">
                    <a:latin typeface="+mj-lt"/>
                  </a:rPr>
                  <a:t>This has affected the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b="1" dirty="0">
                    <a:latin typeface="+mj-lt"/>
                  </a:rPr>
                  <a:t> values, so we do the change inside the function and do the opposite, i.e. +5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>
                    <a:latin typeface="+mj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r>
                        <a:rPr lang="en-GB" b="1" i="1" smtClean="0">
                          <a:latin typeface="Cambria Math"/>
                        </a:rPr>
                        <m:t>(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𝟓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23" y="4653136"/>
                <a:ext cx="5420927" cy="2031325"/>
              </a:xfrm>
              <a:prstGeom prst="rect">
                <a:avLst/>
              </a:prstGeom>
              <a:blipFill>
                <a:blip r:embed="rId5"/>
                <a:stretch>
                  <a:fillRect l="-1012" t="-1497" b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672" y="5436677"/>
            <a:ext cx="5832647" cy="1160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06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Describing Transforms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the blue graph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, determine the equation of the red graph.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83613" cy="2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1816"/>
            <a:ext cx="3528392" cy="26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0656"/>
            <a:ext cx="3421854" cy="25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3212976"/>
                <a:ext cx="244827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12976"/>
                <a:ext cx="244827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6076" y="3554466"/>
                <a:ext cx="244827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3554466"/>
                <a:ext cx="244827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6136275"/>
                <a:ext cx="244827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(2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136275"/>
                <a:ext cx="244827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51" y="4077072"/>
            <a:ext cx="3951709" cy="25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8184" y="6100271"/>
                <a:ext cx="2448272" cy="7146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100271"/>
                <a:ext cx="244827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189018" y="3140968"/>
            <a:ext cx="1446878" cy="441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7840" y="3554466"/>
            <a:ext cx="14865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8001" y="6100271"/>
            <a:ext cx="1446878" cy="441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21236" y="6100270"/>
            <a:ext cx="1555219" cy="714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08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7" name="Picture 6" descr="../uploads/users/6190/images/img-6190-1515260259-37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913036"/>
            <a:ext cx="5184576" cy="3020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99592" y="3959076"/>
                <a:ext cx="6192688" cy="251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diagram shows part of the curve with equation </a:t>
                </a:r>
                <a:b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minimum point of the curve is at (2,–1) 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coordinates of the minimum point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59076"/>
                <a:ext cx="6192688" cy="2516586"/>
              </a:xfrm>
              <a:prstGeom prst="rect">
                <a:avLst/>
              </a:prstGeom>
              <a:blipFill>
                <a:blip r:embed="rId3"/>
                <a:stretch>
                  <a:fillRect l="-887" t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BA8C1B-AD10-44BF-89A0-6931E172C955}"/>
              </a:ext>
            </a:extLst>
          </p:cNvPr>
          <p:cNvSpPr/>
          <p:nvPr/>
        </p:nvSpPr>
        <p:spPr>
          <a:xfrm>
            <a:off x="3153152" y="5724294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D0C10-D001-45E8-A3C4-39B433AD107F}"/>
              </a:ext>
            </a:extLst>
          </p:cNvPr>
          <p:cNvSpPr txBox="1"/>
          <p:nvPr/>
        </p:nvSpPr>
        <p:spPr>
          <a:xfrm>
            <a:off x="6804248" y="1124744"/>
            <a:ext cx="187220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All questions in this exercise used with permission by Edexcel.</a:t>
            </a:r>
          </a:p>
        </p:txBody>
      </p:sp>
    </p:spTree>
    <p:extLst>
      <p:ext uri="{BB962C8B-B14F-4D97-AF65-F5344CB8AC3E}">
        <p14:creationId xmlns:p14="http://schemas.microsoft.com/office/powerpoint/2010/main" val="36816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7" name="Picture 6" descr="../uploads/users/6190/images/img-6190-1515260259-37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929928"/>
            <a:ext cx="5184576" cy="2643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19009" y="3831580"/>
                <a:ext cx="5888260" cy="251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diagram shows part of the curve with equation </a:t>
                </a:r>
                <a:b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minimum point of the curve is at (2,–1) 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coordinates of the minimum point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09" y="3831580"/>
                <a:ext cx="5888260" cy="2516586"/>
              </a:xfrm>
              <a:prstGeom prst="rect">
                <a:avLst/>
              </a:prstGeom>
              <a:blipFill>
                <a:blip r:embed="rId3"/>
                <a:stretch>
                  <a:fillRect l="-828" t="-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2D4510-70B4-483B-92E1-8FB51005F50D}"/>
              </a:ext>
            </a:extLst>
          </p:cNvPr>
          <p:cNvSpPr/>
          <p:nvPr/>
        </p:nvSpPr>
        <p:spPr>
          <a:xfrm>
            <a:off x="3153152" y="5724294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10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6F143-DB25-45D0-9FDA-389A63E03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357" y="4772829"/>
            <a:ext cx="2127343" cy="1443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155904" y="6066600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2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7" name="Picture 6" descr="../uploads/users/6190/images/img-6190-1551615029-9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3096344" cy="28951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27584" y="3861048"/>
                <a:ext cx="7560840" cy="2644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coordinates of the maximum point of the curve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coordinates of the maximum point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048"/>
                <a:ext cx="7560840" cy="2644827"/>
              </a:xfrm>
              <a:prstGeom prst="rect">
                <a:avLst/>
              </a:prstGeom>
              <a:blipFill>
                <a:blip r:embed="rId3"/>
                <a:stretch>
                  <a:fillRect l="-726" t="-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4F3359A-91B0-4128-9668-0799F03599E9}"/>
              </a:ext>
            </a:extLst>
          </p:cNvPr>
          <p:cNvSpPr/>
          <p:nvPr/>
        </p:nvSpPr>
        <p:spPr>
          <a:xfrm>
            <a:off x="3153152" y="5724294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71600" y="836712"/>
                <a:ext cx="4572000" cy="25165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a maximum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2,−7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coordinates of the minimum point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836712"/>
                <a:ext cx="4572000" cy="2516586"/>
              </a:xfrm>
              <a:prstGeom prst="rect">
                <a:avLst/>
              </a:prstGeom>
              <a:blipFill>
                <a:blip r:embed="rId2"/>
                <a:stretch>
                  <a:fillRect l="-1067" t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C7C0673-2F55-45A4-8140-666336EACA1C}"/>
              </a:ext>
            </a:extLst>
          </p:cNvPr>
          <p:cNvSpPr/>
          <p:nvPr/>
        </p:nvSpPr>
        <p:spPr>
          <a:xfrm>
            <a:off x="2627784" y="2621913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1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592" y="921662"/>
                <a:ext cx="5400600" cy="41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 is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≤360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21662"/>
                <a:ext cx="5400600" cy="418063"/>
              </a:xfrm>
              <a:prstGeom prst="rect">
                <a:avLst/>
              </a:prstGeom>
              <a:blipFill>
                <a:blip r:embed="rId2"/>
                <a:stretch>
                  <a:fillRect l="-1017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../uploads/users/6190/images/img-6190-1573305112-95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1360932"/>
            <a:ext cx="5544616" cy="3796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82092" y="5085308"/>
                <a:ext cx="6570476" cy="1385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≤360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a maximum at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coordinates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2" y="5085308"/>
                <a:ext cx="6570476" cy="1385957"/>
              </a:xfrm>
              <a:prstGeom prst="rect">
                <a:avLst/>
              </a:prstGeom>
              <a:blipFill>
                <a:blip r:embed="rId4"/>
                <a:stretch>
                  <a:fillRect l="-835" b="-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94655BE-BC42-4317-A202-C242FD8A5489}"/>
              </a:ext>
            </a:extLst>
          </p:cNvPr>
          <p:cNvSpPr/>
          <p:nvPr/>
        </p:nvSpPr>
        <p:spPr>
          <a:xfrm>
            <a:off x="4989544" y="5778286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77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896144"/>
                <a:ext cx="4320478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shown on the grid.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96144"/>
                <a:ext cx="4320478" cy="410882"/>
              </a:xfrm>
              <a:prstGeom prst="rect">
                <a:avLst/>
              </a:prstGeom>
              <a:blipFill>
                <a:blip r:embed="rId2"/>
                <a:stretch>
                  <a:fillRect l="-1271" t="-1493" r="-565" b="-19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../uploads/users/6190/images/img-6190-1519323459-93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412" y="1484784"/>
            <a:ext cx="4799708" cy="31683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44724" y="4653136"/>
                <a:ext cx="7543700" cy="130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a turning point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coordinates of the turning point of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24" y="4653136"/>
                <a:ext cx="7543700" cy="1304460"/>
              </a:xfrm>
              <a:prstGeom prst="rect">
                <a:avLst/>
              </a:prstGeom>
              <a:blipFill>
                <a:blip r:embed="rId4"/>
                <a:stretch>
                  <a:fillRect l="-728" t="-467" r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09AA3F5-3034-45D4-9683-6324890CB804}"/>
              </a:ext>
            </a:extLst>
          </p:cNvPr>
          <p:cNvSpPr/>
          <p:nvPr/>
        </p:nvSpPr>
        <p:spPr>
          <a:xfrm>
            <a:off x="3563888" y="5372417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4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pic>
        <p:nvPicPr>
          <p:cNvPr id="7" name="Picture 6" descr="../uploads/users/6190/images/img-6190-1551615029-9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934368"/>
            <a:ext cx="3528392" cy="3574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7944" y="1148668"/>
                <a:ext cx="4572000" cy="2202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coordinates of the maximum point of the curve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transformed to give 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Describe the transformation. 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148668"/>
                <a:ext cx="4572000" cy="2202654"/>
              </a:xfrm>
              <a:prstGeom prst="rect">
                <a:avLst/>
              </a:prstGeom>
              <a:blipFill>
                <a:blip r:embed="rId3"/>
                <a:stretch>
                  <a:fillRect l="-1333" t="-276" r="-1067" b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F7742-C532-4A81-81BF-8A55CE91A3EB}"/>
                  </a:ext>
                </a:extLst>
              </p:cNvPr>
              <p:cNvSpPr txBox="1"/>
              <p:nvPr/>
            </p:nvSpPr>
            <p:spPr>
              <a:xfrm>
                <a:off x="2195736" y="4855743"/>
                <a:ext cx="4320480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F7742-C532-4A81-81BF-8A55CE91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55743"/>
                <a:ext cx="4320480" cy="705771"/>
              </a:xfrm>
              <a:prstGeom prst="rect">
                <a:avLst/>
              </a:prstGeom>
              <a:blipFill>
                <a:blip r:embed="rId4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FADEA2-8721-4342-9563-5ECABA8B287F}"/>
              </a:ext>
            </a:extLst>
          </p:cNvPr>
          <p:cNvSpPr/>
          <p:nvPr/>
        </p:nvSpPr>
        <p:spPr>
          <a:xfrm>
            <a:off x="2891180" y="4694358"/>
            <a:ext cx="3337003" cy="1229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53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891910"/>
                <a:ext cx="4332148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shown on the grid.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91910"/>
                <a:ext cx="4332148" cy="410882"/>
              </a:xfrm>
              <a:prstGeom prst="rect">
                <a:avLst/>
              </a:prstGeom>
              <a:blipFill>
                <a:blip r:embed="rId2"/>
                <a:stretch>
                  <a:fillRect l="-1268" t="-1471" r="-563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../uploads/users/6190/images/img-6190-1514401731-77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1606957"/>
            <a:ext cx="6048672" cy="21820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71600" y="3819004"/>
                <a:ext cx="5400600" cy="1879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translation of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equation of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19004"/>
                <a:ext cx="5400600" cy="1879489"/>
              </a:xfrm>
              <a:prstGeom prst="rect">
                <a:avLst/>
              </a:prstGeom>
              <a:blipFill>
                <a:blip r:embed="rId4"/>
                <a:stretch>
                  <a:fillRect l="-903" t="-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FF4A195-C4FA-420E-9BBC-976BCDF70B08}"/>
              </a:ext>
            </a:extLst>
          </p:cNvPr>
          <p:cNvSpPr/>
          <p:nvPr/>
        </p:nvSpPr>
        <p:spPr>
          <a:xfrm>
            <a:off x="2864548" y="4977089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49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D2279B-B552-4CD4-9F4E-2A1D96827178}"/>
                  </a:ext>
                </a:extLst>
              </p:cNvPr>
              <p:cNvSpPr/>
              <p:nvPr/>
            </p:nvSpPr>
            <p:spPr>
              <a:xfrm>
                <a:off x="971600" y="914221"/>
                <a:ext cx="4320478" cy="391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shown on the grid.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D2279B-B552-4CD4-9F4E-2A1D96827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14221"/>
                <a:ext cx="4320478" cy="391454"/>
              </a:xfrm>
              <a:prstGeom prst="rect">
                <a:avLst/>
              </a:prstGeom>
              <a:blipFill>
                <a:blip r:embed="rId2"/>
                <a:stretch>
                  <a:fillRect l="-1128" t="-3125" r="-56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CCF3EF-1098-4634-B4F2-1CF44830ED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480720" cy="2804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EA5CC1-80C5-4A0A-81F9-CE3A17341FAB}"/>
                  </a:ext>
                </a:extLst>
              </p:cNvPr>
              <p:cNvSpPr/>
              <p:nvPr/>
            </p:nvSpPr>
            <p:spPr>
              <a:xfrm>
                <a:off x="989860" y="4457463"/>
                <a:ext cx="5382340" cy="1879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reflection of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equation of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EA5CC1-80C5-4A0A-81F9-CE3A17341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" y="4457463"/>
                <a:ext cx="5382340" cy="1879489"/>
              </a:xfrm>
              <a:prstGeom prst="rect">
                <a:avLst/>
              </a:prstGeom>
              <a:blipFill>
                <a:blip r:embed="rId4"/>
                <a:stretch>
                  <a:fillRect l="-906" t="-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58E0B25-BCE9-43F4-B2D1-CF80F24A6077}"/>
              </a:ext>
            </a:extLst>
          </p:cNvPr>
          <p:cNvSpPr/>
          <p:nvPr/>
        </p:nvSpPr>
        <p:spPr>
          <a:xfrm>
            <a:off x="3153152" y="5724294"/>
            <a:ext cx="1706880" cy="751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8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A00814-D6A9-4C8D-B22A-8977F3BC7CFB}"/>
                  </a:ext>
                </a:extLst>
              </p:cNvPr>
              <p:cNvSpPr/>
              <p:nvPr/>
            </p:nvSpPr>
            <p:spPr>
              <a:xfrm>
                <a:off x="1043608" y="836712"/>
                <a:ext cx="5472608" cy="77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is a sketch of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br>
                  <a:rPr lang="en-US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passes through the origin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A00814-D6A9-4C8D-B22A-8977F3BC7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836712"/>
                <a:ext cx="5472608" cy="779444"/>
              </a:xfrm>
              <a:prstGeom prst="rect">
                <a:avLst/>
              </a:prstGeom>
              <a:blipFill>
                <a:blip r:embed="rId2"/>
                <a:stretch>
                  <a:fillRect l="-1114" t="-781" b="-13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736B580-1810-4B13-90BE-893C631617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642053"/>
            <a:ext cx="4536504" cy="3076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72C04B-5A01-4FE7-8529-2E804E3499B8}"/>
                  </a:ext>
                </a:extLst>
              </p:cNvPr>
              <p:cNvSpPr/>
              <p:nvPr/>
            </p:nvSpPr>
            <p:spPr>
              <a:xfrm>
                <a:off x="1031774" y="4941168"/>
                <a:ext cx="5988497" cy="160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only vertex of the curve is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2,−4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been translated to give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72C04B-5A01-4FE7-8529-2E804E349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4" y="4941168"/>
                <a:ext cx="5988497" cy="1603581"/>
              </a:xfrm>
              <a:prstGeom prst="rect">
                <a:avLst/>
              </a:prstGeom>
              <a:blipFill>
                <a:blip r:embed="rId4"/>
                <a:stretch>
                  <a:fillRect l="-814" t="-760" b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A44037-6A92-47CE-9512-BBF8D74597B5}"/>
                  </a:ext>
                </a:extLst>
              </p:cNvPr>
              <p:cNvSpPr/>
              <p:nvPr/>
            </p:nvSpPr>
            <p:spPr>
              <a:xfrm>
                <a:off x="5112397" y="6075106"/>
                <a:ext cx="2255746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A44037-6A92-47CE-9512-BBF8D7459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97" y="6075106"/>
                <a:ext cx="2255746" cy="395558"/>
              </a:xfrm>
              <a:prstGeom prst="rect">
                <a:avLst/>
              </a:prstGeom>
              <a:blipFill>
                <a:blip r:embed="rId5"/>
                <a:stretch>
                  <a:fillRect l="-811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38ED3AA-194A-4CD7-8E5F-5309BAA8D8BA}"/>
              </a:ext>
            </a:extLst>
          </p:cNvPr>
          <p:cNvSpPr/>
          <p:nvPr/>
        </p:nvSpPr>
        <p:spPr>
          <a:xfrm>
            <a:off x="4809336" y="5793380"/>
            <a:ext cx="2714992" cy="875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39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1F072C-0F6F-47AD-AFB1-7DBCD01FE60F}"/>
                  </a:ext>
                </a:extLst>
              </p:cNvPr>
              <p:cNvSpPr/>
              <p:nvPr/>
            </p:nvSpPr>
            <p:spPr>
              <a:xfrm>
                <a:off x="971600" y="870846"/>
                <a:ext cx="4572000" cy="838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 is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the grid, draw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1F072C-0F6F-47AD-AFB1-7DBCD01FE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870846"/>
                <a:ext cx="4572000" cy="838243"/>
              </a:xfrm>
              <a:prstGeom prst="rect">
                <a:avLst/>
              </a:prstGeom>
              <a:blipFill>
                <a:blip r:embed="rId2"/>
                <a:stretch>
                  <a:fillRect l="-1067" t="-1460"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5D6E190-AB40-42E7-8523-DE4B346D63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2927" y="1844823"/>
            <a:ext cx="5345741" cy="33123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9C39A6-975D-4478-9A54-077C416D06D0}"/>
              </a:ext>
            </a:extLst>
          </p:cNvPr>
          <p:cNvCxnSpPr/>
          <p:nvPr/>
        </p:nvCxnSpPr>
        <p:spPr>
          <a:xfrm flipH="1">
            <a:off x="2483768" y="2132856"/>
            <a:ext cx="1152128" cy="21602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6A9F26-5168-4F0F-A851-CF129BEB79E8}"/>
              </a:ext>
            </a:extLst>
          </p:cNvPr>
          <p:cNvCxnSpPr>
            <a:cxnSpLocks/>
          </p:cNvCxnSpPr>
          <p:nvPr/>
        </p:nvCxnSpPr>
        <p:spPr>
          <a:xfrm>
            <a:off x="3635896" y="2132856"/>
            <a:ext cx="1131413" cy="22083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5D507-56AA-4822-AF01-16B5FB4842C9}"/>
              </a:ext>
            </a:extLst>
          </p:cNvPr>
          <p:cNvSpPr/>
          <p:nvPr/>
        </p:nvSpPr>
        <p:spPr>
          <a:xfrm>
            <a:off x="3160060" y="5696426"/>
            <a:ext cx="2060011" cy="7178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Reveal</a:t>
            </a:r>
          </a:p>
        </p:txBody>
      </p:sp>
    </p:spTree>
    <p:extLst>
      <p:ext uri="{BB962C8B-B14F-4D97-AF65-F5344CB8AC3E}">
        <p14:creationId xmlns:p14="http://schemas.microsoft.com/office/powerpoint/2010/main" val="30463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5677B3-02D8-47F2-A3D8-989B47293502}"/>
                  </a:ext>
                </a:extLst>
              </p:cNvPr>
              <p:cNvSpPr/>
              <p:nvPr/>
            </p:nvSpPr>
            <p:spPr>
              <a:xfrm>
                <a:off x="971600" y="870846"/>
                <a:ext cx="4572000" cy="838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 is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the grid, draw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5677B3-02D8-47F2-A3D8-989B47293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870846"/>
                <a:ext cx="4572000" cy="838243"/>
              </a:xfrm>
              <a:prstGeom prst="rect">
                <a:avLst/>
              </a:prstGeom>
              <a:blipFill>
                <a:blip r:embed="rId2"/>
                <a:stretch>
                  <a:fillRect l="-1067" t="-1460"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5F178A4-DB9C-4541-978A-1ACB2E606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1916830"/>
            <a:ext cx="5239811" cy="36003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36BA30-ED91-4D9C-A4BC-DAA4D7AC3505}"/>
              </a:ext>
            </a:extLst>
          </p:cNvPr>
          <p:cNvCxnSpPr>
            <a:cxnSpLocks/>
          </p:cNvCxnSpPr>
          <p:nvPr/>
        </p:nvCxnSpPr>
        <p:spPr>
          <a:xfrm>
            <a:off x="2539014" y="3116062"/>
            <a:ext cx="1096882" cy="12251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46327B-E3C4-40C5-A234-6EC44A913072}"/>
              </a:ext>
            </a:extLst>
          </p:cNvPr>
          <p:cNvCxnSpPr>
            <a:cxnSpLocks/>
          </p:cNvCxnSpPr>
          <p:nvPr/>
        </p:nvCxnSpPr>
        <p:spPr>
          <a:xfrm flipH="1">
            <a:off x="1411550" y="3116062"/>
            <a:ext cx="1127464" cy="1189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1361B-8025-4CD7-A653-8464E6F29AB3}"/>
              </a:ext>
            </a:extLst>
          </p:cNvPr>
          <p:cNvSpPr/>
          <p:nvPr/>
        </p:nvSpPr>
        <p:spPr>
          <a:xfrm>
            <a:off x="3160060" y="5696426"/>
            <a:ext cx="2060011" cy="7178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Reveal</a:t>
            </a:r>
          </a:p>
        </p:txBody>
      </p:sp>
    </p:spTree>
    <p:extLst>
      <p:ext uri="{BB962C8B-B14F-4D97-AF65-F5344CB8AC3E}">
        <p14:creationId xmlns:p14="http://schemas.microsoft.com/office/powerpoint/2010/main" val="22337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5076056" y="2897485"/>
            <a:ext cx="1124623" cy="1324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What are Functions?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2511273" y="2920244"/>
            <a:ext cx="1124623" cy="1324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691680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880952"/>
            <a:ext cx="846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function is something which provides a rule on </a:t>
            </a:r>
            <a:r>
              <a:rPr lang="en-GB" sz="2000" b="1" dirty="0"/>
              <a:t>how to map inputs to outputs</a:t>
            </a:r>
            <a:r>
              <a:rPr lang="en-GB" sz="2000" dirty="0"/>
              <a:t>.</a:t>
            </a:r>
          </a:p>
          <a:p>
            <a:r>
              <a:rPr lang="en-GB" sz="2000" dirty="0"/>
              <a:t>You might have seen this as a ‘number machine’.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5880" y="48484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3433" y="4803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Name of the function (usually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843808" y="5649854"/>
            <a:ext cx="739425" cy="22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</p:cNvCxnSpPr>
          <p:nvPr/>
        </p:nvCxnSpPr>
        <p:spPr>
          <a:xfrm>
            <a:off x="4379936" y="5217821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87489" y="5171322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3959932" y="4026112"/>
            <a:ext cx="86409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47201" y="4774234"/>
            <a:ext cx="5665470" cy="1656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33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79847B-8389-4E81-BBD6-B0156A1FE96E}"/>
                  </a:ext>
                </a:extLst>
              </p:cNvPr>
              <p:cNvSpPr/>
              <p:nvPr/>
            </p:nvSpPr>
            <p:spPr>
              <a:xfrm>
                <a:off x="971600" y="917348"/>
                <a:ext cx="7344816" cy="3046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coordinates of the turning point of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4,9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Hence describe the single transformation which maps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onto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Completing the square: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Therefore: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79847B-8389-4E81-BBD6-B0156A1FE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17348"/>
                <a:ext cx="7344816" cy="3046603"/>
              </a:xfrm>
              <a:prstGeom prst="rect">
                <a:avLst/>
              </a:prstGeom>
              <a:blipFill>
                <a:blip r:embed="rId2"/>
                <a:stretch>
                  <a:fillRect l="-664" t="-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0760980-760F-4660-8F78-4F99F16999D1}"/>
              </a:ext>
            </a:extLst>
          </p:cNvPr>
          <p:cNvSpPr/>
          <p:nvPr/>
        </p:nvSpPr>
        <p:spPr>
          <a:xfrm>
            <a:off x="859148" y="2708919"/>
            <a:ext cx="5873092" cy="15121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B4A808-F8FC-43AE-9340-C7D19D184EE7}"/>
                  </a:ext>
                </a:extLst>
              </p:cNvPr>
              <p:cNvSpPr/>
              <p:nvPr/>
            </p:nvSpPr>
            <p:spPr>
              <a:xfrm>
                <a:off x="971600" y="910448"/>
                <a:ext cx="5976664" cy="395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 is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B4A808-F8FC-43AE-9340-C7D19D18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10448"/>
                <a:ext cx="5976664" cy="395558"/>
              </a:xfrm>
              <a:prstGeom prst="rect">
                <a:avLst/>
              </a:prstGeom>
              <a:blipFill>
                <a:blip r:embed="rId2"/>
                <a:stretch>
                  <a:fillRect l="-815"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A0475C-8749-4777-B065-665A496A30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355" y="1484784"/>
            <a:ext cx="2574533" cy="15841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42D0BA-9BF2-4A22-8D48-7F8FC0D764B6}"/>
              </a:ext>
            </a:extLst>
          </p:cNvPr>
          <p:cNvSpPr/>
          <p:nvPr/>
        </p:nvSpPr>
        <p:spPr>
          <a:xfrm>
            <a:off x="3748246" y="1884713"/>
            <a:ext cx="440639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the following graphs to the equations.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E99F4-3E39-4300-90E5-B975E83DDD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82" y="3356992"/>
            <a:ext cx="3471326" cy="3022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941DD-7EEC-40B8-AA49-67FCFD40C53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7126" y="3140968"/>
            <a:ext cx="3000375" cy="1553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2E03B04-D913-43D2-B7D3-CF5170211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179082"/>
                  </p:ext>
                </p:extLst>
              </p:nvPr>
            </p:nvGraphicFramePr>
            <p:xfrm>
              <a:off x="5522898" y="4627967"/>
              <a:ext cx="2104264" cy="186188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06666">
                      <a:extLst>
                        <a:ext uri="{9D8B030D-6E8A-4147-A177-3AD203B41FA5}">
                          <a16:colId xmlns:a16="http://schemas.microsoft.com/office/drawing/2014/main" val="1280537850"/>
                        </a:ext>
                      </a:extLst>
                    </a:gridCol>
                    <a:gridCol w="1097598">
                      <a:extLst>
                        <a:ext uri="{9D8B030D-6E8A-4147-A177-3AD203B41FA5}">
                          <a16:colId xmlns:a16="http://schemas.microsoft.com/office/drawing/2014/main" val="5895476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Equation 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Graph 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356061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=2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C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46128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=−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D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06983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2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A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404914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F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87484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>
                                        <a:effectLst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100">
                                        <a:effectLst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B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08306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</a:rPr>
                                  <m:t>𝑦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=−2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𝑠𝑖𝑛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1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E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9621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2E03B04-D913-43D2-B7D3-CF5170211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179082"/>
                  </p:ext>
                </p:extLst>
              </p:nvPr>
            </p:nvGraphicFramePr>
            <p:xfrm>
              <a:off x="5522898" y="4627967"/>
              <a:ext cx="2104264" cy="186188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06666">
                      <a:extLst>
                        <a:ext uri="{9D8B030D-6E8A-4147-A177-3AD203B41FA5}">
                          <a16:colId xmlns:a16="http://schemas.microsoft.com/office/drawing/2014/main" val="1280537850"/>
                        </a:ext>
                      </a:extLst>
                    </a:gridCol>
                    <a:gridCol w="1097598">
                      <a:extLst>
                        <a:ext uri="{9D8B030D-6E8A-4147-A177-3AD203B41FA5}">
                          <a16:colId xmlns:a16="http://schemas.microsoft.com/office/drawing/2014/main" val="589547677"/>
                        </a:ext>
                      </a:extLst>
                    </a:gridCol>
                  </a:tblGrid>
                  <a:tr h="1814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Equation 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Graph 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35606125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81395" r="-111446" b="-5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C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4612857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177273" r="-111446" b="-4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D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0698384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283721" r="-111446" b="-3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A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40491413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383721" r="-111446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F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8748417"/>
                      </a:ext>
                    </a:extLst>
                  </a:tr>
                  <a:tr h="360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346667" r="-11144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B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0830667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" t="-623256" r="-111446" b="-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E</a:t>
                          </a:r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9621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4E4A547-060D-4845-B1B2-C153A77204FB}"/>
              </a:ext>
            </a:extLst>
          </p:cNvPr>
          <p:cNvSpPr/>
          <p:nvPr/>
        </p:nvSpPr>
        <p:spPr>
          <a:xfrm>
            <a:off x="6514223" y="4793941"/>
            <a:ext cx="1102817" cy="1671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07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78669" y="95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(on provided sheet)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920" y="929928"/>
            <a:ext cx="5104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172EF-4D13-4771-9F3A-6CBD4D0189CC}"/>
              </a:ext>
            </a:extLst>
          </p:cNvPr>
          <p:cNvSpPr/>
          <p:nvPr/>
        </p:nvSpPr>
        <p:spPr>
          <a:xfrm>
            <a:off x="899592" y="91833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sketch of the curve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+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≤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≤ 360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1594B-C2DA-4D40-B52A-30626D2B8E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400" y="1700807"/>
            <a:ext cx="4752528" cy="2592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165472-8D19-4A7D-A72A-63F6063BFF64}"/>
                  </a:ext>
                </a:extLst>
              </p:cNvPr>
              <p:cNvSpPr/>
              <p:nvPr/>
            </p:nvSpPr>
            <p:spPr>
              <a:xfrm>
                <a:off x="621424" y="4260535"/>
                <a:ext cx="7128792" cy="251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Find the values of </a:t>
                </a:r>
                <a:r>
                  <a:rPr lang="en-US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controls the horizontal stretch. Ordinarily a cos graph does ‘one cycle’ per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𝟑𝟔𝟎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but above it does 3, so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Ordinarily a cos graph goes from -1 to 1 on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-axis, i.e. a height of 2. But above the height is 4, so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But this would make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between -2 and 2, so we need to add 1 to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165472-8D19-4A7D-A72A-63F6063BF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4" y="4260535"/>
                <a:ext cx="7128792" cy="2511200"/>
              </a:xfrm>
              <a:prstGeom prst="rect">
                <a:avLst/>
              </a:prstGeom>
              <a:blipFill>
                <a:blip r:embed="rId3"/>
                <a:stretch>
                  <a:fillRect l="-513" t="-485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AAC1F2D-1066-4A84-A235-70CC250ABF63}"/>
              </a:ext>
            </a:extLst>
          </p:cNvPr>
          <p:cNvSpPr/>
          <p:nvPr/>
        </p:nvSpPr>
        <p:spPr>
          <a:xfrm>
            <a:off x="621424" y="4680277"/>
            <a:ext cx="7324091" cy="19868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7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0473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Using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052736"/>
                <a:ext cx="5904656" cy="2531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/>
                  <a:t> be a function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5904656" cy="2531975"/>
              </a:xfrm>
              <a:prstGeom prst="rect">
                <a:avLst/>
              </a:prstGeom>
              <a:blipFill>
                <a:blip r:embed="rId2"/>
                <a:stretch>
                  <a:fillRect l="-1653" t="-1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0192" y="1772816"/>
                <a:ext cx="237626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We’re making the input 3, so substitute each instance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3.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772816"/>
                <a:ext cx="2376264" cy="923330"/>
              </a:xfrm>
              <a:prstGeom prst="rect">
                <a:avLst/>
              </a:prstGeom>
              <a:blipFill>
                <a:blip r:embed="rId3"/>
                <a:stretch>
                  <a:fillRect l="-1523" t="-2581" r="-3553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004048" y="1988840"/>
            <a:ext cx="1296144" cy="32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0192" y="3089513"/>
                <a:ext cx="2664296" cy="20313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Don’t be upset by the fact we’re substituting in an algebraic expression rather than a number. The principle remains the same: we replace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the expression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089513"/>
                <a:ext cx="2664296" cy="2031325"/>
              </a:xfrm>
              <a:prstGeom prst="rect">
                <a:avLst/>
              </a:prstGeom>
              <a:blipFill>
                <a:blip r:embed="rId4"/>
                <a:stretch>
                  <a:fillRect l="-1357" t="-1187" r="-1584" b="-3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5908431" y="2919046"/>
            <a:ext cx="391761" cy="25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20924" y="1620727"/>
            <a:ext cx="2333138" cy="5832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0910" y="2203939"/>
            <a:ext cx="2333138" cy="4571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81974" y="2661138"/>
            <a:ext cx="3232671" cy="422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3736" y="3077236"/>
            <a:ext cx="2149250" cy="4748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1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Transformations of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Suppose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3024336" cy="461665"/>
              </a:xfrm>
              <a:prstGeom prst="rect">
                <a:avLst/>
              </a:prstGeom>
              <a:blipFill>
                <a:blip r:embed="rId2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6056" y="836712"/>
                <a:ext cx="3600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836712"/>
                <a:ext cx="3600400" cy="470000"/>
              </a:xfrm>
              <a:prstGeom prst="rect">
                <a:avLst/>
              </a:prstGeom>
              <a:blipFill>
                <a:blip r:embed="rId3"/>
                <a:stretch>
                  <a:fillRect l="-2712" t="-7792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572000" y="908720"/>
            <a:ext cx="0" cy="4752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1988840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88840"/>
                <a:ext cx="2520280" cy="461665"/>
              </a:xfrm>
              <a:prstGeom prst="rect">
                <a:avLst/>
              </a:prstGeom>
              <a:blipFill>
                <a:blip r:embed="rId4"/>
                <a:stretch>
                  <a:fillRect l="-387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6055" y="1988840"/>
                <a:ext cx="3438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2400" dirty="0"/>
                  <a:t>:</a:t>
                </a:r>
                <a:endParaRPr lang="en-GB" sz="2400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5" y="1988840"/>
                <a:ext cx="3438951" cy="461665"/>
              </a:xfrm>
              <a:prstGeom prst="rect">
                <a:avLst/>
              </a:prstGeom>
              <a:blipFill>
                <a:blip r:embed="rId5"/>
                <a:stretch>
                  <a:fillRect l="-28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2051720" y="1340768"/>
            <a:ext cx="360040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372200" y="1340768"/>
            <a:ext cx="360040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7584" y="5013176"/>
            <a:ext cx="295232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67744" y="3068960"/>
            <a:ext cx="0" cy="26642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025718" y="3363402"/>
            <a:ext cx="2576223" cy="1665799"/>
          </a:xfrm>
          <a:custGeom>
            <a:avLst/>
            <a:gdLst>
              <a:gd name="connsiteX0" fmla="*/ 0 w 2576223"/>
              <a:gd name="connsiteY0" fmla="*/ 0 h 1665799"/>
              <a:gd name="connsiteX1" fmla="*/ 230588 w 2576223"/>
              <a:gd name="connsiteY1" fmla="*/ 707666 h 1665799"/>
              <a:gd name="connsiteX2" fmla="*/ 620202 w 2576223"/>
              <a:gd name="connsiteY2" fmla="*/ 1343770 h 1665799"/>
              <a:gd name="connsiteX3" fmla="*/ 1033670 w 2576223"/>
              <a:gd name="connsiteY3" fmla="*/ 1614115 h 1665799"/>
              <a:gd name="connsiteX4" fmla="*/ 1248355 w 2576223"/>
              <a:gd name="connsiteY4" fmla="*/ 1653871 h 1665799"/>
              <a:gd name="connsiteX5" fmla="*/ 1510748 w 2576223"/>
              <a:gd name="connsiteY5" fmla="*/ 1622066 h 1665799"/>
              <a:gd name="connsiteX6" fmla="*/ 1852654 w 2576223"/>
              <a:gd name="connsiteY6" fmla="*/ 1455088 h 1665799"/>
              <a:gd name="connsiteX7" fmla="*/ 2242268 w 2576223"/>
              <a:gd name="connsiteY7" fmla="*/ 1033669 h 1665799"/>
              <a:gd name="connsiteX8" fmla="*/ 2472856 w 2576223"/>
              <a:gd name="connsiteY8" fmla="*/ 453224 h 1665799"/>
              <a:gd name="connsiteX9" fmla="*/ 2576223 w 2576223"/>
              <a:gd name="connsiteY9" fmla="*/ 31805 h 16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223" h="1665799">
                <a:moveTo>
                  <a:pt x="0" y="0"/>
                </a:moveTo>
                <a:cubicBezTo>
                  <a:pt x="63610" y="241852"/>
                  <a:pt x="127221" y="483704"/>
                  <a:pt x="230588" y="707666"/>
                </a:cubicBezTo>
                <a:cubicBezTo>
                  <a:pt x="333955" y="931628"/>
                  <a:pt x="486355" y="1192695"/>
                  <a:pt x="620202" y="1343770"/>
                </a:cubicBezTo>
                <a:cubicBezTo>
                  <a:pt x="754049" y="1494845"/>
                  <a:pt x="928978" y="1562431"/>
                  <a:pt x="1033670" y="1614115"/>
                </a:cubicBezTo>
                <a:cubicBezTo>
                  <a:pt x="1138362" y="1665799"/>
                  <a:pt x="1168842" y="1652546"/>
                  <a:pt x="1248355" y="1653871"/>
                </a:cubicBezTo>
                <a:cubicBezTo>
                  <a:pt x="1327868" y="1655196"/>
                  <a:pt x="1410032" y="1655197"/>
                  <a:pt x="1510748" y="1622066"/>
                </a:cubicBezTo>
                <a:cubicBezTo>
                  <a:pt x="1611465" y="1588936"/>
                  <a:pt x="1730734" y="1553154"/>
                  <a:pt x="1852654" y="1455088"/>
                </a:cubicBezTo>
                <a:cubicBezTo>
                  <a:pt x="1974574" y="1357022"/>
                  <a:pt x="2138901" y="1200646"/>
                  <a:pt x="2242268" y="1033669"/>
                </a:cubicBezTo>
                <a:cubicBezTo>
                  <a:pt x="2345635" y="866692"/>
                  <a:pt x="2417197" y="620201"/>
                  <a:pt x="2472856" y="453224"/>
                </a:cubicBezTo>
                <a:cubicBezTo>
                  <a:pt x="2528515" y="286247"/>
                  <a:pt x="2552369" y="159026"/>
                  <a:pt x="2576223" y="31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07904" y="47971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797152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1720" y="278092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80928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7864820">
                <a:off x="2592516" y="3971109"/>
                <a:ext cx="1121719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64820">
                <a:off x="2592516" y="3971109"/>
                <a:ext cx="1121719" cy="368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436096" y="5013176"/>
            <a:ext cx="295232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76256" y="3068960"/>
            <a:ext cx="0" cy="26642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076056" y="3356992"/>
            <a:ext cx="2576223" cy="1665799"/>
          </a:xfrm>
          <a:custGeom>
            <a:avLst/>
            <a:gdLst>
              <a:gd name="connsiteX0" fmla="*/ 0 w 2576223"/>
              <a:gd name="connsiteY0" fmla="*/ 0 h 1665799"/>
              <a:gd name="connsiteX1" fmla="*/ 230588 w 2576223"/>
              <a:gd name="connsiteY1" fmla="*/ 707666 h 1665799"/>
              <a:gd name="connsiteX2" fmla="*/ 620202 w 2576223"/>
              <a:gd name="connsiteY2" fmla="*/ 1343770 h 1665799"/>
              <a:gd name="connsiteX3" fmla="*/ 1033670 w 2576223"/>
              <a:gd name="connsiteY3" fmla="*/ 1614115 h 1665799"/>
              <a:gd name="connsiteX4" fmla="*/ 1248355 w 2576223"/>
              <a:gd name="connsiteY4" fmla="*/ 1653871 h 1665799"/>
              <a:gd name="connsiteX5" fmla="*/ 1510748 w 2576223"/>
              <a:gd name="connsiteY5" fmla="*/ 1622066 h 1665799"/>
              <a:gd name="connsiteX6" fmla="*/ 1852654 w 2576223"/>
              <a:gd name="connsiteY6" fmla="*/ 1455088 h 1665799"/>
              <a:gd name="connsiteX7" fmla="*/ 2242268 w 2576223"/>
              <a:gd name="connsiteY7" fmla="*/ 1033669 h 1665799"/>
              <a:gd name="connsiteX8" fmla="*/ 2472856 w 2576223"/>
              <a:gd name="connsiteY8" fmla="*/ 453224 h 1665799"/>
              <a:gd name="connsiteX9" fmla="*/ 2576223 w 2576223"/>
              <a:gd name="connsiteY9" fmla="*/ 31805 h 16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223" h="1665799">
                <a:moveTo>
                  <a:pt x="0" y="0"/>
                </a:moveTo>
                <a:cubicBezTo>
                  <a:pt x="63610" y="241852"/>
                  <a:pt x="127221" y="483704"/>
                  <a:pt x="230588" y="707666"/>
                </a:cubicBezTo>
                <a:cubicBezTo>
                  <a:pt x="333955" y="931628"/>
                  <a:pt x="486355" y="1192695"/>
                  <a:pt x="620202" y="1343770"/>
                </a:cubicBezTo>
                <a:cubicBezTo>
                  <a:pt x="754049" y="1494845"/>
                  <a:pt x="928978" y="1562431"/>
                  <a:pt x="1033670" y="1614115"/>
                </a:cubicBezTo>
                <a:cubicBezTo>
                  <a:pt x="1138362" y="1665799"/>
                  <a:pt x="1168842" y="1652546"/>
                  <a:pt x="1248355" y="1653871"/>
                </a:cubicBezTo>
                <a:cubicBezTo>
                  <a:pt x="1327868" y="1655196"/>
                  <a:pt x="1410032" y="1655197"/>
                  <a:pt x="1510748" y="1622066"/>
                </a:cubicBezTo>
                <a:cubicBezTo>
                  <a:pt x="1611465" y="1588936"/>
                  <a:pt x="1730734" y="1553154"/>
                  <a:pt x="1852654" y="1455088"/>
                </a:cubicBezTo>
                <a:cubicBezTo>
                  <a:pt x="1974574" y="1357022"/>
                  <a:pt x="2138901" y="1200646"/>
                  <a:pt x="2242268" y="1033669"/>
                </a:cubicBezTo>
                <a:cubicBezTo>
                  <a:pt x="2345635" y="866692"/>
                  <a:pt x="2417197" y="620201"/>
                  <a:pt x="2472856" y="453224"/>
                </a:cubicBezTo>
                <a:cubicBezTo>
                  <a:pt x="2528515" y="286247"/>
                  <a:pt x="2552369" y="159026"/>
                  <a:pt x="2576223" y="318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6416" y="47971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797152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0232" y="278092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80928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7864820">
                <a:off x="6605923" y="3515652"/>
                <a:ext cx="149790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64820">
                <a:off x="6605923" y="3515652"/>
                <a:ext cx="1497907" cy="368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3776" y="497800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76" y="4978007"/>
                <a:ext cx="432048" cy="369332"/>
              </a:xfrm>
              <a:prstGeom prst="rect">
                <a:avLst/>
              </a:prstGeom>
              <a:blipFill>
                <a:blip r:embed="rId12"/>
                <a:stretch>
                  <a:fillRect r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5696" y="5810273"/>
                <a:ext cx="55446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do you notice about the relationship between the graphs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The graph/line has translated 2 units to the left.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10273"/>
                <a:ext cx="5544616" cy="923330"/>
              </a:xfrm>
              <a:prstGeom prst="rect">
                <a:avLst/>
              </a:prstGeom>
              <a:blipFill>
                <a:blip r:embed="rId13"/>
                <a:stretch>
                  <a:fillRect l="-87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50625" y="2575121"/>
            <a:ext cx="3672408" cy="3168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9326" y="2547410"/>
            <a:ext cx="3672408" cy="3168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86918" y="779729"/>
            <a:ext cx="1428836" cy="498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77236" y="6424245"/>
            <a:ext cx="5086271" cy="402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0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1784838"/>
            <a:ext cx="9142856" cy="15474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Transformations of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12597"/>
                <a:ext cx="7416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saw that sketching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 decreases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by 2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Can we come with rules more generally for how modifications inside and outside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sz="1600" dirty="0"/>
                  <a:t> will affect the graph?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12597"/>
                <a:ext cx="7416824" cy="830997"/>
              </a:xfrm>
              <a:prstGeom prst="rect">
                <a:avLst/>
              </a:prstGeom>
              <a:blipFill>
                <a:blip r:embed="rId2"/>
                <a:stretch>
                  <a:fillRect l="-411" t="-2206" r="-49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93785" y="1980112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Affects which axis?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4025" y="198011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we expect or opposite?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3545" y="2340152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inside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5" y="2340152"/>
                <a:ext cx="2160240" cy="369332"/>
              </a:xfrm>
              <a:prstGeom prst="rect">
                <a:avLst/>
              </a:prstGeom>
              <a:blipFill>
                <a:blip r:embed="rId3"/>
                <a:stretch>
                  <a:fillRect l="-1671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3545" y="2772200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outside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5" y="2772200"/>
                <a:ext cx="2160240" cy="369332"/>
              </a:xfrm>
              <a:prstGeom prst="rect">
                <a:avLst/>
              </a:prstGeom>
              <a:blipFill>
                <a:blip r:embed="rId4"/>
                <a:stretch>
                  <a:fillRect l="-1671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09809" y="23401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09" y="2340152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09809" y="270019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09" y="2700192"/>
                <a:ext cx="1944216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26033" y="2340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6033" y="2772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expect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545" y="1836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1809" y="4362163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09" y="4362163"/>
                <a:ext cx="1800200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2584" y="4231200"/>
                <a:ext cx="2384412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84" y="4231200"/>
                <a:ext cx="2384412" cy="605550"/>
              </a:xfrm>
              <a:prstGeom prst="rect">
                <a:avLst/>
              </a:prstGeom>
              <a:blipFill>
                <a:blip r:embed="rId8"/>
                <a:stretch>
                  <a:fillRect l="-2813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2783450" y="441820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7" name="Rectangle 26"/>
          <p:cNvSpPr/>
          <p:nvPr/>
        </p:nvSpPr>
        <p:spPr>
          <a:xfrm>
            <a:off x="2893785" y="2339862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54025" y="2340152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3785" y="2771910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54025" y="2772200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528" y="3839744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Hence describe the transformation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to: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39744"/>
                <a:ext cx="5328592" cy="369332"/>
              </a:xfrm>
              <a:prstGeom prst="rect">
                <a:avLst/>
              </a:prstGeom>
              <a:blipFill>
                <a:blip r:embed="rId9"/>
                <a:stretch>
                  <a:fillRect l="-91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035608" y="4364107"/>
                <a:ext cx="2069281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(i.e. reduce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values by 2)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08" y="4364107"/>
                <a:ext cx="2069281" cy="307777"/>
              </a:xfrm>
              <a:prstGeom prst="rect">
                <a:avLst/>
              </a:prstGeom>
              <a:blipFill>
                <a:blip r:embed="rId10"/>
                <a:stretch>
                  <a:fillRect l="-291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2739" y="4862001"/>
                <a:ext cx="1719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9" y="4862001"/>
                <a:ext cx="1719962" cy="40011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3514" y="4731038"/>
                <a:ext cx="239397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14" y="4731038"/>
                <a:ext cx="2393976" cy="605550"/>
              </a:xfrm>
              <a:prstGeom prst="rect">
                <a:avLst/>
              </a:prstGeom>
              <a:blipFill>
                <a:blip r:embed="rId12"/>
                <a:stretch>
                  <a:fillRect l="-2545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/>
          <p:cNvSpPr/>
          <p:nvPr/>
        </p:nvSpPr>
        <p:spPr>
          <a:xfrm>
            <a:off x="2768702" y="49524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031138" y="4851245"/>
                <a:ext cx="2137251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(i.e. increase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 by 3)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38" y="4851245"/>
                <a:ext cx="2137251" cy="307777"/>
              </a:xfrm>
              <a:prstGeom prst="rect">
                <a:avLst/>
              </a:prstGeom>
              <a:blipFill>
                <a:blip r:embed="rId13"/>
                <a:stretch>
                  <a:fillRect l="-282" r="-282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0039" y="5387239"/>
                <a:ext cx="1719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9" y="5387239"/>
                <a:ext cx="1719962" cy="400110"/>
              </a:xfrm>
              <a:prstGeom prst="rect">
                <a:avLst/>
              </a:prstGeom>
              <a:blipFill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40814" y="5294376"/>
                <a:ext cx="229237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14" y="5294376"/>
                <a:ext cx="2292376" cy="605550"/>
              </a:xfrm>
              <a:prstGeom prst="rect">
                <a:avLst/>
              </a:prstGeom>
              <a:blipFill>
                <a:blip r:embed="rId15"/>
                <a:stretch>
                  <a:fillRect l="-2660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43"/>
          <p:cNvSpPr/>
          <p:nvPr/>
        </p:nvSpPr>
        <p:spPr>
          <a:xfrm>
            <a:off x="2768082" y="547804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031138" y="5422608"/>
                <a:ext cx="2137251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(i.e. increase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values by 1)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38" y="5422608"/>
                <a:ext cx="2137251" cy="307777"/>
              </a:xfrm>
              <a:prstGeom prst="rect">
                <a:avLst/>
              </a:prstGeom>
              <a:blipFill>
                <a:blip r:embed="rId16"/>
                <a:stretch>
                  <a:fillRect l="-282" r="-282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4639" y="5934910"/>
                <a:ext cx="1719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9" y="5934910"/>
                <a:ext cx="1719962" cy="40011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28114" y="5816647"/>
                <a:ext cx="2825776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Translation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14" y="5816647"/>
                <a:ext cx="2825776" cy="611834"/>
              </a:xfrm>
              <a:prstGeom prst="rect">
                <a:avLst/>
              </a:prstGeom>
              <a:blipFill>
                <a:blip r:embed="rId18"/>
                <a:stretch>
                  <a:fillRect l="-2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>
            <a:off x="2758050" y="599094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6016996" y="5961261"/>
                <a:ext cx="2151393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(i.e. reduce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 by 5)</a:t>
                </a: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96" y="5961261"/>
                <a:ext cx="2151393" cy="307777"/>
              </a:xfrm>
              <a:prstGeom prst="rect">
                <a:avLst/>
              </a:prstGeom>
              <a:blipFill>
                <a:blip r:embed="rId19"/>
                <a:stretch>
                  <a:fillRect l="-280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628113" y="4291159"/>
            <a:ext cx="4667275" cy="491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28113" y="4785066"/>
            <a:ext cx="4667275" cy="491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28113" y="5281953"/>
            <a:ext cx="4667275" cy="567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28112" y="5854847"/>
            <a:ext cx="4667275" cy="585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9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7" grpId="0" animBg="1"/>
      <p:bldP spid="28" grpId="0" animBg="1"/>
      <p:bldP spid="29" grpId="0" animBg="1"/>
      <p:bldP spid="30" grpId="0" animBg="1"/>
      <p:bldP spid="35" grpId="0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20628"/>
            <a:ext cx="6312033" cy="489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#1 </a:t>
              </a:r>
              <a:r>
                <a:rPr lang="en-GB" sz="3200" dirty="0"/>
                <a:t>:: Effect on specific points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an exam question might just ask you to determine the effect of the graph transformation on a single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966360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966360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" t="-106452" r="-17913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545" t="-106452" r="-17575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" t="-209836" r="-17913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545" t="-209836" r="-1757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102916" y="60043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0316" y="60043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-1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8785" y="5908562"/>
            <a:ext cx="1538515" cy="581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541" y="5275801"/>
                <a:ext cx="274759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-5 is inside the function,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and ‘does the opposite’, i.e. we +5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41" y="5275801"/>
                <a:ext cx="2747595" cy="830997"/>
              </a:xfrm>
              <a:prstGeom prst="rect">
                <a:avLst/>
              </a:prstGeom>
              <a:blipFill>
                <a:blip r:embed="rId4"/>
                <a:stretch>
                  <a:fillRect l="-659" t="-709" r="-2418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92602" y="6296784"/>
                <a:ext cx="2747595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is unaffected.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02" y="6296784"/>
                <a:ext cx="2747595" cy="338554"/>
              </a:xfrm>
              <a:prstGeom prst="rect">
                <a:avLst/>
              </a:prstGeom>
              <a:blipFill>
                <a:blip r:embed="rId5"/>
                <a:stretch>
                  <a:fillRect l="-659" t="-1695" b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1498600" y="5373216"/>
            <a:ext cx="1549941" cy="46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17800" y="6273800"/>
            <a:ext cx="1553705" cy="16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277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 Example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060568" y="4781726"/>
            <a:ext cx="10801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(5, -4)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360" y="5905101"/>
            <a:ext cx="10801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(-2, 2)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0568" y="4770344"/>
            <a:ext cx="1080120" cy="380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2360" y="5905101"/>
            <a:ext cx="10801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43444"/>
            <a:ext cx="10081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131634"/>
                  </p:ext>
                </p:extLst>
              </p:nvPr>
            </p:nvGraphicFramePr>
            <p:xfrm>
              <a:off x="4634812" y="2060848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131634"/>
                  </p:ext>
                </p:extLst>
              </p:nvPr>
            </p:nvGraphicFramePr>
            <p:xfrm>
              <a:off x="4634812" y="2060848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" t="-108197" r="-1791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545" t="-108197" r="-17575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" t="-208197" r="-1791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545" t="-208197" r="-1757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95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Stretches*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8790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Stretches have been removed from the main 2017+ GCSE syllabus.</a:t>
            </a:r>
          </a:p>
          <a:p>
            <a:r>
              <a:rPr lang="en-GB" dirty="0"/>
              <a:t>But we can use exactly the same rules as before!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3006"/>
            <a:ext cx="5734762" cy="50190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58466" y="6136729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6146254"/>
            <a:ext cx="5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617" y="6027644"/>
            <a:ext cx="1311907" cy="449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6400" y="3835896"/>
                <a:ext cx="3252911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1600" dirty="0"/>
                  <a:t> is outside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(..)</m:t>
                    </m:r>
                  </m:oMath>
                </a14:m>
                <a:r>
                  <a:rPr lang="en-GB" sz="1600" dirty="0"/>
                  <a:t>,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and does what we expect, i.e. multiplies them by 2.</a:t>
                </a:r>
              </a:p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are unaffected.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35896"/>
                <a:ext cx="3252911" cy="1077218"/>
              </a:xfrm>
              <a:prstGeom prst="rect">
                <a:avLst/>
              </a:prstGeom>
              <a:blipFill>
                <a:blip r:embed="rId3"/>
                <a:stretch>
                  <a:fillRect l="-558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381375" y="4374505"/>
            <a:ext cx="2105025" cy="174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81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Change: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Affects: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Opposite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Outside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we expect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81"/>
                  </p:ext>
                </p:extLst>
              </p:nvPr>
            </p:nvGraphicFramePr>
            <p:xfrm>
              <a:off x="4427984" y="2276872"/>
              <a:ext cx="4290061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685">
                      <a:extLst>
                        <a:ext uri="{9D8B030D-6E8A-4147-A177-3AD203B41FA5}">
                          <a16:colId xmlns:a16="http://schemas.microsoft.com/office/drawing/2014/main" val="4114731519"/>
                        </a:ext>
                      </a:extLst>
                    </a:gridCol>
                    <a:gridCol w="1005777">
                      <a:extLst>
                        <a:ext uri="{9D8B030D-6E8A-4147-A177-3AD203B41FA5}">
                          <a16:colId xmlns:a16="http://schemas.microsoft.com/office/drawing/2014/main" val="2769028618"/>
                        </a:ext>
                      </a:extLst>
                    </a:gridCol>
                    <a:gridCol w="1740599">
                      <a:extLst>
                        <a:ext uri="{9D8B030D-6E8A-4147-A177-3AD203B41FA5}">
                          <a16:colId xmlns:a16="http://schemas.microsoft.com/office/drawing/2014/main" val="328436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Change: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Affects: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7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106452" r="-17913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106452" r="-17575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Opposite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045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4" t="-209836" r="-17913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4545" t="-209836" r="-1757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What we expect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131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2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2063</Words>
  <Application>Microsoft Office PowerPoint</Application>
  <PresentationFormat>On-screen Show (4:3)</PresentationFormat>
  <Paragraphs>400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Lato</vt:lpstr>
      <vt:lpstr>Wingdings</vt:lpstr>
      <vt:lpstr>Office Theme</vt:lpstr>
      <vt:lpstr>GCSE :: Graph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9: Quadratic Equations</dc:title>
  <dc:creator>jamf</dc:creator>
  <cp:lastModifiedBy>J FROST (JAF)</cp:lastModifiedBy>
  <cp:revision>186</cp:revision>
  <dcterms:created xsi:type="dcterms:W3CDTF">2013-12-31T21:24:37Z</dcterms:created>
  <dcterms:modified xsi:type="dcterms:W3CDTF">2020-01-30T16:57:29Z</dcterms:modified>
</cp:coreProperties>
</file>