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301" r:id="rId3"/>
    <p:sldId id="271" r:id="rId4"/>
    <p:sldId id="270" r:id="rId5"/>
    <p:sldId id="269" r:id="rId6"/>
    <p:sldId id="272" r:id="rId7"/>
    <p:sldId id="273" r:id="rId8"/>
    <p:sldId id="287" r:id="rId9"/>
    <p:sldId id="288" r:id="rId10"/>
    <p:sldId id="268" r:id="rId11"/>
    <p:sldId id="277" r:id="rId12"/>
    <p:sldId id="286" r:id="rId13"/>
    <p:sldId id="309" r:id="rId14"/>
    <p:sldId id="310" r:id="rId15"/>
    <p:sldId id="30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90" d="100"/>
          <a:sy n="90" d="100"/>
        </p:scale>
        <p:origin x="14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78821-8828-43C9-81FF-E823846BAEE1}" type="datetimeFigureOut">
              <a:rPr lang="en-GB" smtClean="0"/>
              <a:t>28/12/2016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9D3D2-4373-44E2-A68E-400E0EF35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807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9D3D2-4373-44E2-A68E-400E0EF35CA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272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A17E-C744-4D3D-98E1-5A997EF506DA}" type="datetimeFigureOut">
              <a:rPr lang="en-GB" smtClean="0"/>
              <a:t>28/12/2016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805A-3B3D-459A-972D-78EB761E03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A17E-C744-4D3D-98E1-5A997EF506DA}" type="datetimeFigureOut">
              <a:rPr lang="en-GB" smtClean="0"/>
              <a:t>28/12/2016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805A-3B3D-459A-972D-78EB761E03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A17E-C744-4D3D-98E1-5A997EF506DA}" type="datetimeFigureOut">
              <a:rPr lang="en-GB" smtClean="0"/>
              <a:t>28/12/2016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805A-3B3D-459A-972D-78EB761E03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A17E-C744-4D3D-98E1-5A997EF506DA}" type="datetimeFigureOut">
              <a:rPr lang="en-GB" smtClean="0"/>
              <a:t>28/12/2016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805A-3B3D-459A-972D-78EB761E03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A17E-C744-4D3D-98E1-5A997EF506DA}" type="datetimeFigureOut">
              <a:rPr lang="en-GB" smtClean="0"/>
              <a:t>28/12/2016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805A-3B3D-459A-972D-78EB761E03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A17E-C744-4D3D-98E1-5A997EF506DA}" type="datetimeFigureOut">
              <a:rPr lang="en-GB" smtClean="0"/>
              <a:t>28/12/2016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805A-3B3D-459A-972D-78EB761E03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A17E-C744-4D3D-98E1-5A997EF506DA}" type="datetimeFigureOut">
              <a:rPr lang="en-GB" smtClean="0"/>
              <a:t>28/12/2016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805A-3B3D-459A-972D-78EB761E03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A17E-C744-4D3D-98E1-5A997EF506DA}" type="datetimeFigureOut">
              <a:rPr lang="en-GB" smtClean="0"/>
              <a:t>28/12/2016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805A-3B3D-459A-972D-78EB761E03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A17E-C744-4D3D-98E1-5A997EF506DA}" type="datetimeFigureOut">
              <a:rPr lang="en-GB" smtClean="0"/>
              <a:t>28/12/2016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805A-3B3D-459A-972D-78EB761E03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A17E-C744-4D3D-98E1-5A997EF506DA}" type="datetimeFigureOut">
              <a:rPr lang="en-GB" smtClean="0"/>
              <a:t>28/12/2016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805A-3B3D-459A-972D-78EB761E03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A17E-C744-4D3D-98E1-5A997EF506DA}" type="datetimeFigureOut">
              <a:rPr lang="en-GB" smtClean="0"/>
              <a:t>28/12/2016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805A-3B3D-459A-972D-78EB761E03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EA17E-C744-4D3D-98E1-5A997EF506DA}" type="datetimeFigureOut">
              <a:rPr lang="en-GB" smtClean="0"/>
              <a:t>28/12/2016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7805A-3B3D-459A-972D-78EB761E035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78.png"/><Relationship Id="rId7" Type="http://schemas.openxmlformats.org/officeDocument/2006/relationships/image" Target="../media/image72.png"/><Relationship Id="rId12" Type="http://schemas.openxmlformats.org/officeDocument/2006/relationships/image" Target="../media/image77.png"/><Relationship Id="rId2" Type="http://schemas.openxmlformats.org/officeDocument/2006/relationships/image" Target="../media/image41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70.png"/><Relationship Id="rId15" Type="http://schemas.openxmlformats.org/officeDocument/2006/relationships/image" Target="../media/image80.png"/><Relationship Id="rId10" Type="http://schemas.openxmlformats.org/officeDocument/2006/relationships/image" Target="../media/image75.png"/><Relationship Id="rId19" Type="http://schemas.openxmlformats.org/officeDocument/2006/relationships/image" Target="../media/image129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Relationship Id="rId14" Type="http://schemas.openxmlformats.org/officeDocument/2006/relationships/image" Target="../media/image7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0.png"/><Relationship Id="rId2" Type="http://schemas.openxmlformats.org/officeDocument/2006/relationships/image" Target="../media/image86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png"/><Relationship Id="rId3" Type="http://schemas.openxmlformats.org/officeDocument/2006/relationships/image" Target="../media/image11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7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92D050"/>
                </a:solidFill>
              </a:rPr>
              <a:t>GCSE: </a:t>
            </a:r>
            <a:r>
              <a:rPr lang="en-GB" dirty="0"/>
              <a:t>Curved Graphs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12" y="3645024"/>
            <a:ext cx="6984776" cy="1417712"/>
          </a:xfrm>
        </p:spPr>
        <p:txBody>
          <a:bodyPr>
            <a:normAutofit/>
          </a:bodyPr>
          <a:lstStyle/>
          <a:p>
            <a:r>
              <a:rPr lang="en-GB" sz="2800" dirty="0"/>
              <a:t>Dr J Frost (jfrost@tiffin.kingston.sch.uk)</a:t>
            </a:r>
          </a:p>
          <a:p>
            <a:r>
              <a:rPr lang="en-GB" sz="2800" b="1" dirty="0"/>
              <a:t>www.drfrostmaths.com</a:t>
            </a:r>
            <a:r>
              <a:rPr lang="en-GB" sz="2800" dirty="0"/>
              <a:t>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TiffinSchoolLogo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64617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Last modified: 28</a:t>
            </a:r>
            <a:r>
              <a:rPr lang="en-GB" baseline="30000" dirty="0"/>
              <a:t>th</a:t>
            </a:r>
            <a:r>
              <a:rPr lang="en-GB" dirty="0"/>
              <a:t> December 2016</a:t>
            </a:r>
          </a:p>
        </p:txBody>
      </p:sp>
    </p:spTree>
    <p:extLst>
      <p:ext uri="{BB962C8B-B14F-4D97-AF65-F5344CB8AC3E}">
        <p14:creationId xmlns:p14="http://schemas.microsoft.com/office/powerpoint/2010/main" val="4282613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Card Sort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5220072" y="11663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Match the graphs with the equations.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764704"/>
            <a:ext cx="208823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764704"/>
            <a:ext cx="18002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764704"/>
            <a:ext cx="165618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764704"/>
            <a:ext cx="165618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2132856"/>
            <a:ext cx="187220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7744" y="2060848"/>
            <a:ext cx="1872207" cy="129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3968" y="2132856"/>
            <a:ext cx="17281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12160" y="2132856"/>
            <a:ext cx="18002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11760" y="3717032"/>
            <a:ext cx="151216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1520" y="3717032"/>
            <a:ext cx="201622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067944" y="3645024"/>
            <a:ext cx="1944216" cy="132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176" y="3789040"/>
            <a:ext cx="2086461" cy="90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107504" y="692696"/>
            <a:ext cx="288032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67744" y="692696"/>
            <a:ext cx="288032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67944" y="692696"/>
            <a:ext cx="288032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940152" y="692696"/>
            <a:ext cx="288032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7504" y="2060848"/>
            <a:ext cx="288032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267744" y="2060848"/>
            <a:ext cx="288032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211960" y="2060848"/>
            <a:ext cx="288032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940152" y="2060848"/>
            <a:ext cx="288032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79512" y="3717032"/>
            <a:ext cx="288032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411760" y="3717032"/>
            <a:ext cx="288032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J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067944" y="3717032"/>
            <a:ext cx="288032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K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156176" y="3717032"/>
            <a:ext cx="288032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52120" y="5229200"/>
            <a:ext cx="1584176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x) y = x</a:t>
            </a:r>
            <a:r>
              <a:rPr lang="en-GB" baseline="30000" dirty="0"/>
              <a:t>2</a:t>
            </a:r>
            <a:r>
              <a:rPr lang="en-GB" dirty="0"/>
              <a:t> + x - 2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51920" y="6237312"/>
            <a:ext cx="1584176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ix</a:t>
            </a:r>
            <a:r>
              <a:rPr lang="en-GB"/>
              <a:t>) y = 2x</a:t>
            </a:r>
            <a:r>
              <a:rPr lang="en-GB" baseline="30000"/>
              <a:t>3</a:t>
            </a:r>
            <a:endParaRPr lang="en-GB" baseline="30000" dirty="0"/>
          </a:p>
        </p:txBody>
      </p:sp>
      <p:sp>
        <p:nvSpPr>
          <p:cNvPr id="32" name="TextBox 31"/>
          <p:cNvSpPr txBox="1"/>
          <p:nvPr/>
        </p:nvSpPr>
        <p:spPr>
          <a:xfrm>
            <a:off x="251520" y="5229200"/>
            <a:ext cx="1584176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i) y = 5 - 2x</a:t>
            </a:r>
            <a:r>
              <a:rPr lang="en-GB" baseline="30000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51920" y="5229200"/>
            <a:ext cx="1584176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vii) </a:t>
            </a:r>
            <a:r>
              <a:rPr lang="en-GB" sz="1300" dirty="0"/>
              <a:t>y=-2x</a:t>
            </a:r>
            <a:r>
              <a:rPr lang="en-GB" sz="1300" baseline="30000" dirty="0"/>
              <a:t>3</a:t>
            </a:r>
            <a:r>
              <a:rPr lang="en-GB" sz="1300" dirty="0"/>
              <a:t> + x</a:t>
            </a:r>
            <a:r>
              <a:rPr lang="en-GB" sz="1300" baseline="30000" dirty="0"/>
              <a:t>2</a:t>
            </a:r>
            <a:r>
              <a:rPr lang="en-GB" sz="1300" dirty="0"/>
              <a:t> + 6x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051720" y="5229200"/>
            <a:ext cx="1584176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iv) </a:t>
            </a:r>
            <a:r>
              <a:rPr lang="en-GB" sz="1600" dirty="0"/>
              <a:t>y = 3/x</a:t>
            </a:r>
            <a:endParaRPr lang="en-GB" sz="1600" baseline="30000" dirty="0"/>
          </a:p>
        </p:txBody>
      </p:sp>
      <p:sp>
        <p:nvSpPr>
          <p:cNvPr id="35" name="TextBox 34"/>
          <p:cNvSpPr txBox="1"/>
          <p:nvPr/>
        </p:nvSpPr>
        <p:spPr>
          <a:xfrm>
            <a:off x="251520" y="6237312"/>
            <a:ext cx="1584176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iii) y = -3x</a:t>
            </a:r>
            <a:r>
              <a:rPr lang="en-GB" baseline="30000" dirty="0"/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51920" y="5733256"/>
            <a:ext cx="1584176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viii) y = -2/x</a:t>
            </a:r>
            <a:endParaRPr lang="en-GB" baseline="30000" dirty="0"/>
          </a:p>
        </p:txBody>
      </p:sp>
      <p:sp>
        <p:nvSpPr>
          <p:cNvPr id="37" name="TextBox 36"/>
          <p:cNvSpPr txBox="1"/>
          <p:nvPr/>
        </p:nvSpPr>
        <p:spPr>
          <a:xfrm>
            <a:off x="251520" y="5733256"/>
            <a:ext cx="1584176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ii) y = 4</a:t>
            </a:r>
            <a:r>
              <a:rPr lang="en-GB" baseline="30000" dirty="0"/>
              <a:t>x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652120" y="6237312"/>
            <a:ext cx="1584176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xii) y = 2x – 3</a:t>
            </a:r>
            <a:endParaRPr lang="en-GB" baseline="30000" dirty="0"/>
          </a:p>
        </p:txBody>
      </p:sp>
      <p:sp>
        <p:nvSpPr>
          <p:cNvPr id="39" name="TextBox 38"/>
          <p:cNvSpPr txBox="1"/>
          <p:nvPr/>
        </p:nvSpPr>
        <p:spPr>
          <a:xfrm>
            <a:off x="2051720" y="5733256"/>
            <a:ext cx="1584176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v) </a:t>
            </a:r>
            <a:r>
              <a:rPr lang="en-GB" sz="1600" dirty="0"/>
              <a:t>y = x</a:t>
            </a:r>
            <a:r>
              <a:rPr lang="en-GB" sz="1600" baseline="30000" dirty="0"/>
              <a:t>3</a:t>
            </a:r>
            <a:r>
              <a:rPr lang="en-GB" sz="1600" dirty="0"/>
              <a:t> – 7x + 6</a:t>
            </a:r>
            <a:endParaRPr lang="en-GB" sz="1600" baseline="30000" dirty="0"/>
          </a:p>
        </p:txBody>
      </p:sp>
      <p:sp>
        <p:nvSpPr>
          <p:cNvPr id="40" name="TextBox 39"/>
          <p:cNvSpPr txBox="1"/>
          <p:nvPr/>
        </p:nvSpPr>
        <p:spPr>
          <a:xfrm>
            <a:off x="5652120" y="5733256"/>
            <a:ext cx="1584176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xi) y = sin (x)</a:t>
            </a:r>
            <a:endParaRPr lang="en-GB" baseline="300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2051720" y="6237312"/>
            <a:ext cx="1584176" cy="378027"/>
            <a:chOff x="5436096" y="6093296"/>
            <a:chExt cx="1584176" cy="378027"/>
          </a:xfrm>
        </p:grpSpPr>
        <p:sp>
          <p:nvSpPr>
            <p:cNvPr id="41" name="TextBox 40"/>
            <p:cNvSpPr txBox="1"/>
            <p:nvPr/>
          </p:nvSpPr>
          <p:spPr>
            <a:xfrm>
              <a:off x="5436096" y="6093296"/>
              <a:ext cx="1584176" cy="36933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/>
                <a:t>vi)</a:t>
              </a:r>
              <a:endParaRPr lang="en-GB" baseline="30000" dirty="0"/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5868144" y="6093296"/>
              <a:ext cx="768499" cy="378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4" name="TextBox 43"/>
          <p:cNvSpPr txBox="1"/>
          <p:nvPr/>
        </p:nvSpPr>
        <p:spPr>
          <a:xfrm>
            <a:off x="7812360" y="980728"/>
            <a:ext cx="133164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/>
              <a:t>A: quadratic</a:t>
            </a:r>
          </a:p>
          <a:p>
            <a:r>
              <a:rPr lang="en-GB" sz="1300" b="1" dirty="0"/>
              <a:t>B: cubic</a:t>
            </a:r>
          </a:p>
          <a:p>
            <a:r>
              <a:rPr lang="en-GB" sz="1300" b="1" dirty="0"/>
              <a:t>C: quadratic</a:t>
            </a:r>
          </a:p>
          <a:p>
            <a:r>
              <a:rPr lang="en-GB" sz="1300" b="1" dirty="0"/>
              <a:t>D: cubic</a:t>
            </a:r>
          </a:p>
          <a:p>
            <a:r>
              <a:rPr lang="en-GB" sz="1300" b="1" dirty="0"/>
              <a:t>E: cubic</a:t>
            </a:r>
          </a:p>
          <a:p>
            <a:r>
              <a:rPr lang="en-GB" sz="1300" b="1" dirty="0"/>
              <a:t>F: reciprocal</a:t>
            </a:r>
          </a:p>
          <a:p>
            <a:r>
              <a:rPr lang="en-GB" sz="1300" b="1" dirty="0"/>
              <a:t>G: cubic</a:t>
            </a:r>
          </a:p>
          <a:p>
            <a:r>
              <a:rPr lang="en-GB" sz="1300" b="1" dirty="0"/>
              <a:t>H: reciprocal</a:t>
            </a:r>
          </a:p>
          <a:p>
            <a:r>
              <a:rPr lang="en-GB" sz="1300" b="1" dirty="0"/>
              <a:t>I:  exponential</a:t>
            </a:r>
          </a:p>
          <a:p>
            <a:r>
              <a:rPr lang="en-GB" sz="1300" b="1" dirty="0"/>
              <a:t>J:  linear</a:t>
            </a:r>
          </a:p>
          <a:p>
            <a:r>
              <a:rPr lang="en-GB" sz="1300" b="1" dirty="0"/>
              <a:t>K: sinusoidal</a:t>
            </a:r>
          </a:p>
          <a:p>
            <a:r>
              <a:rPr lang="en-GB" sz="1300" b="1" dirty="0"/>
              <a:t>L:  fictional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812360" y="692696"/>
            <a:ext cx="1152128" cy="2769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Equation types: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071108" y="1026795"/>
            <a:ext cx="936104" cy="1710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/>
              <a:t>?</a:t>
            </a:r>
          </a:p>
        </p:txBody>
      </p:sp>
      <p:sp>
        <p:nvSpPr>
          <p:cNvPr id="47" name="Rectangle 46"/>
          <p:cNvSpPr/>
          <p:nvPr/>
        </p:nvSpPr>
        <p:spPr>
          <a:xfrm>
            <a:off x="8071108" y="1197863"/>
            <a:ext cx="93610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/>
              <a:t>?</a:t>
            </a:r>
          </a:p>
        </p:txBody>
      </p:sp>
      <p:sp>
        <p:nvSpPr>
          <p:cNvPr id="48" name="Rectangle 47"/>
          <p:cNvSpPr/>
          <p:nvPr/>
        </p:nvSpPr>
        <p:spPr>
          <a:xfrm>
            <a:off x="8070294" y="1412776"/>
            <a:ext cx="93610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/>
              <a:t>?</a:t>
            </a:r>
          </a:p>
        </p:txBody>
      </p:sp>
      <p:sp>
        <p:nvSpPr>
          <p:cNvPr id="49" name="Rectangle 48"/>
          <p:cNvSpPr/>
          <p:nvPr/>
        </p:nvSpPr>
        <p:spPr>
          <a:xfrm>
            <a:off x="8068007" y="1623085"/>
            <a:ext cx="936104" cy="2038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/>
              <a:t>?</a:t>
            </a:r>
          </a:p>
        </p:txBody>
      </p:sp>
      <p:sp>
        <p:nvSpPr>
          <p:cNvPr id="50" name="Rectangle 49"/>
          <p:cNvSpPr/>
          <p:nvPr/>
        </p:nvSpPr>
        <p:spPr>
          <a:xfrm>
            <a:off x="8070294" y="1826156"/>
            <a:ext cx="936104" cy="1931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/>
              <a:t>?</a:t>
            </a:r>
          </a:p>
        </p:txBody>
      </p:sp>
      <p:sp>
        <p:nvSpPr>
          <p:cNvPr id="51" name="Rectangle 50"/>
          <p:cNvSpPr/>
          <p:nvPr/>
        </p:nvSpPr>
        <p:spPr>
          <a:xfrm>
            <a:off x="8069912" y="2013605"/>
            <a:ext cx="936104" cy="1931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/>
              <a:t>?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069912" y="2206769"/>
            <a:ext cx="936104" cy="1931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/>
              <a:t>?</a:t>
            </a:r>
          </a:p>
        </p:txBody>
      </p:sp>
      <p:sp>
        <p:nvSpPr>
          <p:cNvPr id="53" name="Rectangle 52"/>
          <p:cNvSpPr/>
          <p:nvPr/>
        </p:nvSpPr>
        <p:spPr>
          <a:xfrm>
            <a:off x="8070294" y="2404125"/>
            <a:ext cx="936104" cy="1931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/>
              <a:t>?</a:t>
            </a:r>
          </a:p>
        </p:txBody>
      </p:sp>
      <p:sp>
        <p:nvSpPr>
          <p:cNvPr id="54" name="Rectangle 53"/>
          <p:cNvSpPr/>
          <p:nvPr/>
        </p:nvSpPr>
        <p:spPr>
          <a:xfrm>
            <a:off x="8070294" y="2591574"/>
            <a:ext cx="936104" cy="1931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/>
              <a:t>?</a:t>
            </a:r>
          </a:p>
        </p:txBody>
      </p:sp>
      <p:sp>
        <p:nvSpPr>
          <p:cNvPr id="55" name="Rectangle 54"/>
          <p:cNvSpPr/>
          <p:nvPr/>
        </p:nvSpPr>
        <p:spPr>
          <a:xfrm>
            <a:off x="8069912" y="2782451"/>
            <a:ext cx="936104" cy="1931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/>
              <a:t>?</a:t>
            </a:r>
          </a:p>
        </p:txBody>
      </p:sp>
      <p:sp>
        <p:nvSpPr>
          <p:cNvPr id="56" name="Rectangle 55"/>
          <p:cNvSpPr/>
          <p:nvPr/>
        </p:nvSpPr>
        <p:spPr>
          <a:xfrm>
            <a:off x="8069912" y="2977520"/>
            <a:ext cx="936104" cy="1931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/>
              <a:t>?</a:t>
            </a:r>
          </a:p>
        </p:txBody>
      </p:sp>
      <p:sp>
        <p:nvSpPr>
          <p:cNvPr id="57" name="Rectangle 56"/>
          <p:cNvSpPr/>
          <p:nvPr/>
        </p:nvSpPr>
        <p:spPr>
          <a:xfrm>
            <a:off x="8068389" y="3174876"/>
            <a:ext cx="936104" cy="1931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/>
              <a:t>?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596336" y="5301208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Wingdings" pitchFamily="2" charset="2"/>
              </a:rPr>
              <a:t></a:t>
            </a:r>
          </a:p>
          <a:p>
            <a:r>
              <a:rPr lang="en-GB" dirty="0">
                <a:sym typeface="Wingdings" pitchFamily="2" charset="2"/>
              </a:rPr>
              <a:t>Click to reveal answers.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125E-6 L 0.47257 -0.541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00" y="-2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77816E-6 L 0.00799 -0.1526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-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21767E-6 L 0.45677 -0.47213 " pathEditMode="relative" ptsTypes="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21767E-6 L 0.08663 -0.33588 " pathEditMode="relative" ptsTypes="AA">
                                      <p:cBhvr>
                                        <p:cTn id="2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89683E-6 L -0.16528 -0.38839 " pathEditMode="relative" ptsTypes="AA">
                                      <p:cBhvr>
                                        <p:cTn id="2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23155E-6 L 0.49618 -0.2373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00" y="-1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125E-6 L 0.26788 -0.677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3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77816E-6 L 0.25209 -0.4043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00" y="-2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21767E-6 L -0.11024 -0.68193 " pathEditMode="relative" ptsTypes="AA">
                                      <p:cBhvr>
                                        <p:cTn id="4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21767E-6 L -0.54323 -0.65047 " pathEditMode="relative" ptsTypes="AA">
                                      <p:cBhvr>
                                        <p:cTn id="5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89683E-6 L -0.10226 -0.14712 " pathEditMode="relative" ptsTypes="AA">
                                      <p:cBhvr>
                                        <p:cTn id="5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21767E-6 L -0.32275 -0.24127 " pathEditMode="relative" ptsTypes="AA">
                                      <p:cBhvr>
                                        <p:cTn id="6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60648"/>
            <a:ext cx="6560194" cy="6045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Exercise 1 </a:t>
              </a:r>
              <a:r>
                <a:rPr lang="en-GB" sz="2400" dirty="0"/>
                <a:t>(on provided sheet)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490737" y="647274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Identify the coordinates of the indicated points.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49" y="1388070"/>
            <a:ext cx="1455642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06206" y="1388070"/>
                <a:ext cx="95158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2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206" y="1388070"/>
                <a:ext cx="951586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1227952" y="1813076"/>
            <a:ext cx="105112" cy="956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40824" y="1234181"/>
                <a:ext cx="4557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824" y="1234181"/>
                <a:ext cx="455786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>
            <a:off x="968717" y="1457508"/>
            <a:ext cx="105112" cy="956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68717" y="1860882"/>
                <a:ext cx="4557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717" y="1860882"/>
                <a:ext cx="455786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 rot="19573700">
                <a:off x="2954776" y="1236746"/>
                <a:ext cx="95158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=3×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73700">
                <a:off x="2954776" y="1236746"/>
                <a:ext cx="951586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00427" y="1489080"/>
                <a:ext cx="4557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427" y="1489080"/>
                <a:ext cx="455786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/>
          <p:cNvSpPr/>
          <p:nvPr/>
        </p:nvSpPr>
        <p:spPr>
          <a:xfrm>
            <a:off x="2821472" y="1701245"/>
            <a:ext cx="105112" cy="956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872912" y="1172046"/>
            <a:ext cx="1116" cy="9966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258333" y="1968875"/>
            <a:ext cx="144016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2278623" y="1378520"/>
            <a:ext cx="1358900" cy="444500"/>
          </a:xfrm>
          <a:custGeom>
            <a:avLst/>
            <a:gdLst>
              <a:gd name="connsiteX0" fmla="*/ 0 w 1358900"/>
              <a:gd name="connsiteY0" fmla="*/ 444500 h 444500"/>
              <a:gd name="connsiteX1" fmla="*/ 317500 w 1358900"/>
              <a:gd name="connsiteY1" fmla="*/ 431800 h 444500"/>
              <a:gd name="connsiteX2" fmla="*/ 647700 w 1358900"/>
              <a:gd name="connsiteY2" fmla="*/ 368300 h 444500"/>
              <a:gd name="connsiteX3" fmla="*/ 927100 w 1358900"/>
              <a:gd name="connsiteY3" fmla="*/ 279400 h 444500"/>
              <a:gd name="connsiteX4" fmla="*/ 1193800 w 1358900"/>
              <a:gd name="connsiteY4" fmla="*/ 139700 h 444500"/>
              <a:gd name="connsiteX5" fmla="*/ 1358900 w 1358900"/>
              <a:gd name="connsiteY5" fmla="*/ 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8900" h="444500">
                <a:moveTo>
                  <a:pt x="0" y="444500"/>
                </a:moveTo>
                <a:cubicBezTo>
                  <a:pt x="104775" y="444500"/>
                  <a:pt x="209550" y="444500"/>
                  <a:pt x="317500" y="431800"/>
                </a:cubicBezTo>
                <a:cubicBezTo>
                  <a:pt x="425450" y="419100"/>
                  <a:pt x="546100" y="393700"/>
                  <a:pt x="647700" y="368300"/>
                </a:cubicBezTo>
                <a:cubicBezTo>
                  <a:pt x="749300" y="342900"/>
                  <a:pt x="836083" y="317500"/>
                  <a:pt x="927100" y="279400"/>
                </a:cubicBezTo>
                <a:cubicBezTo>
                  <a:pt x="1018117" y="241300"/>
                  <a:pt x="1121833" y="186267"/>
                  <a:pt x="1193800" y="139700"/>
                </a:cubicBezTo>
                <a:cubicBezTo>
                  <a:pt x="1265767" y="93133"/>
                  <a:pt x="1312333" y="46566"/>
                  <a:pt x="135890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268955" y="2324174"/>
            <a:ext cx="7516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60428" y="3062024"/>
            <a:ext cx="155500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773223" y="2557969"/>
            <a:ext cx="1014569" cy="1008112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581999" y="2347460"/>
                <a:ext cx="10886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999" y="2347460"/>
                <a:ext cx="1088680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Oval 30"/>
          <p:cNvSpPr/>
          <p:nvPr/>
        </p:nvSpPr>
        <p:spPr>
          <a:xfrm>
            <a:off x="720667" y="3008250"/>
            <a:ext cx="105112" cy="956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40824" y="2781179"/>
                <a:ext cx="4557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824" y="2781179"/>
                <a:ext cx="455786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/>
          <p:cNvCxnSpPr/>
          <p:nvPr/>
        </p:nvCxnSpPr>
        <p:spPr>
          <a:xfrm>
            <a:off x="2366779" y="3103862"/>
            <a:ext cx="144016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3068676" y="2485959"/>
            <a:ext cx="1116" cy="11733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3162389" y="2469316"/>
            <a:ext cx="527050" cy="577028"/>
          </a:xfrm>
          <a:custGeom>
            <a:avLst/>
            <a:gdLst>
              <a:gd name="connsiteX0" fmla="*/ 0 w 527050"/>
              <a:gd name="connsiteY0" fmla="*/ 0 h 577028"/>
              <a:gd name="connsiteX1" fmla="*/ 57150 w 527050"/>
              <a:gd name="connsiteY1" fmla="*/ 273050 h 577028"/>
              <a:gd name="connsiteX2" fmla="*/ 184150 w 527050"/>
              <a:gd name="connsiteY2" fmla="*/ 495300 h 577028"/>
              <a:gd name="connsiteX3" fmla="*/ 431800 w 527050"/>
              <a:gd name="connsiteY3" fmla="*/ 571500 h 577028"/>
              <a:gd name="connsiteX4" fmla="*/ 527050 w 527050"/>
              <a:gd name="connsiteY4" fmla="*/ 565150 h 577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7050" h="577028">
                <a:moveTo>
                  <a:pt x="0" y="0"/>
                </a:moveTo>
                <a:cubicBezTo>
                  <a:pt x="13229" y="95250"/>
                  <a:pt x="26458" y="190500"/>
                  <a:pt x="57150" y="273050"/>
                </a:cubicBezTo>
                <a:cubicBezTo>
                  <a:pt x="87842" y="355600"/>
                  <a:pt x="121708" y="445558"/>
                  <a:pt x="184150" y="495300"/>
                </a:cubicBezTo>
                <a:cubicBezTo>
                  <a:pt x="246592" y="545042"/>
                  <a:pt x="374650" y="559858"/>
                  <a:pt x="431800" y="571500"/>
                </a:cubicBezTo>
                <a:cubicBezTo>
                  <a:pt x="488950" y="583142"/>
                  <a:pt x="508000" y="574146"/>
                  <a:pt x="527050" y="56515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reeform 36"/>
          <p:cNvSpPr/>
          <p:nvPr/>
        </p:nvSpPr>
        <p:spPr>
          <a:xfrm>
            <a:off x="2425789" y="3174166"/>
            <a:ext cx="565150" cy="495300"/>
          </a:xfrm>
          <a:custGeom>
            <a:avLst/>
            <a:gdLst>
              <a:gd name="connsiteX0" fmla="*/ 0 w 565150"/>
              <a:gd name="connsiteY0" fmla="*/ 0 h 495300"/>
              <a:gd name="connsiteX1" fmla="*/ 203200 w 565150"/>
              <a:gd name="connsiteY1" fmla="*/ 19050 h 495300"/>
              <a:gd name="connsiteX2" fmla="*/ 419100 w 565150"/>
              <a:gd name="connsiteY2" fmla="*/ 82550 h 495300"/>
              <a:gd name="connsiteX3" fmla="*/ 527050 w 565150"/>
              <a:gd name="connsiteY3" fmla="*/ 247650 h 495300"/>
              <a:gd name="connsiteX4" fmla="*/ 565150 w 565150"/>
              <a:gd name="connsiteY4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150" h="495300">
                <a:moveTo>
                  <a:pt x="0" y="0"/>
                </a:moveTo>
                <a:cubicBezTo>
                  <a:pt x="66675" y="2646"/>
                  <a:pt x="133350" y="5292"/>
                  <a:pt x="203200" y="19050"/>
                </a:cubicBezTo>
                <a:cubicBezTo>
                  <a:pt x="273050" y="32808"/>
                  <a:pt x="365125" y="44450"/>
                  <a:pt x="419100" y="82550"/>
                </a:cubicBezTo>
                <a:cubicBezTo>
                  <a:pt x="473075" y="120650"/>
                  <a:pt x="502708" y="178858"/>
                  <a:pt x="527050" y="247650"/>
                </a:cubicBezTo>
                <a:cubicBezTo>
                  <a:pt x="551392" y="316442"/>
                  <a:pt x="558271" y="405871"/>
                  <a:pt x="565150" y="49530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159239" y="2266668"/>
                <a:ext cx="951586" cy="438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9239" y="2266668"/>
                <a:ext cx="951586" cy="43858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Oval 38"/>
          <p:cNvSpPr/>
          <p:nvPr/>
        </p:nvSpPr>
        <p:spPr>
          <a:xfrm>
            <a:off x="3241750" y="2859036"/>
            <a:ext cx="105112" cy="956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3165550" y="3072566"/>
            <a:ext cx="1888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233653" y="2705250"/>
                <a:ext cx="4557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𝐸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3653" y="2705250"/>
                <a:ext cx="455786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17746" y="3782104"/>
                <a:ext cx="381718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𝑨</m:t>
                      </m:r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/>
                            </a:rPr>
                            <m:t>𝟗𝟎</m:t>
                          </m:r>
                          <m:r>
                            <a:rPr lang="en-GB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GB" b="1" i="1" smtClean="0">
                              <a:latin typeface="Cambria Math"/>
                            </a:rPr>
                            <m:t>𝟏</m:t>
                          </m:r>
                        </m:e>
                      </m:d>
                      <m:r>
                        <a:rPr lang="en-GB" b="1" i="1" smtClean="0">
                          <a:latin typeface="Cambria Math"/>
                        </a:rPr>
                        <m:t>      </m:t>
                      </m:r>
                      <m:r>
                        <a:rPr lang="en-GB" b="1" i="1" smtClean="0">
                          <a:latin typeface="Cambria Math"/>
                        </a:rPr>
                        <m:t>𝑩</m:t>
                      </m:r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/>
                            </a:rPr>
                            <m:t>𝟏𝟖𝟎</m:t>
                          </m:r>
                          <m:r>
                            <a:rPr lang="en-GB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GB" b="1" i="1" smtClean="0">
                              <a:latin typeface="Cambria Math"/>
                            </a:rPr>
                            <m:t>𝟎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𝑪</m:t>
                      </m:r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en-GB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GB" b="1" i="1" smtClean="0">
                              <a:latin typeface="Cambria Math"/>
                            </a:rPr>
                            <m:t>𝟑</m:t>
                          </m:r>
                        </m:e>
                      </m:d>
                      <m:r>
                        <a:rPr lang="en-GB" b="1" i="1" smtClean="0">
                          <a:latin typeface="Cambria Math"/>
                        </a:rPr>
                        <m:t>         </m:t>
                      </m:r>
                      <m:r>
                        <a:rPr lang="en-GB" b="1" i="1" smtClean="0">
                          <a:latin typeface="Cambria Math"/>
                        </a:rPr>
                        <m:t>𝑫</m:t>
                      </m:r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en-GB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GB" b="1" i="1" smtClean="0">
                              <a:latin typeface="Cambria Math"/>
                            </a:rPr>
                            <m:t>𝟎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𝑬</m:t>
                      </m:r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GB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GB" b="1" i="1" smtClean="0">
                              <a:latin typeface="Cambria Math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46" y="3782104"/>
                <a:ext cx="3817186" cy="92333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/>
          <p:cNvSpPr/>
          <p:nvPr/>
        </p:nvSpPr>
        <p:spPr>
          <a:xfrm>
            <a:off x="202705" y="735036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293342" y="3782104"/>
            <a:ext cx="494450" cy="3062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283367" y="4073555"/>
            <a:ext cx="494450" cy="3062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283367" y="4379821"/>
            <a:ext cx="494450" cy="3062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496367" y="3782104"/>
            <a:ext cx="737285" cy="3062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496367" y="4073555"/>
            <a:ext cx="737285" cy="3062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71217" y="4862224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01369" y="4796313"/>
                <a:ext cx="39179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Which of these graphs could have the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</a:rPr>
                      <m:t>𝑦</m:t>
                    </m:r>
                    <m:r>
                      <a:rPr lang="en-GB" sz="16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/>
                      </a:rPr>
                      <m:t>+3</m:t>
                    </m:r>
                  </m:oMath>
                </a14:m>
                <a:r>
                  <a:rPr lang="en-GB" sz="1600" dirty="0"/>
                  <a:t>?</a:t>
                </a: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369" y="4796313"/>
                <a:ext cx="3917965" cy="584775"/>
              </a:xfrm>
              <a:prstGeom prst="rect">
                <a:avLst/>
              </a:prstGeom>
              <a:blipFill rotWithShape="1">
                <a:blip r:embed="rId14"/>
                <a:stretch>
                  <a:fillRect l="-778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/>
          <p:cNvCxnSpPr/>
          <p:nvPr/>
        </p:nvCxnSpPr>
        <p:spPr>
          <a:xfrm>
            <a:off x="248637" y="5975866"/>
            <a:ext cx="144016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967601" y="5381088"/>
            <a:ext cx="1116" cy="11733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776287" y="5975866"/>
            <a:ext cx="144016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2495251" y="5381088"/>
            <a:ext cx="1116" cy="11733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3280062" y="5975865"/>
            <a:ext cx="144016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3999026" y="5381087"/>
            <a:ext cx="1116" cy="11733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Freeform 57"/>
          <p:cNvSpPr/>
          <p:nvPr/>
        </p:nvSpPr>
        <p:spPr>
          <a:xfrm>
            <a:off x="3546013" y="5453980"/>
            <a:ext cx="1108364" cy="942109"/>
          </a:xfrm>
          <a:custGeom>
            <a:avLst/>
            <a:gdLst>
              <a:gd name="connsiteX0" fmla="*/ 0 w 1108364"/>
              <a:gd name="connsiteY0" fmla="*/ 942109 h 942109"/>
              <a:gd name="connsiteX1" fmla="*/ 193964 w 1108364"/>
              <a:gd name="connsiteY1" fmla="*/ 489527 h 942109"/>
              <a:gd name="connsiteX2" fmla="*/ 323273 w 1108364"/>
              <a:gd name="connsiteY2" fmla="*/ 323273 h 942109"/>
              <a:gd name="connsiteX3" fmla="*/ 480291 w 1108364"/>
              <a:gd name="connsiteY3" fmla="*/ 323273 h 942109"/>
              <a:gd name="connsiteX4" fmla="*/ 572655 w 1108364"/>
              <a:gd name="connsiteY4" fmla="*/ 452582 h 942109"/>
              <a:gd name="connsiteX5" fmla="*/ 618837 w 1108364"/>
              <a:gd name="connsiteY5" fmla="*/ 600364 h 942109"/>
              <a:gd name="connsiteX6" fmla="*/ 720437 w 1108364"/>
              <a:gd name="connsiteY6" fmla="*/ 683491 h 942109"/>
              <a:gd name="connsiteX7" fmla="*/ 868219 w 1108364"/>
              <a:gd name="connsiteY7" fmla="*/ 637309 h 942109"/>
              <a:gd name="connsiteX8" fmla="*/ 988291 w 1108364"/>
              <a:gd name="connsiteY8" fmla="*/ 314037 h 942109"/>
              <a:gd name="connsiteX9" fmla="*/ 1108364 w 1108364"/>
              <a:gd name="connsiteY9" fmla="*/ 0 h 94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8364" h="942109">
                <a:moveTo>
                  <a:pt x="0" y="942109"/>
                </a:moveTo>
                <a:cubicBezTo>
                  <a:pt x="70042" y="767387"/>
                  <a:pt x="140085" y="592666"/>
                  <a:pt x="193964" y="489527"/>
                </a:cubicBezTo>
                <a:cubicBezTo>
                  <a:pt x="247843" y="386388"/>
                  <a:pt x="275552" y="350982"/>
                  <a:pt x="323273" y="323273"/>
                </a:cubicBezTo>
                <a:cubicBezTo>
                  <a:pt x="370994" y="295564"/>
                  <a:pt x="438727" y="301721"/>
                  <a:pt x="480291" y="323273"/>
                </a:cubicBezTo>
                <a:cubicBezTo>
                  <a:pt x="521855" y="344825"/>
                  <a:pt x="549564" y="406400"/>
                  <a:pt x="572655" y="452582"/>
                </a:cubicBezTo>
                <a:cubicBezTo>
                  <a:pt x="595746" y="498764"/>
                  <a:pt x="594207" y="561879"/>
                  <a:pt x="618837" y="600364"/>
                </a:cubicBezTo>
                <a:cubicBezTo>
                  <a:pt x="643467" y="638849"/>
                  <a:pt x="678873" y="677333"/>
                  <a:pt x="720437" y="683491"/>
                </a:cubicBezTo>
                <a:cubicBezTo>
                  <a:pt x="762001" y="689649"/>
                  <a:pt x="823577" y="698885"/>
                  <a:pt x="868219" y="637309"/>
                </a:cubicBezTo>
                <a:cubicBezTo>
                  <a:pt x="912861" y="575733"/>
                  <a:pt x="948267" y="420255"/>
                  <a:pt x="988291" y="314037"/>
                </a:cubicBezTo>
                <a:cubicBezTo>
                  <a:pt x="1028315" y="207819"/>
                  <a:pt x="1068339" y="103909"/>
                  <a:pt x="110836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Freeform 58"/>
          <p:cNvSpPr/>
          <p:nvPr/>
        </p:nvSpPr>
        <p:spPr>
          <a:xfrm>
            <a:off x="2040486" y="5601762"/>
            <a:ext cx="988291" cy="914400"/>
          </a:xfrm>
          <a:custGeom>
            <a:avLst/>
            <a:gdLst>
              <a:gd name="connsiteX0" fmla="*/ 0 w 988291"/>
              <a:gd name="connsiteY0" fmla="*/ 914400 h 914400"/>
              <a:gd name="connsiteX1" fmla="*/ 101600 w 988291"/>
              <a:gd name="connsiteY1" fmla="*/ 655782 h 914400"/>
              <a:gd name="connsiteX2" fmla="*/ 193964 w 988291"/>
              <a:gd name="connsiteY2" fmla="*/ 489527 h 914400"/>
              <a:gd name="connsiteX3" fmla="*/ 295564 w 988291"/>
              <a:gd name="connsiteY3" fmla="*/ 480291 h 914400"/>
              <a:gd name="connsiteX4" fmla="*/ 387927 w 988291"/>
              <a:gd name="connsiteY4" fmla="*/ 563418 h 914400"/>
              <a:gd name="connsiteX5" fmla="*/ 498764 w 988291"/>
              <a:gd name="connsiteY5" fmla="*/ 665018 h 914400"/>
              <a:gd name="connsiteX6" fmla="*/ 646546 w 988291"/>
              <a:gd name="connsiteY6" fmla="*/ 674255 h 914400"/>
              <a:gd name="connsiteX7" fmla="*/ 766618 w 988291"/>
              <a:gd name="connsiteY7" fmla="*/ 535709 h 914400"/>
              <a:gd name="connsiteX8" fmla="*/ 831273 w 988291"/>
              <a:gd name="connsiteY8" fmla="*/ 434109 h 914400"/>
              <a:gd name="connsiteX9" fmla="*/ 988291 w 988291"/>
              <a:gd name="connsiteY9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8291" h="914400">
                <a:moveTo>
                  <a:pt x="0" y="914400"/>
                </a:moveTo>
                <a:cubicBezTo>
                  <a:pt x="34636" y="820497"/>
                  <a:pt x="69273" y="726594"/>
                  <a:pt x="101600" y="655782"/>
                </a:cubicBezTo>
                <a:cubicBezTo>
                  <a:pt x="133927" y="584970"/>
                  <a:pt x="161637" y="518775"/>
                  <a:pt x="193964" y="489527"/>
                </a:cubicBezTo>
                <a:cubicBezTo>
                  <a:pt x="226291" y="460278"/>
                  <a:pt x="263237" y="467976"/>
                  <a:pt x="295564" y="480291"/>
                </a:cubicBezTo>
                <a:cubicBezTo>
                  <a:pt x="327891" y="492606"/>
                  <a:pt x="387927" y="563418"/>
                  <a:pt x="387927" y="563418"/>
                </a:cubicBezTo>
                <a:cubicBezTo>
                  <a:pt x="421794" y="594206"/>
                  <a:pt x="455661" y="646545"/>
                  <a:pt x="498764" y="665018"/>
                </a:cubicBezTo>
                <a:cubicBezTo>
                  <a:pt x="541867" y="683491"/>
                  <a:pt x="601904" y="695806"/>
                  <a:pt x="646546" y="674255"/>
                </a:cubicBezTo>
                <a:cubicBezTo>
                  <a:pt x="691188" y="652704"/>
                  <a:pt x="735830" y="575733"/>
                  <a:pt x="766618" y="535709"/>
                </a:cubicBezTo>
                <a:cubicBezTo>
                  <a:pt x="797406" y="495685"/>
                  <a:pt x="794328" y="523394"/>
                  <a:pt x="831273" y="434109"/>
                </a:cubicBezTo>
                <a:cubicBezTo>
                  <a:pt x="868218" y="344824"/>
                  <a:pt x="928254" y="172412"/>
                  <a:pt x="988291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Freeform 60"/>
          <p:cNvSpPr/>
          <p:nvPr/>
        </p:nvSpPr>
        <p:spPr>
          <a:xfrm>
            <a:off x="451832" y="5407798"/>
            <a:ext cx="858981" cy="1016000"/>
          </a:xfrm>
          <a:custGeom>
            <a:avLst/>
            <a:gdLst>
              <a:gd name="connsiteX0" fmla="*/ 0 w 858981"/>
              <a:gd name="connsiteY0" fmla="*/ 0 h 1016000"/>
              <a:gd name="connsiteX1" fmla="*/ 120072 w 858981"/>
              <a:gd name="connsiteY1" fmla="*/ 360219 h 1016000"/>
              <a:gd name="connsiteX2" fmla="*/ 249381 w 858981"/>
              <a:gd name="connsiteY2" fmla="*/ 461819 h 1016000"/>
              <a:gd name="connsiteX3" fmla="*/ 341745 w 858981"/>
              <a:gd name="connsiteY3" fmla="*/ 424873 h 1016000"/>
              <a:gd name="connsiteX4" fmla="*/ 424872 w 858981"/>
              <a:gd name="connsiteY4" fmla="*/ 332509 h 1016000"/>
              <a:gd name="connsiteX5" fmla="*/ 517236 w 858981"/>
              <a:gd name="connsiteY5" fmla="*/ 304800 h 1016000"/>
              <a:gd name="connsiteX6" fmla="*/ 628072 w 858981"/>
              <a:gd name="connsiteY6" fmla="*/ 304800 h 1016000"/>
              <a:gd name="connsiteX7" fmla="*/ 757381 w 858981"/>
              <a:gd name="connsiteY7" fmla="*/ 489528 h 1016000"/>
              <a:gd name="connsiteX8" fmla="*/ 794327 w 858981"/>
              <a:gd name="connsiteY8" fmla="*/ 674255 h 1016000"/>
              <a:gd name="connsiteX9" fmla="*/ 858981 w 858981"/>
              <a:gd name="connsiteY9" fmla="*/ 1016000 h 10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8981" h="1016000">
                <a:moveTo>
                  <a:pt x="0" y="0"/>
                </a:moveTo>
                <a:cubicBezTo>
                  <a:pt x="39254" y="141624"/>
                  <a:pt x="78509" y="283249"/>
                  <a:pt x="120072" y="360219"/>
                </a:cubicBezTo>
                <a:cubicBezTo>
                  <a:pt x="161636" y="437189"/>
                  <a:pt x="212436" y="451043"/>
                  <a:pt x="249381" y="461819"/>
                </a:cubicBezTo>
                <a:cubicBezTo>
                  <a:pt x="286327" y="472595"/>
                  <a:pt x="312497" y="446425"/>
                  <a:pt x="341745" y="424873"/>
                </a:cubicBezTo>
                <a:cubicBezTo>
                  <a:pt x="370993" y="403321"/>
                  <a:pt x="395624" y="352521"/>
                  <a:pt x="424872" y="332509"/>
                </a:cubicBezTo>
                <a:cubicBezTo>
                  <a:pt x="454120" y="312497"/>
                  <a:pt x="483369" y="309418"/>
                  <a:pt x="517236" y="304800"/>
                </a:cubicBezTo>
                <a:cubicBezTo>
                  <a:pt x="551103" y="300182"/>
                  <a:pt x="588048" y="274012"/>
                  <a:pt x="628072" y="304800"/>
                </a:cubicBezTo>
                <a:cubicBezTo>
                  <a:pt x="668096" y="335588"/>
                  <a:pt x="729672" y="427952"/>
                  <a:pt x="757381" y="489528"/>
                </a:cubicBezTo>
                <a:cubicBezTo>
                  <a:pt x="785090" y="551104"/>
                  <a:pt x="777394" y="586510"/>
                  <a:pt x="794327" y="674255"/>
                </a:cubicBezTo>
                <a:cubicBezTo>
                  <a:pt x="811260" y="762000"/>
                  <a:pt x="835120" y="889000"/>
                  <a:pt x="858981" y="10160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152750" y="5381088"/>
            <a:ext cx="234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887407" y="5417096"/>
            <a:ext cx="234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425914" y="5426332"/>
            <a:ext cx="234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722972" y="6445281"/>
                <a:ext cx="42090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dirty="0"/>
                  <a:t>c, because a is the wrong way up (given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GB" sz="1200" b="1" i="1" smtClean="0"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GB" sz="1200" b="1" dirty="0"/>
                  <a:t> term has positive coefficient) and b has the wrong y-intercept.</a:t>
                </a: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72" y="6445281"/>
                <a:ext cx="4209068" cy="461665"/>
              </a:xfrm>
              <a:prstGeom prst="rect">
                <a:avLst/>
              </a:prstGeom>
              <a:blipFill rotWithShape="1">
                <a:blip r:embed="rId15"/>
                <a:stretch>
                  <a:fillRect l="-145"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Rectangle 65"/>
          <p:cNvSpPr/>
          <p:nvPr/>
        </p:nvSpPr>
        <p:spPr>
          <a:xfrm>
            <a:off x="793307" y="6516162"/>
            <a:ext cx="3926915" cy="3418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pic>
        <p:nvPicPr>
          <p:cNvPr id="71" name="Picture 70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455" y="995630"/>
            <a:ext cx="3095877" cy="412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TextBox 76"/>
          <p:cNvSpPr txBox="1"/>
          <p:nvPr/>
        </p:nvSpPr>
        <p:spPr>
          <a:xfrm>
            <a:off x="4932040" y="636601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Match the graphs to their equations.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502801" y="4981119"/>
                <a:ext cx="4572000" cy="186935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GB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i.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</m:t>
                    </m:r>
                    <m:func>
                      <m:funcPr>
                        <m:ctrlPr>
                          <a:rPr lang="en-GB" i="1">
                            <a:effectLst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</a:t>
                </a:r>
                <a:r>
                  <a:rPr lang="en-GB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b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ii.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</m:t>
                    </m:r>
                    <m:func>
                      <m:funcPr>
                        <m:ctrlP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</a:t>
                </a:r>
                <a:r>
                  <a:rPr lang="en-GB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b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iii.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−4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+5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GB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b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iv.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=4×</m:t>
                    </m:r>
                    <m:sSup>
                      <m:sSupPr>
                        <m:ctrlP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en-GB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b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v.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+4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:r>
                  <a:rPr lang="en-GB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b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vi.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dirty="0"/>
                  <a:t>                          </a:t>
                </a:r>
                <a:r>
                  <a:rPr lang="en-GB" b="1" dirty="0"/>
                  <a:t>A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2801" y="4981119"/>
                <a:ext cx="4572000" cy="1869358"/>
              </a:xfrm>
              <a:prstGeom prst="rect">
                <a:avLst/>
              </a:prstGeom>
              <a:blipFill rotWithShape="0">
                <a:blip r:embed="rId19"/>
                <a:stretch>
                  <a:fillRect l="-1200" t="-1629" b="-13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Rectangle 77"/>
          <p:cNvSpPr/>
          <p:nvPr/>
        </p:nvSpPr>
        <p:spPr>
          <a:xfrm>
            <a:off x="7650546" y="4952272"/>
            <a:ext cx="516340" cy="190572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79" name="Rectangle 78"/>
          <p:cNvSpPr/>
          <p:nvPr/>
        </p:nvSpPr>
        <p:spPr>
          <a:xfrm>
            <a:off x="4654377" y="697361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3254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  <p:bldP spid="66" grpId="0" animBg="1"/>
      <p:bldP spid="7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/>
          <p:nvPr/>
        </p:nvCxnSpPr>
        <p:spPr>
          <a:xfrm flipV="1">
            <a:off x="539552" y="1225543"/>
            <a:ext cx="0" cy="41044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39552" y="5329999"/>
            <a:ext cx="324036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532737" y="1759052"/>
            <a:ext cx="3053301" cy="2727297"/>
          </a:xfrm>
          <a:custGeom>
            <a:avLst/>
            <a:gdLst>
              <a:gd name="connsiteX0" fmla="*/ 0 w 3053301"/>
              <a:gd name="connsiteY0" fmla="*/ 2727297 h 2727297"/>
              <a:gd name="connsiteX1" fmla="*/ 492981 w 3053301"/>
              <a:gd name="connsiteY1" fmla="*/ 2671638 h 2727297"/>
              <a:gd name="connsiteX2" fmla="*/ 985962 w 3053301"/>
              <a:gd name="connsiteY2" fmla="*/ 2560320 h 2727297"/>
              <a:gd name="connsiteX3" fmla="*/ 1391479 w 3053301"/>
              <a:gd name="connsiteY3" fmla="*/ 2401293 h 2727297"/>
              <a:gd name="connsiteX4" fmla="*/ 1932167 w 3053301"/>
              <a:gd name="connsiteY4" fmla="*/ 2059387 h 2727297"/>
              <a:gd name="connsiteX5" fmla="*/ 2584174 w 3053301"/>
              <a:gd name="connsiteY5" fmla="*/ 1327867 h 2727297"/>
              <a:gd name="connsiteX6" fmla="*/ 2886324 w 3053301"/>
              <a:gd name="connsiteY6" fmla="*/ 715617 h 2727297"/>
              <a:gd name="connsiteX7" fmla="*/ 3053301 w 3053301"/>
              <a:gd name="connsiteY7" fmla="*/ 0 h 2727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3301" h="2727297">
                <a:moveTo>
                  <a:pt x="0" y="2727297"/>
                </a:moveTo>
                <a:cubicBezTo>
                  <a:pt x="164327" y="2713382"/>
                  <a:pt x="328654" y="2699467"/>
                  <a:pt x="492981" y="2671638"/>
                </a:cubicBezTo>
                <a:cubicBezTo>
                  <a:pt x="657308" y="2643809"/>
                  <a:pt x="836212" y="2605377"/>
                  <a:pt x="985962" y="2560320"/>
                </a:cubicBezTo>
                <a:cubicBezTo>
                  <a:pt x="1135712" y="2515263"/>
                  <a:pt x="1233778" y="2484782"/>
                  <a:pt x="1391479" y="2401293"/>
                </a:cubicBezTo>
                <a:cubicBezTo>
                  <a:pt x="1549180" y="2317804"/>
                  <a:pt x="1733385" y="2238291"/>
                  <a:pt x="1932167" y="2059387"/>
                </a:cubicBezTo>
                <a:cubicBezTo>
                  <a:pt x="2130949" y="1880483"/>
                  <a:pt x="2425148" y="1551829"/>
                  <a:pt x="2584174" y="1327867"/>
                </a:cubicBezTo>
                <a:cubicBezTo>
                  <a:pt x="2743200" y="1103905"/>
                  <a:pt x="2808136" y="936928"/>
                  <a:pt x="2886324" y="715617"/>
                </a:cubicBezTo>
                <a:cubicBezTo>
                  <a:pt x="2964512" y="494306"/>
                  <a:pt x="3008906" y="247153"/>
                  <a:pt x="3053301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971600" y="388983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(1,7)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39752" y="2593695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(3,175)</a:t>
            </a:r>
          </a:p>
        </p:txBody>
      </p:sp>
      <p:sp>
        <p:nvSpPr>
          <p:cNvPr id="15" name="Oval 14"/>
          <p:cNvSpPr/>
          <p:nvPr/>
        </p:nvSpPr>
        <p:spPr>
          <a:xfrm>
            <a:off x="1187624" y="432188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3059832" y="295373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83968" y="908720"/>
                <a:ext cx="4176464" cy="2790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The graph shows two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1,7</m:t>
                        </m:r>
                      </m:e>
                    </m:d>
                  </m:oMath>
                </a14:m>
                <a:r>
                  <a:rPr lang="en-GB" sz="2400" dirty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3,175</m:t>
                        </m:r>
                      </m:e>
                    </m:d>
                  </m:oMath>
                </a14:m>
                <a:r>
                  <a:rPr lang="en-GB" sz="2400" dirty="0"/>
                  <a:t> on a line with equation:</a:t>
                </a:r>
              </a:p>
              <a:p>
                <a:endParaRPr lang="en-GB" sz="10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/>
                        </a:rPr>
                        <m:t>𝒚</m:t>
                      </m:r>
                      <m:r>
                        <a:rPr lang="en-GB" sz="2800" b="1" i="1" smtClean="0">
                          <a:latin typeface="Cambria Math"/>
                        </a:rPr>
                        <m:t>=</m:t>
                      </m:r>
                      <m:r>
                        <a:rPr lang="en-GB" sz="2800" b="1" i="1" smtClean="0">
                          <a:latin typeface="Cambria Math"/>
                        </a:rPr>
                        <m:t>𝒌</m:t>
                      </m:r>
                      <m:sSup>
                        <m:sSup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GB" sz="2800" b="1" i="1" smtClean="0">
                              <a:latin typeface="Cambria Math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en-GB" sz="2800" b="1" baseline="30000" dirty="0"/>
              </a:p>
              <a:p>
                <a:endParaRPr lang="en-GB" dirty="0"/>
              </a:p>
              <a:p>
                <a:r>
                  <a:rPr lang="en-GB" sz="2400" dirty="0"/>
                  <a:t>Determine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GB" sz="2400" dirty="0"/>
                  <a:t> and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GB" sz="2400" dirty="0"/>
                  <a:t> (where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GB" sz="2400" dirty="0"/>
                  <a:t> and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GB" sz="2400" dirty="0"/>
                  <a:t> are positive constants).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908720"/>
                <a:ext cx="4176464" cy="2790829"/>
              </a:xfrm>
              <a:prstGeom prst="rect">
                <a:avLst/>
              </a:prstGeom>
              <a:blipFill>
                <a:blip r:embed="rId2"/>
                <a:stretch>
                  <a:fillRect l="-2336" t="-1747" r="-3650" b="-39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283968" y="3762605"/>
                <a:ext cx="4680520" cy="2843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Answer: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𝒌</m:t>
                      </m:r>
                      <m:sSup>
                        <m:sSup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𝟏𝟕𝟓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𝒌</m:t>
                      </m:r>
                      <m:sSup>
                        <m:sSup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2000" b="1" dirty="0"/>
              </a:p>
              <a:p>
                <a:r>
                  <a:rPr lang="en-GB" sz="2000" b="1" dirty="0"/>
                  <a:t>Dividing: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𝟐𝟓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2000" b="1" dirty="0"/>
              </a:p>
              <a:p>
                <a:pPr/>
                <a:r>
                  <a:rPr lang="en-GB" sz="2000" b="1" dirty="0"/>
                  <a:t>Substituting back into 1</a:t>
                </a:r>
                <a:r>
                  <a:rPr lang="en-GB" sz="2000" b="1" baseline="30000" dirty="0"/>
                  <a:t>st</a:t>
                </a:r>
                <a:r>
                  <a:rPr lang="en-GB" sz="2000" b="1" dirty="0"/>
                  <a:t> equation:</a:t>
                </a:r>
                <a:br>
                  <a:rPr lang="en-GB" sz="2000" b="1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3762605"/>
                <a:ext cx="4680520" cy="2843920"/>
              </a:xfrm>
              <a:prstGeom prst="rect">
                <a:avLst/>
              </a:prstGeom>
              <a:blipFill rotWithShape="0">
                <a:blip r:embed="rId3"/>
                <a:stretch>
                  <a:fillRect l="-1432" t="-10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4355976" y="4138441"/>
            <a:ext cx="4536504" cy="252120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0" y="0"/>
            <a:ext cx="9143074" cy="587744"/>
            <a:chOff x="0" y="13335"/>
            <a:chExt cx="9144218" cy="5877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32"/>
                <p:cNvSpPr txBox="1"/>
                <p:nvPr/>
              </p:nvSpPr>
              <p:spPr>
                <a:xfrm>
                  <a:off x="0" y="13335"/>
                  <a:ext cx="9144000" cy="58477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square" lIns="324000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GB" sz="3200" b="1" dirty="0"/>
                    <a:t>SKILL #2</a:t>
                  </a:r>
                  <a:r>
                    <a:rPr lang="en-GB" sz="3200" dirty="0"/>
                    <a:t>: Finding constants of </a:t>
                  </a:r>
                  <a14:m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3200" b="0" i="1" smtClean="0">
                          <a:latin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endParaRPr lang="en-GB" sz="3200" dirty="0"/>
                </a:p>
              </p:txBody>
            </p:sp>
          </mc:Choice>
          <mc:Fallback xmlns="">
            <p:sp>
              <p:nvSpPr>
                <p:cNvPr id="24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13335"/>
                  <a:ext cx="9144000" cy="584775"/>
                </a:xfrm>
                <a:prstGeom prst="rect">
                  <a:avLst/>
                </a:prstGeom>
                <a:blipFill>
                  <a:blip r:embed="rId4"/>
                  <a:stretch>
                    <a:fillRect t="-12500" b="-3437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5" name="Straight Connector 2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539552" y="5436974"/>
            <a:ext cx="3456384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b="1" dirty="0"/>
              <a:t>Bro Hint</a:t>
            </a:r>
            <a:r>
              <a:rPr lang="en-GB" sz="1400" dirty="0"/>
              <a:t>: Substitute the values of the coordinates in to form two equations. You’re used to solving simultaneous equations by elimination – either adding or subtracting. Is there another arithmetic operation?</a:t>
            </a:r>
          </a:p>
        </p:txBody>
      </p:sp>
    </p:spTree>
    <p:extLst>
      <p:ext uri="{BB962C8B-B14F-4D97-AF65-F5344CB8AC3E}">
        <p14:creationId xmlns:p14="http://schemas.microsoft.com/office/powerpoint/2010/main" val="86793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87744"/>
            <a:chOff x="0" y="13335"/>
            <a:chExt cx="9144218" cy="587744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43608" y="980728"/>
                <a:ext cx="6552728" cy="5693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GB" dirty="0"/>
                  <a:t>Given that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2,6</m:t>
                        </m:r>
                      </m:e>
                    </m:d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5,162</m:t>
                        </m:r>
                      </m:e>
                    </m:d>
                  </m:oMath>
                </a14:m>
                <a:r>
                  <a:rPr lang="en-GB" dirty="0"/>
                  <a:t> are points on the curve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dirty="0"/>
                  <a:t>, 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/>
                  <a:t>.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162=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→27=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  <a:p>
                <a:pPr lvl="0"/>
                <a:endParaRPr lang="en-GB" dirty="0"/>
              </a:p>
              <a:p>
                <a:pPr lvl="0"/>
                <a:r>
                  <a:rPr lang="en-GB" dirty="0"/>
                  <a:t>Given that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3, 45</m:t>
                        </m:r>
                      </m:e>
                    </m:d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1,</m:t>
                        </m:r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GB" dirty="0"/>
                  <a:t> are points on the curve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dirty="0"/>
                  <a:t>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/>
                  <a:t> are </a:t>
                </a:r>
                <a:r>
                  <a:rPr lang="en-GB" u="sng" dirty="0"/>
                  <a:t>positive</a:t>
                </a:r>
                <a:r>
                  <a:rPr lang="en-GB" dirty="0"/>
                  <a:t> constants, 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/>
                  <a:t>.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45=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→25=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𝟒𝟓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𝟒𝟓</m:t>
                              </m:r>
                            </m:num>
                            <m:den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𝟏𝟐𝟓</m:t>
                              </m:r>
                            </m:den>
                          </m:f>
                        </m:e>
                      </m:rad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num>
                            <m:den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𝟐𝟓</m:t>
                              </m:r>
                            </m:den>
                          </m:f>
                        </m:e>
                      </m:rad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GB" b="1" i="1" smtClean="0"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980728"/>
                <a:ext cx="6552728" cy="5693162"/>
              </a:xfrm>
              <a:prstGeom prst="rect">
                <a:avLst/>
              </a:prstGeom>
              <a:blipFill rotWithShape="1">
                <a:blip r:embed="rId2"/>
                <a:stretch>
                  <a:fillRect l="-744" t="-5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647564" y="1086475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Q</a:t>
            </a:r>
          </a:p>
        </p:txBody>
      </p:sp>
      <p:sp>
        <p:nvSpPr>
          <p:cNvPr id="7" name="Rectangle 6"/>
          <p:cNvSpPr/>
          <p:nvPr/>
        </p:nvSpPr>
        <p:spPr>
          <a:xfrm>
            <a:off x="611560" y="3573016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Wingdings" panose="05000000000000000000" pitchFamily="2" charset="2"/>
              </a:rPr>
              <a:t>N</a:t>
            </a:r>
          </a:p>
        </p:txBody>
      </p:sp>
      <p:sp>
        <p:nvSpPr>
          <p:cNvPr id="8" name="Rectangle 7"/>
          <p:cNvSpPr/>
          <p:nvPr/>
        </p:nvSpPr>
        <p:spPr>
          <a:xfrm>
            <a:off x="2843808" y="1556792"/>
            <a:ext cx="2880320" cy="17281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2833128" y="4149080"/>
            <a:ext cx="3251040" cy="23379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7527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87744"/>
            <a:chOff x="0" y="13335"/>
            <a:chExt cx="9144218" cy="587744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Exercise 2</a:t>
              </a:r>
              <a:endParaRPr lang="en-GB" sz="20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115616" y="980728"/>
                <a:ext cx="3240360" cy="4307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GB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Given that the points </a:t>
                </a:r>
                <a14:m>
                  <m:oMath xmlns:m="http://schemas.openxmlformats.org/officeDocument/2006/math">
                    <m:r>
                      <a:rPr lang="en-GB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(1,6)</m:t>
                    </m:r>
                  </m:oMath>
                </a14:m>
                <a:r>
                  <a:rPr lang="en-GB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4,48</m:t>
                        </m:r>
                      </m:e>
                    </m:d>
                  </m:oMath>
                </a14:m>
                <a:r>
                  <a:rPr lang="en-GB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lie on the exponential curve with equation </a:t>
                </a:r>
                <a14:m>
                  <m:oMath xmlns:m="http://schemas.openxmlformats.org/officeDocument/2006/math">
                    <m:r>
                      <a:rPr lang="en-GB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GB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GB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GB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determine </a:t>
                </a:r>
                <a14:m>
                  <m:oMath xmlns:m="http://schemas.openxmlformats.org/officeDocument/2006/math">
                    <m:r>
                      <a:rPr lang="en-GB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GB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0"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𝟔</m:t>
                      </m:r>
                      <m:r>
                        <a:rPr lang="en-GB" sz="16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16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𝒃𝒂</m:t>
                      </m:r>
                    </m:oMath>
                    <m:oMath xmlns:m="http://schemas.openxmlformats.org/officeDocument/2006/math">
                      <m:r>
                        <a:rPr lang="en-GB" sz="16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𝟒𝟖</m:t>
                      </m:r>
                      <m:r>
                        <a:rPr lang="en-GB" sz="16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16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</m:t>
                      </m:r>
                      <m:sSup>
                        <m:sSupPr>
                          <m:ctrlPr>
                            <a:rPr lang="en-GB" sz="1600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GB" sz="1600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sz="16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r>
                        <a:rPr lang="en-GB" sz="16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𝟖</m:t>
                      </m:r>
                      <m:r>
                        <a:rPr lang="en-GB" sz="16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GB" sz="1600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sz="16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en-GB" sz="16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16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𝟐</m:t>
                      </m:r>
                    </m:oMath>
                    <m:oMath xmlns:m="http://schemas.openxmlformats.org/officeDocument/2006/math">
                      <m:r>
                        <a:rPr lang="en-GB" sz="16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</m:t>
                      </m:r>
                      <m:r>
                        <a:rPr lang="en-GB" sz="16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16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𝟑</m:t>
                      </m:r>
                    </m:oMath>
                  </m:oMathPara>
                </a14:m>
                <a:endParaRPr lang="en-GB" sz="1600" b="1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  <a:spcAft>
                    <a:spcPts val="0"/>
                  </a:spcAft>
                </a:pPr>
                <a:br>
                  <a:rPr lang="en-GB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GB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Given that the points </a:t>
                </a:r>
                <a14:m>
                  <m:oMath xmlns:m="http://schemas.openxmlformats.org/officeDocument/2006/math">
                    <m:r>
                      <a:rPr lang="en-GB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(2,48)</m:t>
                    </m:r>
                  </m:oMath>
                </a14:m>
                <a:r>
                  <a:rPr lang="en-GB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5,3072</m:t>
                        </m:r>
                      </m:e>
                    </m:d>
                  </m:oMath>
                </a14:m>
                <a:r>
                  <a:rPr lang="en-GB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lie on the exponential curve with equation </a:t>
                </a:r>
                <a14:m>
                  <m:oMath xmlns:m="http://schemas.openxmlformats.org/officeDocument/2006/math">
                    <m:r>
                      <a:rPr lang="en-GB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GB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GB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GB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determine </a:t>
                </a:r>
                <a14:m>
                  <m:oMath xmlns:m="http://schemas.openxmlformats.org/officeDocument/2006/math">
                    <m:r>
                      <a:rPr lang="en-GB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GB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0"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en-GB" sz="16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16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en-GB" sz="16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GB" sz="16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</m:t>
                      </m:r>
                      <m:r>
                        <a:rPr lang="en-GB" sz="16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16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𝟑</m:t>
                      </m:r>
                    </m:oMath>
                  </m:oMathPara>
                </a14:m>
                <a:br>
                  <a:rPr lang="en-GB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980728"/>
                <a:ext cx="3240360" cy="4307911"/>
              </a:xfrm>
              <a:prstGeom prst="rect">
                <a:avLst/>
              </a:prstGeom>
              <a:blipFill rotWithShape="0">
                <a:blip r:embed="rId2"/>
                <a:stretch>
                  <a:fillRect l="-940" t="-2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508104" y="965579"/>
                <a:ext cx="3168352" cy="3781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Given that the points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(1,3)</m:t>
                    </m:r>
                  </m:oMath>
                </a14:m>
                <a:r>
                  <a:rPr lang="en-GB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3,108</m:t>
                        </m:r>
                      </m:e>
                    </m:d>
                  </m:oMath>
                </a14:m>
                <a:r>
                  <a:rPr lang="en-GB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lie on the exponential curve with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GB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determine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GB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𝟑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  <a:spcAft>
                    <a:spcPts val="800"/>
                  </a:spcAft>
                </a:pPr>
                <a:br>
                  <a:rPr lang="en-GB" sz="5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GB" sz="5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GB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Given that the points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(3,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72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7,</m:t>
                        </m:r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GB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1152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lie on the exponential curve with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determine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GB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965579"/>
                <a:ext cx="3168352" cy="3781933"/>
              </a:xfrm>
              <a:prstGeom prst="rect">
                <a:avLst/>
              </a:prstGeom>
              <a:blipFill rotWithShape="0">
                <a:blip r:embed="rId3"/>
                <a:stretch>
                  <a:fillRect l="-1156" t="-3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683568" y="1052736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683568" y="4005064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5148064" y="1052736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48064" y="3134683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51720" y="2132856"/>
            <a:ext cx="1800200" cy="128985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41135" y="4931741"/>
            <a:ext cx="1800200" cy="128985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00192" y="2132857"/>
            <a:ext cx="1800200" cy="720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71057" y="4242640"/>
            <a:ext cx="1800200" cy="720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7686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GCSE Specification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39552" y="908720"/>
                <a:ext cx="3744416" cy="45243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/>
                  <a:t>Plot and recognise quadratic, cubic, reciprocal, exponential and circular functions.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Plot and recognise trigonometric functions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/>
                  <a:t>, within the range -360° to +360°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908720"/>
                <a:ext cx="3744416" cy="4524315"/>
              </a:xfrm>
              <a:prstGeom prst="rect">
                <a:avLst/>
              </a:prstGeom>
              <a:blipFill rotWithShape="0">
                <a:blip r:embed="rId3"/>
                <a:stretch>
                  <a:fillRect l="-1466" t="-6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004048" y="885127"/>
                <a:ext cx="309634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Find the values of p and q in the function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dirty="0"/>
                  <a:t> given coordinates on the graph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885127"/>
                <a:ext cx="3096344" cy="1200329"/>
              </a:xfrm>
              <a:prstGeom prst="rect">
                <a:avLst/>
              </a:prstGeom>
              <a:blipFill>
                <a:blip r:embed="rId4"/>
                <a:stretch>
                  <a:fillRect l="-1772" t="-2538" b="-15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1916832"/>
            <a:ext cx="3942209" cy="206759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196231" y="2176982"/>
                <a:ext cx="3384376" cy="92333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“Given that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2,6</m:t>
                        </m:r>
                      </m:e>
                    </m:d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5,162</m:t>
                        </m:r>
                      </m:e>
                    </m:d>
                  </m:oMath>
                </a14:m>
                <a:r>
                  <a:rPr lang="en-GB" dirty="0"/>
                  <a:t> are points on the curve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dirty="0"/>
                  <a:t>, 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/>
                  <a:t>.”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6231" y="2176982"/>
                <a:ext cx="3384376" cy="923330"/>
              </a:xfrm>
              <a:prstGeom prst="rect">
                <a:avLst/>
              </a:prstGeom>
              <a:blipFill>
                <a:blip r:embed="rId6"/>
                <a:stretch>
                  <a:fillRect b="-1136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1560" y="5179363"/>
            <a:ext cx="2916424" cy="157137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799498" y="6012076"/>
                <a:ext cx="1800200" cy="738664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The graph shows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1400" dirty="0"/>
                  <a:t>. Determine the coordinate of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/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498" y="6012076"/>
                <a:ext cx="1800200" cy="73866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619672" y="1799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49" name="Picture 3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486" y="3966862"/>
            <a:ext cx="1893104" cy="1844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979125" y="4121187"/>
            <a:ext cx="3078671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/>
              <a:t>The diagram shows the graph of </a:t>
            </a:r>
            <a:r>
              <a:rPr lang="en-US" sz="1000" i="1" dirty="0"/>
              <a:t>y = x</a:t>
            </a:r>
            <a:r>
              <a:rPr lang="en-US" sz="1000" baseline="30000" dirty="0"/>
              <a:t>2</a:t>
            </a:r>
            <a:r>
              <a:rPr lang="en-US" sz="1000" dirty="0"/>
              <a:t> – 5</a:t>
            </a:r>
            <a:r>
              <a:rPr lang="en-US" sz="1000" i="1" dirty="0"/>
              <a:t>x </a:t>
            </a:r>
            <a:r>
              <a:rPr lang="en-US" sz="1000" dirty="0"/>
              <a:t>– 3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 Use the graph to find estimates for the solutions of</a:t>
            </a:r>
            <a:endParaRPr kumimoji="0" lang="en-GB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(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es-E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es-ES" altLang="en-US" sz="1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– 5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3 = 0</a:t>
            </a:r>
            <a:endParaRPr kumimoji="0" lang="en-GB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(ii) </a:t>
            </a:r>
            <a:r>
              <a:rPr kumimoji="0" lang="es-E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es-ES" altLang="en-US" sz="1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– 5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3 = 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7743" y="969947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9454" y="4279900"/>
            <a:ext cx="423945" cy="2758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93030" y="969947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731673" y="3308440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 rot="21085663">
            <a:off x="2516892" y="5176957"/>
            <a:ext cx="1848844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We already covered this in “Advanced Trig”</a:t>
            </a:r>
          </a:p>
        </p:txBody>
      </p:sp>
      <p:sp>
        <p:nvSpPr>
          <p:cNvPr id="19" name="TextBox 18"/>
          <p:cNvSpPr txBox="1"/>
          <p:nvPr/>
        </p:nvSpPr>
        <p:spPr>
          <a:xfrm rot="21413395">
            <a:off x="5363653" y="6088002"/>
            <a:ext cx="2242573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We’ll separately cover quadratic graphs in more detail.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5039965" y="3231131"/>
                <a:ext cx="396078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/>
                  <a:t>Use the graphs of these functions to find approximate solutions to equations, e.g. given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/>
                  <a:t> find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/>
                  <a:t> (and vice versa)</a:t>
                </a: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965" y="3231131"/>
                <a:ext cx="3960784" cy="830997"/>
              </a:xfrm>
              <a:prstGeom prst="rect">
                <a:avLst/>
              </a:prstGeom>
              <a:blipFill>
                <a:blip r:embed="rId10"/>
                <a:stretch>
                  <a:fillRect l="-923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4862446" y="6010143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33187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/>
                <a:t>Skill #1</a:t>
              </a:r>
              <a:r>
                <a:rPr lang="en-GB" sz="3200" dirty="0"/>
                <a:t>: Recognising Graphs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23528" y="764704"/>
            <a:ext cx="8496944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Linear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3568" y="1412776"/>
                <a:ext cx="259228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/>
                        </a:rPr>
                        <m:t>𝒚</m:t>
                      </m:r>
                      <m:r>
                        <a:rPr lang="en-GB" sz="2400" b="1" i="1" smtClean="0">
                          <a:latin typeface="Cambria Math"/>
                        </a:rPr>
                        <m:t>=</m:t>
                      </m:r>
                      <m:r>
                        <a:rPr lang="en-GB" sz="2400" b="1" i="1" smtClean="0">
                          <a:latin typeface="Cambria Math"/>
                        </a:rPr>
                        <m:t>𝒂𝒙</m:t>
                      </m:r>
                      <m:r>
                        <a:rPr lang="en-GB" sz="2400" b="1" i="1" smtClean="0">
                          <a:latin typeface="Cambria Math"/>
                        </a:rPr>
                        <m:t>+</m:t>
                      </m:r>
                      <m:r>
                        <a:rPr lang="en-GB" sz="2400" b="1" i="1" smtClean="0"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en-GB" sz="2400" b="1" dirty="0"/>
              </a:p>
              <a:p>
                <a:r>
                  <a:rPr lang="en-GB" dirty="0"/>
                  <a:t>When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𝑎</m:t>
                    </m:r>
                    <m:r>
                      <a:rPr lang="en-GB" i="1" dirty="0" smtClean="0">
                        <a:latin typeface="Cambria Math"/>
                      </a:rPr>
                      <m:t>&gt;0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412776"/>
                <a:ext cx="2592288" cy="738664"/>
              </a:xfrm>
              <a:prstGeom prst="rect">
                <a:avLst/>
              </a:prstGeom>
              <a:blipFill rotWithShape="1">
                <a:blip r:embed="rId2"/>
                <a:stretch>
                  <a:fillRect l="-1882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619672" y="551723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line is known as a </a:t>
            </a:r>
            <a:r>
              <a:rPr lang="en-GB" sz="2800" b="1" dirty="0"/>
              <a:t>straight line</a:t>
            </a:r>
            <a:r>
              <a:rPr lang="en-GB" sz="2800" dirty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5373216"/>
            <a:ext cx="576064" cy="69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 flipV="1">
            <a:off x="755576" y="2348880"/>
            <a:ext cx="2808312" cy="24482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16016" y="2420888"/>
            <a:ext cx="3168352" cy="24482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11560" y="2348880"/>
            <a:ext cx="3240360" cy="25922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644008" y="2348880"/>
            <a:ext cx="3240360" cy="25922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788024" y="1412776"/>
                <a:ext cx="259228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/>
                        </a:rPr>
                        <m:t>𝒚</m:t>
                      </m:r>
                      <m:r>
                        <a:rPr lang="en-GB" sz="2400" b="1" i="1" smtClean="0">
                          <a:latin typeface="Cambria Math"/>
                        </a:rPr>
                        <m:t>=</m:t>
                      </m:r>
                      <m:r>
                        <a:rPr lang="en-GB" sz="2400" b="1" i="1" smtClean="0">
                          <a:latin typeface="Cambria Math"/>
                        </a:rPr>
                        <m:t>𝒂𝒙</m:t>
                      </m:r>
                      <m:r>
                        <a:rPr lang="en-GB" sz="2400" b="1" i="1" smtClean="0">
                          <a:latin typeface="Cambria Math"/>
                        </a:rPr>
                        <m:t>+</m:t>
                      </m:r>
                      <m:r>
                        <a:rPr lang="en-GB" sz="2400" b="1" i="1" smtClean="0"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en-GB" sz="2400" b="1" dirty="0"/>
              </a:p>
              <a:p>
                <a:r>
                  <a:rPr lang="en-GB" dirty="0"/>
                  <a:t>When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𝑎</m:t>
                    </m:r>
                    <m:r>
                      <a:rPr lang="en-GB" b="0" i="1" dirty="0" smtClean="0">
                        <a:latin typeface="Cambria Math"/>
                      </a:rPr>
                      <m:t>&lt;</m:t>
                    </m:r>
                    <m:r>
                      <a:rPr lang="en-GB" i="1" dirty="0" smtClean="0">
                        <a:latin typeface="Cambria Math"/>
                      </a:rPr>
                      <m:t>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412776"/>
                <a:ext cx="2592288" cy="738664"/>
              </a:xfrm>
              <a:prstGeom prst="rect">
                <a:avLst/>
              </a:prstGeom>
              <a:blipFill rotWithShape="1">
                <a:blip r:embed="rId4"/>
                <a:stretch>
                  <a:fillRect l="-1878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 rot="20778024">
            <a:off x="7198568" y="5347816"/>
            <a:ext cx="1145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MATT DAMON MOMENT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908736" y="5245100"/>
            <a:ext cx="3244664" cy="8712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764704"/>
            <a:ext cx="8496944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Quadratic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3568" y="1412776"/>
                <a:ext cx="259228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𝑏𝑥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GB" sz="2400" dirty="0"/>
              </a:p>
              <a:p>
                <a:r>
                  <a:rPr lang="en-GB" dirty="0"/>
                  <a:t>When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𝑎</m:t>
                    </m:r>
                    <m:r>
                      <a:rPr lang="en-GB" b="0" i="1" smtClean="0">
                        <a:latin typeface="Cambria Math"/>
                      </a:rPr>
                      <m:t>&gt;0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412776"/>
                <a:ext cx="2592288" cy="738664"/>
              </a:xfrm>
              <a:prstGeom prst="rect">
                <a:avLst/>
              </a:prstGeom>
              <a:blipFill rotWithShape="1">
                <a:blip r:embed="rId2"/>
                <a:stretch>
                  <a:fillRect l="-1882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Freeform 13"/>
          <p:cNvSpPr/>
          <p:nvPr/>
        </p:nvSpPr>
        <p:spPr>
          <a:xfrm>
            <a:off x="827584" y="2564904"/>
            <a:ext cx="2842260" cy="2226310"/>
          </a:xfrm>
          <a:custGeom>
            <a:avLst/>
            <a:gdLst>
              <a:gd name="connsiteX0" fmla="*/ 0 w 2842260"/>
              <a:gd name="connsiteY0" fmla="*/ 53340 h 2226310"/>
              <a:gd name="connsiteX1" fmla="*/ 312420 w 2842260"/>
              <a:gd name="connsiteY1" fmla="*/ 1287780 h 2226310"/>
              <a:gd name="connsiteX2" fmla="*/ 655320 w 2842260"/>
              <a:gd name="connsiteY2" fmla="*/ 1851660 h 2226310"/>
              <a:gd name="connsiteX3" fmla="*/ 1135380 w 2842260"/>
              <a:gd name="connsiteY3" fmla="*/ 2148840 h 2226310"/>
              <a:gd name="connsiteX4" fmla="*/ 1744980 w 2842260"/>
              <a:gd name="connsiteY4" fmla="*/ 2202180 h 2226310"/>
              <a:gd name="connsiteX5" fmla="*/ 2148840 w 2842260"/>
              <a:gd name="connsiteY5" fmla="*/ 2004060 h 2226310"/>
              <a:gd name="connsiteX6" fmla="*/ 2476500 w 2842260"/>
              <a:gd name="connsiteY6" fmla="*/ 1501140 h 2226310"/>
              <a:gd name="connsiteX7" fmla="*/ 2682240 w 2842260"/>
              <a:gd name="connsiteY7" fmla="*/ 914400 h 2226310"/>
              <a:gd name="connsiteX8" fmla="*/ 2842260 w 2842260"/>
              <a:gd name="connsiteY8" fmla="*/ 0 h 2226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2260" h="2226310">
                <a:moveTo>
                  <a:pt x="0" y="53340"/>
                </a:moveTo>
                <a:cubicBezTo>
                  <a:pt x="101600" y="520700"/>
                  <a:pt x="203200" y="988060"/>
                  <a:pt x="312420" y="1287780"/>
                </a:cubicBezTo>
                <a:cubicBezTo>
                  <a:pt x="421640" y="1587500"/>
                  <a:pt x="518160" y="1708150"/>
                  <a:pt x="655320" y="1851660"/>
                </a:cubicBezTo>
                <a:cubicBezTo>
                  <a:pt x="792480" y="1995170"/>
                  <a:pt x="953770" y="2090420"/>
                  <a:pt x="1135380" y="2148840"/>
                </a:cubicBezTo>
                <a:cubicBezTo>
                  <a:pt x="1316990" y="2207260"/>
                  <a:pt x="1576070" y="2226310"/>
                  <a:pt x="1744980" y="2202180"/>
                </a:cubicBezTo>
                <a:cubicBezTo>
                  <a:pt x="1913890" y="2178050"/>
                  <a:pt x="2026920" y="2120900"/>
                  <a:pt x="2148840" y="2004060"/>
                </a:cubicBezTo>
                <a:cubicBezTo>
                  <a:pt x="2270760" y="1887220"/>
                  <a:pt x="2387600" y="1682750"/>
                  <a:pt x="2476500" y="1501140"/>
                </a:cubicBezTo>
                <a:cubicBezTo>
                  <a:pt x="2565400" y="1319530"/>
                  <a:pt x="2621280" y="1164590"/>
                  <a:pt x="2682240" y="914400"/>
                </a:cubicBezTo>
                <a:cubicBezTo>
                  <a:pt x="2743200" y="664210"/>
                  <a:pt x="2792730" y="332105"/>
                  <a:pt x="2842260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 rot="10800000">
            <a:off x="4860032" y="2564904"/>
            <a:ext cx="2842260" cy="2226310"/>
          </a:xfrm>
          <a:custGeom>
            <a:avLst/>
            <a:gdLst>
              <a:gd name="connsiteX0" fmla="*/ 0 w 2842260"/>
              <a:gd name="connsiteY0" fmla="*/ 53340 h 2226310"/>
              <a:gd name="connsiteX1" fmla="*/ 312420 w 2842260"/>
              <a:gd name="connsiteY1" fmla="*/ 1287780 h 2226310"/>
              <a:gd name="connsiteX2" fmla="*/ 655320 w 2842260"/>
              <a:gd name="connsiteY2" fmla="*/ 1851660 h 2226310"/>
              <a:gd name="connsiteX3" fmla="*/ 1135380 w 2842260"/>
              <a:gd name="connsiteY3" fmla="*/ 2148840 h 2226310"/>
              <a:gd name="connsiteX4" fmla="*/ 1744980 w 2842260"/>
              <a:gd name="connsiteY4" fmla="*/ 2202180 h 2226310"/>
              <a:gd name="connsiteX5" fmla="*/ 2148840 w 2842260"/>
              <a:gd name="connsiteY5" fmla="*/ 2004060 h 2226310"/>
              <a:gd name="connsiteX6" fmla="*/ 2476500 w 2842260"/>
              <a:gd name="connsiteY6" fmla="*/ 1501140 h 2226310"/>
              <a:gd name="connsiteX7" fmla="*/ 2682240 w 2842260"/>
              <a:gd name="connsiteY7" fmla="*/ 914400 h 2226310"/>
              <a:gd name="connsiteX8" fmla="*/ 2842260 w 2842260"/>
              <a:gd name="connsiteY8" fmla="*/ 0 h 2226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2260" h="2226310">
                <a:moveTo>
                  <a:pt x="0" y="53340"/>
                </a:moveTo>
                <a:cubicBezTo>
                  <a:pt x="101600" y="520700"/>
                  <a:pt x="203200" y="988060"/>
                  <a:pt x="312420" y="1287780"/>
                </a:cubicBezTo>
                <a:cubicBezTo>
                  <a:pt x="421640" y="1587500"/>
                  <a:pt x="518160" y="1708150"/>
                  <a:pt x="655320" y="1851660"/>
                </a:cubicBezTo>
                <a:cubicBezTo>
                  <a:pt x="792480" y="1995170"/>
                  <a:pt x="953770" y="2090420"/>
                  <a:pt x="1135380" y="2148840"/>
                </a:cubicBezTo>
                <a:cubicBezTo>
                  <a:pt x="1316990" y="2207260"/>
                  <a:pt x="1576070" y="2226310"/>
                  <a:pt x="1744980" y="2202180"/>
                </a:cubicBezTo>
                <a:cubicBezTo>
                  <a:pt x="1913890" y="2178050"/>
                  <a:pt x="2026920" y="2120900"/>
                  <a:pt x="2148840" y="2004060"/>
                </a:cubicBezTo>
                <a:cubicBezTo>
                  <a:pt x="2270760" y="1887220"/>
                  <a:pt x="2387600" y="1682750"/>
                  <a:pt x="2476500" y="1501140"/>
                </a:cubicBezTo>
                <a:cubicBezTo>
                  <a:pt x="2565400" y="1319530"/>
                  <a:pt x="2621280" y="1164590"/>
                  <a:pt x="2682240" y="914400"/>
                </a:cubicBezTo>
                <a:cubicBezTo>
                  <a:pt x="2743200" y="664210"/>
                  <a:pt x="2792730" y="332105"/>
                  <a:pt x="2842260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267744" y="5517232"/>
            <a:ext cx="4896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line for a quadratic equation is known as a </a:t>
            </a:r>
            <a:r>
              <a:rPr lang="en-GB" sz="2800" b="1" dirty="0"/>
              <a:t>parabola</a:t>
            </a:r>
            <a:r>
              <a:rPr lang="en-GB" sz="2800" dirty="0"/>
              <a:t>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55576" y="2420888"/>
            <a:ext cx="3240360" cy="25922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499992" y="2420888"/>
            <a:ext cx="3240360" cy="25922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55976" y="6021288"/>
            <a:ext cx="1944216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824028" y="1412776"/>
                <a:ext cx="259228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𝑏𝑥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GB" sz="2400" dirty="0"/>
              </a:p>
              <a:p>
                <a:r>
                  <a:rPr lang="en-GB" dirty="0"/>
                  <a:t>When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𝑎</m:t>
                    </m:r>
                    <m:r>
                      <a:rPr lang="en-GB" b="0" i="1" smtClean="0">
                        <a:latin typeface="Cambria Math"/>
                      </a:rPr>
                      <m:t>&lt;0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4028" y="1412776"/>
                <a:ext cx="2592288" cy="738664"/>
              </a:xfrm>
              <a:prstGeom prst="rect">
                <a:avLst/>
              </a:prstGeom>
              <a:blipFill rotWithShape="1">
                <a:blip r:embed="rId3"/>
                <a:stretch>
                  <a:fillRect l="-1878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2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/>
                <a:t>Skill #1</a:t>
              </a:r>
              <a:r>
                <a:rPr lang="en-GB" sz="3200" dirty="0"/>
                <a:t>: Recognising Graphs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764704"/>
            <a:ext cx="8496944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Cubic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44008" y="1178168"/>
                <a:ext cx="3888432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𝑏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𝑐𝑥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GB" sz="2400" dirty="0"/>
              </a:p>
              <a:p>
                <a:r>
                  <a:rPr lang="en-GB" dirty="0"/>
                  <a:t>When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𝑎</m:t>
                    </m:r>
                    <m:r>
                      <a:rPr lang="en-GB" b="0" i="1" smtClean="0">
                        <a:latin typeface="Cambria Math"/>
                      </a:rPr>
                      <m:t>&gt;0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1178168"/>
                <a:ext cx="3888432" cy="738664"/>
              </a:xfrm>
              <a:prstGeom prst="rect">
                <a:avLst/>
              </a:prstGeom>
              <a:blipFill rotWithShape="1">
                <a:blip r:embed="rId2"/>
                <a:stretch>
                  <a:fillRect l="-1411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5536" y="1268760"/>
                <a:ext cx="259228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/>
                        </a:rPr>
                        <m:t>𝑦</m:t>
                      </m:r>
                      <m:r>
                        <a:rPr lang="en-GB" sz="2400" b="0" i="1" dirty="0" smtClean="0">
                          <a:latin typeface="Cambria Math"/>
                        </a:rPr>
                        <m:t>=</m:t>
                      </m:r>
                      <m:r>
                        <a:rPr lang="en-GB" sz="2400" i="1" dirty="0" smtClean="0">
                          <a:latin typeface="Cambria Math"/>
                        </a:rPr>
                        <m:t>𝑎𝑥</m:t>
                      </m:r>
                      <m:r>
                        <a:rPr lang="en-GB" sz="2400" i="1" baseline="30000" dirty="0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2400" dirty="0"/>
              </a:p>
              <a:p>
                <a:r>
                  <a:rPr lang="en-GB" dirty="0"/>
                  <a:t>When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𝑎</m:t>
                    </m:r>
                    <m:r>
                      <a:rPr lang="en-GB" b="0" i="1" smtClean="0">
                        <a:latin typeface="Cambria Math"/>
                      </a:rPr>
                      <m:t>&gt;0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268760"/>
                <a:ext cx="2592288" cy="738664"/>
              </a:xfrm>
              <a:prstGeom prst="rect">
                <a:avLst/>
              </a:prstGeom>
              <a:blipFill rotWithShape="1">
                <a:blip r:embed="rId3"/>
                <a:stretch>
                  <a:fillRect l="-2118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1520" y="4014068"/>
                <a:ext cx="144016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  <a:p>
                <a:r>
                  <a:rPr lang="en-GB" dirty="0"/>
                  <a:t>When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𝑎</m:t>
                    </m:r>
                    <m:r>
                      <a:rPr lang="en-GB" b="0" i="1" smtClean="0">
                        <a:latin typeface="Cambria Math"/>
                      </a:rPr>
                      <m:t>&lt;0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14068"/>
                <a:ext cx="1440160" cy="738664"/>
              </a:xfrm>
              <a:prstGeom prst="rect">
                <a:avLst/>
              </a:prstGeom>
              <a:blipFill rotWithShape="1">
                <a:blip r:embed="rId4"/>
                <a:stretch>
                  <a:fillRect l="-3376"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reeform 11"/>
          <p:cNvSpPr/>
          <p:nvPr/>
        </p:nvSpPr>
        <p:spPr>
          <a:xfrm>
            <a:off x="4788024" y="2276872"/>
            <a:ext cx="2407920" cy="1424940"/>
          </a:xfrm>
          <a:custGeom>
            <a:avLst/>
            <a:gdLst>
              <a:gd name="connsiteX0" fmla="*/ 0 w 2407920"/>
              <a:gd name="connsiteY0" fmla="*/ 1424940 h 1424940"/>
              <a:gd name="connsiteX1" fmla="*/ 396240 w 2407920"/>
              <a:gd name="connsiteY1" fmla="*/ 853440 h 1424940"/>
              <a:gd name="connsiteX2" fmla="*/ 754380 w 2407920"/>
              <a:gd name="connsiteY2" fmla="*/ 655320 h 1424940"/>
              <a:gd name="connsiteX3" fmla="*/ 1181100 w 2407920"/>
              <a:gd name="connsiteY3" fmla="*/ 990600 h 1424940"/>
              <a:gd name="connsiteX4" fmla="*/ 1592580 w 2407920"/>
              <a:gd name="connsiteY4" fmla="*/ 998220 h 1424940"/>
              <a:gd name="connsiteX5" fmla="*/ 1981200 w 2407920"/>
              <a:gd name="connsiteY5" fmla="*/ 678180 h 1424940"/>
              <a:gd name="connsiteX6" fmla="*/ 2407920 w 2407920"/>
              <a:gd name="connsiteY6" fmla="*/ 0 h 142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7920" h="1424940">
                <a:moveTo>
                  <a:pt x="0" y="1424940"/>
                </a:moveTo>
                <a:cubicBezTo>
                  <a:pt x="135255" y="1203325"/>
                  <a:pt x="270510" y="981710"/>
                  <a:pt x="396240" y="853440"/>
                </a:cubicBezTo>
                <a:cubicBezTo>
                  <a:pt x="521970" y="725170"/>
                  <a:pt x="623570" y="632460"/>
                  <a:pt x="754380" y="655320"/>
                </a:cubicBezTo>
                <a:cubicBezTo>
                  <a:pt x="885190" y="678180"/>
                  <a:pt x="1041400" y="933450"/>
                  <a:pt x="1181100" y="990600"/>
                </a:cubicBezTo>
                <a:cubicBezTo>
                  <a:pt x="1320800" y="1047750"/>
                  <a:pt x="1459230" y="1050290"/>
                  <a:pt x="1592580" y="998220"/>
                </a:cubicBezTo>
                <a:cubicBezTo>
                  <a:pt x="1725930" y="946150"/>
                  <a:pt x="1845310" y="844550"/>
                  <a:pt x="1981200" y="678180"/>
                </a:cubicBezTo>
                <a:cubicBezTo>
                  <a:pt x="2117090" y="511810"/>
                  <a:pt x="2262505" y="255905"/>
                  <a:pt x="2407920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 flipH="1">
            <a:off x="4932040" y="5013176"/>
            <a:ext cx="2407920" cy="1424940"/>
          </a:xfrm>
          <a:custGeom>
            <a:avLst/>
            <a:gdLst>
              <a:gd name="connsiteX0" fmla="*/ 0 w 2407920"/>
              <a:gd name="connsiteY0" fmla="*/ 1424940 h 1424940"/>
              <a:gd name="connsiteX1" fmla="*/ 396240 w 2407920"/>
              <a:gd name="connsiteY1" fmla="*/ 853440 h 1424940"/>
              <a:gd name="connsiteX2" fmla="*/ 754380 w 2407920"/>
              <a:gd name="connsiteY2" fmla="*/ 655320 h 1424940"/>
              <a:gd name="connsiteX3" fmla="*/ 1181100 w 2407920"/>
              <a:gd name="connsiteY3" fmla="*/ 990600 h 1424940"/>
              <a:gd name="connsiteX4" fmla="*/ 1592580 w 2407920"/>
              <a:gd name="connsiteY4" fmla="*/ 998220 h 1424940"/>
              <a:gd name="connsiteX5" fmla="*/ 1981200 w 2407920"/>
              <a:gd name="connsiteY5" fmla="*/ 678180 h 1424940"/>
              <a:gd name="connsiteX6" fmla="*/ 2407920 w 2407920"/>
              <a:gd name="connsiteY6" fmla="*/ 0 h 142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7920" h="1424940">
                <a:moveTo>
                  <a:pt x="0" y="1424940"/>
                </a:moveTo>
                <a:cubicBezTo>
                  <a:pt x="135255" y="1203325"/>
                  <a:pt x="270510" y="981710"/>
                  <a:pt x="396240" y="853440"/>
                </a:cubicBezTo>
                <a:cubicBezTo>
                  <a:pt x="521970" y="725170"/>
                  <a:pt x="623570" y="632460"/>
                  <a:pt x="754380" y="655320"/>
                </a:cubicBezTo>
                <a:cubicBezTo>
                  <a:pt x="885190" y="678180"/>
                  <a:pt x="1041400" y="933450"/>
                  <a:pt x="1181100" y="990600"/>
                </a:cubicBezTo>
                <a:cubicBezTo>
                  <a:pt x="1320800" y="1047750"/>
                  <a:pt x="1459230" y="1050290"/>
                  <a:pt x="1592580" y="998220"/>
                </a:cubicBezTo>
                <a:cubicBezTo>
                  <a:pt x="1725930" y="946150"/>
                  <a:pt x="1845310" y="844550"/>
                  <a:pt x="1981200" y="678180"/>
                </a:cubicBezTo>
                <a:cubicBezTo>
                  <a:pt x="2117090" y="511810"/>
                  <a:pt x="2262505" y="255905"/>
                  <a:pt x="2407920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483768" y="2132856"/>
            <a:ext cx="0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475656" y="3140968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1584960" y="2255520"/>
            <a:ext cx="1808480" cy="1656080"/>
          </a:xfrm>
          <a:custGeom>
            <a:avLst/>
            <a:gdLst>
              <a:gd name="connsiteX0" fmla="*/ 0 w 1808480"/>
              <a:gd name="connsiteY0" fmla="*/ 1656080 h 1656080"/>
              <a:gd name="connsiteX1" fmla="*/ 152400 w 1808480"/>
              <a:gd name="connsiteY1" fmla="*/ 1229360 h 1656080"/>
              <a:gd name="connsiteX2" fmla="*/ 325120 w 1808480"/>
              <a:gd name="connsiteY2" fmla="*/ 1026160 h 1656080"/>
              <a:gd name="connsiteX3" fmla="*/ 518160 w 1808480"/>
              <a:gd name="connsiteY3" fmla="*/ 944880 h 1656080"/>
              <a:gd name="connsiteX4" fmla="*/ 762000 w 1808480"/>
              <a:gd name="connsiteY4" fmla="*/ 904240 h 1656080"/>
              <a:gd name="connsiteX5" fmla="*/ 904240 w 1808480"/>
              <a:gd name="connsiteY5" fmla="*/ 894080 h 1656080"/>
              <a:gd name="connsiteX6" fmla="*/ 1127760 w 1808480"/>
              <a:gd name="connsiteY6" fmla="*/ 853440 h 1656080"/>
              <a:gd name="connsiteX7" fmla="*/ 1351280 w 1808480"/>
              <a:gd name="connsiteY7" fmla="*/ 792480 h 1656080"/>
              <a:gd name="connsiteX8" fmla="*/ 1605280 w 1808480"/>
              <a:gd name="connsiteY8" fmla="*/ 558800 h 1656080"/>
              <a:gd name="connsiteX9" fmla="*/ 1727200 w 1808480"/>
              <a:gd name="connsiteY9" fmla="*/ 335280 h 1656080"/>
              <a:gd name="connsiteX10" fmla="*/ 1808480 w 1808480"/>
              <a:gd name="connsiteY10" fmla="*/ 0 h 16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8480" h="1656080">
                <a:moveTo>
                  <a:pt x="0" y="1656080"/>
                </a:moveTo>
                <a:cubicBezTo>
                  <a:pt x="49106" y="1495213"/>
                  <a:pt x="98213" y="1334347"/>
                  <a:pt x="152400" y="1229360"/>
                </a:cubicBezTo>
                <a:cubicBezTo>
                  <a:pt x="206587" y="1124373"/>
                  <a:pt x="264160" y="1073573"/>
                  <a:pt x="325120" y="1026160"/>
                </a:cubicBezTo>
                <a:cubicBezTo>
                  <a:pt x="386080" y="978747"/>
                  <a:pt x="445347" y="965200"/>
                  <a:pt x="518160" y="944880"/>
                </a:cubicBezTo>
                <a:cubicBezTo>
                  <a:pt x="590973" y="924560"/>
                  <a:pt x="697653" y="912707"/>
                  <a:pt x="762000" y="904240"/>
                </a:cubicBezTo>
                <a:cubicBezTo>
                  <a:pt x="826347" y="895773"/>
                  <a:pt x="843280" y="902547"/>
                  <a:pt x="904240" y="894080"/>
                </a:cubicBezTo>
                <a:cubicBezTo>
                  <a:pt x="965200" y="885613"/>
                  <a:pt x="1053253" y="870373"/>
                  <a:pt x="1127760" y="853440"/>
                </a:cubicBezTo>
                <a:cubicBezTo>
                  <a:pt x="1202267" y="836507"/>
                  <a:pt x="1271693" y="841587"/>
                  <a:pt x="1351280" y="792480"/>
                </a:cubicBezTo>
                <a:cubicBezTo>
                  <a:pt x="1430867" y="743373"/>
                  <a:pt x="1542627" y="635000"/>
                  <a:pt x="1605280" y="558800"/>
                </a:cubicBezTo>
                <a:cubicBezTo>
                  <a:pt x="1667933" y="482600"/>
                  <a:pt x="1693333" y="428413"/>
                  <a:pt x="1727200" y="335280"/>
                </a:cubicBezTo>
                <a:cubicBezTo>
                  <a:pt x="1761067" y="242147"/>
                  <a:pt x="1784773" y="121073"/>
                  <a:pt x="1808480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3635896" y="29249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39752" y="18448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483768" y="4797152"/>
            <a:ext cx="0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475656" y="5805264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Freeform 38"/>
          <p:cNvSpPr/>
          <p:nvPr/>
        </p:nvSpPr>
        <p:spPr>
          <a:xfrm flipV="1">
            <a:off x="1574800" y="5031576"/>
            <a:ext cx="1808480" cy="1656080"/>
          </a:xfrm>
          <a:custGeom>
            <a:avLst/>
            <a:gdLst>
              <a:gd name="connsiteX0" fmla="*/ 0 w 1808480"/>
              <a:gd name="connsiteY0" fmla="*/ 1656080 h 1656080"/>
              <a:gd name="connsiteX1" fmla="*/ 152400 w 1808480"/>
              <a:gd name="connsiteY1" fmla="*/ 1229360 h 1656080"/>
              <a:gd name="connsiteX2" fmla="*/ 325120 w 1808480"/>
              <a:gd name="connsiteY2" fmla="*/ 1026160 h 1656080"/>
              <a:gd name="connsiteX3" fmla="*/ 518160 w 1808480"/>
              <a:gd name="connsiteY3" fmla="*/ 944880 h 1656080"/>
              <a:gd name="connsiteX4" fmla="*/ 762000 w 1808480"/>
              <a:gd name="connsiteY4" fmla="*/ 904240 h 1656080"/>
              <a:gd name="connsiteX5" fmla="*/ 904240 w 1808480"/>
              <a:gd name="connsiteY5" fmla="*/ 894080 h 1656080"/>
              <a:gd name="connsiteX6" fmla="*/ 1127760 w 1808480"/>
              <a:gd name="connsiteY6" fmla="*/ 853440 h 1656080"/>
              <a:gd name="connsiteX7" fmla="*/ 1351280 w 1808480"/>
              <a:gd name="connsiteY7" fmla="*/ 792480 h 1656080"/>
              <a:gd name="connsiteX8" fmla="*/ 1605280 w 1808480"/>
              <a:gd name="connsiteY8" fmla="*/ 558800 h 1656080"/>
              <a:gd name="connsiteX9" fmla="*/ 1727200 w 1808480"/>
              <a:gd name="connsiteY9" fmla="*/ 335280 h 1656080"/>
              <a:gd name="connsiteX10" fmla="*/ 1808480 w 1808480"/>
              <a:gd name="connsiteY10" fmla="*/ 0 h 16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8480" h="1656080">
                <a:moveTo>
                  <a:pt x="0" y="1656080"/>
                </a:moveTo>
                <a:cubicBezTo>
                  <a:pt x="49106" y="1495213"/>
                  <a:pt x="98213" y="1334347"/>
                  <a:pt x="152400" y="1229360"/>
                </a:cubicBezTo>
                <a:cubicBezTo>
                  <a:pt x="206587" y="1124373"/>
                  <a:pt x="264160" y="1073573"/>
                  <a:pt x="325120" y="1026160"/>
                </a:cubicBezTo>
                <a:cubicBezTo>
                  <a:pt x="386080" y="978747"/>
                  <a:pt x="445347" y="965200"/>
                  <a:pt x="518160" y="944880"/>
                </a:cubicBezTo>
                <a:cubicBezTo>
                  <a:pt x="590973" y="924560"/>
                  <a:pt x="697653" y="912707"/>
                  <a:pt x="762000" y="904240"/>
                </a:cubicBezTo>
                <a:cubicBezTo>
                  <a:pt x="826347" y="895773"/>
                  <a:pt x="843280" y="902547"/>
                  <a:pt x="904240" y="894080"/>
                </a:cubicBezTo>
                <a:cubicBezTo>
                  <a:pt x="965200" y="885613"/>
                  <a:pt x="1053253" y="870373"/>
                  <a:pt x="1127760" y="853440"/>
                </a:cubicBezTo>
                <a:cubicBezTo>
                  <a:pt x="1202267" y="836507"/>
                  <a:pt x="1271693" y="841587"/>
                  <a:pt x="1351280" y="792480"/>
                </a:cubicBezTo>
                <a:cubicBezTo>
                  <a:pt x="1430867" y="743373"/>
                  <a:pt x="1542627" y="635000"/>
                  <a:pt x="1605280" y="558800"/>
                </a:cubicBezTo>
                <a:cubicBezTo>
                  <a:pt x="1667933" y="482600"/>
                  <a:pt x="1693333" y="428413"/>
                  <a:pt x="1727200" y="335280"/>
                </a:cubicBezTo>
                <a:cubicBezTo>
                  <a:pt x="1761067" y="242147"/>
                  <a:pt x="1784773" y="121073"/>
                  <a:pt x="1808480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3635896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339752" y="45091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475656" y="1988840"/>
            <a:ext cx="2376264" cy="20882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475656" y="4653136"/>
            <a:ext cx="2376264" cy="20882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788024" y="1916832"/>
            <a:ext cx="2592288" cy="20882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788024" y="4797152"/>
            <a:ext cx="2592288" cy="18722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637360" y="4058488"/>
                <a:ext cx="3888432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𝑏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𝑐𝑥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GB" sz="2400" dirty="0"/>
              </a:p>
              <a:p>
                <a:r>
                  <a:rPr lang="en-GB" dirty="0"/>
                  <a:t>When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𝑎</m:t>
                    </m:r>
                    <m:r>
                      <a:rPr lang="en-GB" b="0" i="1" smtClean="0">
                        <a:latin typeface="Cambria Math"/>
                      </a:rPr>
                      <m:t>&lt;0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60" y="4058488"/>
                <a:ext cx="3888432" cy="738664"/>
              </a:xfrm>
              <a:prstGeom prst="rect">
                <a:avLst/>
              </a:prstGeom>
              <a:blipFill rotWithShape="1">
                <a:blip r:embed="rId5"/>
                <a:stretch>
                  <a:fillRect l="-1411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28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/>
                <a:t>Skill #1</a:t>
              </a:r>
              <a:r>
                <a:rPr lang="en-GB" sz="3200" dirty="0"/>
                <a:t>: Recognising Graphs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764704"/>
            <a:ext cx="8496944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Reciprocal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3568" y="1281169"/>
                <a:ext cx="2592288" cy="1001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/>
                        </a:rPr>
                        <m:t>𝑦</m:t>
                      </m:r>
                      <m:r>
                        <a:rPr lang="en-GB" sz="24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GB" sz="2400" b="0" i="1" dirty="0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When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𝑎</m:t>
                    </m:r>
                    <m:r>
                      <a:rPr lang="en-GB" b="0" i="1" smtClean="0">
                        <a:latin typeface="Cambria Math"/>
                      </a:rPr>
                      <m:t>&gt;0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281169"/>
                <a:ext cx="2592288" cy="1001877"/>
              </a:xfrm>
              <a:prstGeom prst="rect">
                <a:avLst/>
              </a:prstGeom>
              <a:blipFill rotWithShape="1">
                <a:blip r:embed="rId2"/>
                <a:stretch>
                  <a:fillRect l="-1882" b="-8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flipV="1">
            <a:off x="2627784" y="2420888"/>
            <a:ext cx="0" cy="2592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259632" y="3861048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2781300" y="2484120"/>
            <a:ext cx="1036320" cy="1252220"/>
          </a:xfrm>
          <a:custGeom>
            <a:avLst/>
            <a:gdLst>
              <a:gd name="connsiteX0" fmla="*/ 0 w 1036320"/>
              <a:gd name="connsiteY0" fmla="*/ 0 h 1252220"/>
              <a:gd name="connsiteX1" fmla="*/ 45720 w 1036320"/>
              <a:gd name="connsiteY1" fmla="*/ 434340 h 1252220"/>
              <a:gd name="connsiteX2" fmla="*/ 243840 w 1036320"/>
              <a:gd name="connsiteY2" fmla="*/ 1005840 h 1252220"/>
              <a:gd name="connsiteX3" fmla="*/ 693420 w 1036320"/>
              <a:gd name="connsiteY3" fmla="*/ 1211580 h 1252220"/>
              <a:gd name="connsiteX4" fmla="*/ 1036320 w 1036320"/>
              <a:gd name="connsiteY4" fmla="*/ 1249680 h 1252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6320" h="1252220">
                <a:moveTo>
                  <a:pt x="0" y="0"/>
                </a:moveTo>
                <a:cubicBezTo>
                  <a:pt x="2540" y="133350"/>
                  <a:pt x="5080" y="266700"/>
                  <a:pt x="45720" y="434340"/>
                </a:cubicBezTo>
                <a:cubicBezTo>
                  <a:pt x="86360" y="601980"/>
                  <a:pt x="135890" y="876300"/>
                  <a:pt x="243840" y="1005840"/>
                </a:cubicBezTo>
                <a:cubicBezTo>
                  <a:pt x="351790" y="1135380"/>
                  <a:pt x="561340" y="1170940"/>
                  <a:pt x="693420" y="1211580"/>
                </a:cubicBezTo>
                <a:cubicBezTo>
                  <a:pt x="825500" y="1252220"/>
                  <a:pt x="930910" y="1250950"/>
                  <a:pt x="1036320" y="124968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 rot="10800000">
            <a:off x="1475656" y="3933056"/>
            <a:ext cx="1036320" cy="1252220"/>
          </a:xfrm>
          <a:custGeom>
            <a:avLst/>
            <a:gdLst>
              <a:gd name="connsiteX0" fmla="*/ 0 w 1036320"/>
              <a:gd name="connsiteY0" fmla="*/ 0 h 1252220"/>
              <a:gd name="connsiteX1" fmla="*/ 45720 w 1036320"/>
              <a:gd name="connsiteY1" fmla="*/ 434340 h 1252220"/>
              <a:gd name="connsiteX2" fmla="*/ 243840 w 1036320"/>
              <a:gd name="connsiteY2" fmla="*/ 1005840 h 1252220"/>
              <a:gd name="connsiteX3" fmla="*/ 693420 w 1036320"/>
              <a:gd name="connsiteY3" fmla="*/ 1211580 h 1252220"/>
              <a:gd name="connsiteX4" fmla="*/ 1036320 w 1036320"/>
              <a:gd name="connsiteY4" fmla="*/ 1249680 h 1252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6320" h="1252220">
                <a:moveTo>
                  <a:pt x="0" y="0"/>
                </a:moveTo>
                <a:cubicBezTo>
                  <a:pt x="2540" y="133350"/>
                  <a:pt x="5080" y="266700"/>
                  <a:pt x="45720" y="434340"/>
                </a:cubicBezTo>
                <a:cubicBezTo>
                  <a:pt x="86360" y="601980"/>
                  <a:pt x="135890" y="876300"/>
                  <a:pt x="243840" y="1005840"/>
                </a:cubicBezTo>
                <a:cubicBezTo>
                  <a:pt x="351790" y="1135380"/>
                  <a:pt x="561340" y="1170940"/>
                  <a:pt x="693420" y="1211580"/>
                </a:cubicBezTo>
                <a:cubicBezTo>
                  <a:pt x="825500" y="1252220"/>
                  <a:pt x="930910" y="1250950"/>
                  <a:pt x="1036320" y="124968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6156176" y="2420888"/>
            <a:ext cx="0" cy="2592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788024" y="3861048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 rot="10800000" flipH="1">
            <a:off x="5004048" y="2484120"/>
            <a:ext cx="2341964" cy="2701156"/>
            <a:chOff x="5004048" y="2484120"/>
            <a:chExt cx="2341964" cy="2701156"/>
          </a:xfrm>
        </p:grpSpPr>
        <p:sp>
          <p:nvSpPr>
            <p:cNvPr id="23" name="Freeform 22"/>
            <p:cNvSpPr/>
            <p:nvPr/>
          </p:nvSpPr>
          <p:spPr>
            <a:xfrm>
              <a:off x="6309692" y="2484120"/>
              <a:ext cx="1036320" cy="1252220"/>
            </a:xfrm>
            <a:custGeom>
              <a:avLst/>
              <a:gdLst>
                <a:gd name="connsiteX0" fmla="*/ 0 w 1036320"/>
                <a:gd name="connsiteY0" fmla="*/ 0 h 1252220"/>
                <a:gd name="connsiteX1" fmla="*/ 45720 w 1036320"/>
                <a:gd name="connsiteY1" fmla="*/ 434340 h 1252220"/>
                <a:gd name="connsiteX2" fmla="*/ 243840 w 1036320"/>
                <a:gd name="connsiteY2" fmla="*/ 1005840 h 1252220"/>
                <a:gd name="connsiteX3" fmla="*/ 693420 w 1036320"/>
                <a:gd name="connsiteY3" fmla="*/ 1211580 h 1252220"/>
                <a:gd name="connsiteX4" fmla="*/ 1036320 w 1036320"/>
                <a:gd name="connsiteY4" fmla="*/ 1249680 h 1252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6320" h="1252220">
                  <a:moveTo>
                    <a:pt x="0" y="0"/>
                  </a:moveTo>
                  <a:cubicBezTo>
                    <a:pt x="2540" y="133350"/>
                    <a:pt x="5080" y="266700"/>
                    <a:pt x="45720" y="434340"/>
                  </a:cubicBezTo>
                  <a:cubicBezTo>
                    <a:pt x="86360" y="601980"/>
                    <a:pt x="135890" y="876300"/>
                    <a:pt x="243840" y="1005840"/>
                  </a:cubicBezTo>
                  <a:cubicBezTo>
                    <a:pt x="351790" y="1135380"/>
                    <a:pt x="561340" y="1170940"/>
                    <a:pt x="693420" y="1211580"/>
                  </a:cubicBezTo>
                  <a:cubicBezTo>
                    <a:pt x="825500" y="1252220"/>
                    <a:pt x="930910" y="1250950"/>
                    <a:pt x="1036320" y="1249680"/>
                  </a:cubicBezTo>
                </a:path>
              </a:pathLst>
            </a:cu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Freeform 23"/>
            <p:cNvSpPr/>
            <p:nvPr/>
          </p:nvSpPr>
          <p:spPr>
            <a:xfrm rot="10800000">
              <a:off x="5004048" y="3933056"/>
              <a:ext cx="1036320" cy="1252220"/>
            </a:xfrm>
            <a:custGeom>
              <a:avLst/>
              <a:gdLst>
                <a:gd name="connsiteX0" fmla="*/ 0 w 1036320"/>
                <a:gd name="connsiteY0" fmla="*/ 0 h 1252220"/>
                <a:gd name="connsiteX1" fmla="*/ 45720 w 1036320"/>
                <a:gd name="connsiteY1" fmla="*/ 434340 h 1252220"/>
                <a:gd name="connsiteX2" fmla="*/ 243840 w 1036320"/>
                <a:gd name="connsiteY2" fmla="*/ 1005840 h 1252220"/>
                <a:gd name="connsiteX3" fmla="*/ 693420 w 1036320"/>
                <a:gd name="connsiteY3" fmla="*/ 1211580 h 1252220"/>
                <a:gd name="connsiteX4" fmla="*/ 1036320 w 1036320"/>
                <a:gd name="connsiteY4" fmla="*/ 1249680 h 1252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6320" h="1252220">
                  <a:moveTo>
                    <a:pt x="0" y="0"/>
                  </a:moveTo>
                  <a:cubicBezTo>
                    <a:pt x="2540" y="133350"/>
                    <a:pt x="5080" y="266700"/>
                    <a:pt x="45720" y="434340"/>
                  </a:cubicBezTo>
                  <a:cubicBezTo>
                    <a:pt x="86360" y="601980"/>
                    <a:pt x="135890" y="876300"/>
                    <a:pt x="243840" y="1005840"/>
                  </a:cubicBezTo>
                  <a:cubicBezTo>
                    <a:pt x="351790" y="1135380"/>
                    <a:pt x="561340" y="1170940"/>
                    <a:pt x="693420" y="1211580"/>
                  </a:cubicBezTo>
                  <a:cubicBezTo>
                    <a:pt x="825500" y="1252220"/>
                    <a:pt x="930910" y="1250950"/>
                    <a:pt x="1036320" y="1249680"/>
                  </a:cubicBezTo>
                </a:path>
              </a:pathLst>
            </a:cu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1115616" y="2348880"/>
            <a:ext cx="3024336" cy="28803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195736" y="5661248"/>
                <a:ext cx="482453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lines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r>
                  <a:rPr lang="en-GB" dirty="0"/>
                  <a:t>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/>
                  <a:t> are called asymptotes.</a:t>
                </a:r>
              </a:p>
              <a:p>
                <a:r>
                  <a:rPr lang="en-GB" b="1" dirty="0">
                    <a:latin typeface="Wingdings" pitchFamily="2" charset="2"/>
                  </a:rPr>
                  <a:t>!</a:t>
                </a:r>
                <a:r>
                  <a:rPr lang="en-GB" b="1" dirty="0"/>
                  <a:t> An asymptote is a straight line which the curve approaches at infinity.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5661248"/>
                <a:ext cx="4824536" cy="923330"/>
              </a:xfrm>
              <a:prstGeom prst="rect">
                <a:avLst/>
              </a:prstGeom>
              <a:blipFill>
                <a:blip r:embed="rId3"/>
                <a:stretch>
                  <a:fillRect l="-1010" t="-3974" r="-126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4644008" y="2348880"/>
            <a:ext cx="3096344" cy="28803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9" name="Freeform 28"/>
          <p:cNvSpPr/>
          <p:nvPr/>
        </p:nvSpPr>
        <p:spPr>
          <a:xfrm>
            <a:off x="2314228" y="5652552"/>
            <a:ext cx="4696172" cy="944800"/>
          </a:xfrm>
          <a:custGeom>
            <a:avLst/>
            <a:gdLst>
              <a:gd name="connsiteX0" fmla="*/ 0 w 4608512"/>
              <a:gd name="connsiteY0" fmla="*/ 0 h 576064"/>
              <a:gd name="connsiteX1" fmla="*/ 4608512 w 4608512"/>
              <a:gd name="connsiteY1" fmla="*/ 0 h 576064"/>
              <a:gd name="connsiteX2" fmla="*/ 4608512 w 4608512"/>
              <a:gd name="connsiteY2" fmla="*/ 576064 h 576064"/>
              <a:gd name="connsiteX3" fmla="*/ 0 w 4608512"/>
              <a:gd name="connsiteY3" fmla="*/ 576064 h 576064"/>
              <a:gd name="connsiteX4" fmla="*/ 0 w 4608512"/>
              <a:gd name="connsiteY4" fmla="*/ 0 h 576064"/>
              <a:gd name="connsiteX0" fmla="*/ 0 w 4608512"/>
              <a:gd name="connsiteY0" fmla="*/ 6568 h 582632"/>
              <a:gd name="connsiteX1" fmla="*/ 3352512 w 4608512"/>
              <a:gd name="connsiteY1" fmla="*/ 0 h 582632"/>
              <a:gd name="connsiteX2" fmla="*/ 4608512 w 4608512"/>
              <a:gd name="connsiteY2" fmla="*/ 6568 h 582632"/>
              <a:gd name="connsiteX3" fmla="*/ 4608512 w 4608512"/>
              <a:gd name="connsiteY3" fmla="*/ 582632 h 582632"/>
              <a:gd name="connsiteX4" fmla="*/ 0 w 4608512"/>
              <a:gd name="connsiteY4" fmla="*/ 582632 h 582632"/>
              <a:gd name="connsiteX5" fmla="*/ 0 w 4608512"/>
              <a:gd name="connsiteY5" fmla="*/ 6568 h 582632"/>
              <a:gd name="connsiteX0" fmla="*/ 0 w 4608512"/>
              <a:gd name="connsiteY0" fmla="*/ 6568 h 582632"/>
              <a:gd name="connsiteX1" fmla="*/ 3352512 w 4608512"/>
              <a:gd name="connsiteY1" fmla="*/ 0 h 582632"/>
              <a:gd name="connsiteX2" fmla="*/ 3576032 w 4608512"/>
              <a:gd name="connsiteY2" fmla="*/ 10160 h 582632"/>
              <a:gd name="connsiteX3" fmla="*/ 4608512 w 4608512"/>
              <a:gd name="connsiteY3" fmla="*/ 6568 h 582632"/>
              <a:gd name="connsiteX4" fmla="*/ 4608512 w 4608512"/>
              <a:gd name="connsiteY4" fmla="*/ 582632 h 582632"/>
              <a:gd name="connsiteX5" fmla="*/ 0 w 4608512"/>
              <a:gd name="connsiteY5" fmla="*/ 582632 h 582632"/>
              <a:gd name="connsiteX6" fmla="*/ 0 w 4608512"/>
              <a:gd name="connsiteY6" fmla="*/ 6568 h 582632"/>
              <a:gd name="connsiteX0" fmla="*/ 0 w 4608512"/>
              <a:gd name="connsiteY0" fmla="*/ 368736 h 944800"/>
              <a:gd name="connsiteX1" fmla="*/ 3352512 w 4608512"/>
              <a:gd name="connsiteY1" fmla="*/ 362168 h 944800"/>
              <a:gd name="connsiteX2" fmla="*/ 3359512 w 4608512"/>
              <a:gd name="connsiteY2" fmla="*/ 0 h 944800"/>
              <a:gd name="connsiteX3" fmla="*/ 4608512 w 4608512"/>
              <a:gd name="connsiteY3" fmla="*/ 368736 h 944800"/>
              <a:gd name="connsiteX4" fmla="*/ 4608512 w 4608512"/>
              <a:gd name="connsiteY4" fmla="*/ 944800 h 944800"/>
              <a:gd name="connsiteX5" fmla="*/ 0 w 4608512"/>
              <a:gd name="connsiteY5" fmla="*/ 944800 h 944800"/>
              <a:gd name="connsiteX6" fmla="*/ 0 w 4608512"/>
              <a:gd name="connsiteY6" fmla="*/ 368736 h 944800"/>
              <a:gd name="connsiteX0" fmla="*/ 0 w 4608512"/>
              <a:gd name="connsiteY0" fmla="*/ 368736 h 944800"/>
              <a:gd name="connsiteX1" fmla="*/ 3352512 w 4608512"/>
              <a:gd name="connsiteY1" fmla="*/ 362168 h 944800"/>
              <a:gd name="connsiteX2" fmla="*/ 3359512 w 4608512"/>
              <a:gd name="connsiteY2" fmla="*/ 0 h 944800"/>
              <a:gd name="connsiteX3" fmla="*/ 4256752 w 4608512"/>
              <a:gd name="connsiteY3" fmla="*/ 260568 h 944800"/>
              <a:gd name="connsiteX4" fmla="*/ 4608512 w 4608512"/>
              <a:gd name="connsiteY4" fmla="*/ 368736 h 944800"/>
              <a:gd name="connsiteX5" fmla="*/ 4608512 w 4608512"/>
              <a:gd name="connsiteY5" fmla="*/ 944800 h 944800"/>
              <a:gd name="connsiteX6" fmla="*/ 0 w 4608512"/>
              <a:gd name="connsiteY6" fmla="*/ 944800 h 944800"/>
              <a:gd name="connsiteX7" fmla="*/ 0 w 4608512"/>
              <a:gd name="connsiteY7" fmla="*/ 368736 h 944800"/>
              <a:gd name="connsiteX0" fmla="*/ 0 w 4610472"/>
              <a:gd name="connsiteY0" fmla="*/ 368736 h 944800"/>
              <a:gd name="connsiteX1" fmla="*/ 3352512 w 4610472"/>
              <a:gd name="connsiteY1" fmla="*/ 362168 h 944800"/>
              <a:gd name="connsiteX2" fmla="*/ 3359512 w 4610472"/>
              <a:gd name="connsiteY2" fmla="*/ 0 h 944800"/>
              <a:gd name="connsiteX3" fmla="*/ 4610472 w 4610472"/>
              <a:gd name="connsiteY3" fmla="*/ 22096 h 944800"/>
              <a:gd name="connsiteX4" fmla="*/ 4608512 w 4610472"/>
              <a:gd name="connsiteY4" fmla="*/ 368736 h 944800"/>
              <a:gd name="connsiteX5" fmla="*/ 4608512 w 4610472"/>
              <a:gd name="connsiteY5" fmla="*/ 944800 h 944800"/>
              <a:gd name="connsiteX6" fmla="*/ 0 w 4610472"/>
              <a:gd name="connsiteY6" fmla="*/ 944800 h 944800"/>
              <a:gd name="connsiteX7" fmla="*/ 0 w 4610472"/>
              <a:gd name="connsiteY7" fmla="*/ 368736 h 94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10472" h="944800">
                <a:moveTo>
                  <a:pt x="0" y="368736"/>
                </a:moveTo>
                <a:lnTo>
                  <a:pt x="3352512" y="362168"/>
                </a:lnTo>
                <a:lnTo>
                  <a:pt x="3359512" y="0"/>
                </a:lnTo>
                <a:lnTo>
                  <a:pt x="4610472" y="22096"/>
                </a:lnTo>
                <a:cubicBezTo>
                  <a:pt x="4609819" y="137643"/>
                  <a:pt x="4609165" y="253189"/>
                  <a:pt x="4608512" y="368736"/>
                </a:cubicBezTo>
                <a:lnTo>
                  <a:pt x="4608512" y="944800"/>
                </a:lnTo>
                <a:lnTo>
                  <a:pt x="0" y="944800"/>
                </a:lnTo>
                <a:lnTo>
                  <a:pt x="0" y="368736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46588" y="1292338"/>
                <a:ext cx="2592288" cy="1001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/>
                        </a:rPr>
                        <m:t>𝑦</m:t>
                      </m:r>
                      <m:r>
                        <a:rPr lang="en-GB" sz="24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GB" sz="2400" b="0" i="1" dirty="0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When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𝑎</m:t>
                    </m:r>
                    <m:r>
                      <a:rPr lang="en-GB" b="0" i="1" smtClean="0">
                        <a:latin typeface="Cambria Math"/>
                      </a:rPr>
                      <m:t>&lt;0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6588" y="1292338"/>
                <a:ext cx="2592288" cy="1001877"/>
              </a:xfrm>
              <a:prstGeom prst="rect">
                <a:avLst/>
              </a:prstGeom>
              <a:blipFill rotWithShape="1">
                <a:blip r:embed="rId4"/>
                <a:stretch>
                  <a:fillRect l="-1882" b="-91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226540" y="580526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You don’t need to know this until A Level.</a:t>
            </a:r>
          </a:p>
        </p:txBody>
      </p:sp>
      <p:cxnSp>
        <p:nvCxnSpPr>
          <p:cNvPr id="9" name="Straight Arrow Connector 8"/>
          <p:cNvCxnSpPr>
            <a:stCxn id="6" idx="1"/>
          </p:cNvCxnSpPr>
          <p:nvPr/>
        </p:nvCxnSpPr>
        <p:spPr>
          <a:xfrm flipH="1">
            <a:off x="6806208" y="6036097"/>
            <a:ext cx="420332" cy="86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2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/>
                <a:t>Skill #1</a:t>
              </a:r>
              <a:r>
                <a:rPr lang="en-GB" sz="3200" dirty="0"/>
                <a:t>: Recognising Graphs</a:t>
              </a: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1976" y="1292338"/>
                <a:ext cx="1856824" cy="8290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/>
                  <a:t> is a constant while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/>
                  <a:t> is a variable, so we might have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1976" y="1292338"/>
                <a:ext cx="1856824" cy="829010"/>
              </a:xfrm>
              <a:prstGeom prst="rect">
                <a:avLst/>
              </a:prstGeom>
              <a:blipFill>
                <a:blip r:embed="rId5"/>
                <a:stretch>
                  <a:fillRect l="-984" t="-1471" b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>
            <a:stCxn id="2" idx="1"/>
          </p:cNvCxnSpPr>
          <p:nvPr/>
        </p:nvCxnSpPr>
        <p:spPr>
          <a:xfrm flipH="1" flipV="1">
            <a:off x="1752600" y="1600200"/>
            <a:ext cx="759376" cy="106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29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764704"/>
            <a:ext cx="8496944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Exponential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9552" y="1340768"/>
                <a:ext cx="2592288" cy="573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/>
                        </a:rPr>
                        <m:t>𝑦</m:t>
                      </m:r>
                      <m:r>
                        <a:rPr lang="en-GB" sz="3200" b="0" i="1" smtClean="0">
                          <a:latin typeface="Cambria Math"/>
                        </a:rPr>
                        <m:t>=</m:t>
                      </m:r>
                      <m:r>
                        <a:rPr lang="en-GB" sz="3200" b="0" i="1" smtClean="0">
                          <a:latin typeface="Cambria Math"/>
                        </a:rPr>
                        <m:t>𝑎</m:t>
                      </m:r>
                      <m:r>
                        <a:rPr lang="en-GB" sz="3200" b="0" i="1" smtClean="0">
                          <a:latin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3200" baseline="30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340768"/>
                <a:ext cx="2592288" cy="57342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 flipV="1">
            <a:off x="4427984" y="2492896"/>
            <a:ext cx="0" cy="2592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907704" y="5085184"/>
            <a:ext cx="518457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020272" y="486916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x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39952" y="206084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y</a:t>
            </a:r>
          </a:p>
        </p:txBody>
      </p:sp>
      <p:sp>
        <p:nvSpPr>
          <p:cNvPr id="28" name="Freeform 27"/>
          <p:cNvSpPr/>
          <p:nvPr/>
        </p:nvSpPr>
        <p:spPr>
          <a:xfrm>
            <a:off x="1972816" y="2364100"/>
            <a:ext cx="4892040" cy="2537460"/>
          </a:xfrm>
          <a:custGeom>
            <a:avLst/>
            <a:gdLst>
              <a:gd name="connsiteX0" fmla="*/ 0 w 4892040"/>
              <a:gd name="connsiteY0" fmla="*/ 2537460 h 2537460"/>
              <a:gd name="connsiteX1" fmla="*/ 1310640 w 4892040"/>
              <a:gd name="connsiteY1" fmla="*/ 2423160 h 2537460"/>
              <a:gd name="connsiteX2" fmla="*/ 2590800 w 4892040"/>
              <a:gd name="connsiteY2" fmla="*/ 2194560 h 2537460"/>
              <a:gd name="connsiteX3" fmla="*/ 3558540 w 4892040"/>
              <a:gd name="connsiteY3" fmla="*/ 1798320 h 2537460"/>
              <a:gd name="connsiteX4" fmla="*/ 4297680 w 4892040"/>
              <a:gd name="connsiteY4" fmla="*/ 1135380 h 2537460"/>
              <a:gd name="connsiteX5" fmla="*/ 4762500 w 4892040"/>
              <a:gd name="connsiteY5" fmla="*/ 381000 h 2537460"/>
              <a:gd name="connsiteX6" fmla="*/ 4892040 w 4892040"/>
              <a:gd name="connsiteY6" fmla="*/ 0 h 2537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2040" h="2537460">
                <a:moveTo>
                  <a:pt x="0" y="2537460"/>
                </a:moveTo>
                <a:cubicBezTo>
                  <a:pt x="439420" y="2508885"/>
                  <a:pt x="878840" y="2480310"/>
                  <a:pt x="1310640" y="2423160"/>
                </a:cubicBezTo>
                <a:cubicBezTo>
                  <a:pt x="1742440" y="2366010"/>
                  <a:pt x="2216150" y="2298700"/>
                  <a:pt x="2590800" y="2194560"/>
                </a:cubicBezTo>
                <a:cubicBezTo>
                  <a:pt x="2965450" y="2090420"/>
                  <a:pt x="3274060" y="1974850"/>
                  <a:pt x="3558540" y="1798320"/>
                </a:cubicBezTo>
                <a:cubicBezTo>
                  <a:pt x="3843020" y="1621790"/>
                  <a:pt x="4097020" y="1371600"/>
                  <a:pt x="4297680" y="1135380"/>
                </a:cubicBezTo>
                <a:cubicBezTo>
                  <a:pt x="4498340" y="899160"/>
                  <a:pt x="4663440" y="570230"/>
                  <a:pt x="4762500" y="381000"/>
                </a:cubicBezTo>
                <a:cubicBezTo>
                  <a:pt x="4861560" y="191770"/>
                  <a:pt x="4876800" y="95885"/>
                  <a:pt x="4892040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39952" y="4293096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4293096"/>
                <a:ext cx="28803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55676" y="5517232"/>
                <a:ext cx="5688632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/>
                  <a:t>-intercept is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GB" dirty="0"/>
                  <a:t> because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𝑎</m:t>
                    </m:r>
                    <m:r>
                      <a:rPr lang="en-GB" b="0" i="1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𝑎</m:t>
                    </m:r>
                    <m:r>
                      <a:rPr lang="en-GB" b="0" i="1" smtClean="0">
                        <a:latin typeface="Cambria Math"/>
                      </a:rPr>
                      <m:t>×1=</m:t>
                    </m:r>
                    <m:r>
                      <a:rPr lang="en-GB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GB" dirty="0"/>
                  <a:t>.</a:t>
                </a:r>
              </a:p>
              <a:p>
                <a:r>
                  <a:rPr lang="en-GB" sz="1200" dirty="0"/>
                  <a:t>(unless 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/>
                      </a:rPr>
                      <m:t>𝑎</m:t>
                    </m:r>
                    <m:r>
                      <a:rPr lang="en-GB" sz="1200" i="1" dirty="0" smtClean="0">
                        <a:latin typeface="Cambria Math"/>
                      </a:rPr>
                      <m:t> = 0</m:t>
                    </m:r>
                  </m:oMath>
                </a14:m>
                <a:r>
                  <a:rPr lang="en-GB" sz="1200" dirty="0"/>
                  <a:t>, but let’s not go there!)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5676" y="5517232"/>
                <a:ext cx="5688632" cy="553998"/>
              </a:xfrm>
              <a:prstGeom prst="rect">
                <a:avLst/>
              </a:prstGeom>
              <a:blipFill>
                <a:blip r:embed="rId4"/>
                <a:stretch>
                  <a:fillRect l="-965" t="-5495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1403648" y="2038782"/>
            <a:ext cx="6336704" cy="32920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16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/>
                <a:t>Skill #1</a:t>
              </a:r>
              <a:r>
                <a:rPr lang="en-GB" sz="3200" dirty="0"/>
                <a:t>: Recognising Graphs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4431501" y="5455411"/>
            <a:ext cx="3308851" cy="41350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31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>
          <a:xfrm>
            <a:off x="323528" y="3717032"/>
            <a:ext cx="46085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55776" y="1591345"/>
            <a:ext cx="0" cy="40699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741101" y="3510548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101" y="3510548"/>
                <a:ext cx="57606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267744" y="1222013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1222013"/>
                <a:ext cx="57606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/>
          <p:nvPr/>
        </p:nvSpPr>
        <p:spPr>
          <a:xfrm>
            <a:off x="1115616" y="2204864"/>
            <a:ext cx="2880320" cy="28803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692826" y="370251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7584" y="37170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67744" y="19168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95736" y="50131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148064" y="1052736"/>
                <a:ext cx="3312368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equation of this circle is:</a:t>
                </a:r>
              </a:p>
              <a:p>
                <a:endParaRPr lang="en-GB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052736"/>
                <a:ext cx="3312368" cy="1077218"/>
              </a:xfrm>
              <a:prstGeom prst="rect">
                <a:avLst/>
              </a:prstGeom>
              <a:blipFill>
                <a:blip r:embed="rId4"/>
                <a:stretch>
                  <a:fillRect l="-1471" t="-34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713741" y="4989155"/>
                <a:ext cx="3312368" cy="1354217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/>
                  <a:buChar char="!"/>
                </a:pPr>
                <a:r>
                  <a:rPr lang="en-GB" dirty="0"/>
                  <a:t>The equation of a circle with centre at the origin and radius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dirty="0"/>
                  <a:t> is:</a:t>
                </a:r>
                <a:br>
                  <a:rPr lang="en-GB" sz="2800" dirty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3741" y="4989155"/>
                <a:ext cx="3312368" cy="1354217"/>
              </a:xfrm>
              <a:prstGeom prst="rect">
                <a:avLst/>
              </a:prstGeom>
              <a:blipFill>
                <a:blip r:embed="rId5"/>
                <a:stretch>
                  <a:fillRect l="-730" t="-1322" r="-16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5317165" y="1476549"/>
            <a:ext cx="3312368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3528" y="677724"/>
            <a:ext cx="8496944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Circle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22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/>
                <a:t>Skill #1</a:t>
              </a:r>
              <a:r>
                <a:rPr lang="en-GB" sz="3200" dirty="0"/>
                <a:t>: Recognising Graphs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17165" y="2420888"/>
                <a:ext cx="299925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(We can see the equation is satisfied for example at the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5,0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0,−5</m:t>
                        </m:r>
                      </m:e>
                    </m:d>
                  </m:oMath>
                </a14:m>
                <a:r>
                  <a:rPr lang="en-GB" dirty="0"/>
                  <a:t>, …)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7165" y="2420888"/>
                <a:ext cx="2999251" cy="923330"/>
              </a:xfrm>
              <a:prstGeom prst="rect">
                <a:avLst/>
              </a:prstGeom>
              <a:blipFill>
                <a:blip r:embed="rId6"/>
                <a:stretch>
                  <a:fillRect l="-1626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046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Quickfire Circles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5" name="Straight Arrow Connector 4"/>
          <p:cNvCxnSpPr/>
          <p:nvPr/>
        </p:nvCxnSpPr>
        <p:spPr>
          <a:xfrm>
            <a:off x="971600" y="1844824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979712" y="836712"/>
            <a:ext cx="0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475656" y="1340768"/>
            <a:ext cx="1008112" cy="10081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267744" y="177281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38173" y="179521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-1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65190" y="1284663"/>
            <a:ext cx="390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83282" y="2253018"/>
            <a:ext cx="390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43608" y="2852936"/>
                <a:ext cx="1872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852936"/>
                <a:ext cx="1872208" cy="369332"/>
              </a:xfrm>
              <a:prstGeom prst="rect">
                <a:avLst/>
              </a:prstGeom>
              <a:blipFill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>
            <a:off x="3491880" y="1844824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499992" y="836712"/>
            <a:ext cx="0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995936" y="1340768"/>
            <a:ext cx="1008112" cy="10081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4788024" y="177281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58453" y="179521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-3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85470" y="1284663"/>
            <a:ext cx="390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03562" y="2253018"/>
            <a:ext cx="390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-3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563888" y="2852936"/>
                <a:ext cx="1872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852936"/>
                <a:ext cx="1872208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>
            <a:off x="6156176" y="1844824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7164288" y="836712"/>
            <a:ext cx="0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6660232" y="1340768"/>
            <a:ext cx="1008112" cy="10081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7452320" y="177281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22749" y="179521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-4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49766" y="1284663"/>
            <a:ext cx="390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67858" y="2253018"/>
            <a:ext cx="390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-4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28184" y="2852936"/>
                <a:ext cx="1872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2852936"/>
                <a:ext cx="1872208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/>
          <p:nvPr/>
        </p:nvCxnSpPr>
        <p:spPr>
          <a:xfrm>
            <a:off x="899592" y="4509120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907704" y="3501008"/>
            <a:ext cx="0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1403648" y="4005064"/>
            <a:ext cx="1008112" cy="10081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2195736" y="4437112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8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166165" y="445950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-8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3182" y="3948959"/>
            <a:ext cx="390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8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611274" y="4917314"/>
            <a:ext cx="390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-8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971600" y="5517232"/>
                <a:ext cx="1872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=64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517232"/>
                <a:ext cx="1872208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>
            <a:off x="3491880" y="4509120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4499992" y="3501008"/>
            <a:ext cx="0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3995936" y="4005064"/>
            <a:ext cx="1008112" cy="10081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4788024" y="4437112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678940" y="445950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-10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237762" y="3972813"/>
            <a:ext cx="390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142630" y="4917314"/>
            <a:ext cx="451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-10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563888" y="5517232"/>
                <a:ext cx="1872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=100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5517232"/>
                <a:ext cx="1872208" cy="36933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Arrow Connector 46"/>
          <p:cNvCxnSpPr/>
          <p:nvPr/>
        </p:nvCxnSpPr>
        <p:spPr>
          <a:xfrm>
            <a:off x="6156176" y="4509120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7164288" y="3501008"/>
            <a:ext cx="0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6660232" y="4005064"/>
            <a:ext cx="1008112" cy="10081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7452320" y="4437112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6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22749" y="445950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-6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949766" y="3948959"/>
            <a:ext cx="390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6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867858" y="4917314"/>
            <a:ext cx="390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-6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228184" y="5517232"/>
                <a:ext cx="1872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=36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5517232"/>
                <a:ext cx="1872208" cy="369332"/>
              </a:xfrm>
              <a:prstGeom prst="rect">
                <a:avLst/>
              </a:prstGeom>
              <a:blipFill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/>
          <p:cNvSpPr/>
          <p:nvPr/>
        </p:nvSpPr>
        <p:spPr>
          <a:xfrm>
            <a:off x="1151620" y="2833037"/>
            <a:ext cx="151216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779912" y="1268760"/>
            <a:ext cx="1512168" cy="12961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400700" y="2841020"/>
            <a:ext cx="151216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115616" y="3861048"/>
            <a:ext cx="1512168" cy="12961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724557" y="5524445"/>
            <a:ext cx="151216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444208" y="3889147"/>
            <a:ext cx="1512168" cy="12961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8561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4171</TotalTime>
  <Words>776</Words>
  <Application>Microsoft Office PowerPoint</Application>
  <PresentationFormat>On-screen Show (4:3)</PresentationFormat>
  <Paragraphs>272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Wingdings</vt:lpstr>
      <vt:lpstr>Office Theme</vt:lpstr>
      <vt:lpstr>GCSE: Curved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Oxford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GCSE: Functions and Transformations of Graphs</dc:title>
  <dc:creator>jamf</dc:creator>
  <cp:lastModifiedBy>Jamie Frost</cp:lastModifiedBy>
  <cp:revision>100</cp:revision>
  <dcterms:created xsi:type="dcterms:W3CDTF">2014-01-03T19:59:22Z</dcterms:created>
  <dcterms:modified xsi:type="dcterms:W3CDTF">2016-12-28T13:47:37Z</dcterms:modified>
</cp:coreProperties>
</file>