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2" r:id="rId13"/>
    <p:sldId id="283" r:id="rId14"/>
    <p:sldId id="256" r:id="rId15"/>
    <p:sldId id="284" r:id="rId16"/>
    <p:sldId id="267" r:id="rId17"/>
    <p:sldId id="271" r:id="rId18"/>
    <p:sldId id="268" r:id="rId19"/>
    <p:sldId id="269" r:id="rId20"/>
    <p:sldId id="270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876" y="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9BA0-9C1E-4587-8F1E-3131FA3C6470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A832-2F6B-4B96-99A8-0614838F14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9BA0-9C1E-4587-8F1E-3131FA3C6470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A832-2F6B-4B96-99A8-0614838F14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9BA0-9C1E-4587-8F1E-3131FA3C6470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A832-2F6B-4B96-99A8-0614838F14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9BA0-9C1E-4587-8F1E-3131FA3C6470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A832-2F6B-4B96-99A8-0614838F14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9BA0-9C1E-4587-8F1E-3131FA3C6470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A832-2F6B-4B96-99A8-0614838F14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9BA0-9C1E-4587-8F1E-3131FA3C6470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A832-2F6B-4B96-99A8-0614838F14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9BA0-9C1E-4587-8F1E-3131FA3C6470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A832-2F6B-4B96-99A8-0614838F14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9BA0-9C1E-4587-8F1E-3131FA3C6470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A832-2F6B-4B96-99A8-0614838F14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9BA0-9C1E-4587-8F1E-3131FA3C6470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A832-2F6B-4B96-99A8-0614838F14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9BA0-9C1E-4587-8F1E-3131FA3C6470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A832-2F6B-4B96-99A8-0614838F14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9BA0-9C1E-4587-8F1E-3131FA3C6470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A832-2F6B-4B96-99A8-0614838F14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89BA0-9C1E-4587-8F1E-3131FA3C6470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6A832-2F6B-4B96-99A8-0614838F14E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4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0.png"/><Relationship Id="rId5" Type="http://schemas.openxmlformats.org/officeDocument/2006/relationships/image" Target="../media/image480.png"/><Relationship Id="rId4" Type="http://schemas.openxmlformats.org/officeDocument/2006/relationships/image" Target="../media/image47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0.png"/><Relationship Id="rId2" Type="http://schemas.openxmlformats.org/officeDocument/2006/relationships/image" Target="../media/image5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3.png"/><Relationship Id="rId5" Type="http://schemas.openxmlformats.org/officeDocument/2006/relationships/image" Target="../media/image530.png"/><Relationship Id="rId4" Type="http://schemas.openxmlformats.org/officeDocument/2006/relationships/image" Target="../media/image5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3.png"/><Relationship Id="rId5" Type="http://schemas.openxmlformats.org/officeDocument/2006/relationships/image" Target="../media/image82.png"/><Relationship Id="rId4" Type="http://schemas.openxmlformats.org/officeDocument/2006/relationships/image" Target="../media/image8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8.png"/><Relationship Id="rId5" Type="http://schemas.openxmlformats.org/officeDocument/2006/relationships/image" Target="../media/image87.png"/><Relationship Id="rId4" Type="http://schemas.openxmlformats.org/officeDocument/2006/relationships/image" Target="../media/image8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92D050"/>
                </a:solidFill>
              </a:rPr>
              <a:t>GCSE: </a:t>
            </a:r>
            <a:r>
              <a:rPr lang="en-GB" dirty="0" smtClean="0"/>
              <a:t>Changing the Subject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12" y="3645024"/>
            <a:ext cx="6984776" cy="141771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Dr J Frost (jfrost@tiffin.kingston.sch.uk)</a:t>
            </a:r>
          </a:p>
          <a:p>
            <a:r>
              <a:rPr lang="en-GB" sz="2800" b="1" dirty="0" smtClean="0"/>
              <a:t>www.drfrostmaths.com </a:t>
            </a:r>
            <a:endParaRPr lang="en-GB" sz="28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TiffinSchoolLogo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64617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Last modified: </a:t>
            </a:r>
            <a:r>
              <a:rPr lang="en-GB" dirty="0" smtClean="0"/>
              <a:t>13</a:t>
            </a:r>
            <a:r>
              <a:rPr lang="en-GB" baseline="30000" dirty="0" smtClean="0"/>
              <a:t>th</a:t>
            </a:r>
            <a:r>
              <a:rPr lang="en-GB" dirty="0" smtClean="0"/>
              <a:t> October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1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Skill #3b</a:t>
              </a:r>
              <a:r>
                <a:rPr lang="en-GB" sz="3200" dirty="0" smtClean="0"/>
                <a:t>: ‘Cross multiplying’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23528" y="821546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If you have just a fraction on each side of the equation, you can ‘cross multiply’.</a:t>
            </a:r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51720" y="1916832"/>
                <a:ext cx="100811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4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916832"/>
                <a:ext cx="1008112" cy="76944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52379" y="2697187"/>
                <a:ext cx="100811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4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2379" y="2697187"/>
                <a:ext cx="1008112" cy="7694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16016" y="1927746"/>
                <a:ext cx="100811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4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927746"/>
                <a:ext cx="1008112" cy="76944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16016" y="2674947"/>
                <a:ext cx="100811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sz="4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674947"/>
                <a:ext cx="1008112" cy="76944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2018532" y="2697187"/>
            <a:ext cx="10081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16016" y="2686273"/>
            <a:ext cx="10081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83538" y="2204864"/>
                <a:ext cx="100811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4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538" y="2204864"/>
                <a:ext cx="1008112" cy="76944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6876256" y="2204864"/>
            <a:ext cx="1800200" cy="85480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Click for </a:t>
            </a:r>
            <a:r>
              <a:rPr lang="en-GB" dirty="0" err="1" smtClean="0"/>
              <a:t>Bromanimation</a:t>
            </a:r>
            <a:endParaRPr lang="en-GB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144" y="3620515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4311" y="3603861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Examples:</a:t>
            </a:r>
            <a:endParaRPr lang="en-GB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23528" y="4065526"/>
                <a:ext cx="2160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Make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 smtClean="0"/>
                  <a:t> the subject:</a:t>
                </a:r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65526"/>
                <a:ext cx="2160240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2260"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35836" y="4510955"/>
                <a:ext cx="2160240" cy="1697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b="0" dirty="0" smtClean="0"/>
              </a:p>
              <a:p>
                <a:pPr/>
                <a:r>
                  <a:rPr lang="en-GB" b="0" dirty="0" smtClean="0"/>
                  <a:t/>
                </a:r>
                <a:br>
                  <a:rPr lang="en-GB" b="0" dirty="0" smtClean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𝒃𝒄</m:t>
                      </m:r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𝒃𝒄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836" y="4510955"/>
                <a:ext cx="2160240" cy="169726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716016" y="4206147"/>
                <a:ext cx="2160240" cy="23340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r>
                  <a:rPr lang="en-GB" b="0" dirty="0" smtClean="0"/>
                  <a:t/>
                </a:r>
                <a:br>
                  <a:rPr lang="en-GB" b="0" dirty="0" smtClean="0"/>
                </a:br>
                <a:endParaRPr lang="en-GB" b="0" dirty="0" smtClean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</m:t>
                      </m:r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206147"/>
                <a:ext cx="2160240" cy="233403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729226" y="5229200"/>
            <a:ext cx="1754542" cy="10551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653186" y="5007914"/>
            <a:ext cx="1754542" cy="153226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64311" y="4643883"/>
            <a:ext cx="49389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E1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4134411" y="4399828"/>
            <a:ext cx="468486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88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-0.25277 -0.110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39" y="-5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0.2566 -0.1120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30" y="-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5.55112E-17 3.7037E-6 L -0.00052 -0.0307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3" grpId="0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Exercise 2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1519" y="692696"/>
                <a:ext cx="87103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In each case make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 smtClean="0"/>
                  <a:t> the subject of the formula. </a:t>
                </a:r>
                <a:r>
                  <a:rPr lang="en-GB" b="1" dirty="0" smtClean="0"/>
                  <a:t>(Sets 1 &amp; 2: Odd numbered questions)</a:t>
                </a:r>
                <a:endParaRPr lang="en-GB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19" y="692696"/>
                <a:ext cx="8710311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560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11560" y="1212456"/>
                <a:ext cx="4150940" cy="5711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              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           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𝒐𝒓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           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            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den>
                      </m:f>
                    </m:oMath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𝑝𝑞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              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num>
                                <m:den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𝒑𝒒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 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𝒆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0" dirty="0" smtClean="0"/>
              </a:p>
              <a:p>
                <a:pPr/>
                <a:r>
                  <a:rPr lang="en-GB" b="0" dirty="0" smtClean="0"/>
                  <a:t/>
                </a:r>
                <a:br>
                  <a:rPr lang="en-GB" b="0" dirty="0" smtClean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𝑢𝑡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              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𝒖𝒕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den>
                      </m:f>
                    </m:oMath>
                  </m:oMathPara>
                </a14:m>
                <a:endParaRPr lang="en-GB" b="0" dirty="0" smtClean="0"/>
              </a:p>
              <a:p>
                <a:pPr/>
                <a:r>
                  <a:rPr lang="en-GB" b="0" dirty="0" smtClean="0"/>
                  <a:t/>
                </a:r>
                <a:br>
                  <a:rPr lang="en-GB" b="0" dirty="0" smtClean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=4            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           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𝒆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212456"/>
                <a:ext cx="4150940" cy="571175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47936" y="1188498"/>
                <a:ext cx="3816424" cy="5926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</m:oMath>
                  </m:oMathPara>
                </a14:m>
                <a:endParaRPr lang="en-GB" sz="16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𝑦𝑞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𝒚𝒒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den>
                      </m:f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600" b="1" dirty="0" smtClean="0"/>
              </a:p>
              <a:p>
                <a:endParaRPr lang="en-GB" sz="16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r>
                  <a:rPr lang="en-GB" sz="1600" b="1" i="1" dirty="0" smtClean="0">
                    <a:latin typeface="Cambria Math" panose="02040503050406030204" pitchFamily="18" charset="0"/>
                  </a:rPr>
                  <a:t/>
                </a:r>
                <a:br>
                  <a:rPr lang="en-GB" sz="1600" b="1" i="1" dirty="0" smtClean="0">
                    <a:latin typeface="Cambria Math" panose="02040503050406030204" pitchFamily="18" charset="0"/>
                  </a:rPr>
                </a:br>
                <a:r>
                  <a:rPr lang="en-GB" sz="1600" b="1" i="1" dirty="0" smtClean="0">
                    <a:latin typeface="Cambria Math" panose="02040503050406030204" pitchFamily="18" charset="0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den>
                            </m:f>
                          </m:num>
                          <m:den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den>
                        </m:f>
                      </m:e>
                    </m:rad>
                    <m:r>
                      <a:rPr lang="en-GB" b="1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𝒐𝒓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   ±</m:t>
                    </m:r>
                    <m:rad>
                      <m:radPr>
                        <m:degHide m:val="on"/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𝒃𝒚</m:t>
                            </m:r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𝒂𝒚</m:t>
                            </m:r>
                          </m:den>
                        </m:f>
                      </m:e>
                    </m:rad>
                  </m:oMath>
                </a14:m>
                <a:endParaRPr lang="en-GB" sz="1600" b="1" dirty="0" smtClean="0"/>
              </a:p>
              <a:p>
                <a:endParaRPr lang="en-GB" sz="16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     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p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p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en-GB" sz="1600" b="1" dirty="0" smtClean="0"/>
              </a:p>
              <a:p>
                <a:endParaRPr lang="en-GB" sz="16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      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p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GB" sz="1600" b="1" dirty="0"/>
              </a:p>
              <a:p>
                <a:endParaRPr lang="en-GB" sz="7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rad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r>
                  <a:rPr lang="en-GB" sz="1600" b="1" i="1" dirty="0" smtClean="0">
                    <a:latin typeface="Cambria Math" panose="02040503050406030204" pitchFamily="18" charset="0"/>
                  </a:rPr>
                  <a:t/>
                </a:r>
                <a:br>
                  <a:rPr lang="en-GB" sz="1600" b="1" i="1" dirty="0" smtClean="0">
                    <a:latin typeface="Cambria Math" panose="02040503050406030204" pitchFamily="18" charset="0"/>
                  </a:rPr>
                </a:br>
                <a:r>
                  <a:rPr lang="en-GB" sz="1600" b="1" i="1" dirty="0" smtClean="0">
                    <a:latin typeface="Cambria Math" panose="02040503050406030204" pitchFamily="18" charset="0"/>
                  </a:rPr>
                  <a:t>                    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f>
                          <m:fPr>
                            <m:ctrlP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20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en-GB" sz="2000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000" b="1" i="1" smtClean="0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den>
                    </m:f>
                  </m:oMath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7936" y="1188498"/>
                <a:ext cx="3816424" cy="592623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225776" y="1361131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25776" y="1881683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26365" y="2388988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25776" y="2973224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210644" y="3635616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216823" y="4178658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216823" y="4976710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225776" y="5867673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4721816" y="1910875"/>
            <a:ext cx="46878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4721816" y="2661808"/>
            <a:ext cx="46878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13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4721816" y="4212056"/>
            <a:ext cx="46878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4721816" y="5723657"/>
            <a:ext cx="46878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Wingdings" panose="05000000000000000000" pitchFamily="2" charset="2"/>
              </a:rPr>
              <a:t>N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025122" y="1181100"/>
            <a:ext cx="556278" cy="5488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025122" y="1729995"/>
            <a:ext cx="1511610" cy="5488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028694" y="2247534"/>
            <a:ext cx="679210" cy="5488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028694" y="2827785"/>
            <a:ext cx="768606" cy="5758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028694" y="3386472"/>
            <a:ext cx="781306" cy="6775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028694" y="4064000"/>
            <a:ext cx="1289306" cy="6775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107387" y="4741528"/>
            <a:ext cx="1289306" cy="6775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107387" y="5538155"/>
            <a:ext cx="960557" cy="6775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3" name="Rectangle 62"/>
          <p:cNvSpPr/>
          <p:nvPr/>
        </p:nvSpPr>
        <p:spPr>
          <a:xfrm>
            <a:off x="7139835" y="1093384"/>
            <a:ext cx="960557" cy="6775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333571" y="3030853"/>
            <a:ext cx="2628260" cy="8552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5" name="Rectangle 64"/>
          <p:cNvSpPr/>
          <p:nvPr/>
        </p:nvSpPr>
        <p:spPr>
          <a:xfrm>
            <a:off x="7406444" y="3965678"/>
            <a:ext cx="1555387" cy="6775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6" name="Rectangle 65"/>
          <p:cNvSpPr/>
          <p:nvPr/>
        </p:nvSpPr>
        <p:spPr>
          <a:xfrm>
            <a:off x="6672096" y="6226629"/>
            <a:ext cx="1896034" cy="6146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7" name="Rectangle 66"/>
          <p:cNvSpPr/>
          <p:nvPr/>
        </p:nvSpPr>
        <p:spPr>
          <a:xfrm>
            <a:off x="7139834" y="1770912"/>
            <a:ext cx="1428297" cy="6775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25776" y="6406730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4721816" y="1405061"/>
            <a:ext cx="46878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38" name="Rectangle 37"/>
          <p:cNvSpPr/>
          <p:nvPr/>
        </p:nvSpPr>
        <p:spPr>
          <a:xfrm>
            <a:off x="4711014" y="4995126"/>
            <a:ext cx="46878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Wingdings" panose="05000000000000000000" pitchFamily="2" charset="2"/>
              </a:rPr>
              <a:t>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101121" y="6187874"/>
            <a:ext cx="1110839" cy="6775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065797" y="4749040"/>
            <a:ext cx="1896034" cy="6146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8117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39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What if the subject appears multiple times?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55576" y="1052736"/>
                <a:ext cx="6624736" cy="954107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Make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 smtClean="0"/>
                  <a:t> the subject of: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052736"/>
                <a:ext cx="6624736" cy="9541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436096" y="2204864"/>
                <a:ext cx="309634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What could we do on the LHS which would mean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 smtClean="0"/>
                  <a:t> only appears </a:t>
                </a:r>
                <a:r>
                  <a:rPr lang="en-GB" b="1" dirty="0" smtClean="0"/>
                  <a:t>once</a:t>
                </a:r>
                <a:r>
                  <a:rPr lang="en-GB" dirty="0" smtClean="0"/>
                  <a:t>?</a:t>
                </a:r>
                <a:endParaRPr lang="en-GB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2204864"/>
                <a:ext cx="3096344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1772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195736" y="3604455"/>
                <a:ext cx="3600400" cy="16963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3604455"/>
                <a:ext cx="3600400" cy="169636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300192" y="3717032"/>
                <a:ext cx="237626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Now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 smtClean="0"/>
                  <a:t> only appears once, it’s now relatively easy to get it on its own.</a:t>
                </a:r>
                <a:endParaRPr lang="en-GB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3717032"/>
                <a:ext cx="2376264" cy="1200329"/>
              </a:xfrm>
              <a:prstGeom prst="rect">
                <a:avLst/>
              </a:prstGeom>
              <a:blipFill rotWithShape="0">
                <a:blip r:embed="rId5"/>
                <a:stretch>
                  <a:fillRect l="-2051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>
            <a:stCxn id="8" idx="1"/>
          </p:cNvCxnSpPr>
          <p:nvPr/>
        </p:nvCxnSpPr>
        <p:spPr>
          <a:xfrm flipH="1" flipV="1">
            <a:off x="5652120" y="4077072"/>
            <a:ext cx="648072" cy="240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483437" y="3459295"/>
            <a:ext cx="3013979" cy="70192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483437" y="4208765"/>
            <a:ext cx="3013979" cy="13084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5304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More examples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91344" y="708148"/>
                <a:ext cx="4176464" cy="97834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Make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 smtClean="0"/>
                  <a:t> the subject of: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 smtClean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44" y="708148"/>
                <a:ext cx="4176464" cy="97834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58428" y="1963418"/>
                <a:ext cx="3240360" cy="2578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28" y="1963418"/>
                <a:ext cx="3240360" cy="257897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254772" y="1722388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We don’t like fractions in equations, so…</a:t>
            </a:r>
            <a:endParaRPr lang="en-GB" sz="16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822724" y="2082428"/>
            <a:ext cx="432048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398788" y="2658492"/>
                <a:ext cx="18002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smtClean="0"/>
                  <a:t>We know we want to factorise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 smtClean="0"/>
                  <a:t> as per previous example, so we need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 smtClean="0"/>
                  <a:t> on one side.</a:t>
                </a:r>
                <a:endParaRPr lang="en-GB" sz="16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788" y="2658492"/>
                <a:ext cx="1800200" cy="1569660"/>
              </a:xfrm>
              <a:prstGeom prst="rect">
                <a:avLst/>
              </a:prstGeom>
              <a:blipFill rotWithShape="0">
                <a:blip r:embed="rId4"/>
                <a:stretch>
                  <a:fillRect l="-2034" t="-1163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flipH="1" flipV="1">
            <a:off x="2822724" y="2794416"/>
            <a:ext cx="576064" cy="212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67505" y="1934531"/>
            <a:ext cx="2253814" cy="5587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67505" y="2493239"/>
            <a:ext cx="2253814" cy="5587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7504" y="3051947"/>
            <a:ext cx="2562891" cy="45360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7504" y="3519781"/>
            <a:ext cx="2562891" cy="11585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5220072" y="1052736"/>
                <a:ext cx="3456384" cy="1155573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Make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 smtClean="0"/>
                  <a:t> the subject of: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dirty="0" smtClean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1052736"/>
                <a:ext cx="3456384" cy="115557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5328084" y="2661918"/>
                <a:ext cx="3708412" cy="3070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𝑥𝑞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𝑥𝑞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=1+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=1+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sz="3200" b="0" dirty="0" smtClean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084" y="2661918"/>
                <a:ext cx="3708412" cy="30701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5378786" y="2546957"/>
            <a:ext cx="3585702" cy="34023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442104" y="4777850"/>
                <a:ext cx="4176464" cy="92519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Make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 smtClean="0"/>
                  <a:t> the subject of: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1600" dirty="0" smtClean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04" y="4777850"/>
                <a:ext cx="4176464" cy="92519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886768" y="5707980"/>
                <a:ext cx="2740620" cy="1176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768" y="5707980"/>
                <a:ext cx="2740620" cy="117686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1287261" y="5778500"/>
            <a:ext cx="2471940" cy="105350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1635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21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10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Test Your Understanding</a:t>
              </a:r>
              <a:endParaRPr lang="en-GB" sz="32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966912" y="1988840"/>
                <a:ext cx="3096344" cy="1578317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Make a the subject of the formula: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6912" y="1988840"/>
                <a:ext cx="3096344" cy="157831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651409" y="3567157"/>
            <a:ext cx="3889004" cy="5232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b="1" dirty="0" smtClean="0"/>
              <a:t>Bro Note</a:t>
            </a:r>
            <a:r>
              <a:rPr lang="en-GB" sz="1400" b="1" dirty="0" smtClean="0"/>
              <a:t>: </a:t>
            </a:r>
            <a:r>
              <a:rPr lang="en-GB" sz="1400" dirty="0" smtClean="0"/>
              <a:t>According to the Examiner’s Report, only 5% of students got full marks to this question)</a:t>
            </a:r>
            <a:endParaRPr lang="en-GB" sz="1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1014" y="2095900"/>
                <a:ext cx="3971126" cy="830997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Make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 smtClean="0"/>
                  <a:t> the subject of the formula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+1=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14" y="2095900"/>
                <a:ext cx="3971126" cy="830997"/>
              </a:xfrm>
              <a:prstGeom prst="rect">
                <a:avLst/>
              </a:prstGeom>
              <a:blipFill rotWithShape="0">
                <a:blip r:embed="rId3"/>
                <a:stretch>
                  <a:fillRect b="-6250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457648" y="767517"/>
            <a:ext cx="6227560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Method Reminder</a:t>
            </a:r>
            <a:r>
              <a:rPr lang="en-GB" dirty="0" smtClean="0"/>
              <a:t>:</a:t>
            </a:r>
          </a:p>
          <a:p>
            <a:pPr marL="342900" indent="-342900">
              <a:buAutoNum type="arabicPeriod"/>
            </a:pPr>
            <a:r>
              <a:rPr lang="en-GB" dirty="0" smtClean="0"/>
              <a:t>Isolate subject on one side (and other terms of other side).</a:t>
            </a:r>
          </a:p>
          <a:p>
            <a:pPr marL="342900" indent="-342900">
              <a:buAutoNum type="arabicPeriod"/>
            </a:pPr>
            <a:r>
              <a:rPr lang="en-GB" dirty="0" smtClean="0"/>
              <a:t>Factorise it.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81740" y="3068708"/>
                <a:ext cx="2774657" cy="1763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40" y="3068708"/>
                <a:ext cx="2774657" cy="176349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814550" y="3138365"/>
            <a:ext cx="2791525" cy="183564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987627" y="4239228"/>
                <a:ext cx="3240360" cy="2308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𝑃𝑛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𝑃𝑎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𝑃𝑛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𝑃𝑎</m:t>
                      </m:r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𝑃𝑛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𝑃𝑛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627" y="4239228"/>
                <a:ext cx="3240360" cy="230838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5200148" y="4283876"/>
            <a:ext cx="3340265" cy="22637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05916" y="748308"/>
            <a:ext cx="34557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499992" y="1340768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60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Exercise 3</a:t>
              </a:r>
              <a:endParaRPr lang="en-GB" sz="3200" dirty="0"/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17576" y="680567"/>
                <a:ext cx="3978154" cy="5845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[Edexcel Nov09] Make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dirty="0" smtClean="0"/>
                  <a:t> subject of: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=4+8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→  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b="1" dirty="0" smtClean="0"/>
              </a:p>
              <a:p>
                <a:endParaRPr lang="en-GB" dirty="0"/>
              </a:p>
              <a:p>
                <a:r>
                  <a:rPr lang="en-GB" dirty="0" smtClean="0"/>
                  <a:t>[Edexcel Nov02] Make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 smtClean="0"/>
                  <a:t> subject of: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3−5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den>
                      </m:f>
                    </m:oMath>
                  </m:oMathPara>
                </a14:m>
                <a:endParaRPr lang="en-GB" b="1" dirty="0" smtClean="0"/>
              </a:p>
              <a:p>
                <a:endParaRPr lang="en-GB" dirty="0"/>
              </a:p>
              <a:p>
                <a:r>
                  <a:rPr lang="en-GB" b="0" dirty="0" smtClean="0">
                    <a:latin typeface="+mj-lt"/>
                  </a:rPr>
                  <a:t>[Edexcel] Make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b="0" dirty="0" smtClean="0">
                    <a:latin typeface="+mj-lt"/>
                  </a:rPr>
                  <a:t> the subject of: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                 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GB" b="1" dirty="0" smtClean="0"/>
              </a:p>
              <a:p>
                <a:endParaRPr lang="en-GB" dirty="0"/>
              </a:p>
              <a:p>
                <a:r>
                  <a:rPr lang="en-GB" dirty="0" smtClean="0"/>
                  <a:t>[Edexcel Jun11] Make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 smtClean="0"/>
                  <a:t> subject of: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             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GB" b="1" dirty="0" smtClean="0"/>
              </a:p>
              <a:p>
                <a:endParaRPr lang="en-GB" b="1" dirty="0"/>
              </a:p>
              <a:p>
                <a:r>
                  <a:rPr lang="en-GB" dirty="0" smtClean="0"/>
                  <a:t>[Edexcel Nov12] Make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 smtClean="0"/>
                  <a:t> subject of: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3−2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      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b="1" dirty="0" smtClean="0"/>
              </a:p>
              <a:p>
                <a:endParaRPr lang="en-GB" b="1" dirty="0"/>
              </a:p>
              <a:p>
                <a:endParaRPr lang="en-GB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76" y="680567"/>
                <a:ext cx="3978154" cy="5845639"/>
              </a:xfrm>
              <a:prstGeom prst="rect">
                <a:avLst/>
              </a:prstGeom>
              <a:blipFill rotWithShape="0">
                <a:blip r:embed="rId2"/>
                <a:stretch>
                  <a:fillRect l="-1380" t="-6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ectangle 61"/>
          <p:cNvSpPr/>
          <p:nvPr/>
        </p:nvSpPr>
        <p:spPr>
          <a:xfrm>
            <a:off x="105916" y="1843460"/>
            <a:ext cx="34557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63" name="Rectangle 62"/>
          <p:cNvSpPr/>
          <p:nvPr/>
        </p:nvSpPr>
        <p:spPr>
          <a:xfrm>
            <a:off x="95814" y="2954367"/>
            <a:ext cx="34557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64" name="Rectangle 63"/>
          <p:cNvSpPr/>
          <p:nvPr/>
        </p:nvSpPr>
        <p:spPr>
          <a:xfrm>
            <a:off x="95814" y="3996118"/>
            <a:ext cx="34557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65" name="Rectangle 64"/>
          <p:cNvSpPr/>
          <p:nvPr/>
        </p:nvSpPr>
        <p:spPr>
          <a:xfrm>
            <a:off x="95814" y="5078121"/>
            <a:ext cx="34557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66" name="Rectangle 65"/>
          <p:cNvSpPr/>
          <p:nvPr/>
        </p:nvSpPr>
        <p:spPr>
          <a:xfrm>
            <a:off x="4658469" y="746596"/>
            <a:ext cx="34557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119952" y="746596"/>
                <a:ext cx="3922448" cy="3144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[Edexcel May09] Make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 smtClean="0"/>
                  <a:t> the subject of: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     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𝝅</m:t>
                          </m:r>
                        </m:den>
                      </m:f>
                    </m:oMath>
                  </m:oMathPara>
                </a14:m>
                <a:endParaRPr lang="en-GB" b="1" dirty="0" smtClean="0"/>
              </a:p>
              <a:p>
                <a:endParaRPr lang="en-GB" dirty="0"/>
              </a:p>
              <a:p>
                <a:r>
                  <a:rPr lang="en-GB" dirty="0" smtClean="0"/>
                  <a:t>[O Level 1957] Make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 smtClean="0"/>
                  <a:t> the subject of: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𝑏𝑥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   →  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𝒂𝒚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en-GB" b="1" dirty="0" smtClean="0"/>
              </a:p>
              <a:p>
                <a:endParaRPr lang="en-GB" dirty="0"/>
              </a:p>
              <a:p>
                <a:r>
                  <a:rPr lang="en-GB" dirty="0" smtClean="0"/>
                  <a:t>[Edexcel May09] Make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dirty="0" smtClean="0"/>
                  <a:t> the subject of: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   →  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𝒖𝒇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9952" y="746596"/>
                <a:ext cx="3922448" cy="3144579"/>
              </a:xfrm>
              <a:prstGeom prst="rect">
                <a:avLst/>
              </a:prstGeom>
              <a:blipFill rotWithShape="0">
                <a:blip r:embed="rId3"/>
                <a:stretch>
                  <a:fillRect l="-1400" t="-9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/>
          <p:cNvSpPr/>
          <p:nvPr/>
        </p:nvSpPr>
        <p:spPr>
          <a:xfrm>
            <a:off x="3022600" y="990588"/>
            <a:ext cx="1206500" cy="6096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658469" y="1937582"/>
            <a:ext cx="34557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68" name="Rectangle 67"/>
          <p:cNvSpPr/>
          <p:nvPr/>
        </p:nvSpPr>
        <p:spPr>
          <a:xfrm>
            <a:off x="4670110" y="2982640"/>
            <a:ext cx="34557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69" name="Rectangle 68"/>
          <p:cNvSpPr/>
          <p:nvPr/>
        </p:nvSpPr>
        <p:spPr>
          <a:xfrm>
            <a:off x="3051383" y="2060321"/>
            <a:ext cx="1206500" cy="6096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026144" y="3162660"/>
            <a:ext cx="1206500" cy="6096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71" name="Rectangle 70"/>
          <p:cNvSpPr/>
          <p:nvPr/>
        </p:nvSpPr>
        <p:spPr>
          <a:xfrm>
            <a:off x="2895960" y="4278104"/>
            <a:ext cx="1206500" cy="6096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638111" y="5334732"/>
            <a:ext cx="1206500" cy="6096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73" name="Rectangle 72"/>
          <p:cNvSpPr/>
          <p:nvPr/>
        </p:nvSpPr>
        <p:spPr>
          <a:xfrm>
            <a:off x="7499052" y="1069355"/>
            <a:ext cx="1206500" cy="6096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74" name="Rectangle 73"/>
          <p:cNvSpPr/>
          <p:nvPr/>
        </p:nvSpPr>
        <p:spPr>
          <a:xfrm>
            <a:off x="7380312" y="2168402"/>
            <a:ext cx="1206500" cy="6096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380312" y="3298580"/>
            <a:ext cx="1206500" cy="6096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5852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</p:childTnLst>
        </p:cTn>
      </p:par>
    </p:tnLst>
    <p:bldLst>
      <p:bldP spid="52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39552" y="5229200"/>
                <a:ext cx="2016224" cy="1296144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229200"/>
                <a:ext cx="2016224" cy="129614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539552" y="476672"/>
                <a:ext cx="8064896" cy="475252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 smtClean="0"/>
                  <a:t>Make </a:t>
                </a:r>
                <a14:m>
                  <m:oMath xmlns:m="http://schemas.openxmlformats.org/officeDocument/2006/math">
                    <m:r>
                      <a:rPr lang="en-GB" sz="3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3600" dirty="0" smtClean="0"/>
                  <a:t> the subject</a:t>
                </a:r>
              </a:p>
              <a:p>
                <a:pPr algn="ctr"/>
                <a:endParaRPr lang="en-GB" sz="36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/>
                        </a:rPr>
                        <m:t>𝑎</m:t>
                      </m:r>
                      <m:r>
                        <a:rPr lang="en-GB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3600" b="0" i="1" smtClean="0">
                              <a:latin typeface="Cambria Math"/>
                            </a:rPr>
                            <m:t>+1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3600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3600" dirty="0" smtClean="0"/>
              </a:p>
              <a:p>
                <a:pPr algn="ctr"/>
                <a:endParaRPr lang="en-GB" sz="3600" dirty="0" smtClean="0"/>
              </a:p>
              <a:p>
                <a:pPr algn="ctr"/>
                <a:endParaRPr lang="en-GB" sz="36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76672"/>
                <a:ext cx="8064896" cy="475252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Isosceles Triangle 14"/>
          <p:cNvSpPr/>
          <p:nvPr/>
        </p:nvSpPr>
        <p:spPr>
          <a:xfrm rot="10800000">
            <a:off x="827584" y="5229200"/>
            <a:ext cx="1656184" cy="36004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555776" y="5229200"/>
                <a:ext cx="1944216" cy="1296144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5229200"/>
                <a:ext cx="1944216" cy="129614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499992" y="5229200"/>
                <a:ext cx="2088232" cy="1296144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5229200"/>
                <a:ext cx="2088232" cy="129614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588224" y="5229200"/>
                <a:ext cx="2016224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5229200"/>
                <a:ext cx="2016224" cy="129614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7573385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555776" y="5229200"/>
                <a:ext cx="1944216" cy="1296144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𝑥</m:t>
                      </m:r>
                      <m:r>
                        <a:rPr lang="en-GB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GB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GB" i="1">
                                      <a:latin typeface="Cambria Math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5229200"/>
                <a:ext cx="1944216" cy="129614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499992" y="5229200"/>
                <a:ext cx="2088232" cy="1296144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𝑥</m:t>
                      </m:r>
                      <m:r>
                        <a:rPr lang="en-GB" i="1" smtClean="0">
                          <a:latin typeface="Cambria Math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𝑎𝑏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5229200"/>
                <a:ext cx="2088232" cy="129614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588224" y="5229200"/>
                <a:ext cx="2016224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𝑥</m:t>
                      </m:r>
                      <m:r>
                        <a:rPr lang="en-GB" i="1" smtClean="0">
                          <a:latin typeface="Cambria Math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GB" i="1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5229200"/>
                <a:ext cx="2016224" cy="129614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39552" y="5229200"/>
                <a:ext cx="2016224" cy="1296144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229200"/>
                <a:ext cx="2016224" cy="129614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539552" y="476672"/>
                <a:ext cx="8064896" cy="475252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 smtClean="0"/>
                  <a:t>Make </a:t>
                </a:r>
                <a14:m>
                  <m:oMath xmlns:m="http://schemas.openxmlformats.org/officeDocument/2006/math">
                    <m:r>
                      <a:rPr lang="en-GB" sz="3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3600" dirty="0" smtClean="0"/>
                  <a:t> the subject</a:t>
                </a:r>
              </a:p>
              <a:p>
                <a:pPr algn="ctr"/>
                <a:endParaRPr lang="en-GB" sz="36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/>
                        </a:rPr>
                        <m:t>𝑎</m:t>
                      </m:r>
                      <m:r>
                        <a:rPr lang="en-GB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3600" dirty="0" smtClean="0"/>
              </a:p>
              <a:p>
                <a:pPr algn="ctr"/>
                <a:endParaRPr lang="en-GB" sz="3600" dirty="0" smtClean="0"/>
              </a:p>
              <a:p>
                <a:pPr algn="ctr"/>
                <a:endParaRPr lang="en-GB" sz="36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76672"/>
                <a:ext cx="8064896" cy="475252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Isosceles Triangle 14"/>
          <p:cNvSpPr/>
          <p:nvPr/>
        </p:nvSpPr>
        <p:spPr>
          <a:xfrm rot="10800000">
            <a:off x="6804248" y="5157192"/>
            <a:ext cx="1656184" cy="36004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573385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2555776" y="5229200"/>
                <a:ext cx="1944216" cy="1296144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5229200"/>
                <a:ext cx="1944216" cy="12961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4499992" y="5229200"/>
                <a:ext cx="2088232" cy="1296144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5229200"/>
                <a:ext cx="2088232" cy="129614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6588224" y="5229200"/>
                <a:ext cx="2016224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5229200"/>
                <a:ext cx="2016224" cy="12961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539552" y="5229200"/>
                <a:ext cx="2016224" cy="1296144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229200"/>
                <a:ext cx="2016224" cy="129614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539552" y="476672"/>
                <a:ext cx="8064896" cy="475252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 smtClean="0"/>
                  <a:t>Make </a:t>
                </a:r>
                <a14:m>
                  <m:oMath xmlns:m="http://schemas.openxmlformats.org/officeDocument/2006/math">
                    <m:r>
                      <a:rPr lang="en-GB" sz="3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3600" dirty="0" smtClean="0"/>
                  <a:t> the subject</a:t>
                </a:r>
              </a:p>
              <a:p>
                <a:pPr algn="ctr"/>
                <a:endParaRPr lang="en-GB" sz="36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/>
                        </a:rPr>
                        <m:t>𝑎</m:t>
                      </m:r>
                      <m:r>
                        <a:rPr lang="en-GB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/>
                            </a:rPr>
                            <m:t>𝑎𝑥</m:t>
                          </m:r>
                          <m:r>
                            <a:rPr lang="en-GB" sz="3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36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3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36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3600" dirty="0" smtClean="0"/>
              </a:p>
              <a:p>
                <a:pPr algn="ctr"/>
                <a:endParaRPr lang="en-GB" sz="3600" dirty="0" smtClean="0"/>
              </a:p>
              <a:p>
                <a:pPr algn="ctr"/>
                <a:endParaRPr lang="en-GB" sz="36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76672"/>
                <a:ext cx="8064896" cy="475252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Isosceles Triangle 14"/>
          <p:cNvSpPr/>
          <p:nvPr/>
        </p:nvSpPr>
        <p:spPr>
          <a:xfrm rot="10800000">
            <a:off x="4716016" y="5229200"/>
            <a:ext cx="1656184" cy="36004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573385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2555776" y="5229200"/>
                <a:ext cx="1944216" cy="1296144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5229200"/>
                <a:ext cx="1944216" cy="12961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4499992" y="5229200"/>
                <a:ext cx="2088232" cy="1296144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5229200"/>
                <a:ext cx="2088232" cy="129614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6588224" y="5229200"/>
                <a:ext cx="2016224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5229200"/>
                <a:ext cx="2016224" cy="12961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539552" y="5229200"/>
                <a:ext cx="2016224" cy="1296144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229200"/>
                <a:ext cx="2016224" cy="129614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539552" y="476672"/>
                <a:ext cx="8064896" cy="475252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 smtClean="0"/>
                  <a:t>Make </a:t>
                </a:r>
                <a14:m>
                  <m:oMath xmlns:m="http://schemas.openxmlformats.org/officeDocument/2006/math">
                    <m:r>
                      <a:rPr lang="en-GB" sz="3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3600" dirty="0" smtClean="0"/>
                  <a:t> the subject</a:t>
                </a:r>
              </a:p>
              <a:p>
                <a:pPr algn="ctr"/>
                <a:endParaRPr lang="en-GB" sz="36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/>
                        </a:rPr>
                        <m:t>𝑎</m:t>
                      </m:r>
                      <m:r>
                        <a:rPr lang="en-GB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6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3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3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36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/>
                            </a:rPr>
                            <m:t>𝑏𝑥</m:t>
                          </m:r>
                          <m:r>
                            <a:rPr lang="en-GB" sz="36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3600" dirty="0" smtClean="0"/>
              </a:p>
              <a:p>
                <a:pPr algn="ctr"/>
                <a:endParaRPr lang="en-GB" sz="3600" dirty="0" smtClean="0"/>
              </a:p>
              <a:p>
                <a:pPr algn="ctr"/>
                <a:endParaRPr lang="en-GB" sz="36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76672"/>
                <a:ext cx="8064896" cy="475252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Isosceles Triangle 14"/>
          <p:cNvSpPr/>
          <p:nvPr/>
        </p:nvSpPr>
        <p:spPr>
          <a:xfrm rot="10800000">
            <a:off x="2699792" y="5229200"/>
            <a:ext cx="1656184" cy="36004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573385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374725">
            <a:off x="213348" y="1497139"/>
            <a:ext cx="2602438" cy="1940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916832"/>
            <a:ext cx="2664296" cy="1126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55776" y="1124744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formula to calculate a temperature in Fahrenheit if we have the temperature in Celsius: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555776" y="3356992"/>
            <a:ext cx="5904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How could we find a new formula that allows us to determine the temperature in Celsius given the temperature in Fahrenheit?</a:t>
            </a:r>
            <a:endParaRPr lang="en-GB" sz="20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4653136"/>
            <a:ext cx="2664296" cy="1136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004048" y="4581128"/>
            <a:ext cx="1800200" cy="12961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10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Motivation</a:t>
              </a:r>
              <a:endParaRPr lang="en-GB" sz="32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2555776" y="5229200"/>
                <a:ext cx="1944216" cy="1296144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𝑏𝑎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5229200"/>
                <a:ext cx="1944216" cy="12961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4499992" y="5229200"/>
                <a:ext cx="2088232" cy="1296144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𝑎𝑐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5229200"/>
                <a:ext cx="2088232" cy="129614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6588224" y="5229200"/>
                <a:ext cx="2016224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𝑎𝑏𝑐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5229200"/>
                <a:ext cx="2016224" cy="12961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539552" y="5229200"/>
                <a:ext cx="2016224" cy="1296144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𝑏𝑐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229200"/>
                <a:ext cx="2016224" cy="129614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539552" y="476672"/>
                <a:ext cx="8064896" cy="475252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 smtClean="0"/>
                  <a:t>Make </a:t>
                </a:r>
                <a14:m>
                  <m:oMath xmlns:m="http://schemas.openxmlformats.org/officeDocument/2006/math">
                    <m:r>
                      <a:rPr lang="en-GB" sz="3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3600" dirty="0" smtClean="0"/>
                  <a:t> the subject</a:t>
                </a:r>
              </a:p>
              <a:p>
                <a:pPr algn="ctr"/>
                <a:endParaRPr lang="en-GB" sz="36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en-GB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3600" dirty="0" smtClean="0"/>
              </a:p>
              <a:p>
                <a:pPr algn="ctr"/>
                <a:endParaRPr lang="en-GB" sz="3600" dirty="0" smtClean="0"/>
              </a:p>
              <a:p>
                <a:pPr algn="ctr"/>
                <a:endParaRPr lang="en-GB" sz="36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76672"/>
                <a:ext cx="8064896" cy="475252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Isosceles Triangle 14"/>
          <p:cNvSpPr/>
          <p:nvPr/>
        </p:nvSpPr>
        <p:spPr>
          <a:xfrm rot="10800000">
            <a:off x="755576" y="5229200"/>
            <a:ext cx="1656184" cy="36004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573385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Further Exercises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528" y="757506"/>
                <a:ext cx="35283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In all cases make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 smtClean="0"/>
                  <a:t> the subject.</a:t>
                </a:r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757506"/>
                <a:ext cx="3528392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382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79612" y="1160870"/>
                <a:ext cx="5544616" cy="5546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𝑎</m:t>
                    </m:r>
                    <m:r>
                      <a:rPr lang="en-GB" sz="2400" b="0" i="1" smtClean="0">
                        <a:latin typeface="Cambria Math"/>
                      </a:rPr>
                      <m:t>=</m:t>
                    </m:r>
                    <m:r>
                      <a:rPr lang="en-GB" sz="2400" b="0" i="1" smtClean="0">
                        <a:latin typeface="Cambria Math"/>
                      </a:rPr>
                      <m:t>𝑏</m:t>
                    </m:r>
                    <m:r>
                      <a:rPr lang="en-GB" sz="2400" b="0" i="1" smtClean="0">
                        <a:latin typeface="Cambria Math"/>
                      </a:rPr>
                      <m:t>+</m:t>
                    </m:r>
                    <m:r>
                      <a:rPr lang="en-GB" sz="2400" b="0" i="1" smtClean="0">
                        <a:latin typeface="Cambria Math"/>
                      </a:rPr>
                      <m:t>𝑐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2400" dirty="0" smtClean="0"/>
                  <a:t>                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𝒙</m:t>
                    </m:r>
                    <m:r>
                      <a:rPr lang="en-GB" sz="2400" b="1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400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400" b="1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b="1" i="1" dirty="0" smtClean="0">
                                    <a:latin typeface="Cambria Math"/>
                                  </a:rPr>
                                  <m:t>𝒂</m:t>
                                </m:r>
                                <m:r>
                                  <a:rPr lang="en-GB" sz="2400" b="1" i="1" dirty="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400" b="1" i="1" dirty="0" smtClean="0">
                                    <a:latin typeface="Cambria Math"/>
                                  </a:rPr>
                                  <m:t>𝒃</m:t>
                                </m:r>
                              </m:num>
                              <m:den>
                                <m:r>
                                  <a:rPr lang="en-GB" sz="2400" b="1" i="1" dirty="0" smtClean="0">
                                    <a:latin typeface="Cambria Math"/>
                                  </a:rPr>
                                  <m:t>𝒄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400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GB" sz="2400" b="1" dirty="0" smtClean="0"/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𝑎</m:t>
                    </m:r>
                    <m:r>
                      <a:rPr lang="en-GB" sz="24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latin typeface="Cambria Math"/>
                              </a:rPr>
                              <m:t>𝑏</m:t>
                            </m:r>
                          </m:num>
                          <m:den>
                            <m:r>
                              <a:rPr lang="en-GB" sz="2400" b="0" i="1" smtClean="0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rad>
                    <m:r>
                      <a:rPr lang="en-GB" sz="2400" b="0" i="1" smtClean="0">
                        <a:latin typeface="Cambria Math"/>
                      </a:rPr>
                      <m:t>  </m:t>
                    </m:r>
                  </m:oMath>
                </a14:m>
                <a:r>
                  <a:rPr lang="en-GB" sz="2400" dirty="0" smtClean="0"/>
                  <a:t>                        </a:t>
                </a:r>
                <a14:m>
                  <m:oMath xmlns:m="http://schemas.openxmlformats.org/officeDocument/2006/math">
                    <m:r>
                      <a:rPr lang="en-GB" sz="2400" b="0" i="0" dirty="0" smtClean="0">
                        <a:latin typeface="Cambria Math"/>
                      </a:rPr>
                      <m:t> </m:t>
                    </m:r>
                    <m:r>
                      <a:rPr lang="en-GB" sz="2400" b="1" i="1" dirty="0" smtClean="0">
                        <a:latin typeface="Cambria Math"/>
                      </a:rPr>
                      <m:t>𝒙</m:t>
                    </m:r>
                    <m:r>
                      <a:rPr lang="en-GB" sz="2400" b="1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 dirty="0" smtClean="0">
                            <a:latin typeface="Cambria Math"/>
                          </a:rPr>
                          <m:t>𝒃</m:t>
                        </m:r>
                      </m:num>
                      <m:den>
                        <m:sSup>
                          <m:sSupPr>
                            <m:ctrlPr>
                              <a:rPr lang="en-GB" sz="2400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1" i="1" dirty="0" smtClean="0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n-GB" sz="2400" b="1" i="1" dirty="0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GB" sz="2400" b="1" dirty="0" smtClean="0"/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𝑎</m:t>
                    </m:r>
                    <m:r>
                      <a:rPr lang="en-GB" sz="2400" b="0" i="1" smtClean="0">
                        <a:latin typeface="Cambria Math"/>
                      </a:rPr>
                      <m:t>=</m:t>
                    </m:r>
                    <m:r>
                      <a:rPr lang="en-GB" sz="2400" b="0" i="1" smtClean="0">
                        <a:latin typeface="Cambria Math"/>
                      </a:rPr>
                      <m:t>𝑏𝑥</m:t>
                    </m:r>
                    <m:r>
                      <a:rPr lang="en-GB" sz="2400" b="0" i="1" smtClean="0">
                        <a:latin typeface="Cambria Math"/>
                      </a:rPr>
                      <m:t>+</m:t>
                    </m:r>
                    <m:r>
                      <a:rPr lang="en-GB" sz="2400" b="0" i="1" smtClean="0">
                        <a:latin typeface="Cambria Math"/>
                      </a:rPr>
                      <m:t>𝑐𝑥</m:t>
                    </m:r>
                    <m:r>
                      <a:rPr lang="en-GB" sz="2400" b="0" i="1" smtClean="0">
                        <a:latin typeface="Cambria Math"/>
                      </a:rPr>
                      <m:t>  </m:t>
                    </m:r>
                  </m:oMath>
                </a14:m>
                <a:r>
                  <a:rPr lang="en-GB" sz="2400" dirty="0" smtClean="0"/>
                  <a:t>               </a:t>
                </a:r>
                <a14:m>
                  <m:oMath xmlns:m="http://schemas.openxmlformats.org/officeDocument/2006/math">
                    <m:r>
                      <a:rPr lang="en-GB" sz="2400" b="0" i="0" dirty="0" smtClean="0">
                        <a:latin typeface="Cambria Math"/>
                      </a:rPr>
                      <m:t> </m:t>
                    </m:r>
                    <m:r>
                      <a:rPr lang="en-GB" sz="2400" b="1" i="1" dirty="0" smtClean="0">
                        <a:latin typeface="Cambria Math"/>
                      </a:rPr>
                      <m:t>𝒙</m:t>
                    </m:r>
                    <m:r>
                      <a:rPr lang="en-GB" sz="2400" b="1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 dirty="0" smtClean="0">
                            <a:latin typeface="Cambria Math"/>
                          </a:rPr>
                          <m:t>𝒂</m:t>
                        </m:r>
                      </m:num>
                      <m:den>
                        <m:r>
                          <a:rPr lang="en-GB" sz="2400" b="1" i="1" dirty="0" smtClean="0">
                            <a:latin typeface="Cambria Math"/>
                          </a:rPr>
                          <m:t>𝒃</m:t>
                        </m:r>
                        <m:r>
                          <a:rPr lang="en-GB" sz="2400" b="1" i="1" dirty="0" smtClean="0">
                            <a:latin typeface="Cambria Math"/>
                          </a:rPr>
                          <m:t>+</m:t>
                        </m:r>
                        <m:r>
                          <a:rPr lang="en-GB" sz="2400" b="1" i="1" dirty="0" smtClean="0">
                            <a:latin typeface="Cambria Math"/>
                          </a:rPr>
                          <m:t>𝒄</m:t>
                        </m:r>
                      </m:den>
                    </m:f>
                  </m:oMath>
                </a14:m>
                <a:endParaRPr lang="en-GB" sz="2400" b="1" dirty="0" smtClean="0"/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2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=3+</m:t>
                    </m:r>
                    <m:r>
                      <a:rPr lang="en-GB" sz="2400" b="0" i="1" smtClean="0">
                        <a:latin typeface="Cambria Math"/>
                      </a:rPr>
                      <m:t>𝜋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2400" dirty="0" smtClean="0"/>
                  <a:t>                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𝒙</m:t>
                    </m:r>
                    <m:r>
                      <a:rPr lang="en-GB" sz="2400" b="1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 dirty="0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GB" sz="2400" b="1" i="1" dirty="0" smtClean="0">
                            <a:latin typeface="Cambria Math"/>
                          </a:rPr>
                          <m:t>𝟐</m:t>
                        </m:r>
                        <m:r>
                          <a:rPr lang="en-GB" sz="2400" b="1" i="1" dirty="0" smtClean="0">
                            <a:latin typeface="Cambria Math"/>
                          </a:rPr>
                          <m:t>−</m:t>
                        </m:r>
                        <m:r>
                          <a:rPr lang="en-GB" sz="2400" b="1" i="1" dirty="0" smtClean="0">
                            <a:latin typeface="Cambria Math"/>
                          </a:rPr>
                          <m:t>𝝅</m:t>
                        </m:r>
                      </m:den>
                    </m:f>
                  </m:oMath>
                </a14:m>
                <a:endParaRPr lang="en-GB" sz="2400" b="1" dirty="0" smtClean="0"/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2=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GB" sz="2400" b="0" i="1" smtClean="0">
                        <a:latin typeface="Cambria Math"/>
                      </a:rPr>
                      <m:t>+</m:t>
                    </m:r>
                    <m:r>
                      <a:rPr lang="en-GB" sz="2400" b="0" i="1" smtClean="0">
                        <a:latin typeface="Cambria Math"/>
                      </a:rPr>
                      <m:t>𝑎𝑥</m:t>
                    </m:r>
                  </m:oMath>
                </a14:m>
                <a:r>
                  <a:rPr lang="en-GB" sz="2400" dirty="0" smtClean="0"/>
                  <a:t>                   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𝒙</m:t>
                    </m:r>
                    <m:r>
                      <a:rPr lang="en-GB" sz="2400" b="1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 dirty="0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GB" sz="2400" b="1" i="1" dirty="0" smtClean="0">
                            <a:latin typeface="Cambria Math"/>
                          </a:rPr>
                          <m:t>𝟏</m:t>
                        </m:r>
                        <m:r>
                          <a:rPr lang="en-GB" sz="2400" b="1" i="1" dirty="0" smtClean="0">
                            <a:latin typeface="Cambria Math"/>
                          </a:rPr>
                          <m:t>+</m:t>
                        </m:r>
                        <m:r>
                          <a:rPr lang="en-GB" sz="2400" b="1" i="1" dirty="0" smtClean="0">
                            <a:latin typeface="Cambria Math"/>
                          </a:rPr>
                          <m:t>𝟐</m:t>
                        </m:r>
                        <m:r>
                          <a:rPr lang="en-GB" sz="2400" b="1" i="1" dirty="0" smtClean="0">
                            <a:latin typeface="Cambria Math"/>
                          </a:rPr>
                          <m:t>𝒂</m:t>
                        </m:r>
                      </m:den>
                    </m:f>
                  </m:oMath>
                </a14:m>
                <a:endParaRPr lang="en-GB" sz="2400" b="1" dirty="0" smtClean="0"/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𝑎</m:t>
                    </m:r>
                    <m:r>
                      <a:rPr lang="en-GB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/>
                          </a:rPr>
                          <m:t>−2</m:t>
                        </m:r>
                      </m:den>
                    </m:f>
                  </m:oMath>
                </a14:m>
                <a:r>
                  <a:rPr lang="en-GB" sz="2400" dirty="0" smtClean="0"/>
                  <a:t>                         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𝒙</m:t>
                    </m:r>
                    <m:r>
                      <a:rPr lang="en-GB" sz="2400" b="1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 dirty="0" smtClean="0">
                            <a:latin typeface="Cambria Math"/>
                          </a:rPr>
                          <m:t>𝟐</m:t>
                        </m:r>
                        <m:r>
                          <a:rPr lang="en-GB" sz="2400" b="1" i="1" dirty="0" smtClean="0">
                            <a:latin typeface="Cambria Math"/>
                          </a:rPr>
                          <m:t>𝒂</m:t>
                        </m:r>
                        <m:r>
                          <a:rPr lang="en-GB" sz="2400" b="1" i="1" dirty="0" smtClean="0">
                            <a:latin typeface="Cambria Math"/>
                          </a:rPr>
                          <m:t>+</m:t>
                        </m:r>
                        <m:r>
                          <a:rPr lang="en-GB" sz="2400" b="1" i="1" dirty="0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GB" sz="2400" b="1" i="1" dirty="0" smtClean="0">
                            <a:latin typeface="Cambria Math"/>
                          </a:rPr>
                          <m:t>𝒂</m:t>
                        </m:r>
                        <m:r>
                          <a:rPr lang="en-GB" sz="2400" b="1" i="1" dirty="0" smtClean="0">
                            <a:latin typeface="Cambria Math"/>
                          </a:rPr>
                          <m:t>−</m:t>
                        </m:r>
                        <m:r>
                          <a:rPr lang="en-GB" sz="2400" b="1" i="1" dirty="0" smtClean="0"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endParaRPr lang="en-GB" sz="2400" b="1" dirty="0" smtClean="0"/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𝑎</m:t>
                    </m:r>
                    <m:r>
                      <a:rPr lang="en-GB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/>
                          </a:rPr>
                          <m:t>𝑎𝑥</m:t>
                        </m:r>
                        <m:r>
                          <a:rPr lang="en-GB" sz="24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2400" b="0" i="1" smtClean="0">
                            <a:latin typeface="Cambria Math"/>
                          </a:rPr>
                          <m:t>𝑏𝑥</m:t>
                        </m:r>
                        <m:r>
                          <a:rPr lang="en-GB" sz="2400" b="0" i="1" smtClean="0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r>
                  <a:rPr lang="en-GB" sz="2400" dirty="0" smtClean="0"/>
                  <a:t>                     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𝒙</m:t>
                    </m:r>
                    <m:r>
                      <a:rPr lang="en-GB" sz="2400" b="1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1" i="1" dirty="0" smtClean="0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n-GB" sz="2400" b="1" i="1" dirty="0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2400" b="1" i="1" dirty="0" smtClean="0">
                            <a:latin typeface="Cambria Math"/>
                          </a:rPr>
                          <m:t>−</m:t>
                        </m:r>
                        <m:r>
                          <a:rPr lang="en-GB" sz="2400" b="1" i="1" dirty="0" smtClean="0">
                            <a:latin typeface="Cambria Math"/>
                          </a:rPr>
                          <m:t>𝒂</m:t>
                        </m:r>
                      </m:num>
                      <m:den>
                        <m:r>
                          <a:rPr lang="en-GB" sz="2400" b="1" i="1" dirty="0" smtClean="0">
                            <a:latin typeface="Cambria Math"/>
                          </a:rPr>
                          <m:t>𝒂𝒃</m:t>
                        </m:r>
                        <m:r>
                          <a:rPr lang="en-GB" sz="2400" b="1" i="1" dirty="0" smtClean="0">
                            <a:latin typeface="Cambria Math"/>
                          </a:rPr>
                          <m:t>−</m:t>
                        </m:r>
                        <m:r>
                          <a:rPr lang="en-GB" sz="2400" b="1" i="1" dirty="0" smtClean="0">
                            <a:latin typeface="Cambria Math"/>
                          </a:rPr>
                          <m:t>𝒂</m:t>
                        </m:r>
                      </m:den>
                    </m:f>
                  </m:oMath>
                </a14:m>
                <a:endParaRPr lang="en-GB" sz="2400" b="1" dirty="0" smtClean="0"/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𝑎</m:t>
                    </m:r>
                    <m:r>
                      <a:rPr lang="en-GB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/>
                          </a:rPr>
                          <m:t>3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/>
                          </a:rPr>
                          <m:t>+1</m:t>
                        </m:r>
                      </m:num>
                      <m:den>
                        <m:r>
                          <a:rPr lang="en-GB" sz="2400" b="0" i="1" smtClean="0">
                            <a:latin typeface="Cambria Math"/>
                          </a:rPr>
                          <m:t>4−2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400" dirty="0" smtClean="0"/>
                  <a:t>                       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𝒙</m:t>
                    </m:r>
                    <m:r>
                      <a:rPr lang="en-GB" sz="2400" b="1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 dirty="0" smtClean="0">
                            <a:latin typeface="Cambria Math"/>
                          </a:rPr>
                          <m:t>𝟒</m:t>
                        </m:r>
                        <m:r>
                          <a:rPr lang="en-GB" sz="2400" b="1" i="1" dirty="0" smtClean="0">
                            <a:latin typeface="Cambria Math"/>
                          </a:rPr>
                          <m:t>𝒂</m:t>
                        </m:r>
                        <m:r>
                          <a:rPr lang="en-GB" sz="2400" b="1" i="1" dirty="0" smtClean="0">
                            <a:latin typeface="Cambria Math"/>
                          </a:rPr>
                          <m:t>−</m:t>
                        </m:r>
                        <m:r>
                          <a:rPr lang="en-GB" sz="2400" b="1" i="1" dirty="0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GB" sz="2400" b="1" i="1" dirty="0" smtClean="0">
                            <a:latin typeface="Cambria Math"/>
                          </a:rPr>
                          <m:t>𝟑</m:t>
                        </m:r>
                        <m:r>
                          <a:rPr lang="en-GB" sz="2400" b="1" i="1" dirty="0" smtClean="0">
                            <a:latin typeface="Cambria Math"/>
                          </a:rPr>
                          <m:t>+</m:t>
                        </m:r>
                        <m:r>
                          <a:rPr lang="en-GB" sz="2400" b="1" i="1" dirty="0" smtClean="0">
                            <a:latin typeface="Cambria Math"/>
                          </a:rPr>
                          <m:t>𝟐</m:t>
                        </m:r>
                        <m:r>
                          <a:rPr lang="en-GB" sz="2400" b="1" i="1" dirty="0" smtClean="0">
                            <a:latin typeface="Cambria Math"/>
                          </a:rPr>
                          <m:t>𝒂</m:t>
                        </m:r>
                      </m:den>
                    </m:f>
                  </m:oMath>
                </a14:m>
                <a:endParaRPr lang="en-GB" sz="2400" b="1" dirty="0" smtClean="0"/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𝑏</m:t>
                    </m:r>
                    <m:r>
                      <a:rPr lang="en-GB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/>
                          </a:rPr>
                          <m:t>+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GB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GB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400" dirty="0" smtClean="0"/>
                  <a:t>                       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𝒙</m:t>
                    </m:r>
                    <m:r>
                      <a:rPr lang="en-GB" sz="2400" b="1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 dirty="0" smtClean="0">
                            <a:latin typeface="Cambria Math"/>
                          </a:rPr>
                          <m:t>𝒃𝒂</m:t>
                        </m:r>
                        <m:r>
                          <a:rPr lang="en-GB" sz="2400" b="1" i="1" dirty="0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GB" sz="2400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1" i="1" dirty="0" smtClean="0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n-GB" sz="2400" b="1" i="1" dirty="0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GB" sz="2400" b="1" i="1" dirty="0" smtClean="0">
                            <a:latin typeface="Cambria Math"/>
                          </a:rPr>
                          <m:t>𝟏</m:t>
                        </m:r>
                        <m:r>
                          <a:rPr lang="en-GB" sz="2400" b="1" i="1" dirty="0" smtClean="0">
                            <a:latin typeface="Cambria Math"/>
                          </a:rPr>
                          <m:t>+</m:t>
                        </m:r>
                        <m:r>
                          <a:rPr lang="en-GB" sz="2400" b="1" i="1" dirty="0" smtClean="0">
                            <a:latin typeface="Cambria Math"/>
                          </a:rPr>
                          <m:t>𝒃</m:t>
                        </m:r>
                      </m:den>
                    </m:f>
                  </m:oMath>
                </a14:m>
                <a:endParaRPr lang="en-GB" sz="2400" b="1" dirty="0" smtClean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12" y="1160870"/>
                <a:ext cx="5544616" cy="554664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12280" y="3140968"/>
            <a:ext cx="504056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Q4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12280" y="3634825"/>
            <a:ext cx="504056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Q5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12280" y="2636912"/>
            <a:ext cx="504056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Q3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12280" y="2113372"/>
            <a:ext cx="504056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06004" y="1399084"/>
            <a:ext cx="504056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Q1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12280" y="4221088"/>
            <a:ext cx="504056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Q6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412280" y="4797152"/>
            <a:ext cx="504056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Q7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412280" y="5301208"/>
            <a:ext cx="504056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Q8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412280" y="5877272"/>
            <a:ext cx="504056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Q9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4520628" y="1231900"/>
            <a:ext cx="1232472" cy="6479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20628" y="1879836"/>
            <a:ext cx="1232472" cy="6479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20628" y="2493032"/>
            <a:ext cx="1232472" cy="5549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20628" y="3043504"/>
            <a:ext cx="1232472" cy="5549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20628" y="3589840"/>
            <a:ext cx="1232472" cy="5549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520628" y="4123624"/>
            <a:ext cx="1232472" cy="5549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20628" y="4672800"/>
            <a:ext cx="1232472" cy="5549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12616" y="5227768"/>
            <a:ext cx="1232472" cy="5549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12616" y="5779808"/>
            <a:ext cx="1232472" cy="5549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5862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Basic Skill #1</a:t>
              </a:r>
              <a:r>
                <a:rPr lang="en-GB" sz="3200" dirty="0" smtClean="0"/>
                <a:t>: ‘Undoing’ to Unlock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9512" y="631144"/>
                <a:ext cx="604867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Make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2000" dirty="0" smtClean="0"/>
                  <a:t> the subject of the formula.</a:t>
                </a:r>
              </a:p>
              <a:p>
                <a:pPr marL="342900" indent="-342900">
                  <a:buFont typeface="Wingdings" panose="05000000000000000000" pitchFamily="2" charset="2"/>
                  <a:buChar char="!"/>
                </a:pPr>
                <a:r>
                  <a:rPr lang="en-GB" sz="2000" b="1" dirty="0" smtClean="0"/>
                  <a:t>Undo the last thing done to the subject each time by doing the opposite.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631144"/>
                <a:ext cx="6048672" cy="1015663"/>
              </a:xfrm>
              <a:prstGeom prst="rect">
                <a:avLst/>
              </a:prstGeom>
              <a:blipFill rotWithShape="0">
                <a:blip r:embed="rId2"/>
                <a:stretch>
                  <a:fillRect l="-1007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27584" y="1788147"/>
                <a:ext cx="23762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/>
                        </a:rPr>
                        <m:t>𝑦</m:t>
                      </m:r>
                      <m:r>
                        <a:rPr lang="en-GB" sz="3200" b="0" i="1" smtClean="0">
                          <a:latin typeface="Cambria Math"/>
                        </a:rPr>
                        <m:t>=</m:t>
                      </m:r>
                      <m:r>
                        <a:rPr lang="en-GB" sz="3200" b="0" i="1" smtClean="0">
                          <a:latin typeface="Cambria Math"/>
                        </a:rPr>
                        <m:t>𝑥</m:t>
                      </m:r>
                      <m:r>
                        <a:rPr lang="en-GB" sz="32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788147"/>
                <a:ext cx="2376264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932040" y="1788147"/>
                <a:ext cx="23762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/>
                        </a:rPr>
                        <m:t>𝑥</m:t>
                      </m:r>
                      <m:r>
                        <a:rPr lang="en-GB" sz="3200" b="0" i="1" smtClean="0">
                          <a:latin typeface="Cambria Math"/>
                        </a:rPr>
                        <m:t>=</m:t>
                      </m:r>
                      <m:r>
                        <a:rPr lang="en-GB" sz="3200" b="0" i="1" smtClean="0">
                          <a:latin typeface="Cambria Math"/>
                        </a:rPr>
                        <m:t>𝑦</m:t>
                      </m:r>
                      <m:r>
                        <a:rPr lang="en-GB" sz="3200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1788147"/>
                <a:ext cx="2376264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7584" y="2868267"/>
                <a:ext cx="23762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/>
                        </a:rPr>
                        <m:t>𝑦</m:t>
                      </m:r>
                      <m:r>
                        <a:rPr lang="en-GB" sz="3200" b="0" i="1" smtClean="0">
                          <a:latin typeface="Cambria Math"/>
                        </a:rPr>
                        <m:t>=3</m:t>
                      </m:r>
                      <m:r>
                        <a:rPr lang="en-GB" sz="3200" b="0" i="1" smtClean="0">
                          <a:latin typeface="Cambria Math"/>
                        </a:rPr>
                        <m:t>𝑥</m:t>
                      </m:r>
                      <m:r>
                        <a:rPr lang="en-GB" sz="3200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868267"/>
                <a:ext cx="2376264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932040" y="2651892"/>
                <a:ext cx="2376264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/>
                        </a:rPr>
                        <m:t>𝑥</m:t>
                      </m:r>
                      <m:r>
                        <a:rPr lang="en-GB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32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651892"/>
                <a:ext cx="2376264" cy="101752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27584" y="4164411"/>
                <a:ext cx="2376264" cy="590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/>
                        </a:rPr>
                        <m:t>𝑦</m:t>
                      </m:r>
                      <m:r>
                        <a:rPr lang="en-GB" sz="3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164411"/>
                <a:ext cx="2376264" cy="59035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961592" y="4148921"/>
                <a:ext cx="292277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/>
                        </a:rPr>
                        <m:t>𝑥</m:t>
                      </m:r>
                      <m:r>
                        <a:rPr lang="en-GB" sz="3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1592" y="4148921"/>
                <a:ext cx="2922775" cy="58477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34124" y="4976472"/>
                <a:ext cx="2376264" cy="10772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/>
                        </a:rPr>
                        <m:t>𝑦</m:t>
                      </m:r>
                      <m:r>
                        <a:rPr lang="en-GB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124" y="4976472"/>
                <a:ext cx="2376264" cy="107728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944646" y="4976472"/>
                <a:ext cx="3046315" cy="688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/>
                        </a:rPr>
                        <m:t>𝑥</m:t>
                      </m:r>
                      <m:r>
                        <a:rPr lang="en-GB" sz="3200" b="0" i="1" smtClean="0">
                          <a:latin typeface="Cambria Math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646" y="4976472"/>
                <a:ext cx="3046315" cy="68871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ight Arrow 13"/>
          <p:cNvSpPr/>
          <p:nvPr/>
        </p:nvSpPr>
        <p:spPr>
          <a:xfrm>
            <a:off x="3635896" y="1932163"/>
            <a:ext cx="1080120" cy="44075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>
            <a:off x="3635896" y="2940273"/>
            <a:ext cx="1080120" cy="44075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>
            <a:off x="3635896" y="4164411"/>
            <a:ext cx="1080120" cy="44075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>
            <a:off x="3635896" y="5306916"/>
            <a:ext cx="1080120" cy="44075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971465" y="1672125"/>
            <a:ext cx="3024336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971465" y="2667477"/>
            <a:ext cx="3024336" cy="1001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966626" y="3973887"/>
            <a:ext cx="3024336" cy="82147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971465" y="5051818"/>
            <a:ext cx="3024336" cy="10019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72200" y="863310"/>
            <a:ext cx="2520280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b="1" dirty="0" smtClean="0"/>
              <a:t>Bro Tip: </a:t>
            </a:r>
            <a:r>
              <a:rPr lang="en-GB" sz="1600" dirty="0" smtClean="0"/>
              <a:t>It doesn’t matter what side the subject is on, provided it’s on its own!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08902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Basic Skill #2</a:t>
              </a:r>
              <a:r>
                <a:rPr lang="en-GB" sz="3200" dirty="0" smtClean="0"/>
                <a:t>: Subject trapped in a negative term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51520" y="760263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When the subject is within the first argument of a subtraction, it’s easy to ‘release’.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19572" y="1875507"/>
                <a:ext cx="23762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/>
                        </a:rPr>
                        <m:t>𝑦</m:t>
                      </m:r>
                      <m:r>
                        <a:rPr lang="en-GB" sz="3200" b="0" i="1" smtClean="0">
                          <a:latin typeface="Cambria Math"/>
                        </a:rPr>
                        <m:t>=2</m:t>
                      </m:r>
                      <m:r>
                        <a:rPr lang="en-GB" sz="3200" b="1" i="1" smtClean="0">
                          <a:latin typeface="Cambria Math"/>
                        </a:rPr>
                        <m:t>𝒙</m:t>
                      </m:r>
                      <m:r>
                        <a:rPr lang="en-GB" sz="3200" b="0" i="1" smtClean="0">
                          <a:latin typeface="Cambria Math"/>
                        </a:rPr>
                        <m:t>−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72" y="1875507"/>
                <a:ext cx="2376264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932040" y="1875506"/>
                <a:ext cx="23762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3200" b="1" i="1" smtClean="0">
                          <a:latin typeface="Cambria Math"/>
                        </a:rPr>
                        <m:t>𝒙</m:t>
                      </m:r>
                      <m:r>
                        <a:rPr lang="en-GB" sz="3200" b="0" i="1" smtClean="0">
                          <a:latin typeface="Cambria Math"/>
                        </a:rPr>
                        <m:t>=</m:t>
                      </m:r>
                      <m:r>
                        <a:rPr lang="en-GB" sz="3200" b="0" i="1" smtClean="0">
                          <a:latin typeface="Cambria Math"/>
                        </a:rPr>
                        <m:t>𝑦</m:t>
                      </m:r>
                      <m:r>
                        <a:rPr lang="en-GB" sz="3200" b="0" i="1" smtClean="0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1875506"/>
                <a:ext cx="2376264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ight Arrow 13"/>
          <p:cNvSpPr/>
          <p:nvPr/>
        </p:nvSpPr>
        <p:spPr>
          <a:xfrm>
            <a:off x="3519916" y="1998785"/>
            <a:ext cx="1080120" cy="44075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128140" y="1875506"/>
            <a:ext cx="1180164" cy="6348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528" y="2996952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However, it’s a tiny bit harder if the subject is in the term being subtracted. 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48930" y="4508467"/>
                <a:ext cx="23762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/>
                        </a:rPr>
                        <m:t>𝑦</m:t>
                      </m:r>
                      <m:r>
                        <a:rPr lang="en-GB" sz="3200" b="0" i="1" smtClean="0">
                          <a:latin typeface="Cambria Math"/>
                        </a:rPr>
                        <m:t>=3−2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30" y="4508467"/>
                <a:ext cx="2376264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ight Arrow 25"/>
          <p:cNvSpPr/>
          <p:nvPr/>
        </p:nvSpPr>
        <p:spPr>
          <a:xfrm>
            <a:off x="3365255" y="4616989"/>
            <a:ext cx="1080120" cy="44075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785436" y="4491249"/>
                <a:ext cx="23762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436" y="4491249"/>
                <a:ext cx="2376264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778870" y="5094248"/>
                <a:ext cx="23762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=3−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870" y="5094248"/>
                <a:ext cx="2376264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ight Arrow 28"/>
          <p:cNvSpPr/>
          <p:nvPr/>
        </p:nvSpPr>
        <p:spPr>
          <a:xfrm>
            <a:off x="3365255" y="5282919"/>
            <a:ext cx="1080120" cy="44075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110556" y="3552888"/>
            <a:ext cx="2592288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When the subject is inside a negative term, just add it to both sides.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4947976" y="4487729"/>
            <a:ext cx="2207158" cy="6348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55476" y="5162535"/>
            <a:ext cx="2207158" cy="6348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6827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18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Doing it in one step… (if you like)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528" y="836712"/>
                <a:ext cx="856895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How could you rearrange the numbers in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9−5=4</m:t>
                    </m:r>
                  </m:oMath>
                </a14:m>
                <a:r>
                  <a:rPr lang="en-GB" sz="2000" dirty="0" smtClean="0"/>
                  <a:t> to get another subtraction?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9−4=5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836712"/>
                <a:ext cx="8568952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711" t="-36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763688" y="1844823"/>
            <a:ext cx="6192688" cy="646331"/>
          </a:xfrm>
          <a:prstGeom prst="rect">
            <a:avLst/>
          </a:prstGeom>
          <a:solidFill>
            <a:schemeClr val="bg1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 smtClean="0"/>
              <a:t>This suggests you can swap the thing you’re subtracting with the result. (i.e. Only the thing to the left of the subtraction stays put)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759624"/>
            <a:ext cx="849587" cy="81673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0" y="2852936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635896" y="1175489"/>
            <a:ext cx="1800200" cy="4560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7011" y="298388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Examples:</a:t>
            </a:r>
            <a:endParaRPr lang="en-GB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21086" y="3576500"/>
                <a:ext cx="185071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086" y="3576500"/>
                <a:ext cx="1850713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11860" y="3576500"/>
                <a:ext cx="2592288" cy="1587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𝑏𝑐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𝒃𝒄</m:t>
                      </m:r>
                    </m:oMath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𝒃𝒄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r>
                  <a:rPr lang="en-GB" sz="2400" b="1" i="1" dirty="0" smtClean="0">
                    <a:latin typeface="Cambria Math" panose="02040503050406030204" pitchFamily="18" charset="0"/>
                  </a:rPr>
                  <a:t/>
                </a:r>
                <a:br>
                  <a:rPr lang="en-GB" sz="2400" b="1" i="1" dirty="0" smtClean="0">
                    <a:latin typeface="Cambria Math" panose="02040503050406030204" pitchFamily="18" charset="0"/>
                  </a:rPr>
                </a:br>
                <a:endParaRPr lang="en-GB" sz="24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860" y="3576500"/>
                <a:ext cx="2592288" cy="1587550"/>
              </a:xfrm>
              <a:prstGeom prst="rect">
                <a:avLst/>
              </a:prstGeom>
              <a:blipFill rotWithShape="0">
                <a:blip r:embed="rId5"/>
                <a:stretch>
                  <a:fillRect l="-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084168" y="3576499"/>
                <a:ext cx="2592288" cy="2674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𝑏𝑦</m:t>
                      </m:r>
                    </m:oMath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𝒃𝒚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  <m:sSup>
                            <m:sSup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p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𝒃𝒚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sSup>
                                <m:sSupPr>
                                  <m:ctrlP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  <m:t>𝒛</m:t>
                                  </m:r>
                                </m:e>
                                <m:sup>
                                  <m: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𝒃𝒚</m:t>
                              </m:r>
                            </m:num>
                            <m:den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r>
                  <a:rPr lang="en-GB" sz="2400" b="1" dirty="0" smtClean="0"/>
                  <a:t/>
                </a:r>
                <a:br>
                  <a:rPr lang="en-GB" sz="2400" b="1" dirty="0" smtClean="0"/>
                </a:br>
                <a:endParaRPr lang="en-GB" sz="24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3576499"/>
                <a:ext cx="2592288" cy="2674194"/>
              </a:xfrm>
              <a:prstGeom prst="rect">
                <a:avLst/>
              </a:prstGeom>
              <a:blipFill rotWithShape="0">
                <a:blip r:embed="rId6"/>
                <a:stretch>
                  <a:fillRect l="-7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769780" y="4038164"/>
            <a:ext cx="1800200" cy="4560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64134" y="4051864"/>
            <a:ext cx="1999953" cy="1249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90872" y="4041347"/>
            <a:ext cx="2585584" cy="220934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1227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Exercise 1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1520" y="692696"/>
                <a:ext cx="86409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In each case make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 smtClean="0"/>
                  <a:t> the subject of the formula. </a:t>
                </a:r>
                <a:r>
                  <a:rPr lang="en-GB" b="1" dirty="0" smtClean="0"/>
                  <a:t>(Set 1 &amp; 2: Only do odd questions)</a:t>
                </a:r>
                <a:endParaRPr lang="en-GB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692696"/>
                <a:ext cx="8640960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564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45754" y="3462684"/>
                <a:ext cx="4150940" cy="3370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          →  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𝑝𝑞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       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𝒑𝒒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1−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         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d>
                        </m:e>
                        <m:sup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   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p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sSup>
                            <m:sSupPr>
                              <m:ctrlP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            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𝒃</m:t>
                      </m:r>
                      <m:d>
                        <m:d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    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</m:d>
                      <m:d>
                        <m:d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     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𝒂𝒃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3−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𝑐𝑑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    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𝒃</m:t>
                      </m:r>
                      <m:d>
                        <m:d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𝒄𝒅</m:t>
                          </m:r>
                        </m:e>
                      </m:d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=3−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𝑐𝑑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  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𝒄𝒅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</m:d>
                        </m:e>
                        <m:sup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r>
                  <a:rPr lang="en-GB" sz="1600" b="1" i="1" dirty="0" smtClean="0">
                    <a:latin typeface="Cambria Math" panose="02040503050406030204" pitchFamily="18" charset="0"/>
                  </a:rPr>
                  <a:t/>
                </a:r>
                <a:br>
                  <a:rPr lang="en-GB" sz="1600" b="1" i="1" dirty="0" smtClean="0">
                    <a:latin typeface="Cambria Math" panose="02040503050406030204" pitchFamily="18" charset="0"/>
                  </a:rPr>
                </a:br>
                <a:endParaRPr lang="en-GB" sz="160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754" y="3462684"/>
                <a:ext cx="4150940" cy="337009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220073" y="1062028"/>
                <a:ext cx="3816424" cy="50500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2−3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   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𝒓𝒔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1600" b="1" dirty="0" smtClean="0"/>
              </a:p>
              <a:p>
                <a:endParaRPr lang="en-GB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              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6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GB" sz="16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6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GB" sz="1600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num>
                            <m:den>
                              <m:r>
                                <a:rPr lang="en-GB" sz="1600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6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=1−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 → 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rad>
                    </m:oMath>
                  </m:oMathPara>
                </a14:m>
                <a:r>
                  <a:rPr lang="en-GB" sz="1600" dirty="0" smtClean="0"/>
                  <a:t/>
                </a:r>
                <a:br>
                  <a:rPr lang="en-GB" sz="1600" dirty="0" smtClean="0"/>
                </a:br>
                <a:endParaRPr lang="en-GB" sz="16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𝑑</m:t>
                      </m:r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    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16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b="1" i="1" smtClean="0">
                                          <a:latin typeface="Cambria Math" panose="02040503050406030204" pitchFamily="18" charset="0"/>
                                        </a:rPr>
                                        <m:t>𝒄</m:t>
                                      </m:r>
                                    </m:e>
                                    <m:sup>
                                      <m:r>
                                        <a:rPr lang="en-GB" sz="1600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GB" sz="16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sz="1600" b="1" i="1" smtClean="0">
                                      <a:latin typeface="Cambria Math" panose="02040503050406030204" pitchFamily="18" charset="0"/>
                                    </a:rPr>
                                    <m:t>𝒂𝒃</m:t>
                                  </m:r>
                                </m:num>
                                <m:den>
                                  <m:r>
                                    <a:rPr lang="en-GB" sz="1600" b="1" i="1" smtClean="0">
                                      <a:latin typeface="Cambria Math" panose="02040503050406030204" pitchFamily="18" charset="0"/>
                                    </a:rPr>
                                    <m:t>𝒅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=1−</m:t>
                      </m:r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ad>
                            <m:radPr>
                              <m:degHide m:val="on"/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e>
                      </m:rad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          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sz="1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16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6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GB" sz="1600" b="1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GB" sz="1600" b="1" i="1" smtClean="0"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16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 smtClean="0"/>
              </a:p>
              <a:p>
                <a:endParaRPr lang="en-GB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𝑐</m:t>
                          </m:r>
                          <m:rad>
                            <m:radPr>
                              <m:degHide m:val="on"/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       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1" i="1" smtClean="0"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  <m:r>
                                    <a:rPr lang="en-GB" sz="16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ctrlPr>
                                        <a:rPr lang="en-GB" sz="16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600" b="1" i="1" smtClean="0">
                                          <a:latin typeface="Cambria Math" panose="02040503050406030204" pitchFamily="18" charset="0"/>
                                        </a:rPr>
                                        <m:t>𝒂</m:t>
                                      </m:r>
                                      <m:r>
                                        <a:rPr lang="en-GB" sz="1600" b="1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GB" sz="1600" b="1" i="1" smtClean="0">
                                          <a:latin typeface="Cambria Math" panose="02040503050406030204" pitchFamily="18" charset="0"/>
                                        </a:rPr>
                                        <m:t>𝒈</m:t>
                                      </m:r>
                                      <m:r>
                                        <a:rPr lang="en-GB" sz="1600" b="1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GB" sz="1600" b="1" i="1" smtClean="0">
                                          <a:latin typeface="Cambria Math" panose="02040503050406030204" pitchFamily="18" charset="0"/>
                                        </a:rPr>
                                        <m:t>𝒇</m:t>
                                      </m:r>
                                    </m:e>
                                  </m:d>
                                  <m:d>
                                    <m:dPr>
                                      <m:ctrlPr>
                                        <a:rPr lang="en-GB" sz="16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600" b="1" i="1" smtClean="0">
                                          <a:latin typeface="Cambria Math" panose="02040503050406030204" pitchFamily="18" charset="0"/>
                                        </a:rPr>
                                        <m:t>𝒅</m:t>
                                      </m:r>
                                      <m:r>
                                        <a:rPr lang="en-GB" sz="1600" b="1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GB" sz="1600" b="1" i="1" smtClean="0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GB" sz="1600" b="1" i="1" smtClean="0">
                                      <a:latin typeface="Cambria Math" panose="02040503050406030204" pitchFamily="18" charset="0"/>
                                    </a:rPr>
                                    <m:t>𝒄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3" y="1062028"/>
                <a:ext cx="3816424" cy="505003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87719" y="1155597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87719" y="1511682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87719" y="1876828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87719" y="2320024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73869" y="2998423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183034" y="3474500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173869" y="3864867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173869" y="4183266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173869" y="4491685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145669" y="4771369"/>
            <a:ext cx="424219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4635497" y="1207161"/>
            <a:ext cx="46878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15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4635497" y="1860588"/>
            <a:ext cx="46878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16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4635497" y="2979661"/>
            <a:ext cx="46878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17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4625643" y="4034642"/>
            <a:ext cx="46878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Wingdings" panose="05000000000000000000" pitchFamily="2" charset="2"/>
              </a:rPr>
              <a:t>N</a:t>
            </a:r>
            <a:endParaRPr lang="en-GB" dirty="0">
              <a:latin typeface="Wingdings" panose="05000000000000000000" pitchFamily="2" charset="2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07691" y="5079886"/>
            <a:ext cx="46878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Wingdings" panose="05000000000000000000" pitchFamily="2" charset="2"/>
              </a:rPr>
              <a:t>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635497" y="3446449"/>
            <a:ext cx="46878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18</a:t>
            </a:r>
            <a:endParaRPr lang="en-GB" dirty="0"/>
          </a:p>
        </p:txBody>
      </p:sp>
      <p:sp>
        <p:nvSpPr>
          <p:cNvPr id="49" name="Rectangle 48"/>
          <p:cNvSpPr/>
          <p:nvPr/>
        </p:nvSpPr>
        <p:spPr>
          <a:xfrm>
            <a:off x="6837970" y="1034128"/>
            <a:ext cx="1153505" cy="5755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152610" y="2249368"/>
            <a:ext cx="1772190" cy="6748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214297" y="2962275"/>
            <a:ext cx="1529653" cy="27618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2" name="Rectangle 51"/>
          <p:cNvSpPr/>
          <p:nvPr/>
        </p:nvSpPr>
        <p:spPr>
          <a:xfrm>
            <a:off x="7124700" y="3276563"/>
            <a:ext cx="1471414" cy="5715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023895" y="4370273"/>
            <a:ext cx="2201609" cy="4987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282557" y="5443489"/>
            <a:ext cx="2797542" cy="7987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73385" y="1062028"/>
                <a:ext cx="4572000" cy="247388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         →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𝒂</m:t>
                      </m:r>
                      <m:d>
                        <m:d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</m:oMath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sz="16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    →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GB" sz="16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  <m:r>
                                <a:rPr lang="en-GB" sz="16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16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GB" sz="1600" b="1" i="1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𝑎</m:t>
                      </m:r>
                      <m:rad>
                        <m:radPr>
                          <m:deg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     →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1" i="1">
                                      <a:latin typeface="Cambria Math" panose="02040503050406030204" pitchFamily="18" charset="0"/>
                                    </a:rPr>
                                    <m:t>𝒄</m:t>
                                  </m:r>
                                </m:num>
                                <m:den>
                                  <m:r>
                                    <a:rPr lang="en-GB" sz="1600" b="1" i="1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16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r>
                  <a:rPr lang="en-GB" sz="1600" b="1" i="1" dirty="0">
                    <a:latin typeface="Cambria Math" panose="02040503050406030204" pitchFamily="18" charset="0"/>
                  </a:rPr>
                  <a:t/>
                </a:r>
                <a:br>
                  <a:rPr lang="en-GB" sz="1600" b="1" i="1" dirty="0">
                    <a:latin typeface="Cambria Math" panose="02040503050406030204" pitchFamily="18" charset="0"/>
                  </a:rPr>
                </a:br>
                <a:endParaRPr lang="en-GB" sz="16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    →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1" i="1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p>
                              <m:r>
                                <a:rPr lang="en-GB" sz="16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GB" sz="16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𝟒</m:t>
                      </m:r>
                    </m:oMath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  →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16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  <m:r>
                                <a:rPr lang="en-GB" sz="16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sz="16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1" i="1"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e>
                                <m:sup>
                                  <m:r>
                                    <a:rPr lang="en-GB" sz="16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600" b="1" i="1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85" y="1062028"/>
                <a:ext cx="4572000" cy="247388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/>
          <p:cNvSpPr/>
          <p:nvPr/>
        </p:nvSpPr>
        <p:spPr>
          <a:xfrm>
            <a:off x="133602" y="5215456"/>
            <a:ext cx="424219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56" name="Rectangle 55"/>
          <p:cNvSpPr/>
          <p:nvPr/>
        </p:nvSpPr>
        <p:spPr>
          <a:xfrm>
            <a:off x="121535" y="5676069"/>
            <a:ext cx="424219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57" name="Rectangle 56"/>
          <p:cNvSpPr/>
          <p:nvPr/>
        </p:nvSpPr>
        <p:spPr>
          <a:xfrm>
            <a:off x="99734" y="6120615"/>
            <a:ext cx="424219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13</a:t>
            </a:r>
            <a:endParaRPr lang="en-GB" dirty="0"/>
          </a:p>
        </p:txBody>
      </p:sp>
      <p:sp>
        <p:nvSpPr>
          <p:cNvPr id="58" name="Rectangle 57"/>
          <p:cNvSpPr/>
          <p:nvPr/>
        </p:nvSpPr>
        <p:spPr>
          <a:xfrm>
            <a:off x="99734" y="6473070"/>
            <a:ext cx="424219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39" name="Rectangle 38"/>
          <p:cNvSpPr/>
          <p:nvPr/>
        </p:nvSpPr>
        <p:spPr>
          <a:xfrm>
            <a:off x="2175586" y="1145199"/>
            <a:ext cx="1368152" cy="2861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222323" y="1483270"/>
            <a:ext cx="1368152" cy="2861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222323" y="1762399"/>
            <a:ext cx="1368152" cy="48696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222323" y="2248724"/>
            <a:ext cx="1368152" cy="48696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222323" y="2754938"/>
            <a:ext cx="1368152" cy="69151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349763" y="3429802"/>
            <a:ext cx="1368152" cy="3709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349763" y="3771675"/>
            <a:ext cx="1368152" cy="3709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5" name="Rectangle 64"/>
          <p:cNvSpPr/>
          <p:nvPr/>
        </p:nvSpPr>
        <p:spPr>
          <a:xfrm>
            <a:off x="2361306" y="4137205"/>
            <a:ext cx="1368152" cy="3709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361306" y="4530867"/>
            <a:ext cx="1368152" cy="2488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333438" y="4758381"/>
            <a:ext cx="1368152" cy="4379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305570" y="5171533"/>
            <a:ext cx="1926120" cy="39570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327085" y="5539491"/>
            <a:ext cx="1740859" cy="49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442881" y="6021910"/>
            <a:ext cx="1740859" cy="4169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71" name="Rectangle 70"/>
          <p:cNvSpPr/>
          <p:nvPr/>
        </p:nvSpPr>
        <p:spPr>
          <a:xfrm>
            <a:off x="2442881" y="6441010"/>
            <a:ext cx="1740859" cy="4169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1896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39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605282" y="5572244"/>
                <a:ext cx="2376264" cy="1019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5282" y="5572244"/>
                <a:ext cx="2376264" cy="101989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Basic Skill #3</a:t>
              </a:r>
              <a:r>
                <a:rPr lang="en-GB" sz="3200" dirty="0" smtClean="0"/>
                <a:t>: Subject trapped in a denominator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43552" y="701903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When the subject is in the numerator of a fraction, it’s easy to ‘release’ the subject from the fraction.</a:t>
            </a:r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74107" y="1429770"/>
                <a:ext cx="2376264" cy="1018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/>
                        </a:rPr>
                        <m:t>𝑦</m:t>
                      </m:r>
                      <m:r>
                        <a:rPr lang="en-GB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107" y="1429770"/>
                <a:ext cx="2376264" cy="10186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912133" y="1673337"/>
                <a:ext cx="23762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𝑞𝑦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133" y="1673337"/>
                <a:ext cx="2376264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ight Arrow 13"/>
          <p:cNvSpPr/>
          <p:nvPr/>
        </p:nvSpPr>
        <p:spPr>
          <a:xfrm>
            <a:off x="3491308" y="1761004"/>
            <a:ext cx="1080120" cy="44075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226536" y="1648302"/>
            <a:ext cx="1180164" cy="6348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528" y="299695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But it’s a bit harder if the subject is in the denominator…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04639" y="3905402"/>
                <a:ext cx="2376264" cy="943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/>
                        </a:rPr>
                        <m:t>𝑦</m:t>
                      </m:r>
                      <m:r>
                        <a:rPr lang="en-GB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639" y="3905402"/>
                <a:ext cx="2376264" cy="94397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ight Arrow 25"/>
          <p:cNvSpPr/>
          <p:nvPr/>
        </p:nvSpPr>
        <p:spPr>
          <a:xfrm>
            <a:off x="3365255" y="4314616"/>
            <a:ext cx="1080120" cy="44075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600036" y="4223043"/>
                <a:ext cx="256259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036" y="4223043"/>
                <a:ext cx="2562598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622416" y="4673260"/>
                <a:ext cx="2376264" cy="1019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+1=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2416" y="4673260"/>
                <a:ext cx="2376264" cy="101989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ight Arrow 28"/>
          <p:cNvSpPr/>
          <p:nvPr/>
        </p:nvSpPr>
        <p:spPr>
          <a:xfrm>
            <a:off x="3365255" y="4925552"/>
            <a:ext cx="1080120" cy="44075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148064" y="3356557"/>
            <a:ext cx="3902013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In general, whenever you have a fraction in an equation, your instinct should be to multiply both sides by the denominator.</a:t>
            </a:r>
            <a:endParaRPr lang="en-GB" sz="1600" dirty="0"/>
          </a:p>
        </p:txBody>
      </p:sp>
      <p:sp>
        <p:nvSpPr>
          <p:cNvPr id="31" name="Rectangle 30"/>
          <p:cNvSpPr/>
          <p:nvPr/>
        </p:nvSpPr>
        <p:spPr>
          <a:xfrm>
            <a:off x="4760929" y="4783642"/>
            <a:ext cx="2375278" cy="84563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760929" y="5635165"/>
            <a:ext cx="2375278" cy="95697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787356" y="4167219"/>
            <a:ext cx="2375278" cy="6331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3365255" y="5861811"/>
            <a:ext cx="1080120" cy="44075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94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8" grpId="0" animBg="1"/>
      <p:bldP spid="30" grpId="0" animBg="1"/>
      <p:bldP spid="31" grpId="0" animBg="1"/>
      <p:bldP spid="32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Basic Skill #3</a:t>
              </a:r>
              <a:r>
                <a:rPr lang="en-GB" sz="3200" dirty="0" smtClean="0"/>
                <a:t>: Subject trapped in a denominator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51520" y="821546"/>
            <a:ext cx="8712968" cy="400110"/>
          </a:xfrm>
          <a:prstGeom prst="rect">
            <a:avLst/>
          </a:prstGeom>
          <a:solidFill>
            <a:schemeClr val="bg1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Wingdings" panose="05000000000000000000" pitchFamily="2" charset="2"/>
              </a:rPr>
              <a:t>!</a:t>
            </a:r>
            <a:r>
              <a:rPr lang="en-GB" sz="2000" dirty="0" smtClean="0"/>
              <a:t> Isolate the fraction on one side of the equation, then multiply by denominator.</a:t>
            </a:r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99592" y="1444075"/>
                <a:ext cx="3888432" cy="14948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444075"/>
                <a:ext cx="3888432" cy="149489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508104" y="1444075"/>
                <a:ext cx="2736304" cy="2359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</m:oMath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1444075"/>
                <a:ext cx="2736304" cy="235942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19872" y="4025922"/>
                <a:ext cx="2736304" cy="1989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025922"/>
                <a:ext cx="2736304" cy="198958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95536" y="1630791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860032" y="1763230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831356" y="4241946"/>
            <a:ext cx="28803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475656" y="2191523"/>
            <a:ext cx="1008112" cy="7474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60132" y="2132733"/>
            <a:ext cx="1992188" cy="16707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95960" y="4753642"/>
            <a:ext cx="1752104" cy="13605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4568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8352176" y="5026139"/>
                <a:ext cx="79068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+2 first as was last thing done to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2176" y="5026139"/>
                <a:ext cx="790680" cy="830997"/>
              </a:xfrm>
              <a:prstGeom prst="rect">
                <a:avLst/>
              </a:prstGeom>
              <a:blipFill rotWithShape="0">
                <a:blip r:embed="rId2"/>
                <a:stretch>
                  <a:fillRect r="-3846" b="-4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Doing it in one step… (if you like)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528" y="836712"/>
                <a:ext cx="8568952" cy="1337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How would you rearrange the numbers 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2000" dirty="0" smtClean="0"/>
                  <a:t> to get another division?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836712"/>
                <a:ext cx="8568952" cy="1337033"/>
              </a:xfrm>
              <a:prstGeom prst="rect">
                <a:avLst/>
              </a:prstGeom>
              <a:blipFill rotWithShape="0">
                <a:blip r:embed="rId3"/>
                <a:stretch>
                  <a:fillRect l="-7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-1144" y="458112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491880" y="1358900"/>
            <a:ext cx="2016224" cy="81484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4311" y="4564474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Examples:</a:t>
            </a:r>
            <a:endParaRPr lang="en-GB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446923" y="2861782"/>
                <a:ext cx="2088232" cy="910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4−2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6923" y="2861782"/>
                <a:ext cx="2088232" cy="9103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ight Arrow 18"/>
          <p:cNvSpPr/>
          <p:nvPr/>
        </p:nvSpPr>
        <p:spPr>
          <a:xfrm>
            <a:off x="4060667" y="3054254"/>
            <a:ext cx="12026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623387" y="2823201"/>
                <a:ext cx="2088232" cy="944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4−2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3387" y="2823201"/>
                <a:ext cx="2088232" cy="94416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10868" y="5026139"/>
                <a:ext cx="2520280" cy="1144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868" y="5026139"/>
                <a:ext cx="2520280" cy="114415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238016" y="5026139"/>
                <a:ext cx="2520280" cy="12155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016" y="5026139"/>
                <a:ext cx="2520280" cy="121558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301816" y="4581128"/>
                <a:ext cx="2520280" cy="22626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GB" sz="16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1816" y="4581128"/>
                <a:ext cx="2520280" cy="226267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900668" y="5078852"/>
            <a:ext cx="493890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E1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3005012" y="5078852"/>
            <a:ext cx="468486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E2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5865164" y="4763885"/>
            <a:ext cx="511692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E3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1487664" y="5613111"/>
            <a:ext cx="1067420" cy="62861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622504" y="5646633"/>
            <a:ext cx="1651496" cy="6366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813508" y="5172365"/>
            <a:ext cx="2246164" cy="16346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788859" y="2760717"/>
            <a:ext cx="2196244" cy="102551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758296" y="1257415"/>
            <a:ext cx="3296804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Thus we can swap the thing we’re dividing by and the result. The numerator is left unchanged.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32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10" grpId="0" animBg="1"/>
      <p:bldP spid="8" grpId="0"/>
      <p:bldP spid="19" grpId="0" animBg="1"/>
      <p:bldP spid="20" grpId="0"/>
      <p:bldP spid="28" grpId="0" animBg="1"/>
      <p:bldP spid="29" grpId="0" animBg="1"/>
      <p:bldP spid="30" grpId="0" animBg="1"/>
      <p:bldP spid="31" grpId="0" animBg="1"/>
      <p:bldP spid="31" grpId="1" animBg="1"/>
      <p:bldP spid="3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1125</Words>
  <Application>Microsoft Office PowerPoint</Application>
  <PresentationFormat>On-screen Show (4:3)</PresentationFormat>
  <Paragraphs>350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Cambria Math</vt:lpstr>
      <vt:lpstr>Wingdings</vt:lpstr>
      <vt:lpstr>Office Theme</vt:lpstr>
      <vt:lpstr>GCSE: Changing the Subject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Oxford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jamf</dc:creator>
  <cp:lastModifiedBy>Jamie Frost</cp:lastModifiedBy>
  <cp:revision>26</cp:revision>
  <dcterms:created xsi:type="dcterms:W3CDTF">2013-04-28T07:50:56Z</dcterms:created>
  <dcterms:modified xsi:type="dcterms:W3CDTF">2016-10-13T04:49:44Z</dcterms:modified>
</cp:coreProperties>
</file>