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1" r:id="rId2"/>
    <p:sldId id="497" r:id="rId3"/>
    <p:sldId id="517" r:id="rId4"/>
    <p:sldId id="514" r:id="rId5"/>
    <p:sldId id="515" r:id="rId6"/>
    <p:sldId id="518" r:id="rId7"/>
    <p:sldId id="516" r:id="rId8"/>
    <p:sldId id="519" r:id="rId9"/>
    <p:sldId id="520" r:id="rId10"/>
    <p:sldId id="521" r:id="rId11"/>
    <p:sldId id="522" r:id="rId12"/>
    <p:sldId id="523" r:id="rId13"/>
    <p:sldId id="52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8" autoAdjust="0"/>
    <p:restoredTop sz="87722" autoAdjust="0"/>
  </p:normalViewPr>
  <p:slideViewPr>
    <p:cSldViewPr>
      <p:cViewPr>
        <p:scale>
          <a:sx n="66" d="100"/>
          <a:sy n="66" d="100"/>
        </p:scale>
        <p:origin x="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25/04/2016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25/04/2016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25/04/2016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25/04/2016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25/04/2016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25/04/2016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92D050"/>
                </a:solidFill>
              </a:rPr>
              <a:t>IGCSE FM </a:t>
            </a:r>
            <a:r>
              <a:rPr lang="en-GB" dirty="0" smtClean="0"/>
              <a:t>Algebraic Manipulation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Dr J Frost (jfrost@tiffin.kingston.sch.uk) </a:t>
            </a:r>
            <a:endParaRPr lang="en-GB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Last modified: </a:t>
            </a:r>
            <a:r>
              <a:rPr lang="en-GB" dirty="0" smtClean="0"/>
              <a:t>25</a:t>
            </a:r>
            <a:r>
              <a:rPr lang="en-GB" baseline="30000" dirty="0" smtClean="0"/>
              <a:t>th</a:t>
            </a:r>
            <a:r>
              <a:rPr lang="en-GB" dirty="0" smtClean="0"/>
              <a:t> April 2016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409278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Objectives: </a:t>
            </a:r>
            <a:r>
              <a:rPr lang="en-GB" dirty="0" smtClean="0"/>
              <a:t>(from the specification)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117" y="4470529"/>
            <a:ext cx="665797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30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277051"/>
            <a:ext cx="3754940" cy="80373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Changing the Subject</a:t>
              </a:r>
              <a:endParaRPr lang="en-GB" sz="32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5536" y="76470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example from earlier: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92079" y="2492896"/>
                <a:ext cx="3540421" cy="4171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Can you think of some general strategies that might help with changing the subject questions?</a:t>
                </a:r>
              </a:p>
              <a:p>
                <a:endParaRPr lang="en-GB" dirty="0"/>
              </a:p>
              <a:p>
                <a:pPr marL="342900" indent="-342900">
                  <a:buAutoNum type="arabicPeriod"/>
                </a:pPr>
                <a:r>
                  <a:rPr lang="en-GB" b="1" dirty="0" smtClean="0"/>
                  <a:t>Combine any fractions being added/subtracted.</a:t>
                </a:r>
              </a:p>
              <a:p>
                <a:pPr marL="342900" indent="-342900">
                  <a:buAutoNum type="arabicPeriod"/>
                </a:pPr>
                <a:r>
                  <a:rPr lang="en-GB" b="1" dirty="0" smtClean="0"/>
                  <a:t>If fraction(s), multiply through by the denominator(s).</a:t>
                </a:r>
              </a:p>
              <a:p>
                <a:pPr marL="342900" indent="-342900">
                  <a:buAutoNum type="arabicPeriod"/>
                </a:pPr>
                <a:r>
                  <a:rPr lang="en-GB" b="1" dirty="0" smtClean="0"/>
                  <a:t>Cross-multiplication.</a:t>
                </a:r>
              </a:p>
              <a:p>
                <a:pPr marL="342900" indent="-342900">
                  <a:buAutoNum type="arabicPeriod"/>
                </a:pPr>
                <a:r>
                  <a:rPr lang="en-GB" b="1" dirty="0" smtClean="0"/>
                  <a:t>‘</a:t>
                </a:r>
                <a:r>
                  <a:rPr lang="en-GB" b="1" dirty="0" err="1" smtClean="0"/>
                  <a:t>Swapsie</a:t>
                </a:r>
                <a:r>
                  <a:rPr lang="en-GB" b="1" dirty="0" smtClean="0"/>
                  <a:t> tricks’!</a:t>
                </a:r>
                <a:br>
                  <a:rPr lang="en-GB" b="1" dirty="0" smtClean="0"/>
                </a:b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   →  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b="1" dirty="0" smtClean="0"/>
                  <a:t/>
                </a:r>
                <a:br>
                  <a:rPr lang="en-GB" b="1" dirty="0" smtClean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            → </m:t>
                    </m:r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GB" b="1" dirty="0" smtClean="0"/>
              </a:p>
              <a:p>
                <a:pPr marL="342900" indent="-342900">
                  <a:buAutoNum type="arabicPeriod"/>
                </a:pPr>
                <a:r>
                  <a:rPr lang="en-GB" b="1" dirty="0" smtClean="0"/>
                  <a:t>Collect subject on one side to factorise out.</a:t>
                </a:r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79" y="2492896"/>
                <a:ext cx="3540421" cy="4171655"/>
              </a:xfrm>
              <a:prstGeom prst="rect">
                <a:avLst/>
              </a:prstGeom>
              <a:blipFill rotWithShape="0">
                <a:blip r:embed="rId3"/>
                <a:stretch>
                  <a:fillRect l="-1377" t="-877" b="-1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5677255" y="3492086"/>
            <a:ext cx="3044714" cy="6779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5677255" y="4170066"/>
            <a:ext cx="3044714" cy="59285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77255" y="4762919"/>
            <a:ext cx="3044714" cy="27130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11560" y="2492896"/>
                <a:ext cx="3456384" cy="3083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12−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r>
                  <a:rPr lang="en-GB" sz="2400" b="0" dirty="0" smtClean="0"/>
                  <a:t/>
                </a:r>
                <a:br>
                  <a:rPr lang="en-GB" sz="2400" b="0" dirty="0" smtClean="0"/>
                </a:br>
                <a:endParaRPr lang="en-GB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12−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𝑥𝑦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36+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36+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492896"/>
                <a:ext cx="3456384" cy="3083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5677255" y="5033603"/>
            <a:ext cx="3044714" cy="10302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677255" y="6063835"/>
            <a:ext cx="3044714" cy="6007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83622" y="2467429"/>
            <a:ext cx="3196491" cy="83424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83622" y="3301678"/>
            <a:ext cx="3196491" cy="38495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83621" y="3677874"/>
            <a:ext cx="3196491" cy="38495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83621" y="4054070"/>
            <a:ext cx="3196491" cy="38495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83620" y="4444399"/>
            <a:ext cx="3196491" cy="3308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83619" y="4762919"/>
            <a:ext cx="3196491" cy="77005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3811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14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More Examples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95536" y="748869"/>
                <a:ext cx="5112568" cy="703911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Make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2800" dirty="0" smtClean="0"/>
                  <a:t> the subject of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𝑎𝑛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748869"/>
                <a:ext cx="5112568" cy="703911"/>
              </a:xfrm>
              <a:prstGeom prst="rect">
                <a:avLst/>
              </a:prstGeom>
              <a:blipFill rotWithShape="0">
                <a:blip r:embed="rId2"/>
                <a:stretch>
                  <a:fillRect l="-228" b="-1439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71600" y="1548055"/>
                <a:ext cx="6120680" cy="1953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𝒑</m:t>
                      </m:r>
                      <m:d>
                        <m:d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𝒂𝒏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𝒑𝒏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𝒂𝒑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𝒂𝒏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𝒑𝒏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𝒂𝒏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𝒂𝒑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𝒏</m:t>
                      </m:r>
                      <m:d>
                        <m:d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𝒂𝒑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𝒂𝒑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548055"/>
                <a:ext cx="6120680" cy="195348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705911" y="1551422"/>
            <a:ext cx="3532658" cy="191444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05063" y="3601411"/>
                <a:ext cx="5112568" cy="71006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Solve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2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063" y="3601411"/>
                <a:ext cx="5112568" cy="710066"/>
              </a:xfrm>
              <a:prstGeom prst="rect">
                <a:avLst/>
              </a:prstGeom>
              <a:blipFill rotWithShape="0">
                <a:blip r:embed="rId4"/>
                <a:stretch>
                  <a:fillRect l="-114" b="-1429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691680" y="4437112"/>
                <a:ext cx="4176464" cy="22956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  <m:oMath xmlns:m="http://schemas.openxmlformats.org/officeDocument/2006/math"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b="1" dirty="0" smtClean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4437112"/>
                <a:ext cx="4176464" cy="229569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2265611" y="4456624"/>
            <a:ext cx="3560002" cy="22538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0044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1560" y="836712"/>
                <a:ext cx="7128792" cy="52924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Make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2000" dirty="0" smtClean="0"/>
                  <a:t> the subject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200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836712"/>
                <a:ext cx="7128792" cy="52924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55776" y="1484784"/>
                <a:ext cx="3528392" cy="2171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𝒙𝒕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𝒙𝒕</m:t>
                      </m:r>
                    </m:oMath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𝒕</m:t>
                      </m:r>
                      <m:d>
                        <m:d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  <m:oMath xmlns:m="http://schemas.openxmlformats.org/officeDocument/2006/math">
                      <m:f>
                        <m:f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1484784"/>
                <a:ext cx="3528392" cy="217104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1370" y="3933056"/>
                <a:ext cx="7128792" cy="56303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Make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000" dirty="0" smtClean="0"/>
                  <a:t> the subject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𝑎𝑞</m:t>
                        </m:r>
                      </m:den>
                    </m:f>
                  </m:oMath>
                </a14:m>
                <a:endParaRPr lang="en-GB" sz="200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70" y="3933056"/>
                <a:ext cx="7128792" cy="56303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95736" y="4653136"/>
                <a:ext cx="4176464" cy="1599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𝒂𝒒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𝒓</m:t>
                      </m:r>
                    </m:oMath>
                    <m:oMath xmlns:m="http://schemas.openxmlformats.org/officeDocument/2006/math">
                      <m:r>
                        <a:rPr lang="en-GB" sz="2000" b="1" i="1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𝒂𝒒</m:t>
                      </m:r>
                    </m:oMath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𝒒</m:t>
                      </m:r>
                      <m:d>
                        <m:d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num>
                        <m:den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4653136"/>
                <a:ext cx="4176464" cy="15990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667372" y="1465106"/>
            <a:ext cx="3017167" cy="22933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67372" y="4682485"/>
            <a:ext cx="3017167" cy="17267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1452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 2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78768" y="746795"/>
                <a:ext cx="3888432" cy="5870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[June 2013 Paper 2 Q9] Make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 smtClean="0"/>
                  <a:t> the subject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+3=4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𝑤</m:t>
                      </m:r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den>
                      </m:f>
                    </m:oMath>
                  </m:oMathPara>
                </a14:m>
                <a:endParaRPr lang="en-GB" b="1" dirty="0" smtClean="0"/>
              </a:p>
              <a:p>
                <a:endParaRPr lang="en-GB" sz="900" dirty="0" smtClean="0"/>
              </a:p>
              <a:p>
                <a:r>
                  <a:rPr lang="en-GB" dirty="0"/>
                  <a:t>[Set 3 Paper Q3] Solve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𝟔𝟎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  <a:p>
                <a:endParaRPr lang="en-GB" dirty="0"/>
              </a:p>
              <a:p>
                <a:r>
                  <a:rPr lang="en-GB" dirty="0" smtClean="0"/>
                  <a:t>[June 2013 Paper 1 Q10] Make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 smtClean="0"/>
                  <a:t> the subject of the formula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𝒏𝒂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b="1" dirty="0" smtClean="0"/>
              </a:p>
              <a:p>
                <a:endParaRPr lang="en-GB" dirty="0"/>
              </a:p>
              <a:p>
                <a:r>
                  <a:rPr lang="en-GB" dirty="0" smtClean="0"/>
                  <a:t>[Set 2 Paper 1 Q10] Make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 smtClean="0"/>
                  <a:t> the subject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den>
                          </m:f>
                        </m:e>
                      </m:rad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GB" b="1" i="0" smtClean="0">
                          <a:latin typeface="Cambria Math" panose="02040503050406030204" pitchFamily="18" charset="0"/>
                        </a:rPr>
                        <m:t>→  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GB" b="1" i="1" dirty="0" smtClean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68" y="746795"/>
                <a:ext cx="3888432" cy="5870261"/>
              </a:xfrm>
              <a:prstGeom prst="rect">
                <a:avLst/>
              </a:prstGeom>
              <a:blipFill rotWithShape="0">
                <a:blip r:embed="rId2"/>
                <a:stretch>
                  <a:fillRect l="-1254" t="-624" r="-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855730" y="542846"/>
                <a:ext cx="3888432" cy="6668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[Jan 2013 Paper 2 Q13] </a:t>
                </a:r>
                <a:br>
                  <a:rPr lang="en-GB" dirty="0" smtClean="0"/>
                </a:br>
                <a:r>
                  <a:rPr lang="en-GB" dirty="0" smtClean="0"/>
                  <a:t>Solve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dirty="0"/>
                  <a:t> giving your answer to 3sf</a:t>
                </a:r>
                <a:r>
                  <a:rPr lang="en-GB" dirty="0" smtClean="0"/>
                  <a:t>.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𝟓𝟒𝟑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𝟒𝟔</m:t>
                      </m:r>
                    </m:oMath>
                  </m:oMathPara>
                </a14:m>
                <a:endParaRPr lang="en-GB" b="1" dirty="0" smtClean="0"/>
              </a:p>
              <a:p>
                <a:endParaRPr lang="en-GB" dirty="0" smtClean="0"/>
              </a:p>
              <a:p>
                <a:r>
                  <a:rPr lang="en-GB" dirty="0" smtClean="0"/>
                  <a:t>[Set 2 Paper 2 </a:t>
                </a:r>
                <a:r>
                  <a:rPr lang="en-GB" dirty="0" smtClean="0"/>
                  <a:t>Q15b] </a:t>
                </a:r>
                <a:r>
                  <a:rPr lang="en-GB" dirty="0" smtClean="0"/>
                  <a:t>Rearrange </a:t>
                </a:r>
                <a:br>
                  <a:rPr lang="en-GB" dirty="0" smtClean="0"/>
                </a:b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=12−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 smtClean="0"/>
                  <a:t> to make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dirty="0" smtClean="0"/>
                  <a:t> the subject</a:t>
                </a:r>
                <a:r>
                  <a:rPr lang="en-GB" dirty="0" smtClean="0"/>
                  <a:t>.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𝒎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  <a:p>
                <a:endParaRPr lang="en-GB" dirty="0"/>
              </a:p>
              <a:p>
                <a:r>
                  <a:rPr lang="en-GB" dirty="0" smtClean="0"/>
                  <a:t>[Set 4 Paper 1 Q7] Make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dirty="0" smtClean="0"/>
                  <a:t> the subject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b="1" dirty="0" smtClean="0"/>
              </a:p>
              <a:p>
                <a:endParaRPr lang="en-GB" dirty="0"/>
              </a:p>
              <a:p>
                <a:r>
                  <a:rPr lang="en-GB" dirty="0" smtClean="0"/>
                  <a:t>[Specimen Paper 1 Q8]</a:t>
                </a:r>
              </a:p>
              <a:p>
                <a:r>
                  <a:rPr lang="en-GB" dirty="0" smtClean="0"/>
                  <a:t>Make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dirty="0" smtClean="0"/>
                  <a:t> the subject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en-GB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𝒄𝒅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→  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GB" b="1" dirty="0" smtClean="0"/>
              </a:p>
              <a:p>
                <a:endParaRPr lang="en-GB" dirty="0" smtClean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730" y="542846"/>
                <a:ext cx="3888432" cy="6668107"/>
              </a:xfrm>
              <a:prstGeom prst="rect">
                <a:avLst/>
              </a:prstGeom>
              <a:blipFill rotWithShape="0">
                <a:blip r:embed="rId3"/>
                <a:stretch>
                  <a:fillRect l="-1413" t="-4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45604" y="846237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42319" y="2433509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42319" y="3784837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28514" y="5262292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567126" y="648121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552378" y="2102316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4558457" y="3772626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233910" y="1651819"/>
            <a:ext cx="2202464" cy="5014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67126" y="5682002"/>
            <a:ext cx="216024" cy="2160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996754" y="2728452"/>
            <a:ext cx="2675594" cy="7633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19161" y="4453984"/>
            <a:ext cx="2172967" cy="5752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14894" y="5625842"/>
            <a:ext cx="1514655" cy="9371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849094" y="1479961"/>
            <a:ext cx="2036991" cy="4938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81450" y="2895980"/>
            <a:ext cx="2119384" cy="6411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879507" y="4865504"/>
            <a:ext cx="2119384" cy="6411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305982" y="6313714"/>
            <a:ext cx="3025217" cy="5442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1209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What makes this Further-</a:t>
              </a:r>
              <a:r>
                <a:rPr lang="en-GB" sz="3200" dirty="0" err="1" smtClean="0"/>
                <a:t>Mathsey</a:t>
              </a:r>
              <a:r>
                <a:rPr lang="en-GB" sz="3200" dirty="0" smtClean="0"/>
                <a:t>?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23528" y="806157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another one of those “technically all GCSE, but just harder” type topic.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700808"/>
            <a:ext cx="3615560" cy="64807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755576" y="2420888"/>
            <a:ext cx="4104456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Algebraic fractions may require </a:t>
            </a:r>
            <a:r>
              <a:rPr lang="en-GB" b="1" u="sng" dirty="0" smtClean="0"/>
              <a:t>prior factorisation</a:t>
            </a:r>
            <a:r>
              <a:rPr lang="en-GB" dirty="0" smtClean="0"/>
              <a:t> before multiplying/dividing.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492" y="3594279"/>
            <a:ext cx="2517871" cy="72133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354492" y="4437112"/>
            <a:ext cx="4109496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u="sng" dirty="0" smtClean="0"/>
              <a:t>Solve equations </a:t>
            </a:r>
            <a:r>
              <a:rPr lang="en-GB" dirty="0" smtClean="0"/>
              <a:t>involving sum/difference of two algebraic fractions.</a:t>
            </a:r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6056" y="3356992"/>
            <a:ext cx="3754940" cy="80373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4898778" y="4304543"/>
            <a:ext cx="4109496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Harder </a:t>
            </a:r>
            <a:r>
              <a:rPr lang="en-GB" b="1" u="sng" dirty="0" smtClean="0"/>
              <a:t>changing the subject</a:t>
            </a:r>
            <a:r>
              <a:rPr lang="en-GB" dirty="0" smtClean="0"/>
              <a:t> questions (often involving fractions).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94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RECAP</a:t>
              </a:r>
              <a:r>
                <a:rPr lang="en-GB" sz="3200" dirty="0" smtClean="0"/>
                <a:t>: Simplifying Algebraic Fractions 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817539"/>
            <a:ext cx="237626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AQA Set 2 Paper 2 Q10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3528" y="1203766"/>
                <a:ext cx="2972000" cy="668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Simplify fully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−16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203766"/>
                <a:ext cx="2972000" cy="668901"/>
              </a:xfrm>
              <a:prstGeom prst="rect">
                <a:avLst/>
              </a:prstGeom>
              <a:blipFill rotWithShape="0">
                <a:blip r:embed="rId2"/>
                <a:stretch>
                  <a:fillRect l="-3074" b="-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19000" y="2034460"/>
                <a:ext cx="7704856" cy="885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−16</m:t>
                              </m:r>
                            </m:e>
                          </m:d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000" y="2034460"/>
                <a:ext cx="7704856" cy="88569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631203" y="2009671"/>
            <a:ext cx="6253165" cy="91048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8788" y="3325041"/>
            <a:ext cx="2711043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Test Your Understanding: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3528" y="3721959"/>
                <a:ext cx="7704856" cy="14373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Simplify fully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721959"/>
                <a:ext cx="7704856" cy="1437381"/>
              </a:xfrm>
              <a:prstGeom prst="rect">
                <a:avLst/>
              </a:prstGeom>
              <a:blipFill rotWithShape="0">
                <a:blip r:embed="rId4"/>
                <a:stretch>
                  <a:fillRect l="-11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7544" y="5093085"/>
                <a:ext cx="7704856" cy="1489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Simplify fully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d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d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𝒙𝒚</m:t>
                          </m:r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d>
                        </m:den>
                      </m:f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𝒙𝒚</m:t>
                          </m:r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093085"/>
                <a:ext cx="7704856" cy="1489510"/>
              </a:xfrm>
              <a:prstGeom prst="rect">
                <a:avLst/>
              </a:prstGeom>
              <a:blipFill rotWithShape="0">
                <a:blip r:embed="rId5"/>
                <a:stretch>
                  <a:fillRect l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1259632" y="4381080"/>
            <a:ext cx="6618276" cy="72348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99792" y="5754477"/>
            <a:ext cx="3741201" cy="8372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1423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RECAP</a:t>
              </a:r>
              <a:r>
                <a:rPr lang="en-GB" sz="3200" dirty="0" smtClean="0"/>
                <a:t>: Adding/Subtracting Algebraic Fractions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99592" y="1340768"/>
                <a:ext cx="6840760" cy="5270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           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</m:oMath>
                  </m:oMathPara>
                </a14:m>
                <a:endParaRPr lang="en-GB" sz="2800" b="0" i="1" dirty="0" smtClean="0">
                  <a:latin typeface="Cambria Math" panose="02040503050406030204" pitchFamily="18" charset="0"/>
                </a:endParaRPr>
              </a:p>
              <a:p>
                <a:endParaRPr lang="en-GB" sz="28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                   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800" dirty="0" smtClean="0"/>
              </a:p>
              <a:p>
                <a:endParaRPr lang="en-GB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1+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340768"/>
                <a:ext cx="6840760" cy="52703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4344508" y="1297730"/>
            <a:ext cx="1563923" cy="18976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3712726" y="3429877"/>
            <a:ext cx="3307546" cy="18976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72200" y="1375126"/>
            <a:ext cx="2160240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As with normal fractions, you need a common denominator.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851920" y="5661248"/>
            <a:ext cx="3168352" cy="9842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3849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Harder Examples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9512" y="1052736"/>
                <a:ext cx="8963344" cy="5685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d>
                            <m:d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d>
                            <m:d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                              =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d>
                            <m:d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d>
                            <m:d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d>
                            <m:d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d>
                            <m:d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</m:oMath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                              =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d>
                            <m:d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d>
                            <m:d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800" b="1" dirty="0" smtClean="0"/>
              </a:p>
              <a:p>
                <a:endParaRPr lang="en-GB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d>
                            <m:d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</m:oMath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                                =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num>
                        <m:den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𝒙𝒚</m:t>
                          </m:r>
                          <m:d>
                            <m:d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𝒙𝒚</m:t>
                          </m:r>
                          <m:d>
                            <m:d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</m:oMath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                                =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num>
                        <m:den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𝒙𝒚</m:t>
                          </m:r>
                          <m:d>
                            <m:d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052736"/>
                <a:ext cx="8963344" cy="568521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520544" y="986230"/>
            <a:ext cx="5011896" cy="27308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4283968" y="4049486"/>
            <a:ext cx="3754713" cy="26625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2204864"/>
            <a:ext cx="2247550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Bro Hint</a:t>
            </a:r>
            <a:r>
              <a:rPr lang="en-GB" dirty="0" smtClean="0"/>
              <a:t>: Factorise the denominators first where applicable.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69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3568" y="980728"/>
                <a:ext cx="6336704" cy="1725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                            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den>
                      </m:f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                            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980728"/>
                <a:ext cx="6336704" cy="172521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9552" y="3087545"/>
                <a:ext cx="6336704" cy="1856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</m:d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</m:d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</m:d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</m:d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𝟑𝟔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</m:d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087545"/>
                <a:ext cx="6336704" cy="185614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108311" y="934497"/>
            <a:ext cx="3634134" cy="17484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3186748" y="3087545"/>
            <a:ext cx="3689508" cy="18023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8159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Multiplying and Dividing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27584" y="1124744"/>
                <a:ext cx="7848872" cy="2964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b="1" dirty="0" smtClean="0"/>
              </a:p>
              <a:p>
                <a:endParaRPr lang="en-GB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𝒙𝒚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                             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</m:oMath>
                  </m:oMathPara>
                </a14:m>
                <a:endParaRPr lang="en-GB" b="1" dirty="0" smtClean="0"/>
              </a:p>
              <a:p>
                <a:endParaRPr lang="en-GB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124744"/>
                <a:ext cx="7848872" cy="29641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04129"/>
            <a:ext cx="4032448" cy="880592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11560" y="3934797"/>
            <a:ext cx="237626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AQA Set 1 Paper 1 Q10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4304129"/>
            <a:ext cx="1728192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Bro Tip</a:t>
            </a:r>
            <a:r>
              <a:rPr lang="en-GB" dirty="0" smtClean="0"/>
              <a:t>: Just factorise first.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27584" y="5373533"/>
                <a:ext cx="7416824" cy="1245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e>
                          </m:d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den>
                      </m:f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e>
                          </m:d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e>
                          </m:d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373533"/>
                <a:ext cx="7416824" cy="124585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4541298" y="943897"/>
            <a:ext cx="1800508" cy="8061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35358" y="1750060"/>
            <a:ext cx="1800508" cy="71292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74481" y="2525116"/>
            <a:ext cx="3647196" cy="12652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88621" y="5396772"/>
            <a:ext cx="4454910" cy="12652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1335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10590" y="910389"/>
                <a:ext cx="6013240" cy="15182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                                 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590" y="910389"/>
                <a:ext cx="6013240" cy="15182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91788" y="1031473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7592" y="2756671"/>
                <a:ext cx="7854193" cy="2377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−25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</m:den>
                      </m:f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</m:den>
                      </m:f>
                    </m:oMath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      =</m:t>
                      </m:r>
                      <m:f>
                        <m:fPr>
                          <m:ctrlPr>
                            <a:rPr lang="en-GB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d>
                            <m:dPr>
                              <m:ctrlPr>
                                <a:rPr lang="en-GB" sz="2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d>
                            <m:dPr>
                              <m:ctrlPr>
                                <a:rPr lang="en-GB" sz="2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1" i="1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</m:den>
                      </m:f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      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92" y="2756671"/>
                <a:ext cx="7854193" cy="237763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3415882" y="883607"/>
            <a:ext cx="3172342" cy="15450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4139952" y="2690604"/>
            <a:ext cx="4248472" cy="244370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1788" y="2852936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2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 1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5172" y="692151"/>
                <a:ext cx="4224953" cy="6033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[Set 4 Paper 2 Q18] Simplify fully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24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64−9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  <m:d>
                          <m:dPr>
                            <m:ctrlPr>
                              <a:rPr lang="en-GB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n-GB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</m:d>
                        <m:d>
                          <m:dPr>
                            <m:ctrlPr>
                              <a:rPr lang="en-GB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</m:d>
                      </m:den>
                    </m:f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den>
                    </m:f>
                  </m:oMath>
                </a14:m>
                <a:endParaRPr lang="en-GB" b="1" i="1" dirty="0" smtClean="0"/>
              </a:p>
              <a:p>
                <a:endParaRPr lang="en-GB" dirty="0"/>
              </a:p>
              <a:p>
                <a:r>
                  <a:rPr lang="en-GB" dirty="0" smtClean="0"/>
                  <a:t>[Set 2 Paper 1 Q9] Simplify fully: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</m:e>
                          </m:d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d>
                            <m:d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d>
                            <m:d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</m:d>
                        </m:den>
                      </m:f>
                    </m:oMath>
                    <m:oMath xmlns:m="http://schemas.openxmlformats.org/officeDocument/2006/math"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d>
                            <m:d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d>
                            <m:d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</m:d>
                        </m:den>
                      </m:f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b="1" dirty="0" smtClean="0"/>
              </a:p>
              <a:p>
                <a:endParaRPr lang="en-GB" dirty="0"/>
              </a:p>
              <a:p>
                <a:r>
                  <a:rPr lang="en-GB" dirty="0" smtClean="0"/>
                  <a:t>[Jan 2013 Paper 2 Q13] </a:t>
                </a:r>
              </a:p>
              <a:p>
                <a:r>
                  <a:rPr lang="en-GB" dirty="0" smtClean="0"/>
                  <a:t>a) 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GB" dirty="0" smtClean="0"/>
                  <a:t> simplifies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den>
                    </m:f>
                  </m:oMath>
                </a14:m>
                <a:endParaRPr lang="en-GB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d>
                            <m:d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b="1" dirty="0"/>
              </a:p>
              <a:p>
                <a:r>
                  <a:rPr lang="en-GB" dirty="0" smtClean="0"/>
                  <a:t>b) Hence or otherwise, solve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dirty="0" smtClean="0"/>
                  <a:t>, giving your solutions correct to 3sf.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den>
                      </m:f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𝟓𝟒𝟑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𝟒𝟔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72" y="692151"/>
                <a:ext cx="4224953" cy="6033383"/>
              </a:xfrm>
              <a:prstGeom prst="rect">
                <a:avLst/>
              </a:prstGeom>
              <a:blipFill rotWithShape="0">
                <a:blip r:embed="rId2"/>
                <a:stretch>
                  <a:fillRect l="-1299" t="-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076056" y="692151"/>
                <a:ext cx="4066800" cy="59754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[Jan 2012 Paper 1 Q13] 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−12</m:t>
                        </m:r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−25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</m:d>
                          <m:d>
                            <m:d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d>
                            <m:d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</m:den>
                      </m:f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</m:num>
                        <m:den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d>
                            <m:d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num>
                        <m:den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b="1" dirty="0" smtClean="0"/>
              </a:p>
              <a:p>
                <a:endParaRPr lang="en-GB" dirty="0"/>
              </a:p>
              <a:p>
                <a:r>
                  <a:rPr lang="en-GB" dirty="0" smtClean="0"/>
                  <a:t>[June 2013 Paper 2 Q6]</a:t>
                </a:r>
              </a:p>
              <a:p>
                <a:pPr marL="342900" indent="-342900">
                  <a:buAutoNum type="alphaLcParenR"/>
                </a:pPr>
                <a:r>
                  <a:rPr lang="en-GB" dirty="0" smtClean="0"/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den>
                    </m:f>
                  </m:oMath>
                </a14:m>
                <a:r>
                  <a:rPr lang="en-GB" dirty="0" smtClean="0"/>
                  <a:t> simplifies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b="0" dirty="0" smtClean="0"/>
                  <a:t/>
                </a:r>
                <a:br>
                  <a:rPr lang="en-GB" b="0" dirty="0" smtClean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GB" sz="11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sz="11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1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  <m:r>
                              <a:rPr lang="en-GB" sz="11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11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e>
                        </m:d>
                        <m:d>
                          <m:dPr>
                            <m:ctrlPr>
                              <a:rPr lang="en-GB" sz="11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1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  <m:r>
                              <a:rPr lang="en-GB" sz="11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11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num>
                      <m:den>
                        <m:r>
                          <a:rPr lang="en-GB" sz="11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d>
                          <m:dPr>
                            <m:ctrlPr>
                              <a:rPr lang="en-GB" sz="11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1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  <m:r>
                              <a:rPr lang="en-GB" sz="11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11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den>
                    </m:f>
                    <m:r>
                      <a:rPr lang="en-GB" sz="11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1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1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GB" sz="11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1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GB" sz="11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b="1" dirty="0" smtClean="0"/>
              </a:p>
              <a:p>
                <a:pPr marL="342900" indent="-342900">
                  <a:buAutoNum type="alphaLcParenR"/>
                </a:pPr>
                <a:r>
                  <a:rPr lang="en-GB" dirty="0" smtClean="0"/>
                  <a:t>Hence or otherwise simplify fully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+4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3−2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 smtClean="0"/>
                  <a:t/>
                </a:r>
                <a:br>
                  <a:rPr lang="en-GB" dirty="0" smtClean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GB" sz="1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12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sz="12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2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GB" sz="12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12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GB" sz="12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</m:d>
                      </m:num>
                      <m:den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en-GB" sz="1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en-GB" sz="1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GB" b="1" dirty="0" smtClean="0"/>
              </a:p>
              <a:p>
                <a:pPr marL="342900" indent="-342900">
                  <a:buAutoNum type="alphaLcParenR"/>
                </a:pPr>
                <a:endParaRPr lang="en-GB" dirty="0"/>
              </a:p>
              <a:p>
                <a:r>
                  <a:rPr lang="en-GB" dirty="0" smtClean="0"/>
                  <a:t>[June 2013 Paper 1 Q17] </a:t>
                </a:r>
                <a:br>
                  <a:rPr lang="en-GB" dirty="0" smtClean="0"/>
                </a:br>
                <a:r>
                  <a:rPr lang="en-GB" dirty="0" smtClean="0"/>
                  <a:t>Solve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d>
                            <m:d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d>
                            <m:d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  <m:d>
                            <m:d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den>
                      </m:f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  <m:oMath xmlns:m="http://schemas.openxmlformats.org/officeDocument/2006/math"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𝟓</m:t>
                      </m:r>
                      <m:d>
                        <m:d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𝟓</m:t>
                      </m:r>
                      <m:sSup>
                        <m:sSup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  <m:oMath xmlns:m="http://schemas.openxmlformats.org/officeDocument/2006/math"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692151"/>
                <a:ext cx="4066800" cy="5975482"/>
              </a:xfrm>
              <a:prstGeom prst="rect">
                <a:avLst/>
              </a:prstGeom>
              <a:blipFill rotWithShape="0">
                <a:blip r:embed="rId3"/>
                <a:stretch>
                  <a:fillRect l="-1349" t="-6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597131" y="994139"/>
            <a:ext cx="2201146" cy="6135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1427172" y="2462708"/>
            <a:ext cx="2201146" cy="9235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1597131" y="4293097"/>
            <a:ext cx="2030324" cy="4497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31639" y="5424761"/>
            <a:ext cx="2295815" cy="118705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3985" y="1464687"/>
            <a:ext cx="2957742" cy="5248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12393" y="2886734"/>
            <a:ext cx="1545902" cy="34883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36095" y="3944262"/>
            <a:ext cx="2994471" cy="4569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65959" y="5249646"/>
            <a:ext cx="2766481" cy="13621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7504" y="744607"/>
            <a:ext cx="287668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107504" y="1727130"/>
            <a:ext cx="287668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107504" y="3656230"/>
            <a:ext cx="287668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743381" y="744607"/>
            <a:ext cx="287668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4743381" y="2174676"/>
            <a:ext cx="287668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4741641" y="4598807"/>
            <a:ext cx="287668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57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18998</TotalTime>
  <Words>346</Words>
  <Application>Microsoft Office PowerPoint</Application>
  <PresentationFormat>On-screen Show (4:3)</PresentationFormat>
  <Paragraphs>172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 Math</vt:lpstr>
      <vt:lpstr>Office Theme</vt:lpstr>
      <vt:lpstr>IGCSE FM Algebraic Manipulation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J FROST (JAF)</cp:lastModifiedBy>
  <cp:revision>690</cp:revision>
  <dcterms:created xsi:type="dcterms:W3CDTF">2013-02-28T07:36:55Z</dcterms:created>
  <dcterms:modified xsi:type="dcterms:W3CDTF">2016-04-25T09:32:38Z</dcterms:modified>
</cp:coreProperties>
</file>