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81" r:id="rId2"/>
    <p:sldId id="483" r:id="rId3"/>
    <p:sldId id="686" r:id="rId4"/>
    <p:sldId id="618" r:id="rId5"/>
    <p:sldId id="620" r:id="rId6"/>
    <p:sldId id="619" r:id="rId7"/>
    <p:sldId id="621" r:id="rId8"/>
    <p:sldId id="622" r:id="rId9"/>
    <p:sldId id="625" r:id="rId10"/>
    <p:sldId id="626" r:id="rId11"/>
    <p:sldId id="627" r:id="rId12"/>
    <p:sldId id="628" r:id="rId13"/>
    <p:sldId id="629" r:id="rId14"/>
    <p:sldId id="630" r:id="rId15"/>
    <p:sldId id="631" r:id="rId16"/>
    <p:sldId id="672" r:id="rId17"/>
    <p:sldId id="637" r:id="rId18"/>
    <p:sldId id="638" r:id="rId19"/>
    <p:sldId id="673" r:id="rId20"/>
    <p:sldId id="674" r:id="rId21"/>
    <p:sldId id="675" r:id="rId22"/>
    <p:sldId id="676" r:id="rId23"/>
    <p:sldId id="641" r:id="rId24"/>
    <p:sldId id="642" r:id="rId25"/>
    <p:sldId id="643" r:id="rId26"/>
    <p:sldId id="644" r:id="rId27"/>
    <p:sldId id="649" r:id="rId28"/>
    <p:sldId id="650" r:id="rId29"/>
    <p:sldId id="651" r:id="rId30"/>
    <p:sldId id="683" r:id="rId31"/>
    <p:sldId id="684" r:id="rId32"/>
    <p:sldId id="685" r:id="rId33"/>
    <p:sldId id="678" r:id="rId34"/>
    <p:sldId id="657" r:id="rId35"/>
    <p:sldId id="681" r:id="rId36"/>
    <p:sldId id="679" r:id="rId37"/>
    <p:sldId id="680" r:id="rId38"/>
    <p:sldId id="6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88534" autoAdjust="0"/>
  </p:normalViewPr>
  <p:slideViewPr>
    <p:cSldViewPr>
      <p:cViewPr>
        <p:scale>
          <a:sx n="75" d="100"/>
          <a:sy n="75" d="100"/>
        </p:scale>
        <p:origin x="1170" y="4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30/08/2017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8.png"/><Relationship Id="rId10" Type="http://schemas.openxmlformats.org/officeDocument/2006/relationships/image" Target="../media/image2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image" Target="../media/image276.png"/><Relationship Id="rId4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1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4.png"/><Relationship Id="rId7" Type="http://schemas.openxmlformats.org/officeDocument/2006/relationships/image" Target="../media/image20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9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75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frostmaths.com/resources/resource.php?rid=163" TargetMode="External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1.jpe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IGCSEFM :: </a:t>
            </a:r>
            <a:r>
              <a:rPr lang="en-GB" dirty="0"/>
              <a:t>Differentiation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30</a:t>
            </a:r>
            <a:r>
              <a:rPr lang="en-GB" baseline="30000" dirty="0"/>
              <a:t>th</a:t>
            </a:r>
            <a:r>
              <a:rPr lang="en-GB" dirty="0"/>
              <a:t> August 2017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Differentiating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843" y="762284"/>
                <a:ext cx="7128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Thankfully, there’s a quick way to differentiate terms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 constant) with having to use first principles every time: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3" y="762284"/>
                <a:ext cx="7128792" cy="646331"/>
              </a:xfrm>
              <a:prstGeom prst="rect">
                <a:avLst/>
              </a:prstGeom>
              <a:blipFill>
                <a:blip r:embed="rId3"/>
                <a:stretch>
                  <a:fillRect l="-68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5818" y="1655858"/>
                <a:ext cx="5996098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are constants)</a:t>
                </a:r>
              </a:p>
              <a:p>
                <a:r>
                  <a:rPr lang="en-GB" dirty="0"/>
                  <a:t>i.e. multiply by the power and reduce the power by 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18" y="1655858"/>
                <a:ext cx="5996098" cy="768287"/>
              </a:xfrm>
              <a:prstGeom prst="rect">
                <a:avLst/>
              </a:prstGeom>
              <a:blipFill>
                <a:blip r:embed="rId4"/>
                <a:stretch>
                  <a:fillRect l="-70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9552" y="2708920"/>
            <a:ext cx="165618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301" y="3261300"/>
                <a:ext cx="2772013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1" y="3261300"/>
                <a:ext cx="2772013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10606" y="333572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Power is 5, so multiply by 5 then reduce power by 5.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657600" y="3561907"/>
            <a:ext cx="753006" cy="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0026" y="3946828"/>
                <a:ext cx="331792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6" y="3946828"/>
                <a:ext cx="3317922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3648434" y="4220521"/>
            <a:ext cx="753006" cy="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85090" y="3861844"/>
                <a:ext cx="3024700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power need not be an integer!</a:t>
                </a:r>
              </a:p>
              <a:p>
                <a:r>
                  <a:rPr lang="en-GB" sz="1400" dirty="0"/>
                  <a:t>Remember to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not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90" y="3861844"/>
                <a:ext cx="3024700" cy="618054"/>
              </a:xfrm>
              <a:prstGeom prst="rect">
                <a:avLst/>
              </a:prstGeom>
              <a:blipFill>
                <a:blip r:embed="rId7"/>
                <a:stretch>
                  <a:fillRect l="-604" t="-1980" b="-2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3915" y="4651914"/>
                <a:ext cx="3033979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5" y="4651914"/>
                <a:ext cx="3033979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6326" y="5363195"/>
                <a:ext cx="4136066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6" y="5363195"/>
                <a:ext cx="4136066" cy="5666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23827" y="4511132"/>
                <a:ext cx="3744416" cy="212615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Why would it be incorrect to say that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400" b="1" dirty="0"/>
                  <a:t> differentiates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1400" b="1" dirty="0"/>
                  <a:t>?</a:t>
                </a:r>
              </a:p>
              <a:p>
                <a:r>
                  <a:rPr lang="en-GB" sz="1400" dirty="0"/>
                  <a:t>The rule only works when the base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the power is a constant. Neither is true here!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 is “a power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” whereas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is an exponential term (which you will encounter more in Chp14), and therefore differentiate differently. You will learn how to differentiate exponential terms in Year 2.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827" y="4511132"/>
                <a:ext cx="3744416" cy="21261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809261" y="3163894"/>
            <a:ext cx="688851" cy="6531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7875" y="3952203"/>
            <a:ext cx="1450237" cy="6531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8376" y="4699679"/>
            <a:ext cx="1259736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44392" y="5380963"/>
            <a:ext cx="582119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62448" y="5402229"/>
            <a:ext cx="1573618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552" y="6127657"/>
                <a:ext cx="368146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127657"/>
                <a:ext cx="3681461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962127" y="6144897"/>
            <a:ext cx="582119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45220" y="6134264"/>
            <a:ext cx="1332134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92042" y="5114443"/>
            <a:ext cx="3603372" cy="1456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19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7" y="1156054"/>
                <a:ext cx="2772013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1156054"/>
                <a:ext cx="2772013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0700" y="1774300"/>
                <a:ext cx="2899606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00" y="1774300"/>
                <a:ext cx="2899606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7079" y="2572162"/>
                <a:ext cx="4153144" cy="772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9" y="2572162"/>
                <a:ext cx="4153144" cy="772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693" y="3657103"/>
                <a:ext cx="3823535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93" y="3657103"/>
                <a:ext cx="3823535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54898" y="1042174"/>
            <a:ext cx="1196107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2959" y="1774300"/>
            <a:ext cx="1786270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4707" y="2667113"/>
            <a:ext cx="1522647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0428" y="3659866"/>
            <a:ext cx="1828799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2139" y="4542702"/>
                <a:ext cx="449338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9" y="4542702"/>
                <a:ext cx="4493387" cy="618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423144" y="4528842"/>
            <a:ext cx="979223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9481" y="4522403"/>
            <a:ext cx="603962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2774" y="2662052"/>
            <a:ext cx="603962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69" y="13640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569" y="1949817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0569" y="2916548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0569" y="383318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0569" y="4736596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93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Differentiating Multiple Terms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9379" y="1046469"/>
                <a:ext cx="521127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Differentiate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379" y="1046469"/>
                <a:ext cx="5211271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7022" y="2273499"/>
                <a:ext cx="2416300" cy="16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First thing to note:</a:t>
                </a:r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i.e. </a:t>
                </a:r>
                <a:r>
                  <a:rPr lang="en-GB" sz="1600" b="1" dirty="0"/>
                  <a:t>differentiate each term individually in a sum/subtraction</a:t>
                </a:r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22" y="2273499"/>
                <a:ext cx="2416300" cy="1678023"/>
              </a:xfrm>
              <a:prstGeom prst="rect">
                <a:avLst/>
              </a:prstGeom>
              <a:blipFill>
                <a:blip r:embed="rId3"/>
                <a:stretch>
                  <a:fillRect l="-1515" t="-1091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123728" y="1628800"/>
            <a:ext cx="122413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3201" y="2483217"/>
                <a:ext cx="2954822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2483217"/>
                <a:ext cx="2954822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125434" y="2543447"/>
            <a:ext cx="435934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1368" y="2545451"/>
            <a:ext cx="627320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9953" y="2543447"/>
            <a:ext cx="627320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3" name="Arrow: Down 12"/>
          <p:cNvSpPr/>
          <p:nvPr/>
        </p:nvSpPr>
        <p:spPr>
          <a:xfrm>
            <a:off x="4246484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/>
          <p:cNvSpPr/>
          <p:nvPr/>
        </p:nvSpPr>
        <p:spPr>
          <a:xfrm>
            <a:off x="4851781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/>
          <p:cNvSpPr/>
          <p:nvPr/>
        </p:nvSpPr>
        <p:spPr>
          <a:xfrm>
            <a:off x="5462973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5875" y="4511540"/>
                <a:ext cx="3777780" cy="20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applying the usual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Alternatively, if you compare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it’s clear that the gradient is fixed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75" y="4511540"/>
                <a:ext cx="3777780" cy="2037161"/>
              </a:xfrm>
              <a:prstGeom prst="rect">
                <a:avLst/>
              </a:prstGeom>
              <a:blipFill>
                <a:blip r:embed="rId5"/>
                <a:stretch>
                  <a:fillRect l="-969" b="-2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2743202" y="3540642"/>
            <a:ext cx="2009551" cy="89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24502" y="4582719"/>
                <a:ext cx="3777780" cy="179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applying the usual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Alternatively, if you 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, the line is horizontal, so the gradient is 0.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02" y="4582719"/>
                <a:ext cx="3777780" cy="1790939"/>
              </a:xfrm>
              <a:prstGeom prst="rect">
                <a:avLst/>
              </a:prstGeom>
              <a:blipFill>
                <a:blip r:embed="rId6"/>
                <a:stretch>
                  <a:fillRect l="-969" r="-1939" b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5507665" y="3540642"/>
            <a:ext cx="835609" cy="76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8114" y="1134789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4" y="1134789"/>
                <a:ext cx="3782107" cy="618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15117" y="1342745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5117" y="1928552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5117" y="289528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5117" y="3811919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5117" y="4715331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43147" y="1882850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1882850"/>
                <a:ext cx="3782107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43147" y="2630911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2630911"/>
                <a:ext cx="3782107" cy="618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8113" y="3649369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3" y="3649369"/>
                <a:ext cx="3782107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3147" y="4494250"/>
                <a:ext cx="420491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4494250"/>
                <a:ext cx="4204917" cy="618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657601" y="1022991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34410" y="1818988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19872" y="2628265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19872" y="3598213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49136" y="4443094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0013" y="4090008"/>
                <a:ext cx="1802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(where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is a constant)</a:t>
                </a:r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3" y="4090008"/>
                <a:ext cx="1802387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0012" y="4974189"/>
                <a:ext cx="1802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(where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200" dirty="0"/>
                  <a:t> is a constant)</a:t>
                </a:r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2" y="4974189"/>
                <a:ext cx="180238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556" y="823185"/>
                <a:ext cx="8432938" cy="1268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700" dirty="0"/>
                  <a:t>Let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where the gradient is 8.</a:t>
                </a:r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points where the curve meets the line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17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" y="823185"/>
                <a:ext cx="8432938" cy="1268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5896" y="2431520"/>
                <a:ext cx="317751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−8−4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6" y="2431520"/>
                <a:ext cx="3177518" cy="783869"/>
              </a:xfrm>
              <a:prstGeom prst="rect">
                <a:avLst/>
              </a:prstGeom>
              <a:blipFill>
                <a:blip r:embed="rId3"/>
                <a:stretch>
                  <a:fillRect l="-1533" b="-3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30020" y="2671229"/>
                <a:ext cx="3776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Remember that the ‘gradient function’ allows you to find the gradient for a particular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020" y="2671229"/>
                <a:ext cx="3776025" cy="523220"/>
              </a:xfrm>
              <a:prstGeom prst="rect">
                <a:avLst/>
              </a:prstGeom>
              <a:blipFill>
                <a:blip r:embed="rId4"/>
                <a:stretch>
                  <a:fillRect l="-485" t="-2326" r="-161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040372" y="2924944"/>
            <a:ext cx="675644" cy="3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964" y="3532863"/>
                <a:ext cx="31775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8=8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+3=3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64" y="3532863"/>
                <a:ext cx="3177518" cy="1200329"/>
              </a:xfrm>
              <a:prstGeom prst="rect">
                <a:avLst/>
              </a:prstGeom>
              <a:blipFill>
                <a:blip r:embed="rId5"/>
                <a:stretch>
                  <a:fillRect l="-1533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55591" y="3558810"/>
                <a:ext cx="439271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example is important!</a:t>
                </a:r>
              </a:p>
              <a:p>
                <a:r>
                  <a:rPr lang="en-GB" sz="1400" dirty="0"/>
                  <a:t>Previously you used a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get the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. This time we’re </a:t>
                </a:r>
                <a:r>
                  <a:rPr lang="en-GB" sz="1400" b="1" dirty="0"/>
                  <a:t>doing the opposite</a:t>
                </a:r>
                <a:r>
                  <a:rPr lang="en-GB" sz="1400" dirty="0"/>
                  <a:t>: using a known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to get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We therefore 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for 8.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91" y="3558810"/>
                <a:ext cx="4392715" cy="1169551"/>
              </a:xfrm>
              <a:prstGeom prst="rect">
                <a:avLst/>
              </a:prstGeom>
              <a:blipFill>
                <a:blip r:embed="rId6"/>
                <a:stretch>
                  <a:fillRect l="-417" t="-1042" r="-1111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035826" y="3742660"/>
            <a:ext cx="578704" cy="28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7526" y="245916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7525" y="35588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7525" y="502575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5895" y="4973860"/>
                <a:ext cx="354965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First find point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Solving, we obtain: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b="0" i="0" dirty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5" y="4973860"/>
                <a:ext cx="3549657" cy="1477328"/>
              </a:xfrm>
              <a:prstGeom prst="rect">
                <a:avLst/>
              </a:prstGeom>
              <a:blipFill>
                <a:blip r:embed="rId7"/>
                <a:stretch>
                  <a:fillRect l="-1372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 flipV="1">
            <a:off x="4040372" y="4295554"/>
            <a:ext cx="584791" cy="648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90149" y="4814653"/>
                <a:ext cx="3776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Once you have your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you need to work 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b="1" dirty="0"/>
                  <a:t>Ensure you use the correct equation!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49" y="4814653"/>
                <a:ext cx="3776025" cy="523220"/>
              </a:xfrm>
              <a:prstGeom prst="rect">
                <a:avLst/>
              </a:prstGeom>
              <a:blipFill>
                <a:blip r:embed="rId8"/>
                <a:stretch>
                  <a:fillRect l="-485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59880" y="2459163"/>
            <a:ext cx="3192040" cy="7859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9880" y="3562582"/>
            <a:ext cx="3192040" cy="1168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9880" y="5031231"/>
            <a:ext cx="3480072" cy="1419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39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2" grpId="0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700" dirty="0"/>
                  <a:t>Let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700" b="0" dirty="0"/>
              </a:p>
              <a:p>
                <a:pPr marL="342900" indent="-3429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where the gradient is 5.</a:t>
                </a:r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points where the curve meets the line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8396" y="2266420"/>
                <a:ext cx="31775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−4=−2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96" y="2266420"/>
                <a:ext cx="3177518" cy="646331"/>
              </a:xfrm>
              <a:prstGeom prst="rect">
                <a:avLst/>
              </a:prstGeom>
              <a:blipFill>
                <a:blip r:embed="rId3"/>
                <a:stretch>
                  <a:fillRect l="-172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8464" y="3050263"/>
                <a:ext cx="3177518" cy="197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64" y="3050263"/>
                <a:ext cx="3177518" cy="1979516"/>
              </a:xfrm>
              <a:prstGeom prst="rect">
                <a:avLst/>
              </a:prstGeom>
              <a:blipFill>
                <a:blip r:embed="rId4"/>
                <a:stretch>
                  <a:fillRect l="-1727" b="-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40026" y="229406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0025" y="31016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5425" y="525435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85695" y="5227860"/>
                <a:ext cx="35496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+2=2−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Solving: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i="0" dirty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95" y="5227860"/>
                <a:ext cx="3549657" cy="1200329"/>
              </a:xfrm>
              <a:prstGeom prst="rect">
                <a:avLst/>
              </a:prstGeom>
              <a:blipFill>
                <a:blip r:embed="rId5"/>
                <a:stretch>
                  <a:fillRect l="-1546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617464" y="2294063"/>
            <a:ext cx="3192040" cy="677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17464" y="3089837"/>
            <a:ext cx="3192040" cy="1939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2380" y="5244963"/>
            <a:ext cx="3480072" cy="1270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49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1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971" y="734549"/>
                <a:ext cx="4652620" cy="609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For each of the following, find the gradient 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, and hence find the gradient of the tangent to the curve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600" dirty="0"/>
              </a:p>
              <a:p>
                <a:endParaRPr lang="en-GB" sz="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→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  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𝟏𝟔𝟎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𝟐𝟏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   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𝟖𝟒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         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,          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→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𝟐𝟑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,   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    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,     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1600" b="1" dirty="0"/>
              </a:p>
              <a:p>
                <a:endParaRPr lang="en-GB" sz="700" dirty="0"/>
              </a:p>
              <a:p>
                <a:r>
                  <a:rPr lang="en-GB" sz="1600" dirty="0"/>
                  <a:t>The tangent to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has gradient 6. Determine the possible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1" y="734549"/>
                <a:ext cx="4652620" cy="6094489"/>
              </a:xfrm>
              <a:prstGeom prst="rect">
                <a:avLst/>
              </a:prstGeom>
              <a:blipFill>
                <a:blip r:embed="rId10"/>
                <a:stretch>
                  <a:fillRect l="-786" t="-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0111" y="705520"/>
                <a:ext cx="3491317" cy="6212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, determine: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The gradient of the tangent to the curve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br>
                  <a:rPr lang="en-GB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The point on the curve where the gradient is 5.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br>
                  <a:rPr lang="en-GB" b="1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GB" b="1" dirty="0"/>
              </a:p>
              <a:p>
                <a:pPr marL="342900" indent="-342900">
                  <a:buAutoNum type="alphaLcParenBoth"/>
                </a:pPr>
                <a:endParaRPr lang="en-GB" dirty="0"/>
              </a:p>
              <a:p>
                <a:r>
                  <a:rPr lang="en-GB" dirty="0"/>
                  <a:t>Find the points on the curve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where the gradient is 11.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1" y="705520"/>
                <a:ext cx="3491317" cy="6212278"/>
              </a:xfrm>
              <a:prstGeom prst="rect">
                <a:avLst/>
              </a:prstGeom>
              <a:blipFill>
                <a:blip r:embed="rId11"/>
                <a:stretch>
                  <a:fillRect l="-1396" t="-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83704" y="83671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8947" y="50131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92322" y="801109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314268" y="458112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1927" y="1791661"/>
            <a:ext cx="21602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78947" y="2264473"/>
            <a:ext cx="21602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78947" y="2737285"/>
            <a:ext cx="21602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78947" y="3200219"/>
            <a:ext cx="21602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78947" y="3663153"/>
            <a:ext cx="21602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78947" y="4132315"/>
            <a:ext cx="21602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78947" y="4576133"/>
            <a:ext cx="21602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55466" y="1590168"/>
            <a:ext cx="2724878" cy="5150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112936" y="2104312"/>
            <a:ext cx="2767408" cy="458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12936" y="2570279"/>
            <a:ext cx="2767408" cy="458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01731" y="3028414"/>
            <a:ext cx="2767408" cy="458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01731" y="3494381"/>
            <a:ext cx="2831776" cy="458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101731" y="3960348"/>
            <a:ext cx="2831776" cy="458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112936" y="4426315"/>
            <a:ext cx="2831776" cy="458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47292" y="5494301"/>
            <a:ext cx="3756606" cy="12042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228184" y="1859568"/>
            <a:ext cx="1990783" cy="7454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155587" y="3226852"/>
            <a:ext cx="1957055" cy="10793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079692" y="5505406"/>
            <a:ext cx="2522048" cy="1320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83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equations of tangents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467725" y="2812661"/>
            <a:ext cx="3056082" cy="25942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6082" h="2594264">
                <a:moveTo>
                  <a:pt x="0" y="2594264"/>
                </a:moveTo>
                <a:cubicBezTo>
                  <a:pt x="223982" y="2565785"/>
                  <a:pt x="447964" y="2537307"/>
                  <a:pt x="655782" y="2492664"/>
                </a:cubicBezTo>
                <a:cubicBezTo>
                  <a:pt x="863600" y="2448021"/>
                  <a:pt x="1062182" y="2398761"/>
                  <a:pt x="1246909" y="2326409"/>
                </a:cubicBezTo>
                <a:cubicBezTo>
                  <a:pt x="1431636" y="2254057"/>
                  <a:pt x="1599431" y="2167851"/>
                  <a:pt x="1764146" y="2058554"/>
                </a:cubicBezTo>
                <a:cubicBezTo>
                  <a:pt x="1928861" y="1949257"/>
                  <a:pt x="2076643" y="1847657"/>
                  <a:pt x="2235200" y="1670627"/>
                </a:cubicBezTo>
                <a:cubicBezTo>
                  <a:pt x="2393757" y="1493597"/>
                  <a:pt x="2590800" y="1227282"/>
                  <a:pt x="2715491" y="996373"/>
                </a:cubicBezTo>
                <a:cubicBezTo>
                  <a:pt x="2840182" y="765464"/>
                  <a:pt x="2920231" y="508385"/>
                  <a:pt x="2983346" y="285173"/>
                </a:cubicBezTo>
                <a:cubicBezTo>
                  <a:pt x="3046461" y="61961"/>
                  <a:pt x="3003646" y="221480"/>
                  <a:pt x="3056082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72051" y="473291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7590" y="498030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(3,?)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90" y="4980300"/>
                <a:ext cx="792088" cy="369332"/>
              </a:xfrm>
              <a:prstGeom prst="rect">
                <a:avLst/>
              </a:prstGeom>
              <a:blipFill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0046" y="817503"/>
                <a:ext cx="785436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tangent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6" y="817503"/>
                <a:ext cx="7854362" cy="400110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837180" y="4002998"/>
            <a:ext cx="3112654" cy="1616363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18837" y="2780253"/>
                <a:ext cx="4105028" cy="26960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</a:rPr>
                  <a:t>Gradient function: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Gradient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: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-value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:  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𝟗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So equation of tangent: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837" y="2780253"/>
                <a:ext cx="4105028" cy="2696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543744" y="2780253"/>
            <a:ext cx="936104" cy="5357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99729" y="3529516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9729" y="4139425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4411" y="5106980"/>
            <a:ext cx="205933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418" y="1340768"/>
                <a:ext cx="74428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want to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for the tangent (as it is a straight line!). Therefore we need: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The gradient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8" y="1340768"/>
                <a:ext cx="7442898" cy="1200329"/>
              </a:xfrm>
              <a:prstGeom prst="rect">
                <a:avLst/>
              </a:prstGeom>
              <a:blipFill>
                <a:blip r:embed="rId5"/>
                <a:stretch>
                  <a:fillRect l="-655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 rot="20026094">
            <a:off x="2817628" y="4356833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tangent</a:t>
            </a:r>
          </a:p>
        </p:txBody>
      </p:sp>
    </p:spTree>
    <p:extLst>
      <p:ext uri="{BB962C8B-B14F-4D97-AF65-F5344CB8AC3E}">
        <p14:creationId xmlns:p14="http://schemas.microsoft.com/office/powerpoint/2010/main" val="4937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equations of </a:t>
              </a:r>
              <a:r>
                <a:rPr lang="en-GB" sz="3200" dirty="0" err="1"/>
                <a:t>normals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563418" y="1597891"/>
            <a:ext cx="3094182" cy="29371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182" h="2937164">
                <a:moveTo>
                  <a:pt x="0" y="2937164"/>
                </a:moveTo>
                <a:cubicBezTo>
                  <a:pt x="223982" y="2908685"/>
                  <a:pt x="447964" y="2880207"/>
                  <a:pt x="655782" y="2835564"/>
                </a:cubicBezTo>
                <a:cubicBezTo>
                  <a:pt x="863600" y="2790921"/>
                  <a:pt x="1062182" y="2741661"/>
                  <a:pt x="1246909" y="2669309"/>
                </a:cubicBezTo>
                <a:cubicBezTo>
                  <a:pt x="1431636" y="2596957"/>
                  <a:pt x="1599431" y="2510751"/>
                  <a:pt x="1764146" y="2401454"/>
                </a:cubicBezTo>
                <a:cubicBezTo>
                  <a:pt x="1928861" y="2292157"/>
                  <a:pt x="2076643" y="2190557"/>
                  <a:pt x="2235200" y="2013527"/>
                </a:cubicBezTo>
                <a:cubicBezTo>
                  <a:pt x="2393757" y="1836497"/>
                  <a:pt x="2590800" y="1570182"/>
                  <a:pt x="2715491" y="1339273"/>
                </a:cubicBezTo>
                <a:cubicBezTo>
                  <a:pt x="2840182" y="1108364"/>
                  <a:pt x="2920231" y="851285"/>
                  <a:pt x="2983346" y="628073"/>
                </a:cubicBezTo>
                <a:cubicBezTo>
                  <a:pt x="3046461" y="404861"/>
                  <a:pt x="3070321" y="202430"/>
                  <a:pt x="3094182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267744" y="386104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normal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32873" y="1844824"/>
            <a:ext cx="2198967" cy="31684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1428" y="2317210"/>
                <a:ext cx="4105028" cy="19016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</a:rPr>
                  <a:t>Equation of tangent (from earlier):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Therefore equation of normal: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d>
                        <m:d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2317210"/>
                <a:ext cx="4105028" cy="1901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475534" y="3559391"/>
            <a:ext cx="1353037" cy="659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7406" y="1409083"/>
            <a:ext cx="168185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The </a:t>
            </a:r>
            <a:r>
              <a:rPr lang="en-GB" sz="1600" b="1" dirty="0"/>
              <a:t>normal</a:t>
            </a:r>
            <a:r>
              <a:rPr lang="en-GB" sz="1600" dirty="0"/>
              <a:t> to a curve is the line perpendicular to the tangent.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010093" y="2551814"/>
            <a:ext cx="3327991" cy="2413591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435175">
            <a:off x="2934586" y="3282945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tangent</a:t>
            </a:r>
          </a:p>
        </p:txBody>
      </p:sp>
      <p:sp>
        <p:nvSpPr>
          <p:cNvPr id="19" name="TextBox 18"/>
          <p:cNvSpPr txBox="1"/>
          <p:nvPr/>
        </p:nvSpPr>
        <p:spPr>
          <a:xfrm rot="3276129">
            <a:off x="1130608" y="3011570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0632" y="4204123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32" y="4204123"/>
                <a:ext cx="79208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70502" y="5370684"/>
            <a:ext cx="482453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Exam Tip</a:t>
            </a:r>
            <a:r>
              <a:rPr lang="en-GB" sz="1600" dirty="0"/>
              <a:t>: A </a:t>
            </a:r>
            <a:r>
              <a:rPr lang="en-GB" sz="1600" b="1" dirty="0"/>
              <a:t>very common error </a:t>
            </a:r>
            <a:r>
              <a:rPr lang="en-GB" sz="1600" dirty="0"/>
              <a:t>is for students to accidentally forget whether the question is asking for the tangent or for the normal.</a:t>
            </a:r>
          </a:p>
        </p:txBody>
      </p:sp>
    </p:spTree>
    <p:extLst>
      <p:ext uri="{BB962C8B-B14F-4D97-AF65-F5344CB8AC3E}">
        <p14:creationId xmlns:p14="http://schemas.microsoft.com/office/powerpoint/2010/main" val="21691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7872"/>
            <a:ext cx="6336704" cy="5472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8" y="718833"/>
            <a:ext cx="33467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AQA IGCSEFM June 2012 Paper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61284" y="1921841"/>
                <a:ext cx="4608512" cy="89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284" y="1921841"/>
                <a:ext cx="4608512" cy="8952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978197" y="1988840"/>
            <a:ext cx="4591599" cy="1206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7704" y="4461797"/>
                <a:ext cx="4608512" cy="120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b="1" dirty="0"/>
                  <a:t>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/>
                  <a:t>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461797"/>
                <a:ext cx="4608512" cy="1206549"/>
              </a:xfrm>
              <a:prstGeom prst="rect">
                <a:avLst/>
              </a:prstGeom>
              <a:blipFill rotWithShape="0">
                <a:blip r:embed="rId4"/>
                <a:stretch>
                  <a:fillRect l="-1190" t="-2525"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994860" y="4434522"/>
            <a:ext cx="4591599" cy="1206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4" y="71883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(Q1 on provided sheet)</a:t>
            </a:r>
          </a:p>
        </p:txBody>
      </p:sp>
    </p:spTree>
    <p:extLst>
      <p:ext uri="{BB962C8B-B14F-4D97-AF65-F5344CB8AC3E}">
        <p14:creationId xmlns:p14="http://schemas.microsoft.com/office/powerpoint/2010/main" val="24106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52491" y="892031"/>
            <a:ext cx="284440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Find the derivative of polynomials.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04280" y="2607582"/>
                <a:ext cx="3509547" cy="8011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4</a:t>
                </a:r>
                <a:r>
                  <a:rPr lang="en-GB" dirty="0"/>
                  <a:t>:: Find and understand the second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280" y="2607582"/>
                <a:ext cx="3509547" cy="801181"/>
              </a:xfrm>
              <a:prstGeom prst="rect">
                <a:avLst/>
              </a:prstGeom>
              <a:blipFill>
                <a:blip r:embed="rId2"/>
                <a:stretch>
                  <a:fillRect l="-1209" t="-2963" r="-1382" b="-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4279" y="3412284"/>
                <a:ext cx="3509547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279" y="3412284"/>
                <a:ext cx="3509547" cy="524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000833" y="882911"/>
            <a:ext cx="42484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Find equations of tangents and normal to curves.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96144" y="1547595"/>
                <a:ext cx="424847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3,9</m:t>
                        </m:r>
                      </m:e>
                    </m:d>
                  </m:oMath>
                </a14:m>
                <a:r>
                  <a:rPr lang="en-GB" dirty="0"/>
                  <a:t> lies on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Determine the equation of the tangent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144" y="1547595"/>
                <a:ext cx="4248472" cy="923330"/>
              </a:xfrm>
              <a:prstGeom prst="rect">
                <a:avLst/>
              </a:prstGeom>
              <a:blipFill>
                <a:blip r:embed="rId4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71908" y="2272293"/>
            <a:ext cx="33045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Identify increasing and decreasing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1908" y="2918624"/>
                <a:ext cx="3304594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range of values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increasing.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08" y="2918624"/>
                <a:ext cx="3304594" cy="923330"/>
              </a:xfrm>
              <a:prstGeom prst="rect">
                <a:avLst/>
              </a:prstGeom>
              <a:blipFill>
                <a:blip r:embed="rId5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6460" y="4022154"/>
            <a:ext cx="361257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Find stationary points and determine their nature.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4950" y="4668485"/>
                <a:ext cx="3624085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stationary points of </a:t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state whether each is a maximum or minimum point.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50" y="4668485"/>
                <a:ext cx="3624085" cy="923330"/>
              </a:xfrm>
              <a:prstGeom prst="rect">
                <a:avLst/>
              </a:prstGeom>
              <a:blipFill>
                <a:blip r:embed="rId6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2491" y="1556715"/>
                <a:ext cx="2844409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1" y="1556715"/>
                <a:ext cx="2844409" cy="491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72" y="4710703"/>
            <a:ext cx="4962435" cy="21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9179" y="4276154"/>
            <a:ext cx="350954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AQA IGCSEFM Specification: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5576" y="877021"/>
                <a:ext cx="3888432" cy="5963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[IGCSEFM June 2012 Paper 1 Q8] A curve has equation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b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When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show that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-7.</a:t>
                </a:r>
                <a:b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d>
                        <m:dPr>
                          <m:ctrlP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m:oMathPara>
                </a14:m>
                <a:b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Work out the equation of the tangent to the curve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the point where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  <a:p>
                <a:endParaRPr lang="en-GB" sz="1600" dirty="0"/>
              </a:p>
              <a:p>
                <a:r>
                  <a:rPr lang="en-GB" sz="1600" dirty="0"/>
                  <a:t>[IGCSEFM June 2013 Paper Q8] A curve has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br>
                  <a:rPr lang="en-GB" sz="1600" dirty="0"/>
                </a:br>
                <a:r>
                  <a:rPr lang="en-GB" sz="1600" dirty="0"/>
                  <a:t>(a) Work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br>
                  <a:rPr lang="en-GB" sz="1600" dirty="0"/>
                </a:br>
                <a:r>
                  <a:rPr lang="en-GB" sz="1600" dirty="0"/>
                  <a:t>(b) Work out the equation of the tangent to the curve at the point 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br>
                  <a:rPr lang="en-GB" sz="1600" dirty="0"/>
                </a:br>
                <a:r>
                  <a:rPr lang="en-GB" sz="1600" dirty="0"/>
                  <a:t>Give your answer in the form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br>
                  <a:rPr lang="en-GB" sz="1600" dirty="0"/>
                </a:br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77021"/>
                <a:ext cx="3888432" cy="5963492"/>
              </a:xfrm>
              <a:prstGeom prst="rect">
                <a:avLst/>
              </a:prstGeom>
              <a:blipFill rotWithShape="0">
                <a:blip r:embed="rId2"/>
                <a:stretch>
                  <a:fillRect l="-940" t="-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3528" y="908720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2</a:t>
              </a:r>
              <a:endParaRPr lang="en-GB" sz="3200" baseline="30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855060" y="30777"/>
            <a:ext cx="174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(questions on worksheet)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696" y="4221088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68291" y="840028"/>
                <a:ext cx="3768205" cy="5587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[IGCSEFM Set Paper 1 Q11] Show that the tangents to the curve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parallel.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16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Same gradient therefore parallel.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[IGCSEFM Set 1 Paper 2 Q17] Work out the equation of the normal to the curve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at the point (1, 2). Give your answer in the form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291" y="840028"/>
                <a:ext cx="3768205" cy="5587363"/>
              </a:xfrm>
              <a:prstGeom prst="rect">
                <a:avLst/>
              </a:prstGeom>
              <a:blipFill rotWithShape="0">
                <a:blip r:embed="rId3"/>
                <a:stretch>
                  <a:fillRect l="-809" t="-328" r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08251" y="877021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8251" y="3284984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1641" y="1939785"/>
            <a:ext cx="2808312" cy="769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04697" y="3474199"/>
            <a:ext cx="2808312" cy="6028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15764" y="5788892"/>
            <a:ext cx="2808312" cy="10516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7053" y="1648720"/>
            <a:ext cx="3403185" cy="14269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08768" y="4303293"/>
            <a:ext cx="2408958" cy="2180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47864" y="4660574"/>
            <a:ext cx="938764" cy="3468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35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2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855060" y="30777"/>
            <a:ext cx="174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(questions on worksheet)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671" y="848682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7711" y="771372"/>
                <a:ext cx="4090313" cy="5223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[IGCSEFM Set 2 Paper 1 Q15] The graph shows a sketch of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−2)(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The curve intersects the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-axis at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600" dirty="0"/>
                  <a:t>Show that the tangents 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are perpendicular.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16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600" b="1" dirty="0"/>
              </a:p>
              <a:p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 therefore the lines are perpendicular.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1" y="771372"/>
                <a:ext cx="4090313" cy="5223994"/>
              </a:xfrm>
              <a:prstGeom prst="rect">
                <a:avLst/>
              </a:prstGeom>
              <a:blipFill rotWithShape="0">
                <a:blip r:embed="rId2"/>
                <a:stretch>
                  <a:fillRect l="-745" t="-350" b="-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2736304" cy="18953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92080" y="635078"/>
                <a:ext cx="3744416" cy="6222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[IGCSEFM Set 4 Paper 2 Q20] A sketch of the curve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+1)(2−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shown.</a:t>
                </a:r>
                <a:b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0,2</m:t>
                        </m:r>
                      </m:e>
                    </m:d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(2,0)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points on the curve.</a:t>
                </a:r>
              </a:p>
              <a:p>
                <a:endParaRPr lang="en-GB" sz="16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b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GB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600" dirty="0"/>
                  <a:t>(a) Write down the coordinates of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</a:t>
                </a:r>
                <a:br>
                  <a:rPr lang="en-GB" sz="1600" dirty="0"/>
                </a:br>
                <a:r>
                  <a:rPr lang="en-GB" sz="1600" dirty="0"/>
                  <a:t>(b) Show that the normal to the curve 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intersects the curve again 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(a)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GB" sz="1600" b="1" dirty="0"/>
                  <a:t>   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6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GB" sz="1600" b="1" dirty="0"/>
              </a:p>
              <a:p>
                <a:r>
                  <a:rPr lang="en-GB" sz="1600" b="1" dirty="0"/>
                  <a:t>(b)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/>
                  <a:t>,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   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GB" sz="1600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GB" sz="1600" b="1" dirty="0"/>
                  <a:t>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Thus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1600" b="1" dirty="0"/>
                  <a:t> is on the line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635078"/>
                <a:ext cx="3744416" cy="6222922"/>
              </a:xfrm>
              <a:prstGeom prst="rect">
                <a:avLst/>
              </a:prstGeom>
              <a:blipFill rotWithShape="0">
                <a:blip r:embed="rId4"/>
                <a:stretch>
                  <a:fillRect l="-814" t="-294" b="-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60032" y="754352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6</a:t>
            </a: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79" y="1772816"/>
            <a:ext cx="3147404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761755" y="4018286"/>
            <a:ext cx="3335232" cy="20262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1820" y="4509120"/>
            <a:ext cx="3400917" cy="22716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83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2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855060" y="30777"/>
            <a:ext cx="174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(questions on worksheet)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671" y="848682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67944" y="764704"/>
                <a:ext cx="4752527" cy="5907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[IGCSEFM Specimen Paper 2 Q22] The diagram shows the graph of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b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curve cuts the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-axis at the points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tangent to the curve at the point (5,8) cuts the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-axis at the point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Equation of tangent: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/>
              </a:p>
              <a:p>
                <a:pPr/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: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764704"/>
                <a:ext cx="4752527" cy="5907964"/>
              </a:xfrm>
              <a:prstGeom prst="rect">
                <a:avLst/>
              </a:prstGeom>
              <a:blipFill rotWithShape="0">
                <a:blip r:embed="rId2"/>
                <a:stretch>
                  <a:fillRect l="-1026" t="-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57420"/>
            <a:ext cx="3240360" cy="32531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151789" y="2644694"/>
            <a:ext cx="4766580" cy="39936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46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Increasing and Decreasing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683568" y="1628800"/>
            <a:ext cx="3200400" cy="2604977"/>
          </a:xfrm>
          <a:custGeom>
            <a:avLst/>
            <a:gdLst>
              <a:gd name="connsiteX0" fmla="*/ 0 w 3200400"/>
              <a:gd name="connsiteY0" fmla="*/ 2604977 h 2604977"/>
              <a:gd name="connsiteX1" fmla="*/ 1190846 w 3200400"/>
              <a:gd name="connsiteY1" fmla="*/ 1063256 h 2604977"/>
              <a:gd name="connsiteX2" fmla="*/ 2211572 w 3200400"/>
              <a:gd name="connsiteY2" fmla="*/ 797442 h 2604977"/>
              <a:gd name="connsiteX3" fmla="*/ 2477386 w 3200400"/>
              <a:gd name="connsiteY3" fmla="*/ 712381 h 2604977"/>
              <a:gd name="connsiteX4" fmla="*/ 2849525 w 3200400"/>
              <a:gd name="connsiteY4" fmla="*/ 467833 h 2604977"/>
              <a:gd name="connsiteX5" fmla="*/ 3200400 w 3200400"/>
              <a:gd name="connsiteY5" fmla="*/ 0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604977">
                <a:moveTo>
                  <a:pt x="0" y="2604977"/>
                </a:moveTo>
                <a:cubicBezTo>
                  <a:pt x="411125" y="1984744"/>
                  <a:pt x="822251" y="1364512"/>
                  <a:pt x="1190846" y="1063256"/>
                </a:cubicBezTo>
                <a:cubicBezTo>
                  <a:pt x="1559441" y="762000"/>
                  <a:pt x="1997149" y="855921"/>
                  <a:pt x="2211572" y="797442"/>
                </a:cubicBezTo>
                <a:cubicBezTo>
                  <a:pt x="2425995" y="738963"/>
                  <a:pt x="2371061" y="767316"/>
                  <a:pt x="2477386" y="712381"/>
                </a:cubicBezTo>
                <a:cubicBezTo>
                  <a:pt x="2583712" y="657446"/>
                  <a:pt x="2729023" y="586563"/>
                  <a:pt x="2849525" y="467833"/>
                </a:cubicBezTo>
                <a:cubicBezTo>
                  <a:pt x="2970027" y="349103"/>
                  <a:pt x="3085213" y="174551"/>
                  <a:pt x="32004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37565" y="2948115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you think it means for a function to be an ‘increasing function’?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1711" y="4583034"/>
                <a:ext cx="2444899" cy="11079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An increasing function is one whose gradient is always at least 0.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600" dirty="0"/>
                  <a:t> for 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1" y="4583034"/>
                <a:ext cx="2444899" cy="1107996"/>
              </a:xfrm>
              <a:prstGeom prst="rect">
                <a:avLst/>
              </a:prstGeom>
              <a:blipFill>
                <a:blip r:embed="rId2"/>
                <a:stretch>
                  <a:fillRect l="-988" t="-1075" b="-2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6931" y="5770946"/>
                <a:ext cx="24489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It would be ‘</a:t>
                </a:r>
                <a:r>
                  <a:rPr lang="en-GB" sz="1400" b="1" u="sng" dirty="0"/>
                  <a:t>strictly</a:t>
                </a:r>
                <a:r>
                  <a:rPr lang="en-GB" sz="1400" b="1" dirty="0"/>
                  <a:t> increasing</a:t>
                </a:r>
                <a:r>
                  <a:rPr lang="en-GB" sz="1400" dirty="0"/>
                  <a:t>’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/>
                  <a:t> for all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i.e. is not allowed to go horizontal.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1" y="5770946"/>
                <a:ext cx="2448936" cy="738664"/>
              </a:xfrm>
              <a:prstGeom prst="rect">
                <a:avLst/>
              </a:prstGeom>
              <a:blipFill>
                <a:blip r:embed="rId3"/>
                <a:stretch>
                  <a:fillRect l="-746" t="-1653" r="-9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/>
          <p:cNvSpPr/>
          <p:nvPr/>
        </p:nvSpPr>
        <p:spPr>
          <a:xfrm>
            <a:off x="4646428" y="1679944"/>
            <a:ext cx="3104707" cy="2349796"/>
          </a:xfrm>
          <a:custGeom>
            <a:avLst/>
            <a:gdLst>
              <a:gd name="connsiteX0" fmla="*/ 0 w 3104707"/>
              <a:gd name="connsiteY0" fmla="*/ 2349796 h 2349796"/>
              <a:gd name="connsiteX1" fmla="*/ 1052623 w 3104707"/>
              <a:gd name="connsiteY1" fmla="*/ 754912 h 2349796"/>
              <a:gd name="connsiteX2" fmla="*/ 2030819 w 3104707"/>
              <a:gd name="connsiteY2" fmla="*/ 1860698 h 2349796"/>
              <a:gd name="connsiteX3" fmla="*/ 3104707 w 3104707"/>
              <a:gd name="connsiteY3" fmla="*/ 0 h 23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707" h="2349796">
                <a:moveTo>
                  <a:pt x="0" y="2349796"/>
                </a:moveTo>
                <a:cubicBezTo>
                  <a:pt x="357076" y="1593112"/>
                  <a:pt x="714153" y="836428"/>
                  <a:pt x="1052623" y="754912"/>
                </a:cubicBezTo>
                <a:cubicBezTo>
                  <a:pt x="1391093" y="673396"/>
                  <a:pt x="1688805" y="1986517"/>
                  <a:pt x="2030819" y="1860698"/>
                </a:cubicBezTo>
                <a:cubicBezTo>
                  <a:pt x="2372833" y="1734879"/>
                  <a:pt x="2738770" y="867439"/>
                  <a:pt x="310470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24128" y="1484784"/>
            <a:ext cx="0" cy="2940659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4" y="1477785"/>
            <a:ext cx="0" cy="2940659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6428" y="4425443"/>
            <a:ext cx="93368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6136" y="4399478"/>
            <a:ext cx="710990" cy="240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60232" y="4425443"/>
            <a:ext cx="93368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90645" y="711791"/>
            <a:ext cx="353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function can also be increasing and decreasing in certain intervals.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71399" y="2090326"/>
                <a:ext cx="689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399" y="2090326"/>
                <a:ext cx="6894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5778" y="3502113"/>
                <a:ext cx="916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78" y="3502113"/>
                <a:ext cx="9163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661764" y="2368263"/>
            <a:ext cx="129436" cy="1272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543496" y="3470219"/>
            <a:ext cx="129436" cy="1272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98962" y="4527332"/>
                <a:ext cx="1281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Increasing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62" y="4527332"/>
                <a:ext cx="1281150" cy="584775"/>
              </a:xfrm>
              <a:prstGeom prst="rect">
                <a:avLst/>
              </a:prstGeom>
              <a:blipFill>
                <a:blip r:embed="rId6"/>
                <a:stretch>
                  <a:fillRect l="-2381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33237" y="4584684"/>
                <a:ext cx="14424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Decreasing for </a:t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237" y="4584684"/>
                <a:ext cx="1442490" cy="584775"/>
              </a:xfrm>
              <a:prstGeom prst="rect">
                <a:avLst/>
              </a:prstGeom>
              <a:blipFill>
                <a:blip r:embed="rId7"/>
                <a:stretch>
                  <a:fillRect l="-2110" t="-3125" r="-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75727" y="4564396"/>
                <a:ext cx="1281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Increasing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27" y="4564396"/>
                <a:ext cx="1281150" cy="584775"/>
              </a:xfrm>
              <a:prstGeom prst="rect">
                <a:avLst/>
              </a:prstGeom>
              <a:blipFill>
                <a:blip r:embed="rId8"/>
                <a:stretch>
                  <a:fillRect l="-285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03564" y="5233829"/>
                <a:ext cx="3362491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could also write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is decreasing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[2,4]</m:t>
                    </m:r>
                  </m:oMath>
                </a14:m>
                <a:r>
                  <a:rPr lang="en-GB" sz="1600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1600" b="1" dirty="0"/>
                  <a:t> represents all the real numbers between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/>
                  <a:t> inclusive.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64" y="5233829"/>
                <a:ext cx="3362491" cy="1077218"/>
              </a:xfrm>
              <a:prstGeom prst="rect">
                <a:avLst/>
              </a:prstGeom>
              <a:blipFill>
                <a:blip r:embed="rId10"/>
                <a:stretch>
                  <a:fillRect l="-540" t="-556" r="-899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285216" y="4531385"/>
            <a:ext cx="1074184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4029" y="4533804"/>
            <a:ext cx="1196380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23531" y="4533804"/>
            <a:ext cx="1143217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48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Show that the function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/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959" y="2132856"/>
                <a:ext cx="349796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+9≥0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an increasing function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2132856"/>
                <a:ext cx="3497961" cy="2031325"/>
              </a:xfrm>
              <a:prstGeom prst="rect">
                <a:avLst/>
              </a:prstGeom>
              <a:blipFill>
                <a:blip r:embed="rId3"/>
                <a:stretch>
                  <a:fillRect l="-1394" r="-1568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1560" y="4869160"/>
            <a:ext cx="2673901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Tip</a:t>
            </a:r>
            <a:r>
              <a:rPr lang="en-GB" sz="1600" dirty="0"/>
              <a:t>: To show a quadratic is </a:t>
            </a:r>
            <a:r>
              <a:rPr lang="en-GB" sz="1600" u="sng" dirty="0"/>
              <a:t>always</a:t>
            </a:r>
            <a:r>
              <a:rPr lang="en-GB" sz="1600" dirty="0"/>
              <a:t> positive, </a:t>
            </a:r>
            <a:r>
              <a:rPr lang="en-GB" sz="1600" u="sng" dirty="0"/>
              <a:t>complete the square</a:t>
            </a:r>
            <a:r>
              <a:rPr lang="en-GB" sz="1600" dirty="0"/>
              <a:t>, then indicate the squared term is always at least 0.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958" y="1858166"/>
            <a:ext cx="3641282" cy="2724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3968" y="842503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decreasing.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42503"/>
                <a:ext cx="3633251" cy="1015663"/>
              </a:xfrm>
              <a:prstGeom prst="rect">
                <a:avLst/>
              </a:prstGeom>
              <a:blipFill>
                <a:blip r:embed="rId4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55976" y="1988840"/>
                <a:ext cx="381012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−9≤0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−3≤0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decreasing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−3≤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8840"/>
                <a:ext cx="3810124" cy="2308324"/>
              </a:xfrm>
              <a:prstGeom prst="rect">
                <a:avLst/>
              </a:prstGeom>
              <a:blipFill>
                <a:blip r:embed="rId5"/>
                <a:stretch>
                  <a:fillRect l="-1440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83968" y="1858166"/>
            <a:ext cx="3641282" cy="2724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257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Show that the function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2000" dirty="0"/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3968" y="842503"/>
                <a:ext cx="397753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decreasing.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42503"/>
                <a:ext cx="3977530" cy="1015663"/>
              </a:xfrm>
              <a:prstGeom prst="rect">
                <a:avLst/>
              </a:prstGeom>
              <a:blipFill>
                <a:blip r:embed="rId3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2204864"/>
                <a:ext cx="31683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+16≥0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an increasing function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3168352" cy="1477328"/>
              </a:xfrm>
              <a:prstGeom prst="rect">
                <a:avLst/>
              </a:prstGeom>
              <a:blipFill>
                <a:blip r:embed="rId4"/>
                <a:stretch>
                  <a:fillRect l="-1734" r="-193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27984" y="2132856"/>
                <a:ext cx="372541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−135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−135≤0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−45≤0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decreasing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−9≤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132856"/>
                <a:ext cx="3725416" cy="2308324"/>
              </a:xfrm>
              <a:prstGeom prst="rect">
                <a:avLst/>
              </a:prstGeom>
              <a:blipFill>
                <a:blip r:embed="rId5"/>
                <a:stretch>
                  <a:fillRect l="-1307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53958" y="1858165"/>
            <a:ext cx="3641282" cy="2938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1999" y="1858165"/>
            <a:ext cx="3981546" cy="29474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73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0608" y="836712"/>
                <a:ext cx="3528392" cy="5349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/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GB" sz="1400" b="1" dirty="0"/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By completing the square, hence show that this function is increasing for all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br>
                  <a:rPr lang="en-GB" sz="1400" b="1" dirty="0"/>
                </a:br>
                <a:r>
                  <a:rPr lang="en-GB" sz="1400" b="1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 for all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 for all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.</a:t>
                </a:r>
              </a:p>
              <a:p>
                <a:pPr marL="342900" indent="-342900">
                  <a:buAutoNum type="alphaLcParenR"/>
                </a:pPr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400" dirty="0"/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1400" b="1" dirty="0"/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Hence or otherwise, determine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for which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is increasing.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br>
                  <a:rPr lang="en-GB" sz="1400" b="1" dirty="0"/>
                </a:b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pPr marL="342900" indent="-342900">
                  <a:buAutoNum type="alphaLcParenR"/>
                </a:pPr>
                <a:endParaRPr lang="en-GB" sz="1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Determine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for which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decreasing.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08" y="836712"/>
                <a:ext cx="3528392" cy="5349478"/>
              </a:xfrm>
              <a:prstGeom prst="rect">
                <a:avLst/>
              </a:prstGeom>
              <a:blipFill>
                <a:blip r:embed="rId2"/>
                <a:stretch>
                  <a:fillRect l="-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899782" y="630054"/>
                <a:ext cx="4150953" cy="6861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Determine the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for which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increasing.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1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≤−</m:t>
                      </m:r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+39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an increasing function for all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𝟑𝟗</m:t>
                      </m:r>
                    </m:oMath>
                    <m:oMath xmlns:m="http://schemas.openxmlformats.org/officeDocument/2006/math">
                      <m:r>
                        <a:rPr lang="en-GB" sz="1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br>
                  <a:rPr lang="en-GB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GB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∴</m:t>
                    </m:r>
                    <m:sSup>
                      <m:sSupPr>
                        <m:ctrlPr>
                          <a:rPr lang="en-GB" sz="14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4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14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4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GB" sz="1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GB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[AQA IGCSEFM June 2012 Paper 2 Q20] For what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=150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increasing function?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[Set 4 Paper 1 Q10]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=10−8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Show that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decreasing function for all values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br>
                  <a:rPr lang="en-GB" sz="1400" b="1" dirty="0"/>
                </a:b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 for all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 for all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. Therefore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 is decreasing for all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1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782" y="630054"/>
                <a:ext cx="4150953" cy="6861558"/>
              </a:xfrm>
              <a:prstGeom prst="rect">
                <a:avLst/>
              </a:prstGeom>
              <a:blipFill>
                <a:blip r:embed="rId3"/>
                <a:stretch>
                  <a:fillRect l="-441" r="-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2675" y="983147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675" y="299695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675" y="472514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3547" y="71547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9033" y="231548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89033" y="364781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2996" y="1272328"/>
            <a:ext cx="1610056" cy="3331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2681" y="2041132"/>
            <a:ext cx="2953896" cy="7445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10532" y="3182379"/>
            <a:ext cx="1306826" cy="2519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57596" y="3852230"/>
            <a:ext cx="1306826" cy="592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57596" y="5301208"/>
            <a:ext cx="1436478" cy="855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94085" y="1126600"/>
            <a:ext cx="2199548" cy="10136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69390" y="2800840"/>
            <a:ext cx="3446416" cy="735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67827" y="4086861"/>
            <a:ext cx="2605315" cy="978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89033" y="527285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81888" y="5715722"/>
            <a:ext cx="3697655" cy="10479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78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Stationary/Turning Points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90823"/>
                <a:ext cx="669674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 stationary point is where the gradient is 0,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90823"/>
                <a:ext cx="6696744" cy="369332"/>
              </a:xfrm>
              <a:prstGeom prst="rect">
                <a:avLst/>
              </a:prstGeom>
              <a:blipFill>
                <a:blip r:embed="rId2"/>
                <a:stretch>
                  <a:fillRect l="-635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/>
          <p:cNvSpPr/>
          <p:nvPr/>
        </p:nvSpPr>
        <p:spPr>
          <a:xfrm>
            <a:off x="1331640" y="1751851"/>
            <a:ext cx="5497033" cy="1905080"/>
          </a:xfrm>
          <a:custGeom>
            <a:avLst/>
            <a:gdLst>
              <a:gd name="connsiteX0" fmla="*/ 0 w 4954772"/>
              <a:gd name="connsiteY0" fmla="*/ 1070433 h 1549138"/>
              <a:gd name="connsiteX1" fmla="*/ 1307805 w 4954772"/>
              <a:gd name="connsiteY1" fmla="*/ 7177 h 1549138"/>
              <a:gd name="connsiteX2" fmla="*/ 3444949 w 4954772"/>
              <a:gd name="connsiteY2" fmla="*/ 1538266 h 1549138"/>
              <a:gd name="connsiteX3" fmla="*/ 4954772 w 4954772"/>
              <a:gd name="connsiteY3" fmla="*/ 570703 h 1549138"/>
              <a:gd name="connsiteX0" fmla="*/ 0 w 5497033"/>
              <a:gd name="connsiteY0" fmla="*/ 1435395 h 1905080"/>
              <a:gd name="connsiteX1" fmla="*/ 1307805 w 5497033"/>
              <a:gd name="connsiteY1" fmla="*/ 372139 h 1905080"/>
              <a:gd name="connsiteX2" fmla="*/ 3444949 w 5497033"/>
              <a:gd name="connsiteY2" fmla="*/ 1903228 h 1905080"/>
              <a:gd name="connsiteX3" fmla="*/ 5497033 w 5497033"/>
              <a:gd name="connsiteY3" fmla="*/ 0 h 19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033" h="1905080">
                <a:moveTo>
                  <a:pt x="0" y="1435395"/>
                </a:moveTo>
                <a:cubicBezTo>
                  <a:pt x="366823" y="864781"/>
                  <a:pt x="733647" y="294167"/>
                  <a:pt x="1307805" y="372139"/>
                </a:cubicBezTo>
                <a:cubicBezTo>
                  <a:pt x="1881963" y="450111"/>
                  <a:pt x="2746744" y="1965251"/>
                  <a:pt x="3444949" y="1903228"/>
                </a:cubicBezTo>
                <a:cubicBezTo>
                  <a:pt x="4143154" y="1841205"/>
                  <a:pt x="5046035" y="530742"/>
                  <a:pt x="549703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633678" y="2114011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57490" y="1780513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490" y="1780513"/>
                <a:ext cx="1276785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815916" y="3656931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1428" y="3698038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698038"/>
                <a:ext cx="1276785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88332" y="16577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maximum</a:t>
            </a:r>
          </a:p>
        </p:txBody>
      </p:sp>
      <p:sp>
        <p:nvSpPr>
          <p:cNvPr id="14" name="Oval 13"/>
          <p:cNvSpPr/>
          <p:nvPr/>
        </p:nvSpPr>
        <p:spPr>
          <a:xfrm>
            <a:off x="2487960" y="2042160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67113" y="3579771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987824" y="36481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minimum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8647" y="2199436"/>
            <a:ext cx="264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Note:</a:t>
            </a:r>
            <a:r>
              <a:rPr lang="en-GB" sz="1200" dirty="0"/>
              <a:t> It’s called a ‘</a:t>
            </a:r>
            <a:r>
              <a:rPr lang="en-GB" sz="1200" b="1" dirty="0"/>
              <a:t>local</a:t>
            </a:r>
            <a:r>
              <a:rPr lang="en-GB" sz="1200" dirty="0"/>
              <a:t>’ maximum because it’s the function’s largest output within the vicinity. Functions may also have a ‘</a:t>
            </a:r>
            <a:r>
              <a:rPr lang="en-GB" sz="1200" b="1" dirty="0"/>
              <a:t>global</a:t>
            </a:r>
            <a:r>
              <a:rPr lang="en-GB" sz="1200" dirty="0"/>
              <a:t>’ maximum, i.e. the maximum output across the entire function. This particular function doesn’t have a global maximum because the output keeps increasing up to infinity. It similarly has no global minimum, as with all cubics.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4601" y="4402227"/>
                <a:ext cx="7862589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coordinates of the turning points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01" y="4402227"/>
                <a:ext cx="7862589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35395" y="4843053"/>
                <a:ext cx="6970922" cy="179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−135=0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−45=0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=−9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−135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=−400                 → 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5,−400</m:t>
                        </m:r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=−9,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−135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=972   →  (−9,972)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95" y="4843053"/>
                <a:ext cx="6970922" cy="1790939"/>
              </a:xfrm>
              <a:prstGeom prst="rect">
                <a:avLst/>
              </a:prstGeom>
              <a:blipFill>
                <a:blip r:embed="rId6"/>
                <a:stretch>
                  <a:fillRect l="-525" b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63293" y="4802336"/>
            <a:ext cx="7893897" cy="1917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07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least value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772816"/>
                <a:ext cx="32403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1: Differentiation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+9=5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5 is the minimum value.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3240360" cy="1754326"/>
              </a:xfrm>
              <a:prstGeom prst="rect">
                <a:avLst/>
              </a:prstGeom>
              <a:blipFill>
                <a:blip r:embed="rId3"/>
                <a:stretch>
                  <a:fillRect l="-1695" t="-208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3908418"/>
                <a:ext cx="353271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2: Completing the square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5, and this occurs when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08418"/>
                <a:ext cx="3532718" cy="1754326"/>
              </a:xfrm>
              <a:prstGeom prst="rect">
                <a:avLst/>
              </a:prstGeom>
              <a:blipFill>
                <a:blip r:embed="rId4"/>
                <a:stretch>
                  <a:fillRect l="-1554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8909" y="1562613"/>
            <a:ext cx="3741043" cy="21544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  <a:br>
              <a:rPr lang="en-GB" sz="2800" dirty="0"/>
            </a:br>
            <a:r>
              <a:rPr lang="en-GB" sz="2800" dirty="0"/>
              <a:t>Method 1: Differentiation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908" y="3717032"/>
            <a:ext cx="3741043" cy="21544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  <a:br>
              <a:rPr lang="en-GB" sz="2800" dirty="0"/>
            </a:br>
            <a:r>
              <a:rPr lang="en-GB" sz="2800" dirty="0"/>
              <a:t>Method 2: </a:t>
            </a:r>
            <a:br>
              <a:rPr lang="en-GB" sz="2800" dirty="0"/>
            </a:br>
            <a:r>
              <a:rPr lang="en-GB" sz="2800" dirty="0"/>
              <a:t>Completing the Square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192" y="5997603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Method 2 is only applicable for quadratic functions. For others, differentiation must be used.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turning point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30554" y="1706601"/>
                <a:ext cx="3168352" cy="425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  →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turning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54" y="1706601"/>
                <a:ext cx="3168352" cy="4252703"/>
              </a:xfrm>
              <a:prstGeom prst="rect">
                <a:avLst/>
              </a:prstGeom>
              <a:blipFill>
                <a:blip r:embed="rId6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427984" y="1562613"/>
            <a:ext cx="3741043" cy="49627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82904" y="1069876"/>
            <a:ext cx="1784896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Spec Note</a:t>
            </a:r>
            <a:r>
              <a:rPr lang="en-GB" sz="1400" dirty="0"/>
              <a:t>: For IGCSEFM, the powers will always be positive integers, not fractional.</a:t>
            </a:r>
          </a:p>
        </p:txBody>
      </p:sp>
    </p:spTree>
    <p:extLst>
      <p:ext uri="{BB962C8B-B14F-4D97-AF65-F5344CB8AC3E}">
        <p14:creationId xmlns:p14="http://schemas.microsoft.com/office/powerpoint/2010/main" val="25297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Points of Inflection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a third type of stationary point (that we’ve encountered previously):</a:t>
            </a:r>
          </a:p>
        </p:txBody>
      </p:sp>
      <p:sp>
        <p:nvSpPr>
          <p:cNvPr id="6" name="Freeform: Shape 5"/>
          <p:cNvSpPr/>
          <p:nvPr/>
        </p:nvSpPr>
        <p:spPr>
          <a:xfrm>
            <a:off x="1403498" y="1775637"/>
            <a:ext cx="3466214" cy="2721935"/>
          </a:xfrm>
          <a:custGeom>
            <a:avLst/>
            <a:gdLst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3" fmla="*/ 3466214 w 3466214"/>
              <a:gd name="connsiteY3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3" fmla="*/ 3466214 w 3466214"/>
              <a:gd name="connsiteY3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6214" h="2721935">
                <a:moveTo>
                  <a:pt x="0" y="2721935"/>
                </a:moveTo>
                <a:cubicBezTo>
                  <a:pt x="400493" y="2016642"/>
                  <a:pt x="1059700" y="1258707"/>
                  <a:pt x="1839432" y="1275907"/>
                </a:cubicBezTo>
                <a:cubicBezTo>
                  <a:pt x="3285460" y="1307805"/>
                  <a:pt x="3242930" y="467832"/>
                  <a:pt x="346621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292896" y="3060308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1434" y="2684280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34" y="2684280"/>
                <a:ext cx="1276785" cy="307777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125914" y="2977825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42823" y="1959363"/>
            <a:ext cx="280831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point of inflection is where the curve changes from convex  concave (or vice versa).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5497033" y="3273977"/>
            <a:ext cx="839972" cy="606907"/>
          </a:xfrm>
          <a:custGeom>
            <a:avLst/>
            <a:gdLst>
              <a:gd name="connsiteX0" fmla="*/ 0 w 839972"/>
              <a:gd name="connsiteY0" fmla="*/ 606907 h 606907"/>
              <a:gd name="connsiteX1" fmla="*/ 372139 w 839972"/>
              <a:gd name="connsiteY1" fmla="*/ 96544 h 606907"/>
              <a:gd name="connsiteX2" fmla="*/ 839972 w 839972"/>
              <a:gd name="connsiteY2" fmla="*/ 851 h 6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972" h="606907">
                <a:moveTo>
                  <a:pt x="0" y="606907"/>
                </a:moveTo>
                <a:cubicBezTo>
                  <a:pt x="116072" y="402230"/>
                  <a:pt x="232144" y="197553"/>
                  <a:pt x="372139" y="96544"/>
                </a:cubicBezTo>
                <a:cubicBezTo>
                  <a:pt x="512134" y="-4465"/>
                  <a:pt x="676053" y="-1807"/>
                  <a:pt x="839972" y="8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/>
          <p:cNvSpPr/>
          <p:nvPr/>
        </p:nvSpPr>
        <p:spPr>
          <a:xfrm rot="11370795">
            <a:off x="6845313" y="3132857"/>
            <a:ext cx="839972" cy="606907"/>
          </a:xfrm>
          <a:custGeom>
            <a:avLst/>
            <a:gdLst>
              <a:gd name="connsiteX0" fmla="*/ 0 w 839972"/>
              <a:gd name="connsiteY0" fmla="*/ 606907 h 606907"/>
              <a:gd name="connsiteX1" fmla="*/ 372139 w 839972"/>
              <a:gd name="connsiteY1" fmla="*/ 96544 h 606907"/>
              <a:gd name="connsiteX2" fmla="*/ 839972 w 839972"/>
              <a:gd name="connsiteY2" fmla="*/ 851 h 6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972" h="606907">
                <a:moveTo>
                  <a:pt x="0" y="606907"/>
                </a:moveTo>
                <a:cubicBezTo>
                  <a:pt x="116072" y="402230"/>
                  <a:pt x="232144" y="197553"/>
                  <a:pt x="372139" y="96544"/>
                </a:cubicBezTo>
                <a:cubicBezTo>
                  <a:pt x="512134" y="-4465"/>
                  <a:pt x="676053" y="-1807"/>
                  <a:pt x="839972" y="8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57913" y="3449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8968" y="3130694"/>
            <a:ext cx="103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3806" y="345749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(the same terms used in optics!)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2823" y="40202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i.e. the line curves in one direction before the point of inflection, then curves in the other direction after.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3833" y="3856486"/>
            <a:ext cx="202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Technically we could label these either way round depending on where we view the curve from. What’s important is that the </a:t>
            </a:r>
            <a:r>
              <a:rPr lang="en-GB" sz="1200" b="1" dirty="0"/>
              <a:t>concavity changes</a:t>
            </a:r>
            <a:r>
              <a:rPr lang="en-GB" sz="1200" dirty="0"/>
              <a:t>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1428" y="3577430"/>
            <a:ext cx="812239" cy="241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19792" y="5694099"/>
            <a:ext cx="7791383" cy="738664"/>
            <a:chOff x="719792" y="5694099"/>
            <a:chExt cx="7791383" cy="738664"/>
          </a:xfrm>
        </p:grpSpPr>
        <p:sp>
          <p:nvSpPr>
            <p:cNvPr id="21" name="Rectangle 20"/>
            <p:cNvSpPr/>
            <p:nvPr/>
          </p:nvSpPr>
          <p:spPr>
            <a:xfrm>
              <a:off x="6638968" y="5694099"/>
              <a:ext cx="1872207" cy="7386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9792" y="5694099"/>
              <a:ext cx="5904656" cy="7386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Fro</a:t>
              </a:r>
              <a:r>
                <a:rPr lang="en-GB" sz="1400" b="1" dirty="0"/>
                <a:t> Side Note</a:t>
              </a:r>
              <a:r>
                <a:rPr lang="en-GB" sz="1400" dirty="0"/>
                <a:t>: Not all points of inflection are stationary points, as can be seen in the example on the right.</a:t>
              </a:r>
            </a:p>
            <a:p>
              <a:endParaRPr lang="en-GB" sz="1400" dirty="0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7099891" y="5732830"/>
              <a:ext cx="564191" cy="617021"/>
            </a:xfrm>
            <a:custGeom>
              <a:avLst/>
              <a:gdLst>
                <a:gd name="connsiteX0" fmla="*/ 0 w 935665"/>
                <a:gd name="connsiteY0" fmla="*/ 574158 h 574158"/>
                <a:gd name="connsiteX1" fmla="*/ 393404 w 935665"/>
                <a:gd name="connsiteY1" fmla="*/ 212651 h 574158"/>
                <a:gd name="connsiteX2" fmla="*/ 723014 w 935665"/>
                <a:gd name="connsiteY2" fmla="*/ 148856 h 574158"/>
                <a:gd name="connsiteX3" fmla="*/ 935665 w 935665"/>
                <a:gd name="connsiteY3" fmla="*/ 0 h 574158"/>
                <a:gd name="connsiteX0" fmla="*/ 0 w 935665"/>
                <a:gd name="connsiteY0" fmla="*/ 574158 h 574158"/>
                <a:gd name="connsiteX1" fmla="*/ 312441 w 935665"/>
                <a:gd name="connsiteY1" fmla="*/ 298376 h 574158"/>
                <a:gd name="connsiteX2" fmla="*/ 723014 w 935665"/>
                <a:gd name="connsiteY2" fmla="*/ 148856 h 574158"/>
                <a:gd name="connsiteX3" fmla="*/ 935665 w 935665"/>
                <a:gd name="connsiteY3" fmla="*/ 0 h 574158"/>
                <a:gd name="connsiteX0" fmla="*/ 0 w 935665"/>
                <a:gd name="connsiteY0" fmla="*/ 574158 h 574158"/>
                <a:gd name="connsiteX1" fmla="*/ 312441 w 935665"/>
                <a:gd name="connsiteY1" fmla="*/ 298376 h 574158"/>
                <a:gd name="connsiteX2" fmla="*/ 637289 w 935665"/>
                <a:gd name="connsiteY2" fmla="*/ 115519 h 574158"/>
                <a:gd name="connsiteX3" fmla="*/ 935665 w 935665"/>
                <a:gd name="connsiteY3" fmla="*/ 0 h 57415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522989 w 821365"/>
                <a:gd name="connsiteY2" fmla="*/ 115519 h 555108"/>
                <a:gd name="connsiteX3" fmla="*/ 821365 w 821365"/>
                <a:gd name="connsiteY3" fmla="*/ 0 h 55510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522989 w 821365"/>
                <a:gd name="connsiteY2" fmla="*/ 115519 h 555108"/>
                <a:gd name="connsiteX3" fmla="*/ 821365 w 821365"/>
                <a:gd name="connsiteY3" fmla="*/ 0 h 55510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432502 w 821365"/>
                <a:gd name="connsiteY2" fmla="*/ 158381 h 555108"/>
                <a:gd name="connsiteX3" fmla="*/ 821365 w 821365"/>
                <a:gd name="connsiteY3" fmla="*/ 0 h 555108"/>
                <a:gd name="connsiteX0" fmla="*/ 0 w 645153"/>
                <a:gd name="connsiteY0" fmla="*/ 607496 h 607496"/>
                <a:gd name="connsiteX1" fmla="*/ 198141 w 645153"/>
                <a:gd name="connsiteY1" fmla="*/ 350764 h 607496"/>
                <a:gd name="connsiteX2" fmla="*/ 432502 w 645153"/>
                <a:gd name="connsiteY2" fmla="*/ 210769 h 607496"/>
                <a:gd name="connsiteX3" fmla="*/ 645153 w 645153"/>
                <a:gd name="connsiteY3" fmla="*/ 0 h 607496"/>
                <a:gd name="connsiteX0" fmla="*/ 0 w 564191"/>
                <a:gd name="connsiteY0" fmla="*/ 617021 h 617021"/>
                <a:gd name="connsiteX1" fmla="*/ 198141 w 564191"/>
                <a:gd name="connsiteY1" fmla="*/ 360289 h 617021"/>
                <a:gd name="connsiteX2" fmla="*/ 432502 w 564191"/>
                <a:gd name="connsiteY2" fmla="*/ 220294 h 617021"/>
                <a:gd name="connsiteX3" fmla="*/ 564191 w 564191"/>
                <a:gd name="connsiteY3" fmla="*/ 0 h 617021"/>
                <a:gd name="connsiteX0" fmla="*/ 0 w 564191"/>
                <a:gd name="connsiteY0" fmla="*/ 617021 h 617021"/>
                <a:gd name="connsiteX1" fmla="*/ 198141 w 564191"/>
                <a:gd name="connsiteY1" fmla="*/ 360289 h 617021"/>
                <a:gd name="connsiteX2" fmla="*/ 432502 w 564191"/>
                <a:gd name="connsiteY2" fmla="*/ 220294 h 617021"/>
                <a:gd name="connsiteX3" fmla="*/ 564191 w 564191"/>
                <a:gd name="connsiteY3" fmla="*/ 0 h 61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191" h="617021">
                  <a:moveTo>
                    <a:pt x="0" y="617021"/>
                  </a:moveTo>
                  <a:cubicBezTo>
                    <a:pt x="93588" y="443134"/>
                    <a:pt x="126057" y="426410"/>
                    <a:pt x="198141" y="360289"/>
                  </a:cubicBezTo>
                  <a:cubicBezTo>
                    <a:pt x="270225" y="294168"/>
                    <a:pt x="371494" y="280342"/>
                    <a:pt x="432502" y="220294"/>
                  </a:cubicBezTo>
                  <a:cubicBezTo>
                    <a:pt x="493510" y="160246"/>
                    <a:pt x="550679" y="56707"/>
                    <a:pt x="56419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963693" y="5815013"/>
              <a:ext cx="894432" cy="43182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20013073">
                  <a:off x="7305231" y="5815782"/>
                  <a:ext cx="97066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13073">
                  <a:off x="7305231" y="5815782"/>
                  <a:ext cx="970665" cy="2308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7357158" y="5984317"/>
              <a:ext cx="97742" cy="926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42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What actually is gradient?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80728"/>
            <a:ext cx="7008564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/>
              <a:t>How would you describe gradient in words?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26976" y="1844824"/>
                <a:ext cx="54726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It is the </a:t>
                </a:r>
                <a:r>
                  <a:rPr lang="en-GB" sz="2400" b="1" dirty="0"/>
                  <a:t>rate at which something changes</a:t>
                </a:r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i.e. What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variable changes by per unit increase in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6" y="1844824"/>
                <a:ext cx="5472608" cy="1200329"/>
              </a:xfrm>
              <a:prstGeom prst="rect">
                <a:avLst/>
              </a:prstGeom>
              <a:blipFill>
                <a:blip r:embed="rId2"/>
                <a:stretch>
                  <a:fillRect l="-1670" t="-4061" r="-445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54700" y="1806724"/>
                <a:ext cx="2428900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 Note</a:t>
                </a:r>
                <a:r>
                  <a:rPr lang="en-GB" sz="1600" dirty="0"/>
                  <a:t>: A question might use the phrase “</a:t>
                </a:r>
                <a:r>
                  <a:rPr lang="en-GB" sz="1600" i="1" dirty="0"/>
                  <a:t>the rate of change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i="1" dirty="0"/>
                  <a:t> with respect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” instead of “</a:t>
                </a:r>
                <a:r>
                  <a:rPr lang="en-GB" sz="1600" i="1" dirty="0"/>
                  <a:t>the gradient</a:t>
                </a:r>
                <a:r>
                  <a:rPr lang="en-GB" sz="1600" dirty="0"/>
                  <a:t>”.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700" y="1806724"/>
                <a:ext cx="2428900" cy="1323439"/>
              </a:xfrm>
              <a:prstGeom prst="rect">
                <a:avLst/>
              </a:prstGeom>
              <a:blipFill>
                <a:blip r:embed="rId3"/>
                <a:stretch>
                  <a:fillRect l="-744" t="-452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971600" y="3573016"/>
            <a:ext cx="1368152" cy="25922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59632" y="5661248"/>
            <a:ext cx="64807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907704" y="4437112"/>
            <a:ext cx="0" cy="12241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34356" y="56782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831628" y="482863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628" y="4828634"/>
                <a:ext cx="6480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994572" y="3773695"/>
            <a:ext cx="4228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We’re often concerned with rates in maths/Science.</a:t>
            </a:r>
          </a:p>
          <a:p>
            <a:r>
              <a:rPr lang="en-GB" sz="2400" dirty="0"/>
              <a:t>e.g. </a:t>
            </a:r>
            <a:r>
              <a:rPr lang="en-GB" sz="2400" b="1" dirty="0"/>
              <a:t>Speed</a:t>
            </a:r>
            <a:r>
              <a:rPr lang="en-GB" sz="2400" dirty="0"/>
              <a:t> is the </a:t>
            </a:r>
            <a:r>
              <a:rPr lang="en-GB" sz="2400" b="1" dirty="0"/>
              <a:t>rate at which distance is changing</a:t>
            </a:r>
            <a:r>
              <a:rPr lang="en-GB" sz="2400" dirty="0"/>
              <a:t>.</a:t>
            </a:r>
          </a:p>
          <a:p>
            <a:r>
              <a:rPr lang="en-GB" sz="2400" b="1" dirty="0"/>
              <a:t>Acceleration</a:t>
            </a:r>
            <a:r>
              <a:rPr lang="en-GB" sz="2400" dirty="0"/>
              <a:t> is the </a:t>
            </a:r>
            <a:r>
              <a:rPr lang="en-GB" sz="2400" b="1" dirty="0"/>
              <a:t>rate at which speed is changing</a:t>
            </a:r>
            <a:r>
              <a:rPr lang="en-GB" sz="24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1146" y="1778749"/>
            <a:ext cx="8022454" cy="13793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0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do we tell what type of stationary point?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527472" y="1459384"/>
            <a:ext cx="5541505" cy="2493887"/>
          </a:xfrm>
          <a:custGeom>
            <a:avLst/>
            <a:gdLst>
              <a:gd name="connsiteX0" fmla="*/ 0 w 3715657"/>
              <a:gd name="connsiteY0" fmla="*/ 0 h 1836837"/>
              <a:gd name="connsiteX1" fmla="*/ 928914 w 3715657"/>
              <a:gd name="connsiteY1" fmla="*/ 1814286 h 1836837"/>
              <a:gd name="connsiteX2" fmla="*/ 2032000 w 3715657"/>
              <a:gd name="connsiteY2" fmla="*/ 957943 h 1836837"/>
              <a:gd name="connsiteX3" fmla="*/ 2728686 w 3715657"/>
              <a:gd name="connsiteY3" fmla="*/ 101600 h 1836837"/>
              <a:gd name="connsiteX4" fmla="*/ 3715657 w 3715657"/>
              <a:gd name="connsiteY4" fmla="*/ 1190171 h 1836837"/>
              <a:gd name="connsiteX0" fmla="*/ 0 w 3715657"/>
              <a:gd name="connsiteY0" fmla="*/ 0 h 1831027"/>
              <a:gd name="connsiteX1" fmla="*/ 928914 w 3715657"/>
              <a:gd name="connsiteY1" fmla="*/ 1814286 h 1831027"/>
              <a:gd name="connsiteX2" fmla="*/ 2032000 w 3715657"/>
              <a:gd name="connsiteY2" fmla="*/ 957943 h 1831027"/>
              <a:gd name="connsiteX3" fmla="*/ 2728686 w 3715657"/>
              <a:gd name="connsiteY3" fmla="*/ 101600 h 1831027"/>
              <a:gd name="connsiteX4" fmla="*/ 3715657 w 3715657"/>
              <a:gd name="connsiteY4" fmla="*/ 1190171 h 1831027"/>
              <a:gd name="connsiteX0" fmla="*/ 0 w 3715657"/>
              <a:gd name="connsiteY0" fmla="*/ 0 h 1836776"/>
              <a:gd name="connsiteX1" fmla="*/ 928914 w 3715657"/>
              <a:gd name="connsiteY1" fmla="*/ 1814286 h 1836776"/>
              <a:gd name="connsiteX2" fmla="*/ 2032000 w 3715657"/>
              <a:gd name="connsiteY2" fmla="*/ 957943 h 1836776"/>
              <a:gd name="connsiteX3" fmla="*/ 2931886 w 3715657"/>
              <a:gd name="connsiteY3" fmla="*/ 116114 h 1836776"/>
              <a:gd name="connsiteX4" fmla="*/ 3715657 w 3715657"/>
              <a:gd name="connsiteY4" fmla="*/ 1190171 h 1836776"/>
              <a:gd name="connsiteX0" fmla="*/ 0 w 3715657"/>
              <a:gd name="connsiteY0" fmla="*/ 0 h 1830992"/>
              <a:gd name="connsiteX1" fmla="*/ 928914 w 3715657"/>
              <a:gd name="connsiteY1" fmla="*/ 1814286 h 1830992"/>
              <a:gd name="connsiteX2" fmla="*/ 2032000 w 3715657"/>
              <a:gd name="connsiteY2" fmla="*/ 957943 h 1830992"/>
              <a:gd name="connsiteX3" fmla="*/ 2931886 w 3715657"/>
              <a:gd name="connsiteY3" fmla="*/ 116114 h 1830992"/>
              <a:gd name="connsiteX4" fmla="*/ 3715657 w 3715657"/>
              <a:gd name="connsiteY4" fmla="*/ 1190171 h 183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7" h="1830992">
                <a:moveTo>
                  <a:pt x="0" y="0"/>
                </a:moveTo>
                <a:cubicBezTo>
                  <a:pt x="295124" y="827314"/>
                  <a:pt x="590248" y="1654629"/>
                  <a:pt x="928914" y="1814286"/>
                </a:cubicBezTo>
                <a:cubicBezTo>
                  <a:pt x="1267580" y="1973943"/>
                  <a:pt x="1306287" y="936172"/>
                  <a:pt x="2032000" y="957943"/>
                </a:cubicBezTo>
                <a:cubicBezTo>
                  <a:pt x="2757713" y="979714"/>
                  <a:pt x="2651276" y="77409"/>
                  <a:pt x="2931886" y="116114"/>
                </a:cubicBezTo>
                <a:cubicBezTo>
                  <a:pt x="3212496" y="154819"/>
                  <a:pt x="3362476" y="665238"/>
                  <a:pt x="3715657" y="119017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9512" y="4581128"/>
          <a:ext cx="3528392" cy="2016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Local</a:t>
                      </a:r>
                      <a:r>
                        <a:rPr lang="en-GB" sz="1600" baseline="0" dirty="0"/>
                        <a:t> Minimum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-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24001" y="5662079"/>
            <a:ext cx="606513" cy="46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75656" y="6124579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99792" y="5747657"/>
            <a:ext cx="711065" cy="376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31226" y="3878844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496475" y="2706327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820394" y="1575842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59540" y="4084970"/>
            <a:ext cx="723013" cy="55289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4271538" y="4229210"/>
          <a:ext cx="3528392" cy="2016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Point of Inflection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</a:t>
                      </a:r>
                      <a:r>
                        <a:rPr lang="en-GB" sz="1600" dirty="0" err="1"/>
                        <a:t>p.o.i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4517951" y="5571165"/>
            <a:ext cx="595423" cy="2764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65221" y="5592656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82686" y="5305351"/>
            <a:ext cx="701749" cy="287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5395288" y="1938601"/>
          <a:ext cx="3528392" cy="2016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Local Maximum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5702300" y="3136900"/>
            <a:ext cx="647700" cy="393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94140" y="3136173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924800" y="3124201"/>
            <a:ext cx="749300" cy="406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733800" y="2921000"/>
            <a:ext cx="1018067" cy="1387849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257801" y="1600200"/>
            <a:ext cx="901699" cy="40640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281339" y="5513867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82008" y="5513867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95288" y="5165304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95957" y="5165304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16237" y="2896218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716906" y="2896218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395288" y="2895298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68831" y="5165304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3395" y="5513867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8038" y="732806"/>
            <a:ext cx="41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Look at gradient just before and just after point.</a:t>
            </a:r>
          </a:p>
        </p:txBody>
      </p:sp>
    </p:spTree>
    <p:extLst>
      <p:ext uri="{BB962C8B-B14F-4D97-AF65-F5344CB8AC3E}">
        <p14:creationId xmlns:p14="http://schemas.microsoft.com/office/powerpoint/2010/main" val="21714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do we tell what type of stationary point?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28038" y="732806"/>
            <a:ext cx="41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Look at gradient just before and just after point.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704" y="1542069"/>
                <a:ext cx="828576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stationary point on the curve with equation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, and determine whether it is a local maximum, a local minimum or a point of inflection.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04" y="1542069"/>
                <a:ext cx="8285760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806" y="4160741"/>
                <a:ext cx="8285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Strategy</a:t>
                </a:r>
                <a:r>
                  <a:rPr lang="en-GB" sz="1600" dirty="0"/>
                  <a:t>: Find the gradient for values just before and after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 Let’s try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=1.9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lang="en-GB" sz="1600" dirty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06" y="4160741"/>
                <a:ext cx="8285760" cy="338554"/>
              </a:xfrm>
              <a:prstGeom prst="rect">
                <a:avLst/>
              </a:prstGeom>
              <a:blipFill>
                <a:blip r:embed="rId3"/>
                <a:stretch>
                  <a:fillRect l="-442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633" y="2772201"/>
                <a:ext cx="3455930" cy="117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∴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=−48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Stationary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3" y="2772201"/>
                <a:ext cx="3455930" cy="1172244"/>
              </a:xfrm>
              <a:prstGeom prst="rect">
                <a:avLst/>
              </a:prstGeom>
              <a:blipFill>
                <a:blip r:embed="rId4"/>
                <a:stretch>
                  <a:fillRect l="-1411"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50485" y="4629312"/>
              <a:ext cx="6096000" cy="1381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2241701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1050771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1782684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920315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7733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−4.56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5.04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455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Shape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4004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84086"/>
                  </p:ext>
                </p:extLst>
              </p:nvPr>
            </p:nvGraphicFramePr>
            <p:xfrm>
              <a:off x="1350485" y="4629312"/>
              <a:ext cx="6096000" cy="1381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2241701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1050771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1782684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920315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639" r="-200797" b="-2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800" t="-1639" r="-101600" b="-2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800" t="-1639" r="-1600" b="-2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733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01639" r="-200797" b="-1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800" t="-101639" r="-101600" b="-1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800" t="-101639" r="-1600" b="-1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14556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Shape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40047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Straight Connector 12"/>
          <p:cNvCxnSpPr/>
          <p:nvPr/>
        </p:nvCxnSpPr>
        <p:spPr>
          <a:xfrm>
            <a:off x="3222693" y="5416700"/>
            <a:ext cx="775149" cy="3780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28897" y="5802845"/>
            <a:ext cx="1152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77516" y="5465136"/>
            <a:ext cx="935665" cy="329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0174" y="6247945"/>
                <a:ext cx="61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Looking at the shape, we can see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r>
                  <a:rPr lang="en-GB" dirty="0"/>
                  <a:t> is a minimum.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74" y="6247945"/>
                <a:ext cx="6172012" cy="369332"/>
              </a:xfrm>
              <a:prstGeom prst="rect">
                <a:avLst/>
              </a:prstGeom>
              <a:blipFill>
                <a:blip r:embed="rId6"/>
                <a:stretch>
                  <a:fillRect l="-889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20174" y="2699657"/>
            <a:ext cx="8346455" cy="1358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Turning Point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174" y="4531388"/>
            <a:ext cx="8346455" cy="21596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Determine point type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53565" y="4136571"/>
            <a:ext cx="7413063" cy="344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52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6504" y="945169"/>
                <a:ext cx="828576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Show that one of the stationary points of the curve with equation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3,−81</m:t>
                        </m:r>
                      </m:e>
                    </m:d>
                  </m:oMath>
                </a14:m>
                <a:r>
                  <a:rPr lang="en-GB" sz="2000" dirty="0"/>
                  <a:t>, and determine whether it is a maximum, a minimum or a point of inflection.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04" y="945169"/>
                <a:ext cx="8285760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43608" y="2348880"/>
                <a:ext cx="4824536" cy="368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𝟒𝟓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𝟖𝟏</m:t>
                    </m:r>
                  </m:oMath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𝟑𝟕</m:t>
                    </m:r>
                  </m:oMath>
                </a14:m>
                <a:r>
                  <a:rPr lang="en-GB" b="1" dirty="0"/>
                  <a:t>   which is negative.</a:t>
                </a:r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𝟒𝟑</m:t>
                    </m:r>
                  </m:oMath>
                </a14:m>
                <a:r>
                  <a:rPr lang="en-GB" b="1" dirty="0"/>
                  <a:t>    which is positive</a:t>
                </a:r>
              </a:p>
              <a:p>
                <a:endParaRPr lang="en-GB" b="1" dirty="0"/>
              </a:p>
              <a:p>
                <a:r>
                  <a:rPr lang="en-GB" b="1" dirty="0"/>
                  <a:t>Therefore a minimum point.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348880"/>
                <a:ext cx="4824536" cy="3684983"/>
              </a:xfrm>
              <a:prstGeom prst="rect">
                <a:avLst/>
              </a:prstGeom>
              <a:blipFill>
                <a:blip r:embed="rId3"/>
                <a:stretch>
                  <a:fillRect l="-1010" b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70965" y="2231570"/>
            <a:ext cx="6318847" cy="39845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47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67259"/>
            <a:ext cx="4660119" cy="785614"/>
          </a:xfrm>
          <a:prstGeom prst="rect">
            <a:avLst/>
          </a:prstGeom>
        </p:spPr>
      </p:pic>
      <p:grpSp>
        <p:nvGrpSpPr>
          <p:cNvPr id="3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Points of Inflection and Increasing Functions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95536" y="821025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one point squirreled away deep in the specification: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3334" y="1650066"/>
            <a:ext cx="2396953" cy="239694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011610" y="1882139"/>
            <a:ext cx="2517860" cy="233739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60817" y="2352253"/>
                <a:ext cx="6984776" cy="9701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1600" b="0" dirty="0"/>
                  <a:t>Find the turning point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Hence, explain why your turning point is a point of inflection.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17" y="2352253"/>
                <a:ext cx="6984776" cy="970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82823" y="3556811"/>
                <a:ext cx="3960441" cy="3083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−3=5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the gradient is positive except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23" y="3556811"/>
                <a:ext cx="3960441" cy="3083152"/>
              </a:xfrm>
              <a:prstGeom prst="rect">
                <a:avLst/>
              </a:prstGeom>
              <a:blipFill>
                <a:blip r:embed="rId4"/>
                <a:stretch>
                  <a:fillRect l="-1387" r="-1387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53593" y="374606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593" y="559006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3593" y="602128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160" y="3653340"/>
            <a:ext cx="2827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idea is that a curve with a maximum or minimum point is never an increasing  or decreasing function: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The turning point must therefore be a point of inflection: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6338835" y="4642642"/>
            <a:ext cx="958222" cy="471022"/>
          </a:xfrm>
          <a:custGeom>
            <a:avLst/>
            <a:gdLst>
              <a:gd name="connsiteX0" fmla="*/ 279 w 958222"/>
              <a:gd name="connsiteY0" fmla="*/ 464572 h 471022"/>
              <a:gd name="connsiteX1" fmla="*/ 87365 w 958222"/>
              <a:gd name="connsiteY1" fmla="*/ 406515 h 471022"/>
              <a:gd name="connsiteX2" fmla="*/ 537308 w 958222"/>
              <a:gd name="connsiteY2" fmla="*/ 115 h 471022"/>
              <a:gd name="connsiteX3" fmla="*/ 958222 w 958222"/>
              <a:gd name="connsiteY3" fmla="*/ 450057 h 47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222" h="471022">
                <a:moveTo>
                  <a:pt x="279" y="464572"/>
                </a:moveTo>
                <a:cubicBezTo>
                  <a:pt x="-931" y="474248"/>
                  <a:pt x="-2140" y="483925"/>
                  <a:pt x="87365" y="406515"/>
                </a:cubicBezTo>
                <a:cubicBezTo>
                  <a:pt x="176870" y="329105"/>
                  <a:pt x="392165" y="-7142"/>
                  <a:pt x="537308" y="115"/>
                </a:cubicBezTo>
                <a:cubicBezTo>
                  <a:pt x="682451" y="7372"/>
                  <a:pt x="820336" y="228714"/>
                  <a:pt x="958222" y="4500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>
            <a:off x="7638143" y="4575628"/>
            <a:ext cx="841828" cy="493654"/>
          </a:xfrm>
          <a:custGeom>
            <a:avLst/>
            <a:gdLst>
              <a:gd name="connsiteX0" fmla="*/ 0 w 841828"/>
              <a:gd name="connsiteY0" fmla="*/ 0 h 493654"/>
              <a:gd name="connsiteX1" fmla="*/ 406400 w 841828"/>
              <a:gd name="connsiteY1" fmla="*/ 493486 h 493654"/>
              <a:gd name="connsiteX2" fmla="*/ 841828 w 841828"/>
              <a:gd name="connsiteY2" fmla="*/ 43543 h 49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1828" h="493654">
                <a:moveTo>
                  <a:pt x="0" y="0"/>
                </a:moveTo>
                <a:cubicBezTo>
                  <a:pt x="133047" y="243114"/>
                  <a:pt x="266095" y="486229"/>
                  <a:pt x="406400" y="493486"/>
                </a:cubicBezTo>
                <a:cubicBezTo>
                  <a:pt x="546705" y="500743"/>
                  <a:pt x="694266" y="272143"/>
                  <a:pt x="841828" y="435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/>
          <p:cNvSpPr/>
          <p:nvPr/>
        </p:nvSpPr>
        <p:spPr>
          <a:xfrm>
            <a:off x="6422571" y="5803900"/>
            <a:ext cx="1611086" cy="856343"/>
          </a:xfrm>
          <a:custGeom>
            <a:avLst/>
            <a:gdLst>
              <a:gd name="connsiteX0" fmla="*/ 0 w 1611086"/>
              <a:gd name="connsiteY0" fmla="*/ 856343 h 856343"/>
              <a:gd name="connsiteX1" fmla="*/ 928915 w 1611086"/>
              <a:gd name="connsiteY1" fmla="*/ 391886 h 856343"/>
              <a:gd name="connsiteX2" fmla="*/ 1611086 w 1611086"/>
              <a:gd name="connsiteY2" fmla="*/ 0 h 856343"/>
              <a:gd name="connsiteX0" fmla="*/ 0 w 1611086"/>
              <a:gd name="connsiteY0" fmla="*/ 856343 h 856343"/>
              <a:gd name="connsiteX1" fmla="*/ 928915 w 1611086"/>
              <a:gd name="connsiteY1" fmla="*/ 391886 h 856343"/>
              <a:gd name="connsiteX2" fmla="*/ 1611086 w 1611086"/>
              <a:gd name="connsiteY2" fmla="*/ 0 h 856343"/>
              <a:gd name="connsiteX0" fmla="*/ 0 w 1611086"/>
              <a:gd name="connsiteY0" fmla="*/ 856343 h 856343"/>
              <a:gd name="connsiteX1" fmla="*/ 928915 w 1611086"/>
              <a:gd name="connsiteY1" fmla="*/ 391886 h 856343"/>
              <a:gd name="connsiteX2" fmla="*/ 1611086 w 1611086"/>
              <a:gd name="connsiteY2" fmla="*/ 0 h 856343"/>
              <a:gd name="connsiteX0" fmla="*/ 0 w 1611086"/>
              <a:gd name="connsiteY0" fmla="*/ 856343 h 856343"/>
              <a:gd name="connsiteX1" fmla="*/ 928915 w 1611086"/>
              <a:gd name="connsiteY1" fmla="*/ 391886 h 856343"/>
              <a:gd name="connsiteX2" fmla="*/ 1611086 w 1611086"/>
              <a:gd name="connsiteY2" fmla="*/ 0 h 8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1086" h="856343">
                <a:moveTo>
                  <a:pt x="0" y="856343"/>
                </a:moveTo>
                <a:cubicBezTo>
                  <a:pt x="199571" y="579362"/>
                  <a:pt x="297544" y="389467"/>
                  <a:pt x="928915" y="391886"/>
                </a:cubicBezTo>
                <a:cubicBezTo>
                  <a:pt x="1560286" y="394305"/>
                  <a:pt x="1476828" y="284238"/>
                  <a:pt x="161108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80112" y="3746061"/>
            <a:ext cx="0" cy="27998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1626" y="3641959"/>
            <a:ext cx="3702992" cy="1659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626" y="5465181"/>
            <a:ext cx="3702992" cy="5582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1626" y="6021288"/>
            <a:ext cx="4046828" cy="5685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19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Sketching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141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past we’ve used features such as intercepts with the axes in order to sketch graphs.</a:t>
            </a:r>
          </a:p>
          <a:p>
            <a:r>
              <a:rPr lang="en-GB" dirty="0"/>
              <a:t>Now we can also find stationary/turning points!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7559" y="1875898"/>
                <a:ext cx="869581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By first finding the stationary points, 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59" y="1875898"/>
                <a:ext cx="8695812" cy="400110"/>
              </a:xfrm>
              <a:prstGeom prst="rect">
                <a:avLst/>
              </a:prstGeom>
              <a:blipFill>
                <a:blip r:embed="rId2"/>
                <a:stretch>
                  <a:fillRect b="-67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6989" y="2592868"/>
                <a:ext cx="403301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i="1" dirty="0"/>
              </a:p>
              <a:p>
                <a:pPr/>
                <a:r>
                  <a:rPr lang="en-GB" dirty="0"/>
                  <a:t>Turning points: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i="1" dirty="0"/>
              </a:p>
              <a:p>
                <a:pPr/>
                <a:endParaRPr lang="en-GB" i="1" dirty="0"/>
              </a:p>
              <a:p>
                <a:pPr/>
                <a:r>
                  <a:rPr lang="en-GB" dirty="0"/>
                  <a:t>We could also find roots: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89" y="2592868"/>
                <a:ext cx="4033011" cy="3139321"/>
              </a:xfrm>
              <a:prstGeom prst="rect">
                <a:avLst/>
              </a:prstGeom>
              <a:blipFill>
                <a:blip r:embed="rId3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02323" y="2455290"/>
            <a:ext cx="3940858" cy="42240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Turning Points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32040" y="4622366"/>
            <a:ext cx="3312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88224" y="2852936"/>
            <a:ext cx="3076" cy="382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4408" y="44075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4407520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8204" y="247192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04" y="2471926"/>
                <a:ext cx="36004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865206" y="5393631"/>
                <a:ext cx="1268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(2,−4)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06" y="5393631"/>
                <a:ext cx="126872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/>
          <p:cNvSpPr/>
          <p:nvPr/>
        </p:nvSpPr>
        <p:spPr>
          <a:xfrm>
            <a:off x="5500914" y="3599543"/>
            <a:ext cx="2641600" cy="2423886"/>
          </a:xfrm>
          <a:custGeom>
            <a:avLst/>
            <a:gdLst>
              <a:gd name="connsiteX0" fmla="*/ 0 w 2641600"/>
              <a:gd name="connsiteY0" fmla="*/ 2423886 h 2423886"/>
              <a:gd name="connsiteX1" fmla="*/ 1074057 w 2641600"/>
              <a:gd name="connsiteY1" fmla="*/ 1016000 h 2423886"/>
              <a:gd name="connsiteX2" fmla="*/ 1814286 w 2641600"/>
              <a:gd name="connsiteY2" fmla="*/ 1814286 h 2423886"/>
              <a:gd name="connsiteX3" fmla="*/ 2641600 w 2641600"/>
              <a:gd name="connsiteY3" fmla="*/ 0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0" h="2423886">
                <a:moveTo>
                  <a:pt x="0" y="2423886"/>
                </a:moveTo>
                <a:cubicBezTo>
                  <a:pt x="385838" y="1770743"/>
                  <a:pt x="771676" y="1117600"/>
                  <a:pt x="1074057" y="1016000"/>
                </a:cubicBezTo>
                <a:cubicBezTo>
                  <a:pt x="1376438" y="914400"/>
                  <a:pt x="1553029" y="1983619"/>
                  <a:pt x="1814286" y="1814286"/>
                </a:cubicBezTo>
                <a:cubicBezTo>
                  <a:pt x="2075543" y="1644953"/>
                  <a:pt x="2358571" y="822476"/>
                  <a:pt x="2641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7622138" y="4603385"/>
                <a:ext cx="433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138" y="4603385"/>
                <a:ext cx="4332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437716" y="2455290"/>
            <a:ext cx="4301016" cy="42240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Graph</a:t>
            </a:r>
          </a:p>
        </p:txBody>
      </p:sp>
    </p:spTree>
    <p:extLst>
      <p:ext uri="{BB962C8B-B14F-4D97-AF65-F5344CB8AC3E}">
        <p14:creationId xmlns:p14="http://schemas.microsoft.com/office/powerpoint/2010/main" val="35255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43102" y="828253"/>
                <a:ext cx="8189337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By finding the turning points, 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−27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02" y="828253"/>
                <a:ext cx="8189337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02060" y="2657500"/>
                <a:ext cx="4320480" cy="1726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−27=0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  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=−54</m:t>
                    </m:r>
                  </m:oMath>
                </a14:m>
                <a:br>
                  <a:rPr lang="en-GB" b="0" dirty="0"/>
                </a:br>
                <a:r>
                  <a:rPr lang="en-GB" b="0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=−3  →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=54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60" y="2657500"/>
                <a:ext cx="4320480" cy="1726242"/>
              </a:xfrm>
              <a:prstGeom prst="rect">
                <a:avLst/>
              </a:prstGeom>
              <a:blipFill>
                <a:blip r:embed="rId3"/>
                <a:stretch>
                  <a:fillRect l="-1271" b="-4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525640" y="4063566"/>
            <a:ext cx="3312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181824" y="2294136"/>
            <a:ext cx="3076" cy="382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838008" y="38487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008" y="3848720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001804" y="191312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804" y="1913126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934806" y="3323531"/>
                <a:ext cx="1268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−3,54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06" y="3323531"/>
                <a:ext cx="12687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/>
          <p:cNvSpPr/>
          <p:nvPr/>
        </p:nvSpPr>
        <p:spPr>
          <a:xfrm>
            <a:off x="4732564" y="2678793"/>
            <a:ext cx="2641600" cy="2423886"/>
          </a:xfrm>
          <a:custGeom>
            <a:avLst/>
            <a:gdLst>
              <a:gd name="connsiteX0" fmla="*/ 0 w 2641600"/>
              <a:gd name="connsiteY0" fmla="*/ 2423886 h 2423886"/>
              <a:gd name="connsiteX1" fmla="*/ 1074057 w 2641600"/>
              <a:gd name="connsiteY1" fmla="*/ 1016000 h 2423886"/>
              <a:gd name="connsiteX2" fmla="*/ 1814286 w 2641600"/>
              <a:gd name="connsiteY2" fmla="*/ 1814286 h 2423886"/>
              <a:gd name="connsiteX3" fmla="*/ 2641600 w 2641600"/>
              <a:gd name="connsiteY3" fmla="*/ 0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0" h="2423886">
                <a:moveTo>
                  <a:pt x="0" y="2423886"/>
                </a:moveTo>
                <a:cubicBezTo>
                  <a:pt x="385838" y="1770743"/>
                  <a:pt x="771676" y="1117600"/>
                  <a:pt x="1074057" y="1016000"/>
                </a:cubicBezTo>
                <a:cubicBezTo>
                  <a:pt x="1376438" y="914400"/>
                  <a:pt x="1553029" y="1983619"/>
                  <a:pt x="1814286" y="1814286"/>
                </a:cubicBezTo>
                <a:cubicBezTo>
                  <a:pt x="2075543" y="1644953"/>
                  <a:pt x="2358571" y="822476"/>
                  <a:pt x="2641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144534" y="4514655"/>
                <a:ext cx="1268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3,−54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534" y="4514655"/>
                <a:ext cx="12687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66584" y="1457489"/>
            <a:ext cx="8165856" cy="4995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93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4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48984" y="711007"/>
            <a:ext cx="3154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(Questions on worksheet provided)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128" y="1255082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03942" y="1130665"/>
                <a:ext cx="3761732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[Set 4 Paper 2 Q22] A sketch of </a:t>
                </a:r>
                <a14:m>
                  <m:oMath xmlns:m="http://schemas.openxmlformats.org/officeDocument/2006/math">
                    <m:r>
                      <a:rPr lang="en-GB" sz="1400" i="1"/>
                      <m:t>𝑦</m:t>
                    </m:r>
                    <m:r>
                      <a:rPr lang="en-GB" sz="1400" i="1"/>
                      <m:t>=</m:t>
                    </m:r>
                    <m:r>
                      <a:rPr lang="en-GB" sz="1400" i="1"/>
                      <m:t>𝑓</m:t>
                    </m:r>
                    <m:d>
                      <m:dPr>
                        <m:ctrlPr>
                          <a:rPr lang="en-GB" sz="1400" i="1"/>
                        </m:ctrlPr>
                      </m:dPr>
                      <m:e>
                        <m:r>
                          <a:rPr lang="en-GB" sz="1400" i="1"/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i="1"/>
                      <m:t>𝑓</m:t>
                    </m:r>
                    <m:r>
                      <a:rPr lang="en-GB" sz="1400" i="1"/>
                      <m:t>(</m:t>
                    </m:r>
                    <m:r>
                      <a:rPr lang="en-GB" sz="1400" i="1"/>
                      <m:t>𝑥</m:t>
                    </m:r>
                    <m:r>
                      <a:rPr lang="en-GB" sz="1400" i="1"/>
                      <m:t>)</m:t>
                    </m:r>
                  </m:oMath>
                </a14:m>
                <a:r>
                  <a:rPr lang="en-GB" sz="1400" dirty="0"/>
                  <a:t> is a cubic function, is shown.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There is a maximum point at </a:t>
                </a:r>
                <a14:m>
                  <m:oMath xmlns:m="http://schemas.openxmlformats.org/officeDocument/2006/math">
                    <m:r>
                      <a:rPr lang="en-GB" sz="1400" i="1"/>
                      <m:t>𝐴</m:t>
                    </m:r>
                    <m:d>
                      <m:dPr>
                        <m:ctrlPr>
                          <a:rPr lang="en-GB" sz="1400" i="1"/>
                        </m:ctrlPr>
                      </m:dPr>
                      <m:e>
                        <m:r>
                          <a:rPr lang="en-GB" sz="1400" i="1"/>
                          <m:t>2,10</m:t>
                        </m:r>
                      </m:e>
                    </m:d>
                  </m:oMath>
                </a14:m>
                <a:r>
                  <a:rPr lang="en-GB" sz="1400" dirty="0"/>
                  <a:t>.</a:t>
                </a:r>
                <a:br>
                  <a:rPr lang="en-GB" sz="1400" dirty="0"/>
                </a:br>
                <a:r>
                  <a:rPr lang="en-GB" sz="1400" dirty="0"/>
                  <a:t>(a) Write down the equation of the tangent to the curve at </a:t>
                </a:r>
                <a14:m>
                  <m:oMath xmlns:m="http://schemas.openxmlformats.org/officeDocument/2006/math">
                    <m:r>
                      <a:rPr lang="en-GB" sz="1400" i="1"/>
                      <m:t>𝐴</m:t>
                    </m:r>
                  </m:oMath>
                </a14:m>
                <a:r>
                  <a:rPr lang="en-GB" sz="1400" dirty="0"/>
                  <a:t>.    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br>
                  <a:rPr lang="en-GB" sz="1400" dirty="0"/>
                </a:br>
                <a:r>
                  <a:rPr lang="en-GB" sz="1400" dirty="0"/>
                  <a:t>(b) Write down the equation of the normal to the curve at </a:t>
                </a:r>
                <a14:m>
                  <m:oMath xmlns:m="http://schemas.openxmlformats.org/officeDocument/2006/math">
                    <m:r>
                      <a:rPr lang="en-GB" sz="1400" i="1"/>
                      <m:t>𝐴</m:t>
                    </m:r>
                  </m:oMath>
                </a14:m>
                <a:r>
                  <a:rPr lang="en-GB" sz="1400" dirty="0"/>
                  <a:t>.   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br>
                  <a:rPr lang="en-GB" sz="1400" dirty="0"/>
                </a:br>
                <a:r>
                  <a:rPr lang="en-GB" sz="1400" dirty="0"/>
                  <a:t>(c) Circle the word that describes the cubic function when </a:t>
                </a:r>
                <a14:m>
                  <m:oMath xmlns:m="http://schemas.openxmlformats.org/officeDocument/2006/math">
                    <m:r>
                      <a:rPr lang="en-GB" sz="1400" i="1"/>
                      <m:t>𝑥</m:t>
                    </m:r>
                    <m:r>
                      <a:rPr lang="en-GB" sz="1400" i="1"/>
                      <m:t>&lt;2</m:t>
                    </m:r>
                  </m:oMath>
                </a14:m>
                <a:r>
                  <a:rPr lang="en-GB" sz="1400" dirty="0"/>
                  <a:t>.</a:t>
                </a:r>
                <a:br>
                  <a:rPr lang="en-GB" sz="1400" dirty="0"/>
                </a:br>
                <a:r>
                  <a:rPr lang="en-GB" sz="1400" dirty="0"/>
                  <a:t>       positive    negative     increasing     decreasing</a:t>
                </a:r>
                <a:br>
                  <a:rPr lang="en-GB" sz="1400" dirty="0"/>
                </a:br>
                <a:r>
                  <a:rPr lang="en-GB" sz="1400" b="1" dirty="0"/>
                  <a:t>increasing</a:t>
                </a:r>
                <a:endParaRPr lang="en-GB" sz="14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42" y="1130665"/>
                <a:ext cx="3761732" cy="4832092"/>
              </a:xfrm>
              <a:prstGeom prst="rect">
                <a:avLst/>
              </a:prstGeom>
              <a:blipFill>
                <a:blip r:embed="rId2"/>
                <a:stretch>
                  <a:fillRect l="-485" t="-126" r="-971" b="-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0" y="1772816"/>
            <a:ext cx="3067879" cy="20449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99338" y="835866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978399" y="769035"/>
                <a:ext cx="4164457" cy="575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[June 2013 Paper 2 Q8] A sketch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shown. There are stationary points 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400" dirty="0"/>
                  <a:t>(a) Write down the equation of the tangent to the curve at </a:t>
                </a:r>
                <a14:m>
                  <m:oMath xmlns:m="http://schemas.openxmlformats.org/officeDocument/2006/math">
                    <m:r>
                      <a:rPr lang="en-GB" sz="1400" i="1"/>
                      <m:t>𝐴</m:t>
                    </m:r>
                  </m:oMath>
                </a14:m>
                <a:r>
                  <a:rPr lang="en-GB" sz="1400" dirty="0"/>
                  <a:t>.             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br>
                  <a:rPr lang="en-GB" sz="1400" dirty="0"/>
                </a:br>
                <a:r>
                  <a:rPr lang="en-GB" sz="1400" dirty="0"/>
                  <a:t>(b) Write down the equation of the normal to the curve at </a:t>
                </a:r>
                <a14:m>
                  <m:oMath xmlns:m="http://schemas.openxmlformats.org/officeDocument/2006/math">
                    <m:r>
                      <a:rPr lang="en-GB" sz="1400" i="1"/>
                      <m:t>𝐵</m:t>
                    </m:r>
                  </m:oMath>
                </a14:m>
                <a:r>
                  <a:rPr lang="en-GB" sz="1400" dirty="0"/>
                  <a:t>.           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br>
                  <a:rPr lang="en-GB" sz="1400" dirty="0"/>
                </a:br>
                <a:r>
                  <a:rPr lang="en-GB" sz="1400" dirty="0"/>
                  <a:t>(c) Circle the range of values of </a:t>
                </a:r>
                <a14:m>
                  <m:oMath xmlns:m="http://schemas.openxmlformats.org/officeDocument/2006/math">
                    <m:r>
                      <a:rPr lang="en-GB" sz="1400" i="1"/>
                      <m:t>𝑥</m:t>
                    </m:r>
                  </m:oMath>
                </a14:m>
                <a:r>
                  <a:rPr lang="en-GB" sz="1400" dirty="0"/>
                  <a:t> for which </a:t>
                </a:r>
                <a14:m>
                  <m:oMath xmlns:m="http://schemas.openxmlformats.org/officeDocument/2006/math">
                    <m:r>
                      <a:rPr lang="en-GB" sz="1400" i="1"/>
                      <m:t>𝑓</m:t>
                    </m:r>
                    <m:d>
                      <m:dPr>
                        <m:ctrlPr>
                          <a:rPr lang="en-GB" sz="1400" i="1"/>
                        </m:ctrlPr>
                      </m:dPr>
                      <m:e>
                        <m:r>
                          <a:rPr lang="en-GB" sz="1400" i="1"/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is an increasing function.</a:t>
                </a:r>
                <a:br>
                  <a:rPr lang="en-GB" sz="1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/>
                        <m:t>𝑥</m:t>
                      </m:r>
                      <m:r>
                        <a:rPr lang="en-GB" sz="1400" i="1"/>
                        <m:t>&lt;−2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i="1" smtClean="0"/>
                        <m:t>−</m:t>
                      </m:r>
                      <m:r>
                        <a:rPr lang="en-GB" sz="1400" i="1"/>
                        <m:t>2&lt;</m:t>
                      </m:r>
                      <m:r>
                        <a:rPr lang="en-GB" sz="1400" i="1"/>
                        <m:t>𝑥</m:t>
                      </m:r>
                      <m:r>
                        <a:rPr lang="en-GB" sz="1400" i="1"/>
                        <m:t>&lt;1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i="1"/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/>
                        <m:t>−3&lt;</m:t>
                      </m:r>
                      <m:r>
                        <a:rPr lang="en-GB" sz="1400" i="1"/>
                        <m:t>𝑥</m:t>
                      </m:r>
                      <m:r>
                        <a:rPr lang="en-GB" sz="1400" i="1"/>
                        <m:t>&lt;6       </m:t>
                      </m:r>
                    </m:oMath>
                    <m:oMath xmlns:m="http://schemas.openxmlformats.org/officeDocument/2006/math">
                      <m:r>
                        <a:rPr lang="en-GB" sz="1400" i="1"/>
                        <m:t> </m:t>
                      </m:r>
                      <m:r>
                        <a:rPr lang="en-GB" sz="1400" i="1"/>
                        <m:t>𝑥</m:t>
                      </m:r>
                      <m:r>
                        <a:rPr lang="en-GB" sz="1400" i="1"/>
                        <m:t>&gt;1</m:t>
                      </m:r>
                    </m:oMath>
                  </m:oMathPara>
                </a14:m>
                <a:endParaRPr lang="en-GB" sz="1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99" y="769035"/>
                <a:ext cx="4164457" cy="5755422"/>
              </a:xfrm>
              <a:prstGeom prst="rect">
                <a:avLst/>
              </a:prstGeom>
              <a:blipFill>
                <a:blip r:embed="rId4"/>
                <a:stretch>
                  <a:fillRect l="-439" t="-212" r="-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22" y="1662566"/>
            <a:ext cx="3248478" cy="259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042984" y="4362558"/>
            <a:ext cx="1090741" cy="2380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0873" y="4802091"/>
            <a:ext cx="1090741" cy="2380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0405" y="5724739"/>
            <a:ext cx="1090741" cy="2380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0192" y="6165304"/>
            <a:ext cx="1462683" cy="3307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00193" y="4636718"/>
            <a:ext cx="862608" cy="240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0193" y="5088954"/>
            <a:ext cx="862608" cy="240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17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4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70" y="819654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60399" y="718279"/>
                <a:ext cx="3577771" cy="526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[Set 2 Paper 2 Q12] A curve has equation </a:t>
                </a:r>
                <a:b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+24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−16</m:t>
                      </m:r>
                    </m:oMath>
                  </m:oMathPara>
                </a14:m>
                <a:endParaRPr lang="en-GB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Work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GB" sz="1400" b="1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400" b="1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𝟐𝟒</m:t>
                    </m:r>
                  </m:oMath>
                </a14:m>
                <a:b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Work out the coordinates of the two stationary points on the curve.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→   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→  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400" dirty="0"/>
                  <a:t>[Set 1 Paper 2 Q14] (a) Work out the stationary points on the curve </a:t>
                </a:r>
                <a14:m>
                  <m:oMath xmlns:m="http://schemas.openxmlformats.org/officeDocument/2006/math">
                    <m:r>
                      <a:rPr lang="en-GB" sz="1400" i="1"/>
                      <m:t>𝑦</m:t>
                    </m:r>
                    <m:r>
                      <a:rPr lang="en-GB" sz="1400" i="1"/>
                      <m:t>=</m:t>
                    </m:r>
                    <m:sSup>
                      <m:sSupPr>
                        <m:ctrlPr>
                          <a:rPr lang="en-GB" sz="1400" i="1"/>
                        </m:ctrlPr>
                      </m:sSupPr>
                      <m:e>
                        <m:r>
                          <a:rPr lang="en-GB" sz="1400" i="1"/>
                          <m:t>𝑥</m:t>
                        </m:r>
                      </m:e>
                      <m:sup>
                        <m:r>
                          <a:rPr lang="en-GB" sz="1400" i="1"/>
                          <m:t>3</m:t>
                        </m:r>
                      </m:sup>
                    </m:sSup>
                    <m:r>
                      <a:rPr lang="en-GB" sz="1400" i="1"/>
                      <m:t>−12</m:t>
                    </m:r>
                    <m:r>
                      <a:rPr lang="en-GB" sz="1400" i="1"/>
                      <m:t>𝑥</m:t>
                    </m:r>
                  </m:oMath>
                </a14:m>
                <a:r>
                  <a:rPr lang="en-GB" sz="1400" dirty="0"/>
                  <a:t>.</a:t>
                </a:r>
                <a:br>
                  <a:rPr lang="en-GB" sz="1400" dirty="0"/>
                </a:br>
                <a:r>
                  <a:rPr lang="en-GB" sz="1400" dirty="0"/>
                  <a:t>(b) Sketch the curve </a:t>
                </a:r>
                <a14:m>
                  <m:oMath xmlns:m="http://schemas.openxmlformats.org/officeDocument/2006/math">
                    <m:r>
                      <a:rPr lang="en-GB" sz="1400" i="1"/>
                      <m:t>𝑦</m:t>
                    </m:r>
                    <m:r>
                      <a:rPr lang="en-GB" sz="1400" i="1"/>
                      <m:t>=</m:t>
                    </m:r>
                    <m:sSup>
                      <m:sSupPr>
                        <m:ctrlPr>
                          <a:rPr lang="en-GB" sz="1400" i="1"/>
                        </m:ctrlPr>
                      </m:sSupPr>
                      <m:e>
                        <m:r>
                          <a:rPr lang="en-GB" sz="1400" i="1"/>
                          <m:t>𝑥</m:t>
                        </m:r>
                      </m:e>
                      <m:sup>
                        <m:r>
                          <a:rPr lang="en-GB" sz="1400" i="1"/>
                          <m:t>3</m:t>
                        </m:r>
                      </m:sup>
                    </m:sSup>
                    <m:r>
                      <a:rPr lang="en-GB" sz="1400" i="1"/>
                      <m:t>−12</m:t>
                    </m:r>
                    <m:r>
                      <a:rPr lang="en-GB" sz="1400" i="1"/>
                      <m:t>𝑥</m:t>
                    </m:r>
                  </m:oMath>
                </a14:m>
                <a:endPara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→  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→  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m:oMathPara>
                </a14:m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Roots: When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br>
                  <a:rPr lang="en-GB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𝒐𝒓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=+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e>
                      </m:rad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𝒐𝒓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e>
                      </m:rad>
                    </m:oMath>
                  </m:oMathPara>
                </a14:m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718279"/>
                <a:ext cx="3577771" cy="5265737"/>
              </a:xfrm>
              <a:prstGeom prst="rect">
                <a:avLst/>
              </a:prstGeom>
              <a:blipFill>
                <a:blip r:embed="rId2"/>
                <a:stretch>
                  <a:fillRect l="-511" t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8215" y="3501008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40155" y="4870850"/>
            <a:ext cx="0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43085" y="5895843"/>
            <a:ext cx="1990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367110" y="4539275"/>
                <a:ext cx="3935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10" y="4539275"/>
                <a:ext cx="393576" cy="338554"/>
              </a:xfrm>
              <a:prstGeom prst="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525582" y="5711177"/>
                <a:ext cx="3935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82" y="5711177"/>
                <a:ext cx="39357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/>
          <p:cNvSpPr/>
          <p:nvPr/>
        </p:nvSpPr>
        <p:spPr>
          <a:xfrm>
            <a:off x="3730172" y="5239657"/>
            <a:ext cx="1669143" cy="1306286"/>
          </a:xfrm>
          <a:custGeom>
            <a:avLst/>
            <a:gdLst>
              <a:gd name="connsiteX0" fmla="*/ 0 w 1669143"/>
              <a:gd name="connsiteY0" fmla="*/ 1306286 h 1306286"/>
              <a:gd name="connsiteX1" fmla="*/ 420914 w 1669143"/>
              <a:gd name="connsiteY1" fmla="*/ 159657 h 1306286"/>
              <a:gd name="connsiteX2" fmla="*/ 812800 w 1669143"/>
              <a:gd name="connsiteY2" fmla="*/ 667657 h 1306286"/>
              <a:gd name="connsiteX3" fmla="*/ 1204686 w 1669143"/>
              <a:gd name="connsiteY3" fmla="*/ 1146628 h 1306286"/>
              <a:gd name="connsiteX4" fmla="*/ 1669143 w 1669143"/>
              <a:gd name="connsiteY4" fmla="*/ 0 h 1306286"/>
              <a:gd name="connsiteX0" fmla="*/ 0 w 1669143"/>
              <a:gd name="connsiteY0" fmla="*/ 1306286 h 1306286"/>
              <a:gd name="connsiteX1" fmla="*/ 420914 w 1669143"/>
              <a:gd name="connsiteY1" fmla="*/ 159657 h 1306286"/>
              <a:gd name="connsiteX2" fmla="*/ 812800 w 1669143"/>
              <a:gd name="connsiteY2" fmla="*/ 667657 h 1306286"/>
              <a:gd name="connsiteX3" fmla="*/ 1204686 w 1669143"/>
              <a:gd name="connsiteY3" fmla="*/ 1146628 h 1306286"/>
              <a:gd name="connsiteX4" fmla="*/ 1669143 w 1669143"/>
              <a:gd name="connsiteY4" fmla="*/ 0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143" h="1306286">
                <a:moveTo>
                  <a:pt x="0" y="1306286"/>
                </a:moveTo>
                <a:cubicBezTo>
                  <a:pt x="142723" y="786190"/>
                  <a:pt x="285447" y="266095"/>
                  <a:pt x="420914" y="159657"/>
                </a:cubicBezTo>
                <a:cubicBezTo>
                  <a:pt x="556381" y="53219"/>
                  <a:pt x="714069" y="439367"/>
                  <a:pt x="812800" y="667657"/>
                </a:cubicBezTo>
                <a:cubicBezTo>
                  <a:pt x="911531" y="895947"/>
                  <a:pt x="1061962" y="1257904"/>
                  <a:pt x="1204686" y="1146628"/>
                </a:cubicBezTo>
                <a:cubicBezTo>
                  <a:pt x="1347410" y="1035352"/>
                  <a:pt x="1508276" y="517676"/>
                  <a:pt x="166914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738778" y="5133331"/>
                <a:ext cx="5364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−2,16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778" y="5133331"/>
                <a:ext cx="536458" cy="261610"/>
              </a:xfrm>
              <a:prstGeom prst="rect">
                <a:avLst/>
              </a:prstGeom>
              <a:blipFill>
                <a:blip r:embed="rId5"/>
                <a:stretch>
                  <a:fillRect r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668395" y="6397932"/>
                <a:ext cx="6813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2,−16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395" y="6397932"/>
                <a:ext cx="681302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760686" y="698435"/>
                <a:ext cx="4230914" cy="3369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[Set 3 Paper 1] A curve has equation </a:t>
                </a:r>
                <a:b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b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 out the coordinates of any stationary points on this curve and determine their nature.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1400" b="1" dirty="0"/>
                </a:br>
                <a:r>
                  <a:rPr lang="en-GB" sz="1400" b="1" dirty="0"/>
                  <a:t>We can justify that this is an inflection point either by:</a:t>
                </a:r>
              </a:p>
              <a:p>
                <a:r>
                  <a:rPr lang="en-GB" sz="1400" b="1" dirty="0"/>
                  <a:t>a) Seeing that gradient 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400" b="1" dirty="0"/>
                  <a:t> are both positive or</a:t>
                </a:r>
              </a:p>
              <a:p>
                <a:r>
                  <a:rPr lang="en-GB" sz="1400" b="1" dirty="0"/>
                  <a:t>b) Using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 for all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to show that the function is an increasing one.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86" y="698435"/>
                <a:ext cx="4230914" cy="3369897"/>
              </a:xfrm>
              <a:prstGeom prst="rect">
                <a:avLst/>
              </a:prstGeom>
              <a:blipFill>
                <a:blip r:embed="rId7"/>
                <a:stretch>
                  <a:fillRect l="-432" t="-362" b="-1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383878" y="746036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61568" y="1278954"/>
            <a:ext cx="1618902" cy="3498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47663" y="2189474"/>
            <a:ext cx="1795611" cy="11823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9398" y="4249402"/>
            <a:ext cx="5144502" cy="2418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60032" y="1617098"/>
            <a:ext cx="4080768" cy="2418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16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4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70" y="819654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73100" y="734536"/>
                <a:ext cx="4140200" cy="6364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[Specimen Paper 1 Q13] (a) Work out the coordinates of the stationary point for the curve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GB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has no real solutions.</a:t>
                </a:r>
              </a:p>
              <a:p>
                <a:endParaRPr lang="en-GB" sz="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The minimum point is above the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-axis, so the curve never crosses/touches the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-axis.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[Jan 2013 Paper 1 Q13] </a:t>
                </a:r>
                <a14:m>
                  <m:oMath xmlns:m="http://schemas.openxmlformats.org/officeDocument/2006/math">
                    <m:r>
                      <a:rPr lang="en-GB" sz="1400" i="1"/>
                      <m:t>𝑦</m:t>
                    </m:r>
                    <m:r>
                      <a:rPr lang="en-GB" sz="1400" i="1"/>
                      <m:t>=2</m:t>
                    </m:r>
                    <m:sSup>
                      <m:sSupPr>
                        <m:ctrlPr>
                          <a:rPr lang="en-GB" sz="1400" i="1"/>
                        </m:ctrlPr>
                      </m:sSupPr>
                      <m:e>
                        <m:r>
                          <a:rPr lang="en-GB" sz="1400" i="1"/>
                          <m:t>𝑥</m:t>
                        </m:r>
                      </m:e>
                      <m:sup>
                        <m:r>
                          <a:rPr lang="en-GB" sz="1400" i="1"/>
                          <m:t>3</m:t>
                        </m:r>
                      </m:sup>
                    </m:sSup>
                    <m:r>
                      <a:rPr lang="en-GB" sz="1400" i="1"/>
                      <m:t>−12</m:t>
                    </m:r>
                    <m:sSup>
                      <m:sSupPr>
                        <m:ctrlPr>
                          <a:rPr lang="en-GB" sz="1400" i="1"/>
                        </m:ctrlPr>
                      </m:sSupPr>
                      <m:e>
                        <m:r>
                          <a:rPr lang="en-GB" sz="1400" i="1"/>
                          <m:t>𝑥</m:t>
                        </m:r>
                      </m:e>
                      <m:sup>
                        <m:r>
                          <a:rPr lang="en-GB" sz="1400" i="1"/>
                          <m:t>2</m:t>
                        </m:r>
                      </m:sup>
                    </m:sSup>
                    <m:r>
                      <a:rPr lang="en-GB" sz="1400" i="1"/>
                      <m:t>+24</m:t>
                    </m:r>
                    <m:r>
                      <a:rPr lang="en-GB" sz="1400" i="1"/>
                      <m:t>𝑥</m:t>
                    </m:r>
                    <m:r>
                      <a:rPr lang="en-GB" sz="1400" i="1"/>
                      <m:t>−11</m:t>
                    </m:r>
                  </m:oMath>
                </a14:m>
                <a:br>
                  <a:rPr lang="en-GB" sz="1400" dirty="0"/>
                </a:br>
                <a:r>
                  <a:rPr lang="en-GB" sz="1400" dirty="0"/>
                  <a:t>(a) Work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/>
                        </m:ctrlPr>
                      </m:fPr>
                      <m:num>
                        <m:r>
                          <a:rPr lang="en-GB" sz="1400" i="1"/>
                          <m:t>𝑑𝑦</m:t>
                        </m:r>
                      </m:num>
                      <m:den>
                        <m:r>
                          <a:rPr lang="en-GB" sz="1400" i="1"/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, giving your answer in the form 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sz="1400" i="1"/>
                        </m:ctrlPr>
                      </m:fPr>
                      <m:num>
                        <m:r>
                          <a:rPr lang="en-GB" sz="1400" i="1"/>
                          <m:t>𝑑𝑦</m:t>
                        </m:r>
                      </m:num>
                      <m:den>
                        <m:r>
                          <a:rPr lang="en-GB" sz="1400" i="1"/>
                          <m:t>𝑑𝑥</m:t>
                        </m:r>
                      </m:den>
                    </m:f>
                    <m:r>
                      <a:rPr lang="en-GB" sz="1400" i="1"/>
                      <m:t>=</m:t>
                    </m:r>
                    <m:r>
                      <a:rPr lang="en-GB" sz="1400" i="1"/>
                      <m:t>𝑎</m:t>
                    </m:r>
                    <m:sSup>
                      <m:sSupPr>
                        <m:ctrlPr>
                          <a:rPr lang="en-GB" sz="1400" i="1"/>
                        </m:ctrlPr>
                      </m:sSupPr>
                      <m:e>
                        <m:d>
                          <m:dPr>
                            <m:ctrlPr>
                              <a:rPr lang="en-GB" sz="1400" i="1"/>
                            </m:ctrlPr>
                          </m:dPr>
                          <m:e>
                            <m:r>
                              <a:rPr lang="en-GB" sz="1400" i="1"/>
                              <m:t>𝑥</m:t>
                            </m:r>
                            <m:r>
                              <a:rPr lang="en-GB" sz="1400" i="1"/>
                              <m:t>−</m:t>
                            </m:r>
                            <m:r>
                              <a:rPr lang="en-GB" sz="1400" i="1"/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1400" i="1"/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i="1"/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i="1"/>
                      <m:t>𝑏</m:t>
                    </m:r>
                  </m:oMath>
                </a14:m>
                <a:r>
                  <a:rPr lang="en-GB" sz="1400" dirty="0"/>
                  <a:t> are integers.</a:t>
                </a:r>
                <a:br>
                  <a:rPr lang="en-GB" sz="1400" dirty="0"/>
                </a:br>
                <a:r>
                  <a:rPr lang="en-GB" sz="1400" dirty="0"/>
                  <a:t>(b) Hence, or otherwise, work out the coordinates of the stationary point of </a:t>
                </a:r>
                <a:br>
                  <a:rPr lang="en-GB" sz="1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/>
                        <m:t>𝑦</m:t>
                      </m:r>
                      <m:r>
                        <a:rPr lang="en-GB" sz="1400" i="1"/>
                        <m:t>=2</m:t>
                      </m:r>
                      <m:sSup>
                        <m:sSupPr>
                          <m:ctrlPr>
                            <a:rPr lang="en-GB" sz="1400" i="1"/>
                          </m:ctrlPr>
                        </m:sSupPr>
                        <m:e>
                          <m:r>
                            <a:rPr lang="en-GB" sz="1400" i="1"/>
                            <m:t>𝑥</m:t>
                          </m:r>
                        </m:e>
                        <m:sup>
                          <m:r>
                            <a:rPr lang="en-GB" sz="1400" i="1"/>
                            <m:t>3</m:t>
                          </m:r>
                        </m:sup>
                      </m:sSup>
                      <m:r>
                        <a:rPr lang="en-GB" sz="1400" i="1"/>
                        <m:t>−12</m:t>
                      </m:r>
                      <m:sSup>
                        <m:sSupPr>
                          <m:ctrlPr>
                            <a:rPr lang="en-GB" sz="1400" i="1"/>
                          </m:ctrlPr>
                        </m:sSupPr>
                        <m:e>
                          <m:r>
                            <a:rPr lang="en-GB" sz="1400" i="1"/>
                            <m:t>𝑥</m:t>
                          </m:r>
                        </m:e>
                        <m:sup>
                          <m:r>
                            <a:rPr lang="en-GB" sz="1400" i="1"/>
                            <m:t>2</m:t>
                          </m:r>
                        </m:sup>
                      </m:sSup>
                      <m:r>
                        <a:rPr lang="en-GB" sz="1400" i="1"/>
                        <m:t>+24</m:t>
                      </m:r>
                      <m:r>
                        <a:rPr lang="en-GB" sz="1400" i="1"/>
                        <m:t>𝑥</m:t>
                      </m:r>
                      <m:r>
                        <a:rPr lang="en-GB" sz="1400" i="1"/>
                        <m:t>−11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(c) Explain how you know that this stationary point is a point of inflection.</a:t>
                </a:r>
              </a:p>
              <a:p>
                <a:endParaRPr lang="en-GB" sz="1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400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/>
              </a:p>
              <a:p>
                <a:endParaRPr lang="en-GB" sz="1400" b="1" dirty="0"/>
              </a:p>
              <a:p>
                <a:r>
                  <a:rPr lang="en-GB" sz="1400" b="1" dirty="0"/>
                  <a:t>Since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 for all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, function is increasing, so stationary point is a point of inflection.</a:t>
                </a:r>
                <a:endParaRPr lang="en-GB" sz="1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734536"/>
                <a:ext cx="4140200" cy="6364884"/>
              </a:xfrm>
              <a:prstGeom prst="rect">
                <a:avLst/>
              </a:prstGeom>
              <a:blipFill>
                <a:blip r:embed="rId2"/>
                <a:stretch>
                  <a:fillRect l="-441" t="-96" r="-1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6070" y="2924944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511800" y="720290"/>
                <a:ext cx="3376364" cy="2405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[June 2012 Paper 2 Q23] The curve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such that </a:t>
                </a:r>
                <a:b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stationary points of the curve are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 the nature of each stationary point. You </a:t>
                </a:r>
                <a:r>
                  <a:rPr lang="en-GB" sz="16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must</a:t>
                </a:r>
                <a:r>
                  <a:rPr lang="en-GB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show your working.</a:t>
                </a:r>
                <a:endParaRPr lang="en-GB" sz="16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00" y="720290"/>
                <a:ext cx="3376364" cy="2405659"/>
              </a:xfrm>
              <a:prstGeom prst="rect">
                <a:avLst/>
              </a:prstGeom>
              <a:blipFill>
                <a:blip r:embed="rId3"/>
                <a:stretch>
                  <a:fillRect l="-903" t="-759" b="-2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986" y="3192264"/>
            <a:ext cx="3855121" cy="2161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5645" y="798021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232" y="1477398"/>
            <a:ext cx="3928368" cy="1291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5516" y="4941168"/>
            <a:ext cx="3945384" cy="1866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64854" y="3148892"/>
            <a:ext cx="3939446" cy="22359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3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89635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 a straight line, the gradient is </a:t>
            </a:r>
            <a:r>
              <a:rPr lang="en-GB" sz="2000" b="1" dirty="0"/>
              <a:t>constant</a:t>
            </a:r>
            <a:r>
              <a:rPr lang="en-GB" sz="2000" dirty="0"/>
              <a:t>: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0947" y="1594884"/>
            <a:ext cx="638755" cy="1194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7896156">
                <a:off x="63002" y="2011170"/>
                <a:ext cx="15472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96156">
                <a:off x="63002" y="2011170"/>
                <a:ext cx="1547286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/>
          <p:cNvSpPr/>
          <p:nvPr/>
        </p:nvSpPr>
        <p:spPr>
          <a:xfrm>
            <a:off x="1381120" y="2090326"/>
            <a:ext cx="56911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10985" y="2032941"/>
                <a:ext cx="1236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85" y="2032941"/>
                <a:ext cx="12362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3389350"/>
                <a:ext cx="316835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However, for a curve </a:t>
                </a:r>
                <a:r>
                  <a:rPr lang="en-GB" sz="2000" b="1" dirty="0"/>
                  <a:t>the gradient varies</a:t>
                </a:r>
                <a:r>
                  <a:rPr lang="en-GB" sz="2000" dirty="0"/>
                  <a:t>. We can no longer have a single value for the gradient; </a:t>
                </a:r>
                <a:r>
                  <a:rPr lang="en-GB" sz="2000" b="1" dirty="0"/>
                  <a:t>we ideally want an expression in terms of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that gives us the gradient for any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(unsurprisingly known as the </a:t>
                </a:r>
                <a:r>
                  <a:rPr lang="en-GB" sz="2000" b="1" u="sng" dirty="0"/>
                  <a:t>gradient function</a:t>
                </a:r>
                <a:r>
                  <a:rPr lang="en-GB" sz="2000" dirty="0"/>
                  <a:t>).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89350"/>
                <a:ext cx="3168352" cy="2862322"/>
              </a:xfrm>
              <a:prstGeom prst="rect">
                <a:avLst/>
              </a:prstGeom>
              <a:blipFill>
                <a:blip r:embed="rId4"/>
                <a:stretch>
                  <a:fillRect l="-2115" t="-1277" r="-3077" b="-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905" y="789635"/>
            <a:ext cx="4924384" cy="325073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3699152" y="1202346"/>
            <a:ext cx="0" cy="4508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0210" y="1041978"/>
            <a:ext cx="340990" cy="7233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87900" y="2228850"/>
            <a:ext cx="501650" cy="6413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11800" y="3086100"/>
            <a:ext cx="463550" cy="317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91250" y="3454400"/>
            <a:ext cx="438150" cy="63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64350" y="3048000"/>
            <a:ext cx="495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556500" y="2298701"/>
            <a:ext cx="419100" cy="5460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324850" y="1143000"/>
            <a:ext cx="266700" cy="577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597963"/>
                  </p:ext>
                </p:extLst>
              </p:nvPr>
            </p:nvGraphicFramePr>
            <p:xfrm>
              <a:off x="4097264" y="4097634"/>
              <a:ext cx="454966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710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  <a:gridCol w="662806">
                      <a:extLst>
                        <a:ext uri="{9D8B030D-6E8A-4147-A177-3AD203B41FA5}">
                          <a16:colId xmlns:a16="http://schemas.microsoft.com/office/drawing/2014/main" val="33228437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597963"/>
                  </p:ext>
                </p:extLst>
              </p:nvPr>
            </p:nvGraphicFramePr>
            <p:xfrm>
              <a:off x="4097264" y="4097634"/>
              <a:ext cx="454966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710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  <a:gridCol w="662806">
                      <a:extLst>
                        <a:ext uri="{9D8B030D-6E8A-4147-A177-3AD203B41FA5}">
                          <a16:colId xmlns:a16="http://schemas.microsoft.com/office/drawing/2014/main" val="33228437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41" t="-3279" r="-38141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TextBox 46"/>
          <p:cNvSpPr txBox="1"/>
          <p:nvPr/>
        </p:nvSpPr>
        <p:spPr>
          <a:xfrm>
            <a:off x="6551290" y="771525"/>
            <a:ext cx="1495004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At GCSE, you found the gradient of a curve at a particular point by </a:t>
            </a:r>
            <a:r>
              <a:rPr lang="en-GB" sz="1200" b="1" dirty="0"/>
              <a:t>drawing a tangent</a:t>
            </a:r>
            <a:r>
              <a:rPr lang="en-GB" sz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02225" y="1639402"/>
                <a:ext cx="8642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225" y="1639402"/>
                <a:ext cx="864220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5052481" y="4450649"/>
            <a:ext cx="479807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32288" y="4450648"/>
            <a:ext cx="4365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63049" y="4450647"/>
            <a:ext cx="4365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99612" y="4449990"/>
            <a:ext cx="497926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97538" y="4449990"/>
            <a:ext cx="509587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05260" y="4449331"/>
            <a:ext cx="56860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973863" y="4449331"/>
            <a:ext cx="657225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52069" y="1169569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069" y="1169569"/>
                <a:ext cx="81825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87111" y="2188620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111" y="2188620"/>
                <a:ext cx="81825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63956" y="2837378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56" y="2837378"/>
                <a:ext cx="818257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81571" y="3116965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71" y="3116965"/>
                <a:ext cx="81825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92965" y="2900254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965" y="2900254"/>
                <a:ext cx="81825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081968" y="2305384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968" y="2305384"/>
                <a:ext cx="818257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915721" y="878660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721" y="878660"/>
                <a:ext cx="81825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91243" y="5171118"/>
                <a:ext cx="49821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By looking at the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the gradient at that point, can you come up with an expression,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the gradient?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𝐹𝑢𝑛𝑐𝑡𝑖𝑜𝑛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43" y="5171118"/>
                <a:ext cx="4982164" cy="1200329"/>
              </a:xfrm>
              <a:prstGeom prst="rect">
                <a:avLst/>
              </a:prstGeom>
              <a:blipFill>
                <a:blip r:embed="rId15"/>
                <a:stretch>
                  <a:fillRect l="-1102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5047470" y="6064351"/>
            <a:ext cx="29479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Oval 64"/>
          <p:cNvSpPr/>
          <p:nvPr/>
        </p:nvSpPr>
        <p:spPr>
          <a:xfrm>
            <a:off x="4311379" y="1383221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985676" y="2503715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5685108" y="3177505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374361" y="3405718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7064899" y="3177253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719733" y="2500843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8404599" y="1397886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13" grpId="0"/>
      <p:bldP spid="47" grpId="0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12428" y="82692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question is then: Is there a method to work out the gradient function without having to draw lots of tangents and hoping that we can spot the rule?</a:t>
            </a:r>
          </a:p>
        </p:txBody>
      </p:sp>
      <p:sp>
        <p:nvSpPr>
          <p:cNvPr id="6" name="Freeform 4"/>
          <p:cNvSpPr/>
          <p:nvPr/>
        </p:nvSpPr>
        <p:spPr>
          <a:xfrm>
            <a:off x="437298" y="2956738"/>
            <a:ext cx="3140854" cy="265491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  <a:gd name="connsiteX0" fmla="*/ 0 w 1740870"/>
              <a:gd name="connsiteY0" fmla="*/ 1637397 h 1637397"/>
              <a:gd name="connsiteX1" fmla="*/ 452759 w 1740870"/>
              <a:gd name="connsiteY1" fmla="*/ 1502797 h 1637397"/>
              <a:gd name="connsiteX2" fmla="*/ 1057058 w 1740870"/>
              <a:gd name="connsiteY2" fmla="*/ 1144988 h 1637397"/>
              <a:gd name="connsiteX3" fmla="*/ 1406915 w 1740870"/>
              <a:gd name="connsiteY3" fmla="*/ 755374 h 1637397"/>
              <a:gd name="connsiteX4" fmla="*/ 1740870 w 1740870"/>
              <a:gd name="connsiteY4" fmla="*/ 0 h 16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70" h="1637397">
                <a:moveTo>
                  <a:pt x="0" y="1637397"/>
                </a:moveTo>
                <a:cubicBezTo>
                  <a:pt x="261068" y="1581075"/>
                  <a:pt x="276583" y="1584865"/>
                  <a:pt x="452759" y="1502797"/>
                </a:cubicBezTo>
                <a:cubicBezTo>
                  <a:pt x="628935" y="1420729"/>
                  <a:pt x="898032" y="1269558"/>
                  <a:pt x="1057058" y="1144988"/>
                </a:cubicBezTo>
                <a:cubicBezTo>
                  <a:pt x="1216084" y="1020418"/>
                  <a:pt x="1292946" y="946205"/>
                  <a:pt x="1406915" y="755374"/>
                </a:cubicBezTo>
                <a:cubicBezTo>
                  <a:pt x="1520884" y="564543"/>
                  <a:pt x="1630877" y="282271"/>
                  <a:pt x="17408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298554" y="473679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08480" y="4921461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5,25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80" y="4921461"/>
                <a:ext cx="94348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17676" y="450780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76" y="4507808"/>
                <a:ext cx="648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449994" y="4820610"/>
            <a:ext cx="471420" cy="674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</p:cNvCxnSpPr>
          <p:nvPr/>
        </p:nvCxnSpPr>
        <p:spPr>
          <a:xfrm flipH="1">
            <a:off x="2997614" y="4144722"/>
            <a:ext cx="1588" cy="71311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56110" y="4957294"/>
            <a:ext cx="415689" cy="424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854614" y="3288118"/>
            <a:ext cx="1824990" cy="20993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5258" y="3821001"/>
                <a:ext cx="12129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58" y="3821001"/>
                <a:ext cx="1212997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04336" y="3984057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6,36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336" y="3984057"/>
                <a:ext cx="94348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96897" y="433049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897" y="4330497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443201" y="3975083"/>
            <a:ext cx="366799" cy="415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37120" y="5639916"/>
                <a:ext cx="2107577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20" y="5639916"/>
                <a:ext cx="2107577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2205070" y="5541847"/>
            <a:ext cx="842930" cy="721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4912" y="1709316"/>
                <a:ext cx="3774548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To approximate the gradient on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, we could pick a point on the curve just slightly to the right, then find the gradient between the two points: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2" y="1709316"/>
                <a:ext cx="3774548" cy="1077218"/>
              </a:xfrm>
              <a:prstGeom prst="rect">
                <a:avLst/>
              </a:prstGeom>
              <a:blipFill>
                <a:blip r:embed="rId8"/>
                <a:stretch>
                  <a:fillRect l="-642" t="-552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860032" y="1709316"/>
            <a:ext cx="377454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As the second point gets closer and closer, the gradient becomes a better approximation of the true gradient:</a:t>
            </a:r>
          </a:p>
        </p:txBody>
      </p:sp>
      <p:sp>
        <p:nvSpPr>
          <p:cNvPr id="33" name="Freeform 4"/>
          <p:cNvSpPr/>
          <p:nvPr/>
        </p:nvSpPr>
        <p:spPr>
          <a:xfrm>
            <a:off x="4617451" y="2949462"/>
            <a:ext cx="3140854" cy="265491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  <a:gd name="connsiteX0" fmla="*/ 0 w 1740870"/>
              <a:gd name="connsiteY0" fmla="*/ 1637397 h 1637397"/>
              <a:gd name="connsiteX1" fmla="*/ 452759 w 1740870"/>
              <a:gd name="connsiteY1" fmla="*/ 1502797 h 1637397"/>
              <a:gd name="connsiteX2" fmla="*/ 1057058 w 1740870"/>
              <a:gd name="connsiteY2" fmla="*/ 1144988 h 1637397"/>
              <a:gd name="connsiteX3" fmla="*/ 1406915 w 1740870"/>
              <a:gd name="connsiteY3" fmla="*/ 755374 h 1637397"/>
              <a:gd name="connsiteX4" fmla="*/ 1740870 w 1740870"/>
              <a:gd name="connsiteY4" fmla="*/ 0 h 16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70" h="1637397">
                <a:moveTo>
                  <a:pt x="0" y="1637397"/>
                </a:moveTo>
                <a:cubicBezTo>
                  <a:pt x="261068" y="1581075"/>
                  <a:pt x="276583" y="1584865"/>
                  <a:pt x="452759" y="1502797"/>
                </a:cubicBezTo>
                <a:cubicBezTo>
                  <a:pt x="628935" y="1420729"/>
                  <a:pt x="898032" y="1269558"/>
                  <a:pt x="1057058" y="1144988"/>
                </a:cubicBezTo>
                <a:cubicBezTo>
                  <a:pt x="1216084" y="1020418"/>
                  <a:pt x="1292946" y="946205"/>
                  <a:pt x="1406915" y="755374"/>
                </a:cubicBezTo>
                <a:cubicBezTo>
                  <a:pt x="1520884" y="564543"/>
                  <a:pt x="1630877" y="282271"/>
                  <a:pt x="17408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478707" y="472951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88633" y="4914185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5,25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33" y="4914185"/>
                <a:ext cx="9434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96229" y="4583082"/>
                <a:ext cx="6480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0.01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229" y="4583082"/>
                <a:ext cx="648072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6630147" y="4813334"/>
            <a:ext cx="364378" cy="949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4"/>
          </p:cNvCxnSpPr>
          <p:nvPr/>
        </p:nvCxnSpPr>
        <p:spPr>
          <a:xfrm>
            <a:off x="6995205" y="4499396"/>
            <a:ext cx="2495" cy="28215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930900" y="3676650"/>
            <a:ext cx="1943100" cy="16637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22564" y="4214906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5.01,25.1001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564" y="4214906"/>
                <a:ext cx="943482" cy="369332"/>
              </a:xfrm>
              <a:prstGeom prst="rect">
                <a:avLst/>
              </a:prstGeom>
              <a:blipFill>
                <a:blip r:embed="rId11"/>
                <a:stretch>
                  <a:fillRect r="-65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19900" y="4551821"/>
                <a:ext cx="6480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0.1001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900" y="4551821"/>
                <a:ext cx="648072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7702729" y="4057650"/>
            <a:ext cx="771346" cy="6000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53001" y="5708840"/>
                <a:ext cx="240995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0.1001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=10.01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5708840"/>
                <a:ext cx="2409950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5641491" y="5598694"/>
            <a:ext cx="1590624" cy="721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2927194" y="400070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923197" y="43553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421922" y="5832475"/>
                <a:ext cx="17030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actual gradient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 is 10, so this approximation is damn close!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22" y="5832475"/>
                <a:ext cx="1703028" cy="954107"/>
              </a:xfrm>
              <a:prstGeom prst="rect">
                <a:avLst/>
              </a:prstGeom>
              <a:blipFill>
                <a:blip r:embed="rId14"/>
                <a:stretch>
                  <a:fillRect l="-1075" t="-1282" r="-2867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H="1" flipV="1">
            <a:off x="7200900" y="6391275"/>
            <a:ext cx="231746" cy="200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8" grpId="0"/>
      <p:bldP spid="16" grpId="0" animBg="1"/>
      <p:bldP spid="30" grpId="0" animBg="1"/>
      <p:bldP spid="37" grpId="0"/>
      <p:bldP spid="44" grpId="0"/>
      <p:bldP spid="45" grpId="0" animBg="1"/>
      <p:bldP spid="47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428" y="826923"/>
                <a:ext cx="81920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gives us a numerical method to get the gradient </a:t>
                </a:r>
                <a:r>
                  <a:rPr lang="en-GB" b="1" dirty="0"/>
                  <a:t>at a particular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, but doesn’t give us the gradient function in general. Let’s use exactly the same method, but keep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general, and make the ‘small change’ (which was previously 0.01) ‘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’: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28" y="826923"/>
                <a:ext cx="8192020" cy="923330"/>
              </a:xfrm>
              <a:prstGeom prst="rect">
                <a:avLst/>
              </a:prstGeom>
              <a:blipFill>
                <a:blip r:embed="rId2"/>
                <a:stretch>
                  <a:fillRect l="-67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5662" y="2428393"/>
                <a:ext cx="5819775" cy="297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𝑔𝑟𝑎𝑑𝑖𝑒𝑛𝑡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𝑥h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=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=2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br>
                  <a:rPr lang="en-GB" b="0" dirty="0"/>
                </a:b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62" y="2428393"/>
                <a:ext cx="5819775" cy="2978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4"/>
          <p:cNvSpPr/>
          <p:nvPr/>
        </p:nvSpPr>
        <p:spPr>
          <a:xfrm>
            <a:off x="294106" y="2127906"/>
            <a:ext cx="2035534" cy="170953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534" h="1709531">
                <a:moveTo>
                  <a:pt x="0" y="1709531"/>
                </a:moveTo>
                <a:cubicBezTo>
                  <a:pt x="261068" y="1653209"/>
                  <a:pt x="522136" y="1596887"/>
                  <a:pt x="747423" y="1502797"/>
                </a:cubicBezTo>
                <a:cubicBezTo>
                  <a:pt x="972710" y="1408707"/>
                  <a:pt x="1192696" y="1269558"/>
                  <a:pt x="1351722" y="1144988"/>
                </a:cubicBezTo>
                <a:cubicBezTo>
                  <a:pt x="1510748" y="1020418"/>
                  <a:pt x="1587610" y="946205"/>
                  <a:pt x="1701579" y="755374"/>
                </a:cubicBezTo>
                <a:cubicBezTo>
                  <a:pt x="1815548" y="564543"/>
                  <a:pt x="1925541" y="282271"/>
                  <a:pt x="203553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155" y="309555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5" y="3095555"/>
                <a:ext cx="720080" cy="369332"/>
              </a:xfrm>
              <a:prstGeom prst="rect">
                <a:avLst/>
              </a:prstGeom>
              <a:blipFill>
                <a:blip r:embed="rId4"/>
                <a:stretch>
                  <a:fillRect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87978" y="346035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263" y="2533779"/>
                <a:ext cx="1933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3" y="2533779"/>
                <a:ext cx="19330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888480" y="2398906"/>
            <a:ext cx="2217714" cy="738664"/>
            <a:chOff x="6744110" y="1575460"/>
            <a:chExt cx="2217714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017608" y="1575460"/>
                  <a:ext cx="1944216" cy="73866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As always, gradient is change in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1400" dirty="0"/>
                    <a:t> over change in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1400" dirty="0"/>
                    <a:t>.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08" y="1575460"/>
                  <a:ext cx="1944216" cy="738664"/>
                </a:xfrm>
                <a:prstGeom prst="rect">
                  <a:avLst/>
                </a:prstGeom>
                <a:blipFill>
                  <a:blip r:embed="rId6"/>
                  <a:stretch>
                    <a:fillRect l="-310" r="-2167" b="-56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6744110" y="1944792"/>
              <a:ext cx="273498" cy="1654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312615" y="4191166"/>
            <a:ext cx="2484276" cy="1242139"/>
            <a:chOff x="5400092" y="4725144"/>
            <a:chExt cx="2484276" cy="12421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940152" y="5013176"/>
                  <a:ext cx="1944216" cy="954107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The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dirty="0"/>
                    <a:t> disappears as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dirty="0"/>
                    <a:t> tends towards 0, i.e. we can effectively treat it as 0 at this point.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5013176"/>
                  <a:ext cx="1944216" cy="954107"/>
                </a:xfrm>
                <a:prstGeom prst="rect">
                  <a:avLst/>
                </a:prstGeom>
                <a:blipFill>
                  <a:blip r:embed="rId7"/>
                  <a:stretch>
                    <a:fillRect l="-310" b="-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 flipV="1">
              <a:off x="5400092" y="4725144"/>
              <a:ext cx="540060" cy="7650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54090" y="351712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90" y="3517126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43499" y="30945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99" y="3094531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1331994" y="3532366"/>
            <a:ext cx="648072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4"/>
          </p:cNvCxnSpPr>
          <p:nvPr/>
        </p:nvCxnSpPr>
        <p:spPr>
          <a:xfrm>
            <a:off x="1980066" y="3028310"/>
            <a:ext cx="0" cy="50405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18814" y="2995062"/>
            <a:ext cx="345165" cy="388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5346" y="2423876"/>
            <a:ext cx="806314" cy="441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914400" y="2565401"/>
            <a:ext cx="1562100" cy="12636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13143" y="3264195"/>
            <a:ext cx="3554820" cy="2648993"/>
            <a:chOff x="7017607" y="633857"/>
            <a:chExt cx="3554820" cy="2648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017607" y="1575460"/>
                  <a:ext cx="2385237" cy="170739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The </a:t>
                  </a:r>
                  <a:r>
                    <a:rPr lang="en-GB" sz="1400" dirty="0" err="1"/>
                    <a:t>lim</a:t>
                  </a:r>
                  <a:r>
                    <a:rPr lang="en-GB" sz="1400" dirty="0"/>
                    <a:t> means “</a:t>
                  </a:r>
                  <a:r>
                    <a:rPr lang="en-GB" sz="1400" i="1" dirty="0"/>
                    <a:t>the limit of the following expression as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i="1" dirty="0"/>
                    <a:t> tends towards 0</a:t>
                  </a:r>
                  <a:r>
                    <a:rPr lang="en-GB" sz="1400" dirty="0"/>
                    <a:t>”.</a:t>
                  </a:r>
                </a:p>
                <a:p>
                  <a:r>
                    <a:rPr lang="en-GB" sz="1400" dirty="0"/>
                    <a:t>For example,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GB" sz="1400" dirty="0"/>
                    <a:t>, because as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1400" dirty="0"/>
                    <a:t> “tends towards” infinity, the “limiting” value of the expression is 0.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07" y="1575460"/>
                  <a:ext cx="2385237" cy="1707390"/>
                </a:xfrm>
                <a:prstGeom prst="rect">
                  <a:avLst/>
                </a:prstGeom>
                <a:blipFill>
                  <a:blip r:embed="rId10"/>
                  <a:stretch>
                    <a:fillRect l="-253" r="-1519" b="-21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V="1">
              <a:off x="9381580" y="633857"/>
              <a:ext cx="1190847" cy="146094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1908058" y="288429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42048" y="5331199"/>
                <a:ext cx="23733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And voila, we got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we saw earlier!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48" y="5331199"/>
                <a:ext cx="2373364" cy="646331"/>
              </a:xfrm>
              <a:prstGeom prst="rect">
                <a:avLst/>
              </a:prstGeom>
              <a:blipFill>
                <a:blip r:embed="rId11"/>
                <a:stretch>
                  <a:fillRect l="-2051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4518837" y="2395223"/>
            <a:ext cx="2349795" cy="8583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08438" y="3253563"/>
            <a:ext cx="2073115" cy="7230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08439" y="3976577"/>
            <a:ext cx="1658446" cy="467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08439" y="4458047"/>
            <a:ext cx="1658446" cy="467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01724" y="1789041"/>
                <a:ext cx="112222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724" y="1789041"/>
                <a:ext cx="1122229" cy="375552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1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2" grpId="0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4798" y="980728"/>
                <a:ext cx="6193260" cy="18598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The gradient function, or derivative, of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written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gradient function can be used to find the gradient of the curve for any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98" y="980728"/>
                <a:ext cx="6193260" cy="1859805"/>
              </a:xfrm>
              <a:prstGeom prst="rect">
                <a:avLst/>
              </a:prstGeom>
              <a:blipFill>
                <a:blip r:embed="rId8"/>
                <a:stretch>
                  <a:fillRect l="-686" t="-1294" b="-3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7712" y="3250666"/>
            <a:ext cx="3742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Note: You do not need to know differentiation ‘by first principles’ until A Level. We will shortly see a quicker way to find the gradient function.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56121" y="2943791"/>
            <a:ext cx="347576" cy="288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7392" y="3020115"/>
                <a:ext cx="3314500" cy="206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Notation Note:</a:t>
                </a:r>
              </a:p>
              <a:p>
                <a:r>
                  <a:rPr lang="en-GB" sz="1400" dirty="0"/>
                  <a:t>Whether we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for the gradient function depends on whether we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to start with: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→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92" y="3020115"/>
                <a:ext cx="3314500" cy="2067297"/>
              </a:xfrm>
              <a:prstGeom prst="rect">
                <a:avLst/>
              </a:prstGeom>
              <a:blipFill>
                <a:blip r:embed="rId4"/>
                <a:stretch>
                  <a:fillRect l="-552" t="-294"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7197888" y="4088042"/>
            <a:ext cx="350522" cy="160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76438" y="4428184"/>
            <a:ext cx="917682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/>
              <a:t>“Lagrange’s notation”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20517" y="4657060"/>
            <a:ext cx="845288" cy="10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567676" y="5095572"/>
                <a:ext cx="449345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There’s in fact a third way to indicate the gradient function, notation used by Newton: (but you won’t use at IGCSEFM)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76" y="5095572"/>
                <a:ext cx="4493457" cy="800219"/>
              </a:xfrm>
              <a:prstGeom prst="rect">
                <a:avLst/>
              </a:prstGeom>
              <a:blipFill>
                <a:blip r:embed="rId9"/>
                <a:stretch>
                  <a:fillRect l="-407" t="-1527" r="-407" b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9084" y="4694008"/>
                <a:ext cx="3840776" cy="211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Advanced Notation Note:</a:t>
                </a:r>
              </a:p>
              <a:p>
                <a:r>
                  <a:rPr lang="en-GB" sz="1400" dirty="0"/>
                  <a:t>Rather than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for the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the formal notation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So actually: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So we in fact have 3 symbols for “change in”!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: any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(as seen before: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: a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/>
                  <a:t>: an infinitesimally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4" y="4694008"/>
                <a:ext cx="3840776" cy="2115131"/>
              </a:xfrm>
              <a:prstGeom prst="rect">
                <a:avLst/>
              </a:prstGeom>
              <a:blipFill>
                <a:blip r:embed="rId10"/>
                <a:stretch>
                  <a:fillRect l="-476" t="-576" b="-23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75750" y="6080787"/>
                <a:ext cx="3773341" cy="54854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dirty="0"/>
                  <a:t>So the estimated gradient using some point close by was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200" dirty="0"/>
                  <a:t>, but in the ‘limit’ 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200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50" y="6080787"/>
                <a:ext cx="3773341" cy="548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3859619" y="6355061"/>
            <a:ext cx="916131" cy="162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17522" y="3962922"/>
            <a:ext cx="1416478" cy="30777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dirty="0"/>
              <a:t>“Leibniz’s notation</a:t>
            </a:r>
            <a:r>
              <a:rPr lang="en-GB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9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7" grpId="0" animBg="1"/>
      <p:bldP spid="24" grpId="0"/>
      <p:bldP spid="26" grpId="0"/>
      <p:bldP spid="2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00" y="885002"/>
                <a:ext cx="734050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4,16</m:t>
                        </m:r>
                      </m:e>
                    </m:d>
                  </m:oMath>
                </a14:m>
                <a:r>
                  <a:rPr lang="en-GB" dirty="0"/>
                  <a:t> lies on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At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the curve has gradient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Deduce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0" y="885002"/>
                <a:ext cx="7340500" cy="1200329"/>
              </a:xfrm>
              <a:prstGeom prst="rect">
                <a:avLst/>
              </a:prstGeom>
              <a:blipFill>
                <a:blip r:embed="rId2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2492896"/>
                <a:ext cx="4464496" cy="3212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4+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16+8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492896"/>
                <a:ext cx="4464496" cy="3212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2460" y="5174208"/>
                <a:ext cx="2976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600" dirty="0"/>
                  <a:t>, clearly the limiting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/>
                  <a:t> is 8.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60" y="5174208"/>
                <a:ext cx="2976240" cy="584775"/>
              </a:xfrm>
              <a:prstGeom prst="rect">
                <a:avLst/>
              </a:prstGeom>
              <a:blipFill>
                <a:blip r:embed="rId4"/>
                <a:stretch>
                  <a:fillRect l="-102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2771800" y="5445224"/>
            <a:ext cx="1558900" cy="142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80112" y="3180747"/>
                <a:ext cx="2976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Function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180747"/>
                <a:ext cx="2976240" cy="338554"/>
              </a:xfrm>
              <a:prstGeom prst="rect">
                <a:avLst/>
              </a:prstGeom>
              <a:blipFill>
                <a:blip r:embed="rId5"/>
                <a:stretch>
                  <a:fillRect l="-1022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580112" y="2511688"/>
            <a:ext cx="297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 the “differentiation by first principles” formula.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067300" y="2717800"/>
            <a:ext cx="512812" cy="3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067300" y="3306137"/>
            <a:ext cx="512812" cy="3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15616" y="2447796"/>
            <a:ext cx="216024" cy="20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5616" y="5220134"/>
            <a:ext cx="216024" cy="20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1640" y="2447796"/>
            <a:ext cx="6948760" cy="2644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31640" y="5219700"/>
            <a:ext cx="6948760" cy="850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28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4" y="6211504"/>
            <a:ext cx="655375" cy="6659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6616" y="6348382"/>
            <a:ext cx="13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ME-WOW!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847345"/>
                <a:ext cx="6192688" cy="119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Why couldn’t we just immediately make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800" dirty="0"/>
                  <a:t> equal to 0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800" dirty="0"/>
                  <a:t>   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7345"/>
                <a:ext cx="6192688" cy="1195071"/>
              </a:xfrm>
              <a:prstGeom prst="rect">
                <a:avLst/>
              </a:prstGeom>
              <a:blipFill>
                <a:blip r:embed="rId3"/>
                <a:stretch>
                  <a:fillRect l="-98" t="-4592" r="-1476"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/>
          <p:cNvSpPr/>
          <p:nvPr/>
        </p:nvSpPr>
        <p:spPr>
          <a:xfrm>
            <a:off x="4195192" y="3065365"/>
            <a:ext cx="504056" cy="291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Image result for stick man scratching 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22" y="870656"/>
            <a:ext cx="974282" cy="11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660" y="2497088"/>
                <a:ext cx="3706440" cy="1479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just stick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in straight away: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Wait, uh oh…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0" y="2497088"/>
                <a:ext cx="3706440" cy="1479123"/>
              </a:xfrm>
              <a:prstGeom prst="rect">
                <a:avLst/>
              </a:prstGeom>
              <a:blipFill>
                <a:blip r:embed="rId5"/>
                <a:stretch>
                  <a:fillRect l="-1480" t="-2479" r="-493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2804" y="2281188"/>
                <a:ext cx="4023816" cy="274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is known as an </a:t>
                </a:r>
                <a:r>
                  <a:rPr lang="en-GB" sz="1600" b="1" dirty="0"/>
                  <a:t>indeterminate</a:t>
                </a:r>
                <a:r>
                  <a:rPr lang="en-GB" sz="1600" dirty="0"/>
                  <a:t> </a:t>
                </a:r>
                <a:r>
                  <a:rPr lang="en-GB" sz="1600" b="1" dirty="0"/>
                  <a:t>form</a:t>
                </a:r>
                <a:r>
                  <a:rPr lang="en-GB" sz="1600" dirty="0"/>
                  <a:t>. Whereas we know what happens with expressions like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(i.e. its value tends towards infinity), indeterminate forms are bad because their values are ambiguous, and prevent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𝑙𝑖𝑚</m:t>
                    </m:r>
                  </m:oMath>
                </a14:m>
                <a:r>
                  <a:rPr lang="en-GB" sz="1600" dirty="0"/>
                  <a:t> expressions from being evaluated.</a:t>
                </a:r>
              </a:p>
              <a:p>
                <a:endParaRPr lang="en-GB" sz="400" dirty="0"/>
              </a:p>
              <a:p>
                <a:r>
                  <a:rPr lang="en-GB" sz="1600" dirty="0"/>
                  <a:t>Consider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for example: 0 divided by anything usually gives 0, but anything divided by 0 is usually infinity. We can see these conflict.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04" y="2281188"/>
                <a:ext cx="4023816" cy="2741391"/>
              </a:xfrm>
              <a:prstGeom prst="rect">
                <a:avLst/>
              </a:prstGeom>
              <a:blipFill>
                <a:blip r:embed="rId6"/>
                <a:stretch>
                  <a:fillRect l="-758" r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/>
          <p:cNvSpPr/>
          <p:nvPr/>
        </p:nvSpPr>
        <p:spPr>
          <a:xfrm rot="5400000">
            <a:off x="6653695" y="5078899"/>
            <a:ext cx="405638" cy="3331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14260" y="5566098"/>
                <a:ext cx="3999811" cy="98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Can you guess some other indeterminate forms, i.e. expressions whose value is ambiguous?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×∞     ∞−∞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260" y="5566098"/>
                <a:ext cx="3999811" cy="985847"/>
              </a:xfrm>
              <a:prstGeom prst="rect">
                <a:avLst/>
              </a:prstGeom>
              <a:blipFill>
                <a:blip r:embed="rId7"/>
                <a:stretch>
                  <a:fillRect l="-457" t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/>
          <p:cNvSpPr/>
          <p:nvPr/>
        </p:nvSpPr>
        <p:spPr>
          <a:xfrm rot="10800000">
            <a:off x="4472535" y="5554361"/>
            <a:ext cx="405638" cy="3331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996" y="4184474"/>
                <a:ext cx="479292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Thankfully, when indeterminate forms appear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𝑙𝑖𝑚</m:t>
                    </m:r>
                  </m:oMath>
                </a14:m>
                <a:r>
                  <a:rPr lang="en-GB" sz="1400" dirty="0"/>
                  <a:t> expressions, there are variety of techniques to turn the expression into one that doesn’t have any indeterminate forms.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One simple technique, that worked in our example, is to expand and simplify. This gave 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dirty="0"/>
                  <a:t> 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r>
                  <a:rPr lang="en-GB" sz="1400" dirty="0"/>
                  <a:t> clearly is fine. Other techniques are more advanced.</a:t>
                </a:r>
              </a:p>
              <a:p>
                <a:r>
                  <a:rPr lang="en-GB" sz="1400" dirty="0"/>
                  <a:t>This is important when sketching harder functions: </a:t>
                </a:r>
                <a:r>
                  <a:rPr lang="en-GB" sz="1200" dirty="0">
                    <a:hlinkClick r:id="rId8"/>
                  </a:rPr>
                  <a:t>http://www.drfrostmaths.com/resources/resource.php?rid=163</a:t>
                </a:r>
                <a:r>
                  <a:rPr lang="en-GB" sz="1200" dirty="0"/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6" y="4184474"/>
                <a:ext cx="4792920" cy="2000548"/>
              </a:xfrm>
              <a:prstGeom prst="rect">
                <a:avLst/>
              </a:prstGeom>
              <a:blipFill>
                <a:blip r:embed="rId9"/>
                <a:stretch>
                  <a:fillRect l="-382" t="-304" b="-1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395660" y="4111427"/>
            <a:ext cx="3512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63032" y="3628065"/>
            <a:ext cx="354" cy="16386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756488" y="6075594"/>
            <a:ext cx="3925" cy="559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90954" y="6034685"/>
            <a:ext cx="3727400" cy="6301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70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6" grpId="0" animBg="1"/>
      <p:bldP spid="7" grpId="0"/>
      <p:bldP spid="10" grpId="0"/>
      <p:bldP spid="12" grpId="0" animBg="1"/>
      <p:bldP spid="13" grpId="0"/>
      <p:bldP spid="14" grpId="0" animBg="1"/>
      <p:bldP spid="15" grpId="0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37824</TotalTime>
  <Words>5121</Words>
  <Application>Microsoft Office PowerPoint</Application>
  <PresentationFormat>On-screen Show (4:3)</PresentationFormat>
  <Paragraphs>775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Times New Roman</vt:lpstr>
      <vt:lpstr>Wingdings</vt:lpstr>
      <vt:lpstr>Office Theme</vt:lpstr>
      <vt:lpstr>IGCSEFM ::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1374</cp:revision>
  <dcterms:created xsi:type="dcterms:W3CDTF">2013-02-28T07:36:55Z</dcterms:created>
  <dcterms:modified xsi:type="dcterms:W3CDTF">2017-08-30T11:58:59Z</dcterms:modified>
</cp:coreProperties>
</file>