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1" r:id="rId2"/>
    <p:sldId id="490" r:id="rId3"/>
    <p:sldId id="492" r:id="rId4"/>
    <p:sldId id="491" r:id="rId5"/>
    <p:sldId id="494" r:id="rId6"/>
    <p:sldId id="493" r:id="rId7"/>
    <p:sldId id="495" r:id="rId8"/>
    <p:sldId id="49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8" autoAdjust="0"/>
    <p:restoredTop sz="87722" autoAdjust="0"/>
  </p:normalViewPr>
  <p:slideViewPr>
    <p:cSldViewPr>
      <p:cViewPr>
        <p:scale>
          <a:sx n="75" d="100"/>
          <a:sy n="75" d="100"/>
        </p:scale>
        <p:origin x="1044" y="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IGCSE </a:t>
            </a:r>
            <a:r>
              <a:rPr lang="en-GB" dirty="0" smtClean="0"/>
              <a:t>Indices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16</a:t>
            </a:r>
            <a:r>
              <a:rPr lang="en-GB" baseline="30000" dirty="0" smtClean="0"/>
              <a:t>th</a:t>
            </a:r>
            <a:r>
              <a:rPr lang="en-GB" dirty="0" smtClean="0"/>
              <a:t> August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47664" y="4353880"/>
                <a:ext cx="6048672" cy="8133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Objectives: </a:t>
                </a:r>
                <a:r>
                  <a:rPr lang="en-GB" dirty="0" smtClean="0"/>
                  <a:t>Recap the basic laws of indices. Raise a term to a power. Use laws of indices backwards, e.g.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353880"/>
                <a:ext cx="6048672" cy="813300"/>
              </a:xfrm>
              <a:prstGeom prst="rect">
                <a:avLst/>
              </a:prstGeom>
              <a:blipFill rotWithShape="0">
                <a:blip r:embed="rId3"/>
                <a:stretch>
                  <a:fillRect l="-907" t="-3731" b="-37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3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 </a:t>
              </a:r>
              <a:r>
                <a:rPr lang="en-GB" sz="3200" dirty="0" smtClean="0"/>
                <a:t>:: Basic Laws of Indices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9398" y="1186871"/>
                <a:ext cx="5760640" cy="85138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f>
                              <m:f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400" dirty="0" smtClean="0"/>
                  <a:t> as a single power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 smtClean="0"/>
                  <a:t>.</a:t>
                </a:r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98" y="1186871"/>
                <a:ext cx="5760640" cy="8513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23528" y="817539"/>
            <a:ext cx="252028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AQA Specimen 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02952" y="2209253"/>
                <a:ext cx="4644382" cy="83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2952" y="2209253"/>
                <a:ext cx="4644382" cy="8334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528" y="3429000"/>
                <a:ext cx="5760640" cy="12003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 dirty="0" smtClean="0"/>
              </a:p>
              <a:p>
                <a:r>
                  <a:rPr lang="en-GB" sz="2400" dirty="0" smtClean="0"/>
                  <a:t>Write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400" dirty="0" smtClean="0"/>
                  <a:t> in terms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r>
                  <a:rPr lang="en-GB" sz="2400" dirty="0" smtClean="0"/>
                  <a:t>Give your answer in its simplest form.</a:t>
                </a:r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29000"/>
                <a:ext cx="5760640" cy="1200329"/>
              </a:xfrm>
              <a:prstGeom prst="rect">
                <a:avLst/>
              </a:prstGeom>
              <a:blipFill rotWithShape="0">
                <a:blip r:embed="rId4"/>
                <a:stretch>
                  <a:fillRect b="-360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583668" y="5015578"/>
                <a:ext cx="5112568" cy="83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668" y="5015578"/>
                <a:ext cx="5112568" cy="8334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2987824" y="2209253"/>
            <a:ext cx="2304256" cy="8522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1760" y="5006190"/>
            <a:ext cx="3960440" cy="8522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371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 </a:t>
              </a:r>
              <a:r>
                <a:rPr lang="en-GB" sz="3200" dirty="0" smtClean="0"/>
                <a:t>:: Basic Laws of Indices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9460" y="1149593"/>
                <a:ext cx="4104456" cy="4821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e>
                        <m:sup>
                          <m:f>
                            <m:f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6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r>
                  <a:rPr lang="en-GB" sz="3600" b="0" dirty="0" smtClean="0"/>
                  <a:t/>
                </a:r>
                <a:br>
                  <a:rPr lang="en-GB" sz="3600" b="0" dirty="0" smtClean="0"/>
                </a:br>
                <a:endParaRPr lang="en-GB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60" y="1149593"/>
                <a:ext cx="4104456" cy="482183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71428" y="1149593"/>
                <a:ext cx="3438128" cy="5081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GB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36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GB" sz="3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3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3600" b="1" i="1" smtClean="0">
                              <a:latin typeface="Cambria Math"/>
                            </a:rPr>
                            <m:t>𝟑𝟐</m:t>
                          </m:r>
                        </m:den>
                      </m:f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3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27</m:t>
                                  </m:r>
                                </m:num>
                                <m:den>
                                  <m:r>
                                    <a:rPr lang="en-GB" sz="36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36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3600" b="1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1149593"/>
                <a:ext cx="3438128" cy="50811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568724" y="1066799"/>
            <a:ext cx="1107926" cy="8326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2771800" y="1924183"/>
            <a:ext cx="1057250" cy="11047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976797" y="3009110"/>
            <a:ext cx="1029146" cy="109843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71800" y="4094036"/>
            <a:ext cx="1277686" cy="7247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52659" y="1135711"/>
            <a:ext cx="1057250" cy="11047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13281" y="2289702"/>
            <a:ext cx="1057250" cy="11047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89218" y="3403934"/>
            <a:ext cx="1135582" cy="1197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37807" y="4810275"/>
            <a:ext cx="1098764" cy="124218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42263" y="4855361"/>
            <a:ext cx="1135582" cy="1197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2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Law of Indices Backwards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1189247"/>
                <a:ext cx="5400600" cy="76642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b="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89247"/>
                <a:ext cx="5400600" cy="766428"/>
              </a:xfrm>
              <a:prstGeom prst="rect">
                <a:avLst/>
              </a:prstGeom>
              <a:blipFill rotWithShape="0">
                <a:blip r:embed="rId2"/>
                <a:stretch>
                  <a:fillRect l="-648" b="-13333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2346" y="2345740"/>
            <a:ext cx="3888432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The ‘thinking backwards’ method</a:t>
            </a: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2346" y="2924944"/>
                <a:ext cx="3888432" cy="2423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If I had some number to the power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, what would I do to it?</a:t>
                </a:r>
              </a:p>
              <a:p>
                <a:endParaRPr lang="en-GB" dirty="0"/>
              </a:p>
              <a:p>
                <a:r>
                  <a:rPr lang="en-GB" b="1" dirty="0" smtClean="0"/>
                  <a:t>Find the 4</a:t>
                </a:r>
                <a:r>
                  <a:rPr lang="en-GB" b="1" baseline="30000" dirty="0" smtClean="0"/>
                  <a:t>th</a:t>
                </a:r>
                <a:r>
                  <a:rPr lang="en-GB" b="1" dirty="0" smtClean="0"/>
                  <a:t> root then cube it.</a:t>
                </a:r>
              </a:p>
              <a:p>
                <a:endParaRPr lang="en-GB" dirty="0"/>
              </a:p>
              <a:p>
                <a:r>
                  <a:rPr lang="en-GB" b="1" dirty="0" smtClean="0"/>
                  <a:t>So going backwards from 27:</a:t>
                </a:r>
              </a:p>
              <a:p>
                <a:r>
                  <a:rPr lang="en-GB" b="1" dirty="0" smtClean="0"/>
                  <a:t>Cube root: 3</a:t>
                </a:r>
              </a:p>
              <a:p>
                <a:r>
                  <a:rPr lang="en-GB" b="1" dirty="0" smtClean="0"/>
                  <a:t>Raise to the power of 4: 81</a:t>
                </a:r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46" y="2924944"/>
                <a:ext cx="3888432" cy="2423036"/>
              </a:xfrm>
              <a:prstGeom prst="rect">
                <a:avLst/>
              </a:prstGeom>
              <a:blipFill rotWithShape="0">
                <a:blip r:embed="rId3"/>
                <a:stretch>
                  <a:fillRect l="-1411" r="-2351" b="-3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49340" y="3874278"/>
            <a:ext cx="3901438" cy="18589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2040" y="2352403"/>
            <a:ext cx="3888432" cy="6155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The ‘cancelling the power’ method.</a:t>
            </a:r>
          </a:p>
          <a:p>
            <a:r>
              <a:rPr lang="en-GB" sz="1400" b="1" dirty="0" smtClean="0"/>
              <a:t>(DO THIS!)</a:t>
            </a:r>
            <a:endParaRPr lang="en-GB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32040" y="3212976"/>
                <a:ext cx="3888432" cy="227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What power should I raise both sides of the equation to ‘cancel’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 power?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GB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b="1" i="1" smtClean="0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num>
                                    <m:den>
                                      <m:r>
                                        <a:rPr lang="en-GB" b="1" i="1" smtClean="0">
                                          <a:latin typeface="Cambria Math" panose="02040503050406030204" pitchFamily="18" charset="0"/>
                                        </a:rPr>
                                        <m:t>𝟒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e>
                        <m:sup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e>
                        <m:sup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212976"/>
                <a:ext cx="3888432" cy="2270301"/>
              </a:xfrm>
              <a:prstGeom prst="rect">
                <a:avLst/>
              </a:prstGeom>
              <a:blipFill rotWithShape="0">
                <a:blip r:embed="rId4"/>
                <a:stretch>
                  <a:fillRect l="-1254" t="-1344" r="-21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932040" y="4107976"/>
            <a:ext cx="3901438" cy="16252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63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Further Examples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7544" y="1052736"/>
                <a:ext cx="3600400" cy="88658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b="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=2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052736"/>
                <a:ext cx="3600400" cy="886589"/>
              </a:xfrm>
              <a:prstGeom prst="rect">
                <a:avLst/>
              </a:prstGeom>
              <a:blipFill rotWithShape="0">
                <a:blip r:embed="rId2"/>
                <a:stretch>
                  <a:fillRect l="-1442" b="-236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8114" y="2557797"/>
                <a:ext cx="3672408" cy="2117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𝟐𝟓</m:t>
                                  </m:r>
                                </m:num>
                                <m:den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𝟗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𝟏𝟐𝟓</m:t>
                          </m:r>
                        </m:den>
                      </m:f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14" y="2557797"/>
                <a:ext cx="3672408" cy="2117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27147" y="2384400"/>
            <a:ext cx="3640797" cy="26118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1428" y="1052736"/>
                <a:ext cx="3600400" cy="79214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b="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=3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428" y="1052736"/>
                <a:ext cx="3600400" cy="792140"/>
              </a:xfrm>
              <a:prstGeom prst="rect">
                <a:avLst/>
              </a:prstGeom>
              <a:blipFill rotWithShape="0">
                <a:blip r:embed="rId4"/>
                <a:stretch>
                  <a:fillRect l="-1440" b="-2597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89060" y="2645657"/>
                <a:ext cx="3024336" cy="21195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𝟐𝟕</m:t>
                                  </m:r>
                                </m:num>
                                <m:den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060" y="2645657"/>
                <a:ext cx="3024336" cy="211955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716016" y="2399497"/>
            <a:ext cx="3640797" cy="261187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14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9592" y="1175489"/>
                <a:ext cx="2448272" cy="59939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175489"/>
                <a:ext cx="2448272" cy="599395"/>
              </a:xfrm>
              <a:prstGeom prst="rect">
                <a:avLst/>
              </a:prstGeom>
              <a:blipFill rotWithShape="0">
                <a:blip r:embed="rId2"/>
                <a:stretch>
                  <a:fillRect l="-232" b="-9016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9592" y="3861048"/>
                <a:ext cx="2448272" cy="6846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861048"/>
                <a:ext cx="2448272" cy="684675"/>
              </a:xfrm>
              <a:prstGeom prst="rect">
                <a:avLst/>
              </a:prstGeom>
              <a:blipFill rotWithShape="0">
                <a:blip r:embed="rId3"/>
                <a:stretch>
                  <a:fillRect l="-23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75656" y="2089690"/>
                <a:ext cx="4392488" cy="728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  <m:sup>
                          <m:f>
                            <m:f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𝟐𝟕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089690"/>
                <a:ext cx="4392488" cy="72827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75656" y="4904130"/>
                <a:ext cx="4392488" cy="1309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𝟖</m:t>
                                  </m:r>
                                </m:num>
                                <m:den>
                                  <m:r>
                                    <a:rPr lang="en-GB" sz="2800" b="1" i="1" smtClean="0">
                                      <a:latin typeface="Cambria Math" panose="02040503050406030204" pitchFamily="18" charset="0"/>
                                    </a:rPr>
                                    <m:t>𝟐𝟕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904130"/>
                <a:ext cx="4392488" cy="13099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246897" y="1959861"/>
            <a:ext cx="3007274" cy="10736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72545" y="4836472"/>
            <a:ext cx="3054198" cy="140467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493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 :: Single terms to a power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7413" y="1161921"/>
                <a:ext cx="3816424" cy="584775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13" y="1161921"/>
                <a:ext cx="3816424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212" b="-17500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763688" y="1988840"/>
                <a:ext cx="51125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88840"/>
                <a:ext cx="5112568" cy="646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27102" y="2844021"/>
                <a:ext cx="3816424" cy="765338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3200" dirty="0" smtClean="0"/>
                  <a:t>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sSup>
                              <m:sSupPr>
                                <m:ctrlP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3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02" y="2844021"/>
                <a:ext cx="3816424" cy="765338"/>
              </a:xfrm>
              <a:prstGeom prst="rect">
                <a:avLst/>
              </a:prstGeom>
              <a:blipFill rotWithShape="0">
                <a:blip r:embed="rId4"/>
                <a:stretch>
                  <a:fillRect l="-1212" b="-1409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46920" y="3991590"/>
                <a:ext cx="5112568" cy="894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f>
                            <m:fPr>
                              <m:ctrlP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920" y="3991590"/>
                <a:ext cx="5112568" cy="8949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185906" y="1804527"/>
            <a:ext cx="2837522" cy="9096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85906" y="3912589"/>
            <a:ext cx="2837522" cy="9096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8553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1887" y="764704"/>
                <a:ext cx="4789714" cy="649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[June 2012 Paper 1] 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𝟖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r>
                  <a:rPr lang="en-GB" sz="1000" dirty="0" smtClean="0"/>
                  <a:t/>
                </a:r>
                <a:br>
                  <a:rPr lang="en-GB" sz="1000" dirty="0" smtClean="0"/>
                </a:br>
                <a:r>
                  <a:rPr lang="en-GB" dirty="0" smtClean="0"/>
                  <a:t>[Set 2 Paper 2] Write as single powers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dirty="0" smtClean="0"/>
                  <a:t>:</a:t>
                </a:r>
              </a:p>
              <a:p>
                <a:pPr marL="342900" indent="-342900">
                  <a:buAutoNum type="alphaLcParenBoth"/>
                </a:pPr>
                <a:r>
                  <a:rPr lang="en-GB" b="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b="1" dirty="0" smtClean="0"/>
              </a:p>
              <a:p>
                <a:r>
                  <a:rPr lang="en-GB" dirty="0" smtClean="0"/>
                  <a:t>[June 2012 Paper 1]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Work out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 smtClean="0"/>
                  <a:t>     </a:t>
                </a:r>
                <a14:m>
                  <m:oMath xmlns:m="http://schemas.openxmlformats.org/officeDocument/2006/math"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÷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endParaRPr lang="en-GB" b="1" dirty="0"/>
              </a:p>
              <a:p>
                <a:endParaRPr lang="en-GB" dirty="0" smtClean="0"/>
              </a:p>
              <a:p>
                <a:pPr/>
                <a:r>
                  <a:rPr lang="en-GB" dirty="0" smtClean="0"/>
                  <a:t>[June 2013 Paper 1] Simplify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GB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𝟖𝟏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sup>
                      </m:sSup>
                    </m:oMath>
                  </m:oMathPara>
                </a14:m>
                <a:endParaRPr lang="en-GB" b="1" dirty="0" smtClean="0"/>
              </a:p>
              <a:p>
                <a:r>
                  <a:rPr lang="en-GB" dirty="0" smtClean="0"/>
                  <a:t>[June 2013 Paper 1]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=7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 smtClean="0"/>
                  <a:t> writing your answer as a proper fraction.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𝟓𝟏𝟐</m:t>
                        </m:r>
                      </m:den>
                    </m:f>
                  </m:oMath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[June 2013 Paper 2]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 smtClean="0"/>
              </a:p>
              <a:p>
                <a:r>
                  <a:rPr lang="en-GB" dirty="0" smtClean="0"/>
                  <a:t>Write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 smtClean="0"/>
                  <a:t>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Give your answer in its simplest form.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𝒒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</m:sSup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p>
                                  <m:r>
                                    <a:rPr lang="en-GB" b="1" i="1" smtClean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7" y="764704"/>
                <a:ext cx="4789714" cy="6496843"/>
              </a:xfrm>
              <a:prstGeom prst="rect">
                <a:avLst/>
              </a:prstGeom>
              <a:blipFill rotWithShape="0">
                <a:blip r:embed="rId2"/>
                <a:stretch>
                  <a:fillRect l="-1018" t="-375" r="-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488704" y="764704"/>
                <a:ext cx="3654152" cy="6061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/>
                  <a:t>[Set 1 Paper 2] You are 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</m:oMath>
                </a14:m>
                <a:r>
                  <a:rPr lang="en-GB" dirty="0"/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 </a:t>
                </a:r>
                <a:r>
                  <a:rPr lang="en-GB" dirty="0" smtClean="0"/>
                  <a:t/>
                </a:r>
                <a:br>
                  <a:rPr lang="en-GB" dirty="0" smtClean="0"/>
                </a:b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𝟐𝟓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b="1" dirty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.</a:t>
                </a:r>
                <a:br>
                  <a:rPr lang="en-GB" dirty="0" smtClean="0"/>
                </a:br>
                <a:r>
                  <a:rPr lang="en-GB" dirty="0" smtClean="0"/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</m:oMath>
                </a14:m>
                <a:endParaRPr lang="en-GB" b="1" dirty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.</a:t>
                </a:r>
                <a:br>
                  <a:rPr lang="en-GB" dirty="0" smtClean="0"/>
                </a:br>
                <a:r>
                  <a:rPr lang="en-GB" dirty="0" smtClean="0"/>
                  <a:t>                   </a:t>
                </a:r>
                <a:r>
                  <a:rPr lang="en-GB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GB" b="1" dirty="0"/>
              </a:p>
              <a:p>
                <a:pPr marL="342900" indent="-342900">
                  <a:buAutoNum type="alphaLcParenBoth"/>
                </a:pPr>
                <a:r>
                  <a:rPr lang="en-GB" dirty="0"/>
                  <a:t>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/>
                  <a:t>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.</a:t>
                </a:r>
                <a:br>
                  <a:rPr lang="en-GB" dirty="0" smtClean="0"/>
                </a:br>
                <a:r>
                  <a:rPr lang="en-GB" dirty="0" smtClean="0"/>
                  <a:t>            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𝒙𝒚</m:t>
                        </m:r>
                      </m:e>
                    </m:rad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</m:rad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r>
                  <a:rPr lang="en-GB" dirty="0" smtClean="0"/>
                  <a:t>[Set 3 Paper 1] Simplify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÷4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[Set 3 Paper 1]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Work out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endParaRPr lang="en-GB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𝟏𝟒𝟒</m:t>
                      </m:r>
                    </m:oMath>
                  </m:oMathPara>
                </a14:m>
                <a:endParaRPr lang="en-GB" b="1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704" y="764704"/>
                <a:ext cx="3654152" cy="6061659"/>
              </a:xfrm>
              <a:prstGeom prst="rect">
                <a:avLst/>
              </a:prstGeom>
              <a:blipFill rotWithShape="0">
                <a:blip r:embed="rId3"/>
                <a:stretch>
                  <a:fillRect l="-1333" t="-5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4230935" y="711998"/>
            <a:ext cx="875455" cy="4636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7745" y="1484784"/>
            <a:ext cx="819840" cy="3558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1960642" y="1828306"/>
            <a:ext cx="819840" cy="3558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15816" y="2325344"/>
            <a:ext cx="819840" cy="3558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15816" y="3120235"/>
            <a:ext cx="1964942" cy="454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05114" y="4061361"/>
            <a:ext cx="1528735" cy="2968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50070" y="4806157"/>
            <a:ext cx="555032" cy="454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87624" y="6282047"/>
            <a:ext cx="3170620" cy="5336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104961" y="1597613"/>
            <a:ext cx="566499" cy="3143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21711" y="2157669"/>
            <a:ext cx="566499" cy="4311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98145" y="2829386"/>
            <a:ext cx="583310" cy="2938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04899" y="3506278"/>
            <a:ext cx="1519703" cy="4244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900165" y="4313800"/>
            <a:ext cx="935077" cy="4244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77353" y="5700058"/>
            <a:ext cx="2349130" cy="5582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170" y="823906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2321" y="1274495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62321" y="2833615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75170" y="3826539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62321" y="4526027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75170" y="5489644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5181601" y="823905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5181601" y="4111904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5181601" y="5033463"/>
            <a:ext cx="329566" cy="2853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86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17356</TotalTime>
  <Words>196</Words>
  <Application>Microsoft Office PowerPoint</Application>
  <PresentationFormat>On-screen Show (4:3)</PresentationFormat>
  <Paragraphs>115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IGCSE Indices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J FROST (JAF)</cp:lastModifiedBy>
  <cp:revision>607</cp:revision>
  <dcterms:created xsi:type="dcterms:W3CDTF">2013-02-28T07:36:55Z</dcterms:created>
  <dcterms:modified xsi:type="dcterms:W3CDTF">2015-11-06T14:11:21Z</dcterms:modified>
</cp:coreProperties>
</file>