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484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9" r:id="rId13"/>
    <p:sldId id="300" r:id="rId14"/>
    <p:sldId id="298" r:id="rId15"/>
    <p:sldId id="301" r:id="rId16"/>
    <p:sldId id="302" r:id="rId17"/>
    <p:sldId id="304" r:id="rId18"/>
    <p:sldId id="303" r:id="rId19"/>
    <p:sldId id="305" r:id="rId20"/>
    <p:sldId id="306" r:id="rId21"/>
    <p:sldId id="307" r:id="rId22"/>
    <p:sldId id="309" r:id="rId23"/>
    <p:sldId id="31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0CB14-54D5-4426-85F3-4B15011691D6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9D90B-9EE2-40D8-97AF-6A4AE24F1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94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45DD-A53C-4664-8F3C-A74BAD11D949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5425-222E-4159-9990-E1EB796F6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1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45DD-A53C-4664-8F3C-A74BAD11D949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5425-222E-4159-9990-E1EB796F6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7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45DD-A53C-4664-8F3C-A74BAD11D949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5425-222E-4159-9990-E1EB796F6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0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45DD-A53C-4664-8F3C-A74BAD11D949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5425-222E-4159-9990-E1EB796F6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28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45DD-A53C-4664-8F3C-A74BAD11D949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5425-222E-4159-9990-E1EB796F6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29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45DD-A53C-4664-8F3C-A74BAD11D949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5425-222E-4159-9990-E1EB796F6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1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45DD-A53C-4664-8F3C-A74BAD11D949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5425-222E-4159-9990-E1EB796F6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8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45DD-A53C-4664-8F3C-A74BAD11D949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5425-222E-4159-9990-E1EB796F6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4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45DD-A53C-4664-8F3C-A74BAD11D949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5425-222E-4159-9990-E1EB796F6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73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45DD-A53C-4664-8F3C-A74BAD11D949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5425-222E-4159-9990-E1EB796F6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8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45DD-A53C-4664-8F3C-A74BAD11D949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5425-222E-4159-9990-E1EB796F6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4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45DD-A53C-4664-8F3C-A74BAD11D949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85425-222E-4159-9990-E1EB796F6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0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610.png"/><Relationship Id="rId4" Type="http://schemas.openxmlformats.org/officeDocument/2006/relationships/image" Target="../media/image5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GCSE: </a:t>
            </a:r>
            <a:r>
              <a:rPr lang="en-GB" dirty="0"/>
              <a:t>Surds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Dr J Frost (jfrost@tiffin.kingston.sch.uk)</a:t>
            </a:r>
            <a:br>
              <a:rPr lang="en-GB" sz="2800" dirty="0"/>
            </a:br>
            <a:r>
              <a:rPr lang="en-GB" sz="2800" b="1" dirty="0"/>
              <a:t>www.drfrostmaths.com</a:t>
            </a:r>
            <a:r>
              <a:rPr lang="en-GB" sz="28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 smtClean="0"/>
              <a:t> 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613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980728"/>
                <a:ext cx="7200800" cy="4650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6×</m:t>
                      </m:r>
                      <m:rad>
                        <m:radPr>
                          <m:deg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3200" b="0" i="0" smtClean="0"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×4</m:t>
                      </m:r>
                      <m:rad>
                        <m:radPr>
                          <m:deg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𝟔𝟎</m:t>
                      </m:r>
                    </m:oMath>
                    <m:oMath xmlns:m="http://schemas.openxmlformats.org/officeDocument/2006/math">
                      <m:r>
                        <a:rPr lang="en-GB" sz="3200" b="0" i="1">
                          <a:latin typeface="Cambria Math" panose="02040503050406030204" pitchFamily="18" charset="0"/>
                        </a:rPr>
                        <m:t>3×4</m:t>
                      </m:r>
                      <m:rad>
                        <m:radPr>
                          <m:degHide m:val="on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32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lang="en-GB" sz="3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𝟒𝟓</m:t>
                      </m:r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×2</m:t>
                      </m:r>
                      <m:rad>
                        <m:radPr>
                          <m:deg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𝟒𝟎</m:t>
                      </m:r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×3</m:t>
                      </m:r>
                      <m:rad>
                        <m:radPr>
                          <m:deg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80728"/>
                <a:ext cx="7200800" cy="46501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266578" y="925830"/>
            <a:ext cx="1013832" cy="5847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5776" y="1544895"/>
            <a:ext cx="1013832" cy="5847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5736" y="2098334"/>
            <a:ext cx="990972" cy="4991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5816" y="2693786"/>
            <a:ext cx="990972" cy="4991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9438" y="3852262"/>
            <a:ext cx="990972" cy="4991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5816" y="4406355"/>
            <a:ext cx="990972" cy="4991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29558" y="4960448"/>
            <a:ext cx="4479952" cy="605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34072" y="3257953"/>
            <a:ext cx="990972" cy="4991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865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1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2158" y="659705"/>
                <a:ext cx="2736304" cy="6378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700" dirty="0" smtClean="0"/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7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i="1">
                              <a:latin typeface="Cambria Math"/>
                            </a:rPr>
                            <m:t>8</m:t>
                          </m:r>
                        </m:e>
                      </m:rad>
                      <m:r>
                        <a:rPr lang="en-GB" sz="1700" i="1">
                          <a:latin typeface="Cambria Math"/>
                        </a:rPr>
                        <m:t>=</m:t>
                      </m:r>
                      <m:r>
                        <a:rPr lang="en-GB" sz="1700" b="1" i="1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1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7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i="1">
                              <a:latin typeface="Cambria Math"/>
                            </a:rPr>
                            <m:t>18</m:t>
                          </m:r>
                        </m:e>
                      </m:rad>
                      <m:r>
                        <a:rPr lang="en-GB" sz="1700" i="1">
                          <a:latin typeface="Cambria Math"/>
                        </a:rPr>
                        <m:t>=</m:t>
                      </m:r>
                      <m:r>
                        <a:rPr lang="en-GB" sz="1700" b="1" i="1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1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7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i="1">
                              <a:latin typeface="Cambria Math"/>
                            </a:rPr>
                            <m:t>50</m:t>
                          </m:r>
                        </m:e>
                      </m:rad>
                      <m:r>
                        <a:rPr lang="en-GB" sz="1700" i="1">
                          <a:latin typeface="Cambria Math"/>
                        </a:rPr>
                        <m:t>=</m:t>
                      </m:r>
                      <m:r>
                        <a:rPr lang="en-GB" sz="1700" b="1" i="1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sz="1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7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i="1">
                              <a:latin typeface="Cambria Math"/>
                            </a:rPr>
                            <m:t>80</m:t>
                          </m:r>
                        </m:e>
                      </m:rad>
                      <m:r>
                        <a:rPr lang="en-GB" sz="1700" i="1">
                          <a:latin typeface="Cambria Math"/>
                        </a:rPr>
                        <m:t>=</m:t>
                      </m:r>
                      <m:r>
                        <a:rPr lang="en-GB" sz="1700" b="1" i="1">
                          <a:latin typeface="Cambria Math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1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>
                              <a:latin typeface="Cambria Math"/>
                            </a:rPr>
                            <m:t>𝟓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7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i="1">
                              <a:latin typeface="Cambria Math"/>
                            </a:rPr>
                            <m:t>72</m:t>
                          </m:r>
                        </m:e>
                      </m:rad>
                      <m:r>
                        <a:rPr lang="en-GB" sz="1700" i="1">
                          <a:latin typeface="Cambria Math"/>
                        </a:rPr>
                        <m:t>=</m:t>
                      </m:r>
                      <m:r>
                        <a:rPr lang="en-GB" sz="1700" b="1" i="1">
                          <a:latin typeface="Cambria Math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GB" sz="1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1700" b="1" dirty="0"/>
              </a:p>
              <a:p>
                <a:endParaRPr lang="en-GB" sz="1100" dirty="0"/>
              </a:p>
              <a:p>
                <a:r>
                  <a:rPr lang="en-GB" sz="1700" dirty="0"/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GB" sz="1700" b="1" dirty="0"/>
              </a:p>
              <a:p>
                <a:endParaRPr lang="en-GB" sz="1100" dirty="0"/>
              </a:p>
              <a:p>
                <a:r>
                  <a:rPr lang="en-GB" sz="1700" dirty="0"/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×2=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5×2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×2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7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×2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×2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GB" sz="17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58" y="659705"/>
                <a:ext cx="2736304" cy="6378477"/>
              </a:xfrm>
              <a:prstGeom prst="rect">
                <a:avLst/>
              </a:prstGeom>
              <a:blipFill rotWithShape="0">
                <a:blip r:embed="rId2"/>
                <a:stretch>
                  <a:fillRect l="-1563" t="-2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11940" y="728285"/>
                <a:ext cx="2736304" cy="5363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700" dirty="0" smtClean="0"/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×3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×2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×3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GB" sz="1700" b="1" dirty="0"/>
              </a:p>
              <a:p>
                <a:endParaRPr lang="en-GB" sz="1700" dirty="0"/>
              </a:p>
              <a:p>
                <a:r>
                  <a:rPr lang="en-GB" sz="1700" dirty="0"/>
                  <a:t>Express the following as a single square root </a:t>
                </a:r>
              </a:p>
              <a:p>
                <a:r>
                  <a:rPr lang="en-GB" sz="1400" i="1" dirty="0"/>
                  <a:t>(hint: do the steps of simplification backwards!)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𝟏𝟕𝟓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𝟒𝟖</m:t>
                          </m:r>
                        </m:e>
                      </m:rad>
                    </m:oMath>
                  </m:oMathPara>
                </a14:m>
                <a:endParaRPr lang="en-GB" sz="1700" b="1" dirty="0"/>
              </a:p>
              <a:p>
                <a:endParaRPr lang="en-GB" sz="1700" b="1" dirty="0"/>
              </a:p>
              <a:p>
                <a:r>
                  <a:rPr lang="en-GB" sz="1700" dirty="0"/>
                  <a:t>Express the following as a single square root: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GB" sz="17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17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rad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GB" sz="1700" b="1" dirty="0"/>
                  <a:t/>
                </a:r>
                <a:br>
                  <a:rPr lang="en-GB" sz="1700" b="1" dirty="0"/>
                </a:br>
                <a:endParaRPr lang="en-GB" sz="17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940" y="728285"/>
                <a:ext cx="2736304" cy="5363969"/>
              </a:xfrm>
              <a:prstGeom prst="rect">
                <a:avLst/>
              </a:prstGeom>
              <a:blipFill>
                <a:blip r:embed="rId3"/>
                <a:stretch>
                  <a:fillRect l="-1336" t="-3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459652" y="982980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6842" y="1253978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556842" y="1559121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7664" y="1864264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6842" y="2172095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11536" y="2883312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5708" y="3175755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17886" y="3477236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68948" y="3756002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3245" y="4050459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80158" y="4725144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9381" y="5026625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85870" y="5316247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90682" y="5615540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90630" y="5913589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21693" y="6211638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90630" y="6509364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93256" y="1040130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84696" y="1345273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75518" y="1650416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08104" y="1947470"/>
            <a:ext cx="643468" cy="270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69624" y="3399620"/>
            <a:ext cx="1275576" cy="2846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69624" y="3697814"/>
            <a:ext cx="1275576" cy="2846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69624" y="4007914"/>
            <a:ext cx="944106" cy="2846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69624" y="4306960"/>
            <a:ext cx="944106" cy="2846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86774" y="5368720"/>
            <a:ext cx="944106" cy="2846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86774" y="5693217"/>
            <a:ext cx="944106" cy="2846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1002" y="728285"/>
            <a:ext cx="278834" cy="2889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8078" y="2594327"/>
            <a:ext cx="278834" cy="2889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8078" y="4436159"/>
            <a:ext cx="278834" cy="2889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733106" y="732654"/>
            <a:ext cx="278834" cy="2889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733106" y="2443093"/>
            <a:ext cx="278834" cy="2889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707879" y="4967473"/>
            <a:ext cx="278834" cy="2889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8761" y="1032891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8761" y="1331523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8761" y="1604238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8761" y="1907955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99863" y="2208486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56655" y="2908580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56655" y="3207212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56655" y="3479927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56655" y="3783644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57757" y="4084175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6016" y="4784347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6016" y="5082979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6016" y="5355694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66016" y="5659411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67118" y="5959942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6016" y="6249688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56655" y="6554830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776866" y="1098816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776866" y="1397448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776866" y="1670163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776866" y="1973880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747376" y="3561095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747376" y="3859727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747376" y="4132442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747376" y="4436159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699994" y="5543905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699994" y="5842537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5671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Adding Surds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55204" y="1175489"/>
                <a:ext cx="4032448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204" y="1175489"/>
                <a:ext cx="4032448" cy="7116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19672" y="1975759"/>
                <a:ext cx="6089104" cy="97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Think of it as “if I have one lot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/>
                  <a:t> and I add another lot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/>
                  <a:t>, I have two lots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/>
                  <a:t>”.</a:t>
                </a:r>
              </a:p>
              <a:p>
                <a:r>
                  <a:rPr lang="en-GB" dirty="0"/>
                  <a:t>It’s just how we collect like terms in algebra,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975759"/>
                <a:ext cx="6089104" cy="975523"/>
              </a:xfrm>
              <a:prstGeom prst="rect">
                <a:avLst/>
              </a:prstGeom>
              <a:blipFill rotWithShape="0">
                <a:blip r:embed="rId3"/>
                <a:stretch>
                  <a:fillRect l="-901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241404" y="1185470"/>
            <a:ext cx="1146696" cy="6941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67072" y="3073666"/>
                <a:ext cx="6408712" cy="346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7</m:t>
                      </m:r>
                      <m:rad>
                        <m:radPr>
                          <m:deg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+7</m:t>
                      </m:r>
                      <m:rad>
                        <m:radPr>
                          <m:deg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     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             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             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𝟗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072" y="3073666"/>
                <a:ext cx="6408712" cy="34695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090876" y="3048000"/>
            <a:ext cx="1116124" cy="5476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55976" y="3595698"/>
            <a:ext cx="1116124" cy="468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23928" y="4058714"/>
            <a:ext cx="1562472" cy="9196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2084" y="4975755"/>
            <a:ext cx="2468316" cy="15520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53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1412776"/>
                <a:ext cx="6408712" cy="2999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                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                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412776"/>
                <a:ext cx="6408712" cy="29995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047604" y="1422400"/>
            <a:ext cx="918096" cy="520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7604" y="1943100"/>
            <a:ext cx="2950096" cy="469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7604" y="2413000"/>
            <a:ext cx="2950096" cy="943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7604" y="3354896"/>
            <a:ext cx="2950096" cy="943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79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Brackets and Surds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39272" y="1180079"/>
                <a:ext cx="4994448" cy="608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272" y="1180079"/>
                <a:ext cx="4994448" cy="6085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6308" y="1880880"/>
                <a:ext cx="7580064" cy="608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08" y="1880880"/>
                <a:ext cx="7580064" cy="6085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464" y="2620363"/>
                <a:ext cx="8353176" cy="2034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64" y="2620363"/>
                <a:ext cx="8353176" cy="20347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7804" y="4632554"/>
                <a:ext cx="5974804" cy="1683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        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        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804" y="4632554"/>
                <a:ext cx="5974804" cy="16831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211960" y="1160999"/>
            <a:ext cx="1702648" cy="6045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1960" y="1870110"/>
            <a:ext cx="3340948" cy="6045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11960" y="2636759"/>
            <a:ext cx="3861648" cy="1910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03476" y="4745014"/>
            <a:ext cx="3679632" cy="15544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044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5656" y="1052736"/>
                <a:ext cx="5708992" cy="2270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 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052736"/>
                <a:ext cx="5708992" cy="22706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/>
          <p:cNvSpPr/>
          <p:nvPr/>
        </p:nvSpPr>
        <p:spPr>
          <a:xfrm>
            <a:off x="1475656" y="3861048"/>
            <a:ext cx="2880320" cy="2376264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75656" y="5949280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4720828"/>
                <a:ext cx="1107356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3+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720828"/>
                <a:ext cx="1107356" cy="4075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5736" y="6237312"/>
                <a:ext cx="1107356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1+3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6237312"/>
                <a:ext cx="1107356" cy="4075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51920" y="4485507"/>
                <a:ext cx="3600400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485507"/>
                <a:ext cx="3600400" cy="6428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088260" y="990599"/>
            <a:ext cx="1947540" cy="571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88260" y="1562318"/>
            <a:ext cx="1947540" cy="571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88260" y="2134037"/>
            <a:ext cx="1947540" cy="571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88260" y="2715079"/>
            <a:ext cx="1947540" cy="571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36468" y="4521081"/>
            <a:ext cx="1947540" cy="571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42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2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7544" y="715706"/>
                <a:ext cx="3542928" cy="5344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/>
                            </a:rPr>
                            <m:t>8</m:t>
                          </m:r>
                        </m:e>
                      </m:rad>
                      <m:r>
                        <a:rPr lang="en-GB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/>
                            </a:rPr>
                            <m:t>18</m:t>
                          </m:r>
                        </m:e>
                      </m:ra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/>
                            </a:rPr>
                            <m:t>12</m:t>
                          </m:r>
                        </m:e>
                      </m:rad>
                      <m:r>
                        <a:rPr lang="en-GB" i="1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/>
                            </a:rPr>
                            <m:t>20</m:t>
                          </m:r>
                        </m:e>
                      </m:rad>
                      <m:r>
                        <a:rPr lang="en-GB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/>
                            </a:rPr>
                            <m:t>45</m:t>
                          </m:r>
                        </m:e>
                      </m:ra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>
                              <a:latin typeface="Cambria Math"/>
                            </a:rPr>
                            <m:t>𝟓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𝟐𝟐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r>
                  <a:rPr lang="en-GB" b="0" i="1" dirty="0">
                    <a:latin typeface="Cambria Math"/>
                  </a:rPr>
                  <a:t/>
                </a:r>
                <a:br>
                  <a:rPr lang="en-GB" b="0" i="1" dirty="0">
                    <a:latin typeface="Cambria Math"/>
                  </a:rPr>
                </a:br>
                <a:endParaRPr lang="en-GB" b="0" i="1" dirty="0">
                  <a:latin typeface="Cambria Math"/>
                </a:endParaRPr>
              </a:p>
              <a:p>
                <a:endParaRPr lang="en-GB" i="1" dirty="0">
                  <a:latin typeface="Cambria Math"/>
                </a:endParaRPr>
              </a:p>
              <a:p>
                <a:r>
                  <a:rPr lang="en-GB" dirty="0"/>
                  <a:t>Expand and simplify the following, leaving your answers in the form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𝑎</m:t>
                    </m:r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/>
                          </a:rPr>
                          <m:t>𝑐</m:t>
                        </m:r>
                      </m:e>
                    </m:rad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GB" b="1" i="1">
                          <a:latin typeface="Cambria Math"/>
                        </a:rPr>
                        <m:t>+</m:t>
                      </m:r>
                      <m:r>
                        <a:rPr lang="en-GB" b="1" i="1">
                          <a:latin typeface="Cambria Math"/>
                        </a:rPr>
                        <m:t>𝟑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GB" i="1"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𝟓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r>
                        <a:rPr lang="en-GB" b="1" i="1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𝟑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>
                              <a:latin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  <m:r>
                            <a:rPr lang="en-GB" i="1"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2−2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−</m:t>
                      </m:r>
                      <m:r>
                        <a:rPr lang="en-GB" b="1" i="1">
                          <a:latin typeface="Cambria Math"/>
                        </a:rPr>
                        <m:t>𝟏𝟐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𝟕</m:t>
                      </m:r>
                      <m:r>
                        <a:rPr lang="en-GB" b="1" i="1">
                          <a:latin typeface="Cambria Math"/>
                        </a:rPr>
                        <m:t>−</m:t>
                      </m:r>
                      <m:r>
                        <a:rPr lang="en-GB" b="1" i="1">
                          <a:latin typeface="Cambria Math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15706"/>
                <a:ext cx="3542928" cy="5344155"/>
              </a:xfrm>
              <a:prstGeom prst="rect">
                <a:avLst/>
              </a:prstGeom>
              <a:blipFill rotWithShape="0">
                <a:blip r:embed="rId2"/>
                <a:stretch>
                  <a:fillRect l="-1549" t="-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98764" y="715706"/>
                <a:ext cx="4005684" cy="2752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8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−</m:t>
                      </m:r>
                      <m:r>
                        <a:rPr lang="en-GB" b="1" i="1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27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4−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𝟑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r>
                        <a:rPr lang="en-GB" b="1" i="1">
                          <a:latin typeface="Cambria Math"/>
                        </a:rPr>
                        <m:t>𝟗</m:t>
                      </m:r>
                      <m:rad>
                        <m:radPr>
                          <m:degHide m:val="on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GB" i="1">
                              <a:latin typeface="Cambria Math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4+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18</m:t>
                              </m:r>
                            </m:e>
                          </m:rad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𝟑𝟐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r>
                        <a:rPr lang="en-GB" b="1" i="1">
                          <a:latin typeface="Cambria Math"/>
                        </a:rPr>
                        <m:t>𝟐𝟑</m:t>
                      </m:r>
                      <m:rad>
                        <m:radPr>
                          <m:degHide m:val="on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8</m:t>
                              </m:r>
                            </m:e>
                          </m:rad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18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32</m:t>
                              </m:r>
                            </m:e>
                          </m:rad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50</m:t>
                              </m:r>
                            </m:e>
                          </m:rad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−</m:t>
                      </m:r>
                      <m:r>
                        <a:rPr lang="en-GB" b="1" i="1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r>
                  <a:rPr lang="en-GB" dirty="0"/>
                  <a:t>Determine the area of :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64" y="715706"/>
                <a:ext cx="4005684" cy="2752613"/>
              </a:xfrm>
              <a:prstGeom prst="rect">
                <a:avLst/>
              </a:prstGeom>
              <a:blipFill rotWithShape="0">
                <a:blip r:embed="rId3"/>
                <a:stretch>
                  <a:fillRect l="-1218" t="-1106" b="-2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 rot="16200000">
            <a:off x="4667766" y="3835120"/>
            <a:ext cx="99423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/>
        </p:nvSpPr>
        <p:spPr>
          <a:xfrm>
            <a:off x="6156176" y="3530847"/>
            <a:ext cx="1171228" cy="936104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rapezoid 10"/>
          <p:cNvSpPr/>
          <p:nvPr/>
        </p:nvSpPr>
        <p:spPr>
          <a:xfrm rot="5400000">
            <a:off x="7537524" y="3617033"/>
            <a:ext cx="1512168" cy="830661"/>
          </a:xfrm>
          <a:prstGeom prst="trapezoid">
            <a:avLst>
              <a:gd name="adj" fmla="val 571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6200000">
                <a:off x="4072918" y="4043382"/>
                <a:ext cx="971562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2+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72918" y="4043382"/>
                <a:ext cx="971562" cy="3676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68838" y="3394102"/>
                <a:ext cx="684987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838" y="3394102"/>
                <a:ext cx="684987" cy="3676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95612" y="4454251"/>
                <a:ext cx="967188" cy="37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612" y="4454251"/>
                <a:ext cx="967188" cy="3726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5483896" y="3789537"/>
                <a:ext cx="967188" cy="37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83896" y="3789537"/>
                <a:ext cx="967188" cy="3726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16200000">
                <a:off x="7198146" y="3820269"/>
                <a:ext cx="971562" cy="37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4+3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98146" y="3820269"/>
                <a:ext cx="971562" cy="3726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16200000">
                <a:off x="8371046" y="3854921"/>
                <a:ext cx="971562" cy="37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6−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371046" y="3854921"/>
                <a:ext cx="971562" cy="37260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1" idx="2"/>
            <a:endCxn id="17" idx="0"/>
          </p:cNvCxnSpPr>
          <p:nvPr/>
        </p:nvCxnSpPr>
        <p:spPr>
          <a:xfrm>
            <a:off x="7878278" y="4032364"/>
            <a:ext cx="792248" cy="88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32164" y="3689480"/>
                <a:ext cx="708015" cy="37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164" y="3689480"/>
                <a:ext cx="708015" cy="37260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29101" y="4890047"/>
                <a:ext cx="1564788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1" y="4890047"/>
                <a:ext cx="1564788" cy="4019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96812" y="4813558"/>
                <a:ext cx="1564788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12" y="4813558"/>
                <a:ext cx="1564788" cy="40754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484925" y="4826412"/>
                <a:ext cx="1564788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925" y="4826412"/>
                <a:ext cx="1564788" cy="40754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Triangle 23"/>
          <p:cNvSpPr/>
          <p:nvPr/>
        </p:nvSpPr>
        <p:spPr>
          <a:xfrm>
            <a:off x="5208275" y="5605467"/>
            <a:ext cx="1171228" cy="936104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164560" y="4279900"/>
            <a:ext cx="185440" cy="189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208275" y="6352559"/>
            <a:ext cx="185440" cy="189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80174" y="6482418"/>
                <a:ext cx="967188" cy="37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174" y="6482418"/>
                <a:ext cx="967188" cy="37260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21473" y="5887217"/>
                <a:ext cx="967188" cy="37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473" y="5887217"/>
                <a:ext cx="967188" cy="37260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41444" y="5404908"/>
                <a:ext cx="967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44" y="5404908"/>
                <a:ext cx="967188" cy="33855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79146" y="6406768"/>
                <a:ext cx="967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146" y="6406768"/>
                <a:ext cx="967188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522144" y="5649816"/>
                <a:ext cx="2520985" cy="955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Find the length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b="1" dirty="0"/>
                  <a:t>(Using Pythagoras)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𝑷𝑸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𝟐𝟐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144" y="5649816"/>
                <a:ext cx="2520985" cy="955967"/>
              </a:xfrm>
              <a:prstGeom prst="rect">
                <a:avLst/>
              </a:prstGeom>
              <a:blipFill rotWithShape="0">
                <a:blip r:embed="rId18"/>
                <a:stretch>
                  <a:fillRect l="-2179" t="-3822" b="-3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822888" y="1061022"/>
            <a:ext cx="574410" cy="277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22888" y="1354959"/>
            <a:ext cx="574410" cy="277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951803" y="1683405"/>
            <a:ext cx="574410" cy="277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59321" y="1979522"/>
            <a:ext cx="574410" cy="277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68895" y="2295290"/>
            <a:ext cx="574410" cy="277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13133" y="2599725"/>
            <a:ext cx="574410" cy="277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989902" y="3975838"/>
            <a:ext cx="943797" cy="281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568858" y="4326032"/>
            <a:ext cx="943797" cy="281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68858" y="4647529"/>
            <a:ext cx="943797" cy="281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746526" y="4985448"/>
            <a:ext cx="653899" cy="281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805422" y="5390540"/>
            <a:ext cx="966353" cy="281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746670" y="1045952"/>
            <a:ext cx="966353" cy="281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895801" y="1352573"/>
            <a:ext cx="966353" cy="281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009884" y="1697685"/>
            <a:ext cx="1181239" cy="281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83508" y="2028556"/>
            <a:ext cx="741317" cy="281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229846" y="2435472"/>
            <a:ext cx="741317" cy="281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229846" y="2787316"/>
            <a:ext cx="741317" cy="281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37616" y="4942944"/>
            <a:ext cx="877384" cy="3243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501593" y="4879019"/>
            <a:ext cx="877384" cy="3243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012333" y="4888198"/>
            <a:ext cx="877384" cy="3243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620240" y="5990911"/>
            <a:ext cx="1768183" cy="5467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5580" y="750318"/>
            <a:ext cx="278834" cy="2889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3171" y="1110008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3171" y="1408640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13171" y="1720315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3171" y="2018947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13544" y="2322842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13171" y="2643688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5580" y="3131786"/>
            <a:ext cx="278834" cy="2889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13171" y="4057141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13171" y="4419024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13171" y="4733818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13171" y="5069070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13171" y="5458771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304666" y="727716"/>
            <a:ext cx="278834" cy="2889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346045" y="1094927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346045" y="1454909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346045" y="1782127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346045" y="2118054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338766" y="2500617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338766" y="2883180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312298" y="3169680"/>
            <a:ext cx="278834" cy="2889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312298" y="3577902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640881" y="3438309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277457" y="3394554"/>
            <a:ext cx="278834" cy="19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381726" y="5404908"/>
            <a:ext cx="278834" cy="2889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47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4111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Here’s a surd. What could we multiply it by such that it’s no longer an irrational number?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Rationalising The Denominator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1800" y="1714106"/>
                <a:ext cx="3348372" cy="79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714106"/>
                <a:ext cx="3348372" cy="7929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47392" y="1714105"/>
            <a:ext cx="732232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72100" y="1714104"/>
            <a:ext cx="828092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4293096"/>
            <a:ext cx="3635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 this fraction, the denominator is irrational. ‘</a:t>
            </a:r>
            <a:r>
              <a:rPr lang="en-GB" sz="1600" b="1" dirty="0"/>
              <a:t>Rationalising the denominator</a:t>
            </a:r>
            <a:r>
              <a:rPr lang="en-GB" sz="1600" dirty="0"/>
              <a:t>’ means making the denominator a rational number.</a:t>
            </a:r>
          </a:p>
          <a:p>
            <a:endParaRPr lang="en-GB" sz="1600" dirty="0"/>
          </a:p>
          <a:p>
            <a:r>
              <a:rPr lang="en-GB" sz="1600" dirty="0"/>
              <a:t>What could we multiply this fraction by to both rationalise the denominator, but leave the value of the fraction unchanged?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87133" y="2644174"/>
                <a:ext cx="3366374" cy="1363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133" y="2644174"/>
                <a:ext cx="3366374" cy="13631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13" idx="0"/>
          </p:cNvCxnSpPr>
          <p:nvPr/>
        </p:nvCxnSpPr>
        <p:spPr>
          <a:xfrm flipV="1">
            <a:off x="2213452" y="3789040"/>
            <a:ext cx="63035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31368" y="2649765"/>
            <a:ext cx="683851" cy="1437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18928" y="2649765"/>
            <a:ext cx="683851" cy="1437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6015" y="4311647"/>
            <a:ext cx="3312368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Bro Side Note</a:t>
            </a:r>
            <a:r>
              <a:rPr lang="en-GB" sz="1600" dirty="0"/>
              <a:t>: There’s two reasons why we might want to do this: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For aesthetic reasons, it makes more sense to say “half of root 2” rather than “one root two-</a:t>
            </a:r>
            <a:r>
              <a:rPr lang="en-GB" sz="1600" dirty="0" err="1"/>
              <a:t>th</a:t>
            </a:r>
            <a:r>
              <a:rPr lang="en-GB" sz="1600" dirty="0"/>
              <a:t> of 1”. It’s nice to divide by something whole!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It makes it easier for us to add expressions involving surds. </a:t>
            </a:r>
          </a:p>
        </p:txBody>
      </p:sp>
    </p:spTree>
    <p:extLst>
      <p:ext uri="{BB962C8B-B14F-4D97-AF65-F5344CB8AC3E}">
        <p14:creationId xmlns:p14="http://schemas.microsoft.com/office/powerpoint/2010/main" val="7290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5" grpId="0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8335" y="953226"/>
                <a:ext cx="4680520" cy="5435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𝟔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r>
                  <a:rPr lang="en-GB" sz="2400" b="0" dirty="0"/>
                  <a:t/>
                </a:r>
                <a:br>
                  <a:rPr lang="en-GB" sz="2400" b="0" dirty="0"/>
                </a:br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𝟏𝟎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35" y="953226"/>
                <a:ext cx="4680520" cy="54352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More Examples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691680" y="980728"/>
            <a:ext cx="732232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74520" y="3363236"/>
            <a:ext cx="1915483" cy="849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7360" y="4286250"/>
            <a:ext cx="1766205" cy="80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03071" y="5486400"/>
            <a:ext cx="1536090" cy="80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7360" y="2131905"/>
            <a:ext cx="1731561" cy="849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51445" y="1668762"/>
                <a:ext cx="2415859" cy="328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  <a:p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445" y="1668762"/>
                <a:ext cx="2415859" cy="32873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293258" y="1649777"/>
            <a:ext cx="732232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0396" y="2845720"/>
            <a:ext cx="732232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51420" y="4044754"/>
            <a:ext cx="1192838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9280" y="1081481"/>
            <a:ext cx="259228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Test Your Understanding:</a:t>
            </a:r>
          </a:p>
        </p:txBody>
      </p:sp>
    </p:spTree>
    <p:extLst>
      <p:ext uri="{BB962C8B-B14F-4D97-AF65-F5344CB8AC3E}">
        <p14:creationId xmlns:p14="http://schemas.microsoft.com/office/powerpoint/2010/main" val="31259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cap="small" dirty="0"/>
                <a:t>Further Maths</a:t>
              </a:r>
              <a:r>
                <a:rPr lang="en-GB" sz="3200" b="1" dirty="0"/>
                <a:t>! </a:t>
              </a:r>
              <a:r>
                <a:rPr lang="en-GB" sz="3200" dirty="0"/>
                <a:t>:: More Complex Denominators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83671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You’ve seen ‘rationalising a denominator’, the idea being that we don’t like to divide things by an irrational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9981" y="1697208"/>
                <a:ext cx="8064896" cy="1911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But what do we multiply the top and bottom by if we have a more complicated denominator?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81" y="1697208"/>
                <a:ext cx="8064896" cy="1911677"/>
              </a:xfrm>
              <a:prstGeom prst="rect">
                <a:avLst/>
              </a:prstGeom>
              <a:blipFill rotWithShape="0">
                <a:blip r:embed="rId2"/>
                <a:stretch>
                  <a:fillRect l="-605" t="-15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68117" y="2404367"/>
            <a:ext cx="1180949" cy="1337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44034" y="2404367"/>
            <a:ext cx="2924739" cy="1337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9578" y="4449146"/>
                <a:ext cx="8208912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We basically do the same but with the sign reversed (this is known as the ‘conjugate’). That way, we obtain the difference of two squares. 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any surds will be squared and thus we’ll end up with no surds in the denominator.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78" y="4449146"/>
                <a:ext cx="8208912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519" t="-2581" r="-444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3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6F143-DB25-45D0-9FDA-389A63E03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357" y="4772829"/>
            <a:ext cx="2127343" cy="14438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155904" y="6066600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More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1052736"/>
                <a:ext cx="5472608" cy="94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52736"/>
                <a:ext cx="5472608" cy="9421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56176" y="1029354"/>
                <a:ext cx="2880320" cy="185884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 can explicitly expand out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sz="1600" dirty="0"/>
                  <a:t> in the denominator, but remember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so we get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6−4=2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Just remember: ‘difference of two squares’!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029354"/>
                <a:ext cx="2880320" cy="1858842"/>
              </a:xfrm>
              <a:prstGeom prst="rect">
                <a:avLst/>
              </a:prstGeom>
              <a:blipFill rotWithShape="0">
                <a:blip r:embed="rId3"/>
                <a:stretch>
                  <a:fillRect l="-840" t="-324" b="-2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5220072" y="1700808"/>
            <a:ext cx="936104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92304" y="1080655"/>
            <a:ext cx="1127768" cy="902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5576" y="4529342"/>
                <a:ext cx="7704856" cy="13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𝟒𝟏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529342"/>
                <a:ext cx="7704856" cy="13524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891405" y="4509120"/>
            <a:ext cx="1158837" cy="9517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5976" y="4509120"/>
            <a:ext cx="3600400" cy="13727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397" y="1080655"/>
            <a:ext cx="992582" cy="902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60621" y="3002172"/>
                <a:ext cx="5472608" cy="94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21" y="3002172"/>
                <a:ext cx="5472608" cy="9421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965474" y="3076500"/>
            <a:ext cx="1127768" cy="902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81549" y="3076501"/>
            <a:ext cx="992582" cy="902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92085" y="3076500"/>
            <a:ext cx="1295154" cy="902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128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788024" y="3801444"/>
            <a:ext cx="280831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AQA FM June 2013 Paper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88024" y="4161484"/>
                <a:ext cx="3960440" cy="99777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dirty="0"/>
              </a:p>
              <a:p>
                <a:r>
                  <a:rPr lang="en-GB" dirty="0"/>
                  <a:t>Give your answer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integers.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161484"/>
                <a:ext cx="3960440" cy="997774"/>
              </a:xfrm>
              <a:prstGeom prst="rect">
                <a:avLst/>
              </a:prstGeom>
              <a:blipFill rotWithShape="0">
                <a:blip r:embed="rId2"/>
                <a:stretch>
                  <a:fillRect b="-105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36169" y="5384937"/>
                <a:ext cx="3664150" cy="144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   =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169" y="5384937"/>
                <a:ext cx="3664150" cy="14427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9501" y="3160980"/>
                <a:ext cx="3960440" cy="12809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Rationalise the denominator and 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01" y="3160980"/>
                <a:ext cx="3960440" cy="12809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3517" y="4755037"/>
                <a:ext cx="3816424" cy="1891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17" y="4755037"/>
                <a:ext cx="3816424" cy="18914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356189" y="5308803"/>
            <a:ext cx="2801475" cy="1473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0991" y="4644035"/>
            <a:ext cx="2801475" cy="20024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5536" y="900874"/>
                <a:ext cx="2664296" cy="124245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Rationalise the denominator and 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0874"/>
                <a:ext cx="2664296" cy="12424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15662" y="1334065"/>
                <a:ext cx="1440160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62" y="1334065"/>
                <a:ext cx="1440160" cy="4075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408661" y="1203633"/>
            <a:ext cx="1097237" cy="6692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867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3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764704"/>
                <a:ext cx="3024336" cy="4501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Rationalise the denominator and 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64704"/>
                <a:ext cx="3024336" cy="4501169"/>
              </a:xfrm>
              <a:prstGeom prst="rect">
                <a:avLst/>
              </a:prstGeom>
              <a:blipFill rotWithShape="0">
                <a:blip r:embed="rId2"/>
                <a:stretch>
                  <a:fillRect l="-1815" t="-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9196" y="751240"/>
                <a:ext cx="3888432" cy="6121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Rationalise the denominator, giving your answer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dirty="0"/>
                  <a:t> giving your answer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196" y="751240"/>
                <a:ext cx="3888432" cy="6121932"/>
              </a:xfrm>
              <a:prstGeom prst="rect">
                <a:avLst/>
              </a:prstGeom>
              <a:blipFill rotWithShape="0">
                <a:blip r:embed="rId3"/>
                <a:stretch>
                  <a:fillRect l="-1254" t="-4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176256" y="1380728"/>
            <a:ext cx="1104468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6256" y="2130367"/>
            <a:ext cx="1104468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04372" y="3024789"/>
            <a:ext cx="1104468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6256" y="3793584"/>
            <a:ext cx="1104468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2637" y="4616065"/>
            <a:ext cx="1104468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86908" y="2268767"/>
            <a:ext cx="1224136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4048" y="3781009"/>
            <a:ext cx="2993540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01444" y="4985488"/>
            <a:ext cx="1224136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56176" y="6184018"/>
            <a:ext cx="2201452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520" y="824269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94687" y="792183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94687" y="174607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94687" y="3197535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94687" y="4672277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5080" y="1555973"/>
            <a:ext cx="28803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5080" y="2284792"/>
            <a:ext cx="28803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5080" y="3128330"/>
            <a:ext cx="28803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5080" y="3973020"/>
            <a:ext cx="28803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5080" y="4817710"/>
            <a:ext cx="28803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14017" y="910406"/>
            <a:ext cx="634093" cy="6001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94687" y="5858987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3885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 final super hard puzzle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43808" y="1412776"/>
                <a:ext cx="4464496" cy="108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0" dirty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36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36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g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rad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g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412776"/>
                <a:ext cx="4464496" cy="1084143"/>
              </a:xfrm>
              <a:prstGeom prst="rect">
                <a:avLst/>
              </a:prstGeom>
              <a:blipFill rotWithShape="0">
                <a:blip r:embed="rId2"/>
                <a:stretch>
                  <a:fillRect l="-4235" b="-2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261837" y="1721795"/>
            <a:ext cx="504056" cy="47716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Wingdings" panose="05000000000000000000" pitchFamily="2" charset="2"/>
              </a:rPr>
              <a:t>N</a:t>
            </a:r>
            <a:endParaRPr lang="en-GB" dirty="0"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59632" y="2780928"/>
                <a:ext cx="6222785" cy="374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sz="3600" b="1" i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sz="36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3600" b="1" dirty="0"/>
              </a:p>
              <a:p>
                <a:r>
                  <a:rPr lang="en-GB" sz="3600" b="1" dirty="0"/>
                  <a:t>But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36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deg>
                      <m:e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f>
                          <m:fPr>
                            <m:ctrlPr>
                              <a:rPr lang="en-GB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sup>
                    </m:sSup>
                  </m:oMath>
                </a14:m>
                <a:endParaRPr lang="en-GB" sz="3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     →  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80928"/>
                <a:ext cx="6222785" cy="3741089"/>
              </a:xfrm>
              <a:prstGeom prst="rect">
                <a:avLst/>
              </a:prstGeom>
              <a:blipFill rotWithShape="0">
                <a:blip r:embed="rId3"/>
                <a:stretch>
                  <a:fillRect l="-3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058192" y="2887686"/>
            <a:ext cx="6898184" cy="3709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501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Types of numbers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2771800" y="1556792"/>
            <a:ext cx="19442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Real Numbers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152" y="141277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Real numbers are any possible decimal or whole number.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3212976"/>
            <a:ext cx="25922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Rational Numbers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7984" y="3212976"/>
            <a:ext cx="25922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Irrational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4149080"/>
                <a:ext cx="2520280" cy="1591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are all numbers which can be expressed as some fraction involving integers (whole numbers),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b="0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b="0" dirty="0"/>
                  <a:t>, -7</a:t>
                </a:r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49080"/>
                <a:ext cx="2520280" cy="1591461"/>
              </a:xfrm>
              <a:prstGeom prst="rect">
                <a:avLst/>
              </a:prstGeom>
              <a:blipFill rotWithShape="0">
                <a:blip r:embed="rId2"/>
                <a:stretch>
                  <a:fillRect l="-2179" t="-2299" b="-19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499992" y="40770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 real numbers which are not rational.</a:t>
            </a:r>
          </a:p>
        </p:txBody>
      </p:sp>
      <p:cxnSp>
        <p:nvCxnSpPr>
          <p:cNvPr id="11" name="Straight Arrow Connector 10"/>
          <p:cNvCxnSpPr>
            <a:stCxn id="5" idx="2"/>
          </p:cNvCxnSpPr>
          <p:nvPr/>
        </p:nvCxnSpPr>
        <p:spPr>
          <a:xfrm flipH="1">
            <a:off x="2103120" y="2276872"/>
            <a:ext cx="1640788" cy="84351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</p:cNvCxnSpPr>
          <p:nvPr/>
        </p:nvCxnSpPr>
        <p:spPr>
          <a:xfrm>
            <a:off x="3743908" y="2276872"/>
            <a:ext cx="1696772" cy="86637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8424" y="37953"/>
            <a:ext cx="60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Wingdings" panose="05000000000000000000" pitchFamily="2" charset="2"/>
              </a:rPr>
              <a:t>!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532440" y="116632"/>
            <a:ext cx="309369" cy="360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02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Types of numbers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395536" y="2060848"/>
            <a:ext cx="6552728" cy="35283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55576" y="2708920"/>
            <a:ext cx="4464496" cy="23042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71600" y="3356992"/>
            <a:ext cx="2160240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300192" y="1196752"/>
            <a:ext cx="2448272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Activity</a:t>
            </a:r>
            <a:r>
              <a:rPr lang="en-GB" dirty="0"/>
              <a:t>: Copy out the Venn diagram, and put the following numbers into the correct set.</a:t>
            </a:r>
          </a:p>
        </p:txBody>
      </p:sp>
      <p:sp>
        <p:nvSpPr>
          <p:cNvPr id="9" name="Rectangle 8"/>
          <p:cNvSpPr/>
          <p:nvPr/>
        </p:nvSpPr>
        <p:spPr>
          <a:xfrm>
            <a:off x="7308304" y="314096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00392" y="3140968"/>
            <a:ext cx="7920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0.7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08304" y="386104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imes New Roman"/>
                <a:cs typeface="Times New Roman"/>
              </a:rPr>
              <a:t>π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8028384" y="3861048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en-GB" sz="2000" dirty="0"/>
              <a:t>    </a:t>
            </a:r>
            <a:r>
              <a:rPr lang="en-GB" sz="4400" dirty="0"/>
              <a:t>.</a:t>
            </a:r>
            <a:endParaRPr lang="en-GB" sz="2800" dirty="0"/>
          </a:p>
          <a:p>
            <a:pPr algn="ctr">
              <a:lnSpc>
                <a:spcPts val="2500"/>
              </a:lnSpc>
            </a:pPr>
            <a:r>
              <a:rPr lang="en-GB" sz="2800" b="1" dirty="0"/>
              <a:t>1.3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64288" y="4581128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ambria Math"/>
                <a:ea typeface="Cambria Math"/>
              </a:rPr>
              <a:t>√</a:t>
            </a:r>
            <a:r>
              <a:rPr lang="en-GB" sz="2800" b="1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16416" y="4653136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-1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28184" y="5301208"/>
            <a:ext cx="792088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/>
              <a:t>3</a:t>
            </a:r>
          </a:p>
          <a:p>
            <a:pPr algn="ctr"/>
            <a:r>
              <a:rPr lang="en-GB" sz="2000" b="1" dirty="0"/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64288" y="5373216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ambria Math"/>
                <a:ea typeface="Cambria Math"/>
              </a:rPr>
              <a:t>√</a:t>
            </a:r>
            <a:r>
              <a:rPr lang="en-GB" sz="2800" b="1" dirty="0"/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72400" y="5373216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30823" y="5583073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Edwin’s exact height (in 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3648" y="32849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Integers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23728" y="27809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Rational numbers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8064" y="177801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Real numbers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12160" y="640991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(Click the blue boxes above)</a:t>
            </a:r>
          </a:p>
        </p:txBody>
      </p:sp>
    </p:spTree>
    <p:extLst>
      <p:ext uri="{BB962C8B-B14F-4D97-AF65-F5344CB8AC3E}">
        <p14:creationId xmlns:p14="http://schemas.microsoft.com/office/powerpoint/2010/main" val="19358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30164E-6 L -0.65747 0.09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0164E-6 L -0.65747 0.194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43072E-7 L -0.36615 0.162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43072E-7 L -0.53542 -0.099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5344E-7 L -0.30712 -0.351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6766E-7 L -0.67708 -0.1205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10271E-6 L -0.27952 -0.249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4495E-7 L -0.59861 -0.2676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-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94495E-7 L -0.29149 -0.225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5665E-6 L 0.05955 -0.392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a surd?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807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Vote on whether you think the following are surds or not surds.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307" y="569725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Therefore, can you think of a suitable definition for a surd?</a:t>
            </a:r>
          </a:p>
          <a:p>
            <a:endParaRPr lang="en-GB" dirty="0"/>
          </a:p>
          <a:p>
            <a:r>
              <a:rPr lang="en-GB" b="1" dirty="0"/>
              <a:t>A surd is a root of a number that cannot be simplified to a rational number.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8064" y="1484784"/>
            <a:ext cx="1512168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3491880" y="1484784"/>
            <a:ext cx="151216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Symbol"/>
              </a:rPr>
              <a:t></a:t>
            </a:r>
            <a:r>
              <a:rPr lang="en-GB" sz="2800" dirty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3491880" y="1484784"/>
            <a:ext cx="151216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Not a surd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48064" y="1484784"/>
            <a:ext cx="151216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Surd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1880" y="2276872"/>
            <a:ext cx="1512168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148064" y="2276872"/>
            <a:ext cx="151216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Symbol"/>
              </a:rPr>
              <a:t></a:t>
            </a:r>
            <a:r>
              <a:rPr lang="en-GB" sz="2800" dirty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3491880" y="2276872"/>
            <a:ext cx="151216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Not a surd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48064" y="2276872"/>
            <a:ext cx="151216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Surd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48064" y="3068960"/>
            <a:ext cx="1512168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3491880" y="3068960"/>
            <a:ext cx="151216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Symbol"/>
              </a:rPr>
              <a:t></a:t>
            </a:r>
            <a:r>
              <a:rPr lang="en-GB" sz="2800" dirty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3491880" y="3068960"/>
            <a:ext cx="151216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Not a surd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48064" y="3068960"/>
            <a:ext cx="151216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Surd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91880" y="4005064"/>
            <a:ext cx="1512168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21" name="Rectangle 20"/>
          <p:cNvSpPr/>
          <p:nvPr/>
        </p:nvSpPr>
        <p:spPr>
          <a:xfrm>
            <a:off x="5148064" y="4005064"/>
            <a:ext cx="151216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Symbol"/>
              </a:rPr>
              <a:t></a:t>
            </a:r>
            <a:r>
              <a:rPr lang="en-GB" sz="2800" dirty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22" name="Rectangle 21"/>
          <p:cNvSpPr/>
          <p:nvPr/>
        </p:nvSpPr>
        <p:spPr>
          <a:xfrm>
            <a:off x="3491880" y="4005064"/>
            <a:ext cx="151216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Not a surd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48064" y="4005064"/>
            <a:ext cx="151216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Surd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8315" y="6129300"/>
            <a:ext cx="784887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46354" y="4978462"/>
                <a:ext cx="648072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354" y="4978462"/>
                <a:ext cx="648072" cy="5027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5148064" y="4952017"/>
            <a:ext cx="1512168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27" name="Rectangle 26"/>
          <p:cNvSpPr/>
          <p:nvPr/>
        </p:nvSpPr>
        <p:spPr>
          <a:xfrm>
            <a:off x="3491880" y="4952017"/>
            <a:ext cx="151216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Symbol"/>
              </a:rPr>
              <a:t></a:t>
            </a:r>
            <a:r>
              <a:rPr lang="en-GB" sz="2800" dirty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28" name="Rectangle 27"/>
          <p:cNvSpPr/>
          <p:nvPr/>
        </p:nvSpPr>
        <p:spPr>
          <a:xfrm>
            <a:off x="3491880" y="4952017"/>
            <a:ext cx="151216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Not a surd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48064" y="4952017"/>
            <a:ext cx="151216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Surd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80614" y="1451705"/>
                <a:ext cx="648072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14" y="1451705"/>
                <a:ext cx="648072" cy="5052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60360" y="2218160"/>
                <a:ext cx="648072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60" y="2218160"/>
                <a:ext cx="648072" cy="5052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80614" y="3078756"/>
                <a:ext cx="648072" cy="51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14" y="3078756"/>
                <a:ext cx="648072" cy="5127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03210" y="3649673"/>
                <a:ext cx="648072" cy="118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210" y="3649673"/>
                <a:ext cx="648072" cy="11835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3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Laws of Surds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0828" y="1592576"/>
                <a:ext cx="5688632" cy="793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1" i="1" smtClean="0">
                              <a:latin typeface="Cambria Math" panose="02040503050406030204" pitchFamily="18" charset="0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en-GB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828" y="1592576"/>
                <a:ext cx="5688632" cy="7932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12364" y="2467734"/>
                <a:ext cx="3231236" cy="131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364" y="2467734"/>
                <a:ext cx="3231236" cy="13154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100052" y="1508760"/>
            <a:ext cx="1255028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5428" y="2555756"/>
            <a:ext cx="928122" cy="1204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90432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only two things you need to know this topic…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4581128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Basic Examples: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2716" y="5872216"/>
                <a:ext cx="3168352" cy="552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16" y="5872216"/>
                <a:ext cx="3168352" cy="5528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47464" y="4852808"/>
                <a:ext cx="1778486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464" y="4852808"/>
                <a:ext cx="1778486" cy="10016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096862" y="5841539"/>
            <a:ext cx="1815048" cy="621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21904" y="5042793"/>
            <a:ext cx="622920" cy="7691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2716" y="5125369"/>
                <a:ext cx="2339124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16" y="5125369"/>
                <a:ext cx="2339124" cy="5052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507234" y="5005390"/>
            <a:ext cx="1128662" cy="621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126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Simplifying Surds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1208" y="980728"/>
                <a:ext cx="3960440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208" y="980728"/>
                <a:ext cx="3960440" cy="6428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71302" y="891540"/>
            <a:ext cx="1095008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2996" y="2348880"/>
                <a:ext cx="3888432" cy="952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Could we somehow use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GB" dirty="0"/>
                  <a:t> to break the 8 up in a way that one of the surds will simplify?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6" y="2348880"/>
                <a:ext cx="3888432" cy="952184"/>
              </a:xfrm>
              <a:prstGeom prst="rect">
                <a:avLst/>
              </a:prstGeom>
              <a:blipFill rotWithShape="0">
                <a:blip r:embed="rId3"/>
                <a:stretch>
                  <a:fillRect l="-1254" b="-89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2627212" y="1772816"/>
            <a:ext cx="1044090" cy="576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92608" y="2087146"/>
            <a:ext cx="288032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Bro Tip</a:t>
            </a:r>
            <a:r>
              <a:rPr lang="en-GB" dirty="0"/>
              <a:t>: Find the </a:t>
            </a:r>
            <a:r>
              <a:rPr lang="en-GB" u="sng" dirty="0"/>
              <a:t>largest</a:t>
            </a:r>
            <a:r>
              <a:rPr lang="en-GB" dirty="0"/>
              <a:t> square factor of the number, and </a:t>
            </a:r>
            <a:r>
              <a:rPr lang="en-GB" u="sng" dirty="0"/>
              <a:t>put that first</a:t>
            </a:r>
            <a:r>
              <a:rPr lang="en-GB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30320" y="902112"/>
            <a:ext cx="1095008" cy="800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591208" y="3958304"/>
                <a:ext cx="3960440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32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208" y="3958304"/>
                <a:ext cx="3960440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1208" y="4576010"/>
                <a:ext cx="4357056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208" y="4576010"/>
                <a:ext cx="4357056" cy="6428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67186" y="5248004"/>
                <a:ext cx="4896544" cy="6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186" y="5248004"/>
                <a:ext cx="4896544" cy="6528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78586" y="5918571"/>
                <a:ext cx="4896544" cy="6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86" y="5918571"/>
                <a:ext cx="4896544" cy="6528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923928" y="3859841"/>
            <a:ext cx="3299832" cy="632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23928" y="4551925"/>
            <a:ext cx="3299832" cy="632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23928" y="5248004"/>
            <a:ext cx="3299832" cy="632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23928" y="5932274"/>
            <a:ext cx="3299832" cy="632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62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1720" y="1165177"/>
                <a:ext cx="4789104" cy="6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165177"/>
                <a:ext cx="4789104" cy="6528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1720" y="1818048"/>
                <a:ext cx="4789104" cy="6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818048"/>
                <a:ext cx="4789104" cy="6528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1720" y="2484388"/>
                <a:ext cx="4789104" cy="6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484388"/>
                <a:ext cx="4789104" cy="6528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83090" y="3170684"/>
                <a:ext cx="5400600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090" y="3170684"/>
                <a:ext cx="5400600" cy="6428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00260" y="3847589"/>
                <a:ext cx="5400600" cy="6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60" y="3847589"/>
                <a:ext cx="5400600" cy="6528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398148" y="1129354"/>
            <a:ext cx="3299832" cy="632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8148" y="1817691"/>
            <a:ext cx="3299832" cy="632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09578" y="2503987"/>
            <a:ext cx="3299832" cy="632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09578" y="3191457"/>
            <a:ext cx="3299832" cy="632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11237" y="3901837"/>
            <a:ext cx="3299832" cy="632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62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Multiplying Surds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1052736"/>
                <a:ext cx="4789104" cy="2843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2×</m:t>
                      </m:r>
                      <m:rad>
                        <m:radPr>
                          <m:deg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×3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rad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52736"/>
                <a:ext cx="4789104" cy="28437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12160" y="1700808"/>
            <a:ext cx="259228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Bro Tip</a:t>
            </a:r>
            <a:r>
              <a:rPr lang="en-GB" dirty="0"/>
              <a:t>: Be </a:t>
            </a:r>
            <a:r>
              <a:rPr lang="en-GB" u="sng" dirty="0"/>
              <a:t>very</a:t>
            </a:r>
            <a:r>
              <a:rPr lang="en-GB" dirty="0"/>
              <a:t> careful in observing whether both of the terms are surds or just one is.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3779912" y="1988840"/>
            <a:ext cx="2232248" cy="3121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40898" y="1017270"/>
            <a:ext cx="1013832" cy="5847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5736" y="1671750"/>
            <a:ext cx="1013832" cy="4885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8910" y="2207730"/>
            <a:ext cx="1013832" cy="5011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40898" y="2754630"/>
            <a:ext cx="1619622" cy="5125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40898" y="3325546"/>
            <a:ext cx="1391022" cy="5125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3262" y="4339818"/>
                <a:ext cx="4789104" cy="65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×2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rad>
                    </m:oMath>
                  </m:oMathPara>
                </a14:m>
                <a:r>
                  <a:rPr lang="en-GB" sz="3200" b="1" dirty="0"/>
                  <a:t/>
                </a:r>
                <a:br>
                  <a:rPr lang="en-GB" sz="3200" b="1" dirty="0"/>
                </a:br>
                <a:endParaRPr lang="en-GB" sz="32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62" y="4339818"/>
                <a:ext cx="4789104" cy="6529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793794" y="4035025"/>
            <a:ext cx="259228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Bro Tip</a:t>
            </a:r>
            <a:r>
              <a:rPr lang="en-GB" dirty="0"/>
              <a:t>: Just multiply the non-</a:t>
            </a:r>
            <a:r>
              <a:rPr lang="en-GB" dirty="0" err="1"/>
              <a:t>surdey</a:t>
            </a:r>
            <a:r>
              <a:rPr lang="en-GB" dirty="0"/>
              <a:t> things first, then the </a:t>
            </a:r>
            <a:r>
              <a:rPr lang="en-GB" dirty="0" err="1"/>
              <a:t>surdey</a:t>
            </a:r>
            <a:r>
              <a:rPr lang="en-GB" dirty="0"/>
              <a:t> things.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4647089" y="4496690"/>
            <a:ext cx="1146705" cy="1552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165558" y="4318042"/>
            <a:ext cx="1234992" cy="608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3262" y="5021441"/>
                <a:ext cx="4789104" cy="65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×3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r>
                  <a:rPr lang="en-GB" sz="3200" b="1" dirty="0"/>
                  <a:t/>
                </a:r>
                <a:br>
                  <a:rPr lang="en-GB" sz="3200" b="1" dirty="0"/>
                </a:br>
                <a:endParaRPr lang="en-GB" sz="32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62" y="5021441"/>
                <a:ext cx="4789104" cy="652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165558" y="5043765"/>
            <a:ext cx="1234992" cy="608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3262" y="5765712"/>
                <a:ext cx="4789104" cy="65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×4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62" y="5765712"/>
                <a:ext cx="4789104" cy="652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165558" y="5810360"/>
            <a:ext cx="1234992" cy="608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67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931</Words>
  <Application>Microsoft Office PowerPoint</Application>
  <PresentationFormat>On-screen Show (4:3)</PresentationFormat>
  <Paragraphs>440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GCSE: Surds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GCSE: Fractions &amp; Percentages</dc:title>
  <dc:creator>rm</dc:creator>
  <cp:lastModifiedBy>J FROST (JAF)</cp:lastModifiedBy>
  <cp:revision>87</cp:revision>
  <dcterms:created xsi:type="dcterms:W3CDTF">2013-08-23T16:32:09Z</dcterms:created>
  <dcterms:modified xsi:type="dcterms:W3CDTF">2019-11-19T07:19:25Z</dcterms:modified>
</cp:coreProperties>
</file>