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20" r:id="rId2"/>
  </p:sldMasterIdLst>
  <p:notesMasterIdLst>
    <p:notesMasterId r:id="rId29"/>
  </p:notesMasterIdLst>
  <p:sldIdLst>
    <p:sldId id="258" r:id="rId3"/>
    <p:sldId id="274" r:id="rId4"/>
    <p:sldId id="284" r:id="rId5"/>
    <p:sldId id="269" r:id="rId6"/>
    <p:sldId id="299" r:id="rId7"/>
    <p:sldId id="300" r:id="rId8"/>
    <p:sldId id="301" r:id="rId9"/>
    <p:sldId id="302" r:id="rId10"/>
    <p:sldId id="303" r:id="rId11"/>
    <p:sldId id="304" r:id="rId12"/>
    <p:sldId id="305" r:id="rId13"/>
    <p:sldId id="306" r:id="rId14"/>
    <p:sldId id="308" r:id="rId15"/>
    <p:sldId id="309" r:id="rId16"/>
    <p:sldId id="310" r:id="rId17"/>
    <p:sldId id="311" r:id="rId18"/>
    <p:sldId id="312" r:id="rId19"/>
    <p:sldId id="295" r:id="rId20"/>
    <p:sldId id="296" r:id="rId21"/>
    <p:sldId id="297" r:id="rId22"/>
    <p:sldId id="286" r:id="rId23"/>
    <p:sldId id="287" r:id="rId24"/>
    <p:sldId id="298" r:id="rId25"/>
    <p:sldId id="288" r:id="rId26"/>
    <p:sldId id="291" r:id="rId27"/>
    <p:sldId id="292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322" autoAdjust="0"/>
  </p:normalViewPr>
  <p:slideViewPr>
    <p:cSldViewPr snapToGrid="0">
      <p:cViewPr varScale="1">
        <p:scale>
          <a:sx n="110" d="100"/>
          <a:sy n="110" d="100"/>
        </p:scale>
        <p:origin x="55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CDDF2D-05C4-4A88-9551-1014C7760738}" type="datetimeFigureOut">
              <a:rPr lang="en-GB" smtClean="0"/>
              <a:t>18/04/2020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13E492-2BE1-47F6-A827-2A173C8BE4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70246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This will get students to start talking about substitute products which comes up</a:t>
            </a:r>
            <a:r>
              <a:rPr lang="en-GB" baseline="0" dirty="0"/>
              <a:t> in the Porter’s 5 forces model, how does Coke deal with these new entrants, are their high barriers? No, but Coke heavily advertises and builds a strong brand to prevent you from switching to a substitute…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4D5FAB-D7BE-40F8-851B-A74B5A93AEA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24750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13E492-2BE1-47F6-A827-2A173C8BE47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39218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13E492-2BE1-47F6-A827-2A173C8BE47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84732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B47ADB-2071-4C2A-9C31-6EF6B4187393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095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1EECA-D644-4F04-882C-CE601AE152BD}" type="datetimeFigureOut">
              <a:rPr lang="en-GB" smtClean="0"/>
              <a:t>18/04/2020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1AFFD-E431-4945-8358-AC8F848F81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77347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1EECA-D644-4F04-882C-CE601AE152BD}" type="datetimeFigureOut">
              <a:rPr lang="en-GB" smtClean="0"/>
              <a:t>18/04/2020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1AFFD-E431-4945-8358-AC8F848F81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6901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1EECA-D644-4F04-882C-CE601AE152BD}" type="datetimeFigureOut">
              <a:rPr lang="en-GB" smtClean="0"/>
              <a:t>18/04/2020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1AFFD-E431-4945-8358-AC8F848F81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07408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25684E-0598-4AE1-8E02-D3985A25A9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4/18/2020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00A350-7201-43FA-B17F-A666C45166D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12964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25684E-0598-4AE1-8E02-D3985A25A9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4/18/2020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00A350-7201-43FA-B17F-A666C45166D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43548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25684E-0598-4AE1-8E02-D3985A25A9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4/18/2020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00A350-7201-43FA-B17F-A666C45166D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67317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25684E-0598-4AE1-8E02-D3985A25A9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4/18/2020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00A350-7201-43FA-B17F-A666C45166D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90405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25684E-0598-4AE1-8E02-D3985A25A9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4/18/2020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00A350-7201-43FA-B17F-A666C45166D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11297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25684E-0598-4AE1-8E02-D3985A25A9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4/18/2020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00A350-7201-43FA-B17F-A666C45166D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11430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25684E-0598-4AE1-8E02-D3985A25A9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4/18/2020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00A350-7201-43FA-B17F-A666C45166D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84768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25684E-0598-4AE1-8E02-D3985A25A9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4/18/2020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00A350-7201-43FA-B17F-A666C45166D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6030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1EECA-D644-4F04-882C-CE601AE152BD}" type="datetimeFigureOut">
              <a:rPr lang="en-GB" smtClean="0"/>
              <a:t>18/04/2020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1AFFD-E431-4945-8358-AC8F848F81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45185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25684E-0598-4AE1-8E02-D3985A25A9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4/18/2020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00A350-7201-43FA-B17F-A666C45166D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98695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25684E-0598-4AE1-8E02-D3985A25A9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4/18/2020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00A350-7201-43FA-B17F-A666C45166D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61004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25684E-0598-4AE1-8E02-D3985A25A9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4/18/2020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00A350-7201-43FA-B17F-A666C45166D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2213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1EECA-D644-4F04-882C-CE601AE152BD}" type="datetimeFigureOut">
              <a:rPr lang="en-GB" smtClean="0"/>
              <a:t>18/04/2020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1AFFD-E431-4945-8358-AC8F848F81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78630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1EECA-D644-4F04-882C-CE601AE152BD}" type="datetimeFigureOut">
              <a:rPr lang="en-GB" smtClean="0"/>
              <a:t>18/04/2020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1AFFD-E431-4945-8358-AC8F848F81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80451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1EECA-D644-4F04-882C-CE601AE152BD}" type="datetimeFigureOut">
              <a:rPr lang="en-GB" smtClean="0"/>
              <a:t>18/04/2020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1AFFD-E431-4945-8358-AC8F848F81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06580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1EECA-D644-4F04-882C-CE601AE152BD}" type="datetimeFigureOut">
              <a:rPr lang="en-GB" smtClean="0"/>
              <a:t>18/04/2020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1AFFD-E431-4945-8358-AC8F848F81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5282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1EECA-D644-4F04-882C-CE601AE152BD}" type="datetimeFigureOut">
              <a:rPr lang="en-GB" smtClean="0"/>
              <a:t>18/04/2020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1AFFD-E431-4945-8358-AC8F848F81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297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1EECA-D644-4F04-882C-CE601AE152BD}" type="datetimeFigureOut">
              <a:rPr lang="en-GB" smtClean="0"/>
              <a:t>18/04/2020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1AFFD-E431-4945-8358-AC8F848F81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89917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1EECA-D644-4F04-882C-CE601AE152BD}" type="datetimeFigureOut">
              <a:rPr lang="en-GB" smtClean="0"/>
              <a:t>18/04/2020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1AFFD-E431-4945-8358-AC8F848F81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27539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C1EECA-D644-4F04-882C-CE601AE152BD}" type="datetimeFigureOut">
              <a:rPr lang="en-GB" smtClean="0"/>
              <a:t>18/04/2020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E1AFFD-E431-4945-8358-AC8F848F81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6642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25684E-0598-4AE1-8E02-D3985A25A9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4/18/2020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00A350-7201-43FA-B17F-A666C45166D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2050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eguardian.com/news/datablog/2013/apr/12/data-protection-law-lagging-behind-technology" TargetMode="External"/><Relationship Id="rId2" Type="http://schemas.openxmlformats.org/officeDocument/2006/relationships/hyperlink" Target="http://www.theguardian.com/sustainable-business/health-safety-sustainability-core-business-valu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eguardian.com/sustainable-business/blog/2014/oct/09/role-business-disappearance-50-worlds-wildlife-wwf-report" TargetMode="External"/><Relationship Id="rId2" Type="http://schemas.openxmlformats.org/officeDocument/2006/relationships/hyperlink" Target="http://www.theguardian.com/global-development-professionals-network/2015/jul/03/we-need-to-grow-50-more-food-yet-agriculture-causes-climate-change-how-do-we-get-out-of-this-bind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www.youtube.com/watch?v=F4ByFFkTqeE&amp;index=10&amp;list=PLXzd3vidJkSd0i9jZJd8EFRLKjcWCA2cd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3AD-M5GqalM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www.youtube.com/watch?v=_YhEpBvlO2M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pestleanalysis.com/pestle-analysis-of-starbucks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local/cambridgeshire/hi/people_and_places/newsid_9337000/9337965.stm" TargetMode="External"/><Relationship Id="rId2" Type="http://schemas.openxmlformats.org/officeDocument/2006/relationships/hyperlink" Target="http://www.theguardian.com/business/live/2015/may/08/pound-jumps-shares-surge-general-election-liv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bc.co.uk/news/uk-33877755" TargetMode="External"/><Relationship Id="rId2" Type="http://schemas.openxmlformats.org/officeDocument/2006/relationships/hyperlink" Target="http://www.bbc.co.uk/news/business-33804307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eguardian.com/lifeandstyle/2014/may/07/halal-meat-restaurant-menus-humane-slaughter" TargetMode="External"/><Relationship Id="rId2" Type="http://schemas.openxmlformats.org/officeDocument/2006/relationships/hyperlink" Target="http://www.theguardian.com/society/2013/dec/18/ageing-population-key-to-economic-prosperity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hyperlink" Target="http://www.theguardian.com/books/2014/nov/25/vape-this-years-selfie-2014-word-of-the-year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GB" sz="5400" dirty="0"/>
              <a:t>3.1.4 Impact of external influences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58147"/>
            <a:ext cx="10515600" cy="4351338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en-GB" sz="4000" dirty="0"/>
              <a:t>a) PESTLE (political, economic, social, technological, legal and environmental)</a:t>
            </a:r>
          </a:p>
          <a:p>
            <a:pPr marL="0" indent="0">
              <a:buNone/>
            </a:pPr>
            <a:r>
              <a:rPr lang="en-GB" sz="4000" dirty="0"/>
              <a:t>b) The changing competitive environment</a:t>
            </a:r>
          </a:p>
          <a:p>
            <a:pPr marL="0" indent="0">
              <a:buNone/>
            </a:pPr>
            <a:r>
              <a:rPr lang="en-GB" sz="4000" dirty="0"/>
              <a:t>c) Porter’s Five Forces</a:t>
            </a:r>
          </a:p>
          <a:p>
            <a:pPr marL="0" indent="0">
              <a:buNone/>
            </a:pP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18992702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en-GB" dirty="0"/>
              <a:t>Legal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sz="4000" dirty="0"/>
              <a:t>A business should assess how they may be impacted by changes in legislation for example;</a:t>
            </a:r>
          </a:p>
          <a:p>
            <a:pPr lvl="1"/>
            <a:r>
              <a:rPr lang="en-GB" sz="3600" dirty="0"/>
              <a:t>Health and safety at work act in terms of PPE and regulations, Guardian article </a:t>
            </a:r>
            <a:r>
              <a:rPr lang="en-GB" sz="3600" dirty="0">
                <a:hlinkClick r:id="rId2"/>
              </a:rPr>
              <a:t>here</a:t>
            </a:r>
            <a:endParaRPr lang="en-GB" sz="3600" dirty="0"/>
          </a:p>
          <a:p>
            <a:pPr lvl="1"/>
            <a:r>
              <a:rPr lang="en-GB" sz="3600" dirty="0"/>
              <a:t>Data protection Act, article </a:t>
            </a:r>
            <a:r>
              <a:rPr lang="en-GB" sz="3600" dirty="0">
                <a:hlinkClick r:id="rId3"/>
              </a:rPr>
              <a:t>here</a:t>
            </a:r>
            <a:endParaRPr lang="en-GB" sz="3600" dirty="0"/>
          </a:p>
          <a:p>
            <a:pPr lvl="1"/>
            <a:r>
              <a:rPr lang="en-GB" sz="3600" dirty="0"/>
              <a:t>Sale of Goods Act</a:t>
            </a:r>
          </a:p>
          <a:p>
            <a:pPr lvl="1"/>
            <a:r>
              <a:rPr lang="en-GB" sz="3600" dirty="0"/>
              <a:t>Sex Discrimination Act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1552" y="230188"/>
            <a:ext cx="2232248" cy="146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1430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GB" dirty="0"/>
              <a:t>Environmental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sz="4300" dirty="0"/>
              <a:t>A business could analyse their environmental challenges that may face the business;</a:t>
            </a:r>
          </a:p>
          <a:p>
            <a:pPr lvl="1"/>
            <a:r>
              <a:rPr lang="en-GB" sz="3900" dirty="0"/>
              <a:t>Climate change, caused by farming, see article </a:t>
            </a:r>
            <a:r>
              <a:rPr lang="en-GB" sz="3900" dirty="0">
                <a:hlinkClick r:id="rId2"/>
              </a:rPr>
              <a:t>here</a:t>
            </a:r>
            <a:endParaRPr lang="en-GB" sz="3900" dirty="0"/>
          </a:p>
          <a:p>
            <a:pPr lvl="1"/>
            <a:r>
              <a:rPr lang="en-GB" sz="3900" dirty="0"/>
              <a:t>Weather (e.g. in farming and tourism)</a:t>
            </a:r>
          </a:p>
          <a:p>
            <a:pPr lvl="1"/>
            <a:r>
              <a:rPr lang="en-GB" sz="3900" dirty="0"/>
              <a:t>Sustainable production and CSR</a:t>
            </a:r>
          </a:p>
          <a:p>
            <a:pPr lvl="1"/>
            <a:r>
              <a:rPr lang="en-GB" sz="3900" dirty="0"/>
              <a:t>Disappearance of wildlife, article </a:t>
            </a:r>
            <a:r>
              <a:rPr lang="en-GB" sz="3900" dirty="0">
                <a:hlinkClick r:id="rId3"/>
              </a:rPr>
              <a:t>here</a:t>
            </a:r>
            <a:endParaRPr lang="en-GB" sz="3900" dirty="0"/>
          </a:p>
          <a:p>
            <a:pPr lvl="1"/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8090089" y="559898"/>
            <a:ext cx="5229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alibri"/>
              </a:rPr>
              <a:t>E</a:t>
            </a:r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6466" y="352438"/>
            <a:ext cx="2012407" cy="13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22949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914400" y="4326439"/>
            <a:ext cx="10363200" cy="1500187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 fontScale="25000" lnSpcReduction="20000"/>
          </a:bodyPr>
          <a:lstStyle/>
          <a:p>
            <a:endParaRPr lang="en-GB" sz="5400" b="1" dirty="0">
              <a:solidFill>
                <a:srgbClr val="0070C0"/>
              </a:solidFill>
            </a:endParaRPr>
          </a:p>
          <a:p>
            <a:endParaRPr lang="en-GB" sz="16000" b="1" dirty="0">
              <a:solidFill>
                <a:srgbClr val="0070C0"/>
              </a:solidFill>
            </a:endParaRPr>
          </a:p>
          <a:p>
            <a:r>
              <a:rPr lang="en-GB" sz="16000" b="1" dirty="0">
                <a:solidFill>
                  <a:srgbClr val="0070C0"/>
                </a:solidFill>
              </a:rPr>
              <a:t>PESTLE and Porters 5 forces</a:t>
            </a:r>
          </a:p>
          <a:p>
            <a:endParaRPr lang="en-GB" sz="6600" b="1" dirty="0">
              <a:solidFill>
                <a:srgbClr val="0070C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566"/>
          <a:stretch/>
        </p:blipFill>
        <p:spPr>
          <a:xfrm>
            <a:off x="0" y="-1"/>
            <a:ext cx="12192000" cy="351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3764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en-GB" dirty="0"/>
              <a:t>Porter’s 5 forces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sz="4000" dirty="0"/>
              <a:t>In 1985 Porter argued that there were 5 forces (or factors) which determine the profitability of an industry.</a:t>
            </a:r>
          </a:p>
          <a:p>
            <a:pPr marL="1314450" lvl="2" indent="-514350">
              <a:buFont typeface="+mj-lt"/>
              <a:buAutoNum type="arabicPeriod"/>
            </a:pPr>
            <a:r>
              <a:rPr lang="en-GB" sz="3200" dirty="0"/>
              <a:t>Bargaining power of suppliers</a:t>
            </a:r>
          </a:p>
          <a:p>
            <a:pPr marL="1314450" lvl="2" indent="-514350">
              <a:buFont typeface="+mj-lt"/>
              <a:buAutoNum type="arabicPeriod"/>
            </a:pPr>
            <a:r>
              <a:rPr lang="en-GB" sz="3200" dirty="0"/>
              <a:t>Bargaining power of customers</a:t>
            </a:r>
          </a:p>
          <a:p>
            <a:pPr marL="1314450" lvl="2" indent="-514350">
              <a:buFont typeface="+mj-lt"/>
              <a:buAutoNum type="arabicPeriod"/>
            </a:pPr>
            <a:r>
              <a:rPr lang="en-GB" sz="3200" dirty="0"/>
              <a:t>Threat of new entrants</a:t>
            </a:r>
          </a:p>
          <a:p>
            <a:pPr marL="1314450" lvl="2" indent="-514350">
              <a:buFont typeface="+mj-lt"/>
              <a:buAutoNum type="arabicPeriod"/>
            </a:pPr>
            <a:r>
              <a:rPr lang="en-GB" sz="3200" dirty="0"/>
              <a:t>Threat of substitutes</a:t>
            </a:r>
          </a:p>
          <a:p>
            <a:pPr marL="1314450" lvl="2" indent="-514350">
              <a:buFont typeface="+mj-lt"/>
              <a:buAutoNum type="arabicPeriod"/>
            </a:pPr>
            <a:r>
              <a:rPr lang="en-GB" sz="3200" dirty="0"/>
              <a:t>Rivalry among existing businesses</a:t>
            </a:r>
          </a:p>
        </p:txBody>
      </p:sp>
    </p:spTree>
    <p:extLst>
      <p:ext uri="{BB962C8B-B14F-4D97-AF65-F5344CB8AC3E}">
        <p14:creationId xmlns:p14="http://schemas.microsoft.com/office/powerpoint/2010/main" val="42251789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703" y="160999"/>
            <a:ext cx="9801012" cy="65569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8703"/>
            <a:ext cx="3657601" cy="52322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2800" dirty="0">
                <a:latin typeface="Arial Black" panose="020B0A04020102020204" pitchFamily="34" charset="0"/>
              </a:rPr>
              <a:t>Porter’s 5 Forces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792872" y="259307"/>
            <a:ext cx="3125337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>
                <a:latin typeface="Arial Black" panose="020B0A04020102020204" pitchFamily="34" charset="0"/>
              </a:rPr>
              <a:t>Threat of new entrants to the market</a:t>
            </a:r>
          </a:p>
        </p:txBody>
      </p:sp>
      <p:pic>
        <p:nvPicPr>
          <p:cNvPr id="1026" name="Picture 2" descr="Down, Arrow, Curved, Sign, Symbol, Direction, Icon, Se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8291">
            <a:off x="7115934" y="259307"/>
            <a:ext cx="1052904" cy="2105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888406" y="5244751"/>
            <a:ext cx="3125337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>
                <a:latin typeface="Arial Black" panose="020B0A04020102020204" pitchFamily="34" charset="0"/>
              </a:rPr>
              <a:t>Bargaining power of customers</a:t>
            </a:r>
          </a:p>
        </p:txBody>
      </p:sp>
      <p:pic>
        <p:nvPicPr>
          <p:cNvPr id="9" name="Picture 2" descr="Down, Arrow, Curved, Sign, Symbol, Direction, Icon, Se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289184">
            <a:off x="7004658" y="3522113"/>
            <a:ext cx="1052904" cy="2105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018674" y="5244751"/>
            <a:ext cx="3125337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>
                <a:latin typeface="Arial Black" panose="020B0A04020102020204" pitchFamily="34" charset="0"/>
              </a:rPr>
              <a:t>Threat of substitute products or services</a:t>
            </a:r>
          </a:p>
        </p:txBody>
      </p:sp>
      <p:pic>
        <p:nvPicPr>
          <p:cNvPr id="11" name="Picture 2" descr="Down, Arrow, Curved, Sign, Symbol, Direction, Icon, Se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132036" flipH="1">
            <a:off x="3941687" y="4025786"/>
            <a:ext cx="1721726" cy="2105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897819" y="1224286"/>
            <a:ext cx="3125337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>
                <a:latin typeface="Arial Black" panose="020B0A04020102020204" pitchFamily="34" charset="0"/>
              </a:rPr>
              <a:t>Bargaining power of suppliers</a:t>
            </a:r>
          </a:p>
        </p:txBody>
      </p:sp>
      <p:pic>
        <p:nvPicPr>
          <p:cNvPr id="13" name="Picture 2" descr="Down, Arrow, Curved, Sign, Symbol, Direction, Icon, Se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630644" flipH="1">
            <a:off x="2527268" y="1640130"/>
            <a:ext cx="1721726" cy="2105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62567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GB" dirty="0"/>
              <a:t>Bargaining power of suppliers and customers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en-GB" b="1" dirty="0"/>
              <a:t>Bargaining power of suppliers;</a:t>
            </a:r>
          </a:p>
          <a:p>
            <a:pPr lvl="1"/>
            <a:r>
              <a:rPr lang="en-GB" dirty="0"/>
              <a:t>Limit power of suppliers by looking for new suppliers</a:t>
            </a:r>
          </a:p>
          <a:p>
            <a:pPr lvl="1"/>
            <a:r>
              <a:rPr lang="en-GB" dirty="0"/>
              <a:t>Backward vertical integration and merge or takeover the supplier</a:t>
            </a:r>
          </a:p>
          <a:p>
            <a:r>
              <a:rPr lang="en-GB" b="1" dirty="0"/>
              <a:t>Bargaining power of customers;</a:t>
            </a:r>
          </a:p>
          <a:p>
            <a:pPr lvl="1"/>
            <a:r>
              <a:rPr lang="en-GB" dirty="0"/>
              <a:t>Make it too expensive for a customer to switch</a:t>
            </a:r>
          </a:p>
          <a:p>
            <a:pPr lvl="1"/>
            <a:r>
              <a:rPr lang="en-GB" dirty="0"/>
              <a:t>Forward vertically integrate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800" y="1787182"/>
            <a:ext cx="3112182" cy="26930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0416" y="3792901"/>
            <a:ext cx="3582185" cy="26295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3864" y="1632519"/>
            <a:ext cx="2896235" cy="9273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5508536"/>
            <a:ext cx="3239210" cy="940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1951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GB" dirty="0"/>
              <a:t>Threat of new entrants and substitutes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b="1" dirty="0"/>
              <a:t>Threat of new entrants;</a:t>
            </a:r>
          </a:p>
          <a:p>
            <a:pPr lvl="1"/>
            <a:r>
              <a:rPr lang="en-GB" dirty="0"/>
              <a:t>Create barriers to entry to prevent new entrants</a:t>
            </a:r>
          </a:p>
          <a:p>
            <a:pPr lvl="1"/>
            <a:r>
              <a:rPr lang="en-GB" dirty="0"/>
              <a:t>Heavily advertise to build strong brands</a:t>
            </a:r>
          </a:p>
          <a:p>
            <a:r>
              <a:rPr lang="en-GB" b="1" dirty="0"/>
              <a:t>Threat of substitutes; </a:t>
            </a:r>
          </a:p>
          <a:p>
            <a:pPr lvl="1"/>
            <a:r>
              <a:rPr lang="en-GB" dirty="0"/>
              <a:t>Continuously invest in R&amp;D and develop patents</a:t>
            </a:r>
          </a:p>
          <a:p>
            <a:pPr lvl="1"/>
            <a:r>
              <a:rPr lang="en-GB" dirty="0"/>
              <a:t>Buy up patents of rivals and shelve to prevent product production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7479" y="1825625"/>
            <a:ext cx="3556779" cy="19689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2506" y="3737963"/>
            <a:ext cx="3556779" cy="2439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5288" y="1690688"/>
            <a:ext cx="3823538" cy="9273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7479" y="5243284"/>
            <a:ext cx="3467860" cy="927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3104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GB" dirty="0"/>
              <a:t>Rivalry amongst existing firms in the industry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6455229" cy="4351338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dirty="0"/>
              <a:t>In a very competitive market place there may be a great deal of rivalry, example might be UK supermarkets, retail clothing companies.</a:t>
            </a:r>
          </a:p>
          <a:p>
            <a:pPr marL="0" indent="0">
              <a:buNone/>
            </a:pPr>
            <a:r>
              <a:rPr lang="en-GB" dirty="0"/>
              <a:t>The intensity of this rivalry will have an impact on the business that is trying to trade, it may mean:</a:t>
            </a:r>
          </a:p>
          <a:p>
            <a:r>
              <a:rPr lang="en-GB" dirty="0"/>
              <a:t>Larger businesses trying to buy up rivals through horizontal integration</a:t>
            </a:r>
          </a:p>
          <a:p>
            <a:r>
              <a:rPr lang="en-GB" dirty="0"/>
              <a:t>Businesses continuously introducing new products to the market</a:t>
            </a:r>
          </a:p>
          <a:p>
            <a:r>
              <a:rPr lang="en-GB" dirty="0"/>
              <a:t>Businesses in the market having to heavily advertise to maintain market share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1615" y="2450795"/>
            <a:ext cx="3582185" cy="26930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3688" y="3415712"/>
            <a:ext cx="2362718" cy="927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1631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Revision video 1</a:t>
            </a:r>
          </a:p>
        </p:txBody>
      </p:sp>
      <p:pic>
        <p:nvPicPr>
          <p:cNvPr id="1026" name="Picture 2">
            <a:hlinkClick r:id="rId2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585" y="1600201"/>
            <a:ext cx="7560839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81299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Revision video 2</a:t>
            </a:r>
          </a:p>
        </p:txBody>
      </p:sp>
      <p:pic>
        <p:nvPicPr>
          <p:cNvPr id="7170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8052" y="1690688"/>
            <a:ext cx="7754712" cy="4869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25682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GB" dirty="0"/>
              <a:t>Starter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GB" sz="4400" dirty="0"/>
              <a:t>You buy a can of coke every morning.  You go to your usual shop and they have run out of coke.  What do you have instead?</a:t>
            </a: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720" y="4001294"/>
            <a:ext cx="3809664" cy="2567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3559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Revision video 3</a:t>
            </a:r>
          </a:p>
        </p:txBody>
      </p:sp>
      <p:pic>
        <p:nvPicPr>
          <p:cNvPr id="8194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413" y="1826448"/>
            <a:ext cx="7849725" cy="4829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5456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  <a:latin typeface="Arial Black" panose="020B0A04020102020204" pitchFamily="34" charset="0"/>
              </a:rPr>
              <a:t>Sample Edexcel A2 questions</a:t>
            </a:r>
          </a:p>
        </p:txBody>
      </p:sp>
      <p:pic>
        <p:nvPicPr>
          <p:cNvPr id="1032" name="Picture 8" descr="https://static.pexels.com/photos/8769/pen-writing-notes-studying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528" y="1600200"/>
            <a:ext cx="678894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02281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172" y="0"/>
            <a:ext cx="10972800" cy="1143000"/>
          </a:xfrm>
          <a:solidFill>
            <a:srgbClr val="C0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GB" dirty="0"/>
              <a:t>Case study for question 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823" y="1876838"/>
            <a:ext cx="10607187" cy="28409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427808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720" y="1"/>
            <a:ext cx="5943600" cy="334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454" y="2428876"/>
            <a:ext cx="5905500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719" y="3356991"/>
            <a:ext cx="3645025" cy="364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3320" y="1"/>
            <a:ext cx="3187893" cy="2780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1792238" y="2780928"/>
            <a:ext cx="2791594" cy="1152128"/>
          </a:xfrm>
          <a:prstGeom prst="round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What technology might be involved in making fish products?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7278698" y="2011128"/>
            <a:ext cx="3096344" cy="93610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Why is technological change important?  Consider productivity…</a:t>
            </a:r>
          </a:p>
        </p:txBody>
      </p:sp>
    </p:spTree>
    <p:extLst>
      <p:ext uri="{BB962C8B-B14F-4D97-AF65-F5344CB8AC3E}">
        <p14:creationId xmlns:p14="http://schemas.microsoft.com/office/powerpoint/2010/main" val="19415979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C0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GB" dirty="0"/>
              <a:t>Sample question 1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2017" y="2037737"/>
            <a:ext cx="10221783" cy="12090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Hexagon 7"/>
          <p:cNvSpPr/>
          <p:nvPr/>
        </p:nvSpPr>
        <p:spPr>
          <a:xfrm>
            <a:off x="95154" y="4760259"/>
            <a:ext cx="3026229" cy="1905000"/>
          </a:xfrm>
          <a:prstGeom prst="hexagon">
            <a:avLst/>
          </a:prstGeom>
          <a:solidFill>
            <a:srgbClr val="C0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Knowledge 2</a:t>
            </a:r>
          </a:p>
        </p:txBody>
      </p:sp>
      <p:sp>
        <p:nvSpPr>
          <p:cNvPr id="9" name="Hexagon 8"/>
          <p:cNvSpPr/>
          <p:nvPr/>
        </p:nvSpPr>
        <p:spPr>
          <a:xfrm>
            <a:off x="3121383" y="4760259"/>
            <a:ext cx="2928257" cy="1894114"/>
          </a:xfrm>
          <a:prstGeom prst="hexagon">
            <a:avLst/>
          </a:prstGeom>
          <a:solidFill>
            <a:srgbClr val="C0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Application 2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Hexagon 9"/>
          <p:cNvSpPr/>
          <p:nvPr/>
        </p:nvSpPr>
        <p:spPr>
          <a:xfrm>
            <a:off x="6049640" y="4785087"/>
            <a:ext cx="2928257" cy="1839685"/>
          </a:xfrm>
          <a:prstGeom prst="hexagon">
            <a:avLst/>
          </a:prstGeom>
          <a:solidFill>
            <a:srgbClr val="C0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Analysis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Hexagon 10"/>
          <p:cNvSpPr/>
          <p:nvPr/>
        </p:nvSpPr>
        <p:spPr>
          <a:xfrm>
            <a:off x="8977897" y="4785086"/>
            <a:ext cx="2928257" cy="1839685"/>
          </a:xfrm>
          <a:prstGeom prst="hexagon">
            <a:avLst/>
          </a:prstGeom>
          <a:solidFill>
            <a:srgbClr val="C0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Evaluation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43882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172" y="0"/>
            <a:ext cx="10972800" cy="1143000"/>
          </a:xfrm>
          <a:solidFill>
            <a:srgbClr val="C0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GB" dirty="0"/>
              <a:t>Case study for question 2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9247" y="1302025"/>
            <a:ext cx="8068659" cy="54565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855589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C0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GB" dirty="0"/>
              <a:t>Sample question 2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232897"/>
            <a:ext cx="10926982" cy="14706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Hexagon 7"/>
          <p:cNvSpPr/>
          <p:nvPr/>
        </p:nvSpPr>
        <p:spPr>
          <a:xfrm>
            <a:off x="95154" y="4760259"/>
            <a:ext cx="3026229" cy="1905000"/>
          </a:xfrm>
          <a:prstGeom prst="hexagon">
            <a:avLst/>
          </a:prstGeom>
          <a:solidFill>
            <a:srgbClr val="C0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Knowledge 2</a:t>
            </a:r>
          </a:p>
        </p:txBody>
      </p:sp>
      <p:sp>
        <p:nvSpPr>
          <p:cNvPr id="9" name="Hexagon 8"/>
          <p:cNvSpPr/>
          <p:nvPr/>
        </p:nvSpPr>
        <p:spPr>
          <a:xfrm>
            <a:off x="3121383" y="4760259"/>
            <a:ext cx="2928257" cy="1894114"/>
          </a:xfrm>
          <a:prstGeom prst="hexagon">
            <a:avLst/>
          </a:prstGeom>
          <a:solidFill>
            <a:srgbClr val="C0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Application 2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Hexagon 9"/>
          <p:cNvSpPr/>
          <p:nvPr/>
        </p:nvSpPr>
        <p:spPr>
          <a:xfrm>
            <a:off x="6049640" y="4785087"/>
            <a:ext cx="2928257" cy="1839685"/>
          </a:xfrm>
          <a:prstGeom prst="hexagon">
            <a:avLst/>
          </a:prstGeom>
          <a:solidFill>
            <a:srgbClr val="C0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Analysis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Hexagon 10"/>
          <p:cNvSpPr/>
          <p:nvPr/>
        </p:nvSpPr>
        <p:spPr>
          <a:xfrm>
            <a:off x="8977897" y="4785086"/>
            <a:ext cx="2928257" cy="1839685"/>
          </a:xfrm>
          <a:prstGeom prst="hexagon">
            <a:avLst/>
          </a:prstGeom>
          <a:solidFill>
            <a:srgbClr val="C0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Evaluation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43601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en-GB" dirty="0"/>
              <a:t>External influence defined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GB" dirty="0"/>
              <a:t>An external influence is any factor outside of the business that has an impact on normal trading</a:t>
            </a:r>
          </a:p>
        </p:txBody>
      </p:sp>
    </p:spTree>
    <p:extLst>
      <p:ext uri="{BB962C8B-B14F-4D97-AF65-F5344CB8AC3E}">
        <p14:creationId xmlns:p14="http://schemas.microsoft.com/office/powerpoint/2010/main" val="29749090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sz="5400" b="1" dirty="0">
                <a:solidFill>
                  <a:srgbClr val="0070C0"/>
                </a:solidFill>
              </a:rPr>
              <a:t>PESTLE analysis</a:t>
            </a:r>
          </a:p>
          <a:p>
            <a:endParaRPr lang="en-GB" sz="6600" b="1" dirty="0">
              <a:solidFill>
                <a:srgbClr val="0070C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566"/>
          <a:stretch/>
        </p:blipFill>
        <p:spPr>
          <a:xfrm>
            <a:off x="0" y="-1"/>
            <a:ext cx="12192000" cy="351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6252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0338"/>
            <a:ext cx="7824536" cy="1325563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en-GB" dirty="0"/>
              <a:t>PESTLE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1947" y="1790702"/>
            <a:ext cx="7824537" cy="4351338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dirty="0"/>
              <a:t>This is a business analysis tool that aims to look at external factors and how they may have an impact on the business</a:t>
            </a:r>
          </a:p>
          <a:p>
            <a:r>
              <a:rPr lang="en-GB" dirty="0"/>
              <a:t>This aids strategic and tactical decision making, objective setting and helps a business to reach its goals.</a:t>
            </a:r>
          </a:p>
          <a:p>
            <a:r>
              <a:rPr lang="en-GB" dirty="0"/>
              <a:t>Political, Economic, Social, Technological, legal and environmental</a:t>
            </a:r>
          </a:p>
          <a:p>
            <a:r>
              <a:rPr lang="en-GB" dirty="0"/>
              <a:t>Starbucks example PESTLE analysis </a:t>
            </a:r>
            <a:r>
              <a:rPr lang="en-GB" dirty="0">
                <a:hlinkClick r:id="rId2"/>
              </a:rPr>
              <a:t>here</a:t>
            </a:r>
            <a:endParaRPr lang="en-GB" dirty="0"/>
          </a:p>
        </p:txBody>
      </p:sp>
      <p:sp>
        <p:nvSpPr>
          <p:cNvPr id="10" name="AutoShape 2" descr="Image result for cameron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1136" y="160338"/>
            <a:ext cx="2307305" cy="6562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9613" y="485776"/>
            <a:ext cx="1314450" cy="100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4878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C00000"/>
          </a:solidFill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Political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GB" sz="3600" dirty="0"/>
              <a:t>A business may be affected by politics in the UK or even politics across the world, here are a few of the largest impacts;</a:t>
            </a:r>
          </a:p>
          <a:p>
            <a:pPr lvl="1"/>
            <a:r>
              <a:rPr lang="en-GB" sz="3200" dirty="0"/>
              <a:t>A change in government, BBC article </a:t>
            </a:r>
            <a:r>
              <a:rPr lang="en-GB" sz="3200" dirty="0">
                <a:hlinkClick r:id="rId2"/>
              </a:rPr>
              <a:t>here</a:t>
            </a:r>
            <a:endParaRPr lang="en-GB" sz="3200" dirty="0"/>
          </a:p>
          <a:p>
            <a:pPr lvl="1"/>
            <a:r>
              <a:rPr lang="en-GB" sz="3200" dirty="0"/>
              <a:t>Government laws; minimum wage</a:t>
            </a:r>
          </a:p>
          <a:p>
            <a:pPr lvl="1"/>
            <a:r>
              <a:rPr lang="en-GB" sz="3200" dirty="0" err="1"/>
              <a:t>Brexit</a:t>
            </a:r>
            <a:r>
              <a:rPr lang="en-GB" sz="3200" dirty="0"/>
              <a:t> and new trading blocs post-</a:t>
            </a:r>
            <a:r>
              <a:rPr lang="en-GB" sz="3200" dirty="0" err="1"/>
              <a:t>Brexit</a:t>
            </a:r>
            <a:endParaRPr lang="en-GB" sz="3200" dirty="0"/>
          </a:p>
          <a:p>
            <a:pPr lvl="1"/>
            <a:r>
              <a:rPr lang="en-GB" sz="3200" dirty="0"/>
              <a:t>Tax rates (e.g. increase in VAT </a:t>
            </a:r>
            <a:r>
              <a:rPr lang="en-GB" sz="3200" dirty="0">
                <a:hlinkClick r:id="rId3"/>
              </a:rPr>
              <a:t>here</a:t>
            </a:r>
            <a:r>
              <a:rPr lang="en-GB" sz="3200" dirty="0"/>
              <a:t>)</a:t>
            </a:r>
          </a:p>
          <a:p>
            <a:pPr lvl="1"/>
            <a:r>
              <a:rPr lang="en-GB" sz="3200" dirty="0"/>
              <a:t>Tariffs (when importing into the UK)</a:t>
            </a:r>
          </a:p>
          <a:p>
            <a:pPr lvl="1"/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8716664" y="527843"/>
            <a:ext cx="135463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31550" cmpd="sng">
                  <a:gradFill>
                    <a:gsLst>
                      <a:gs pos="70000">
                        <a:srgbClr val="FEA022">
                          <a:shade val="50000"/>
                          <a:satMod val="190000"/>
                        </a:srgbClr>
                      </a:gs>
                      <a:gs pos="0">
                        <a:srgbClr val="FEA022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EA022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alibri"/>
              </a:rPr>
              <a:t>P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1296" y="527843"/>
            <a:ext cx="1104900" cy="100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6287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en-GB" dirty="0"/>
              <a:t>Economic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sz="4000" dirty="0"/>
              <a:t>A business should analyse how they may be affected by</a:t>
            </a:r>
          </a:p>
          <a:p>
            <a:pPr lvl="1"/>
            <a:r>
              <a:rPr lang="en-GB" sz="3600" dirty="0"/>
              <a:t>An increase in interest rates </a:t>
            </a:r>
            <a:r>
              <a:rPr lang="en-GB" sz="3600" dirty="0">
                <a:hlinkClick r:id="rId2"/>
              </a:rPr>
              <a:t>here</a:t>
            </a:r>
            <a:endParaRPr lang="en-GB" sz="3600" dirty="0"/>
          </a:p>
          <a:p>
            <a:pPr lvl="1"/>
            <a:r>
              <a:rPr lang="en-GB" sz="3600" dirty="0"/>
              <a:t>An increase in inflation</a:t>
            </a:r>
          </a:p>
          <a:p>
            <a:pPr lvl="1"/>
            <a:r>
              <a:rPr lang="en-GB" sz="3600" dirty="0"/>
              <a:t>Unemployment rates video </a:t>
            </a:r>
            <a:r>
              <a:rPr lang="en-GB" sz="3600" dirty="0">
                <a:hlinkClick r:id="rId3"/>
              </a:rPr>
              <a:t>here</a:t>
            </a:r>
            <a:endParaRPr lang="en-GB" sz="3600" dirty="0"/>
          </a:p>
          <a:p>
            <a:pPr lvl="1"/>
            <a:r>
              <a:rPr lang="en-GB" sz="3600" dirty="0"/>
              <a:t>Recession</a:t>
            </a:r>
          </a:p>
          <a:p>
            <a:pPr lvl="1"/>
            <a:r>
              <a:rPr lang="en-GB" sz="3600" dirty="0"/>
              <a:t>The business cycle</a:t>
            </a:r>
          </a:p>
        </p:txBody>
      </p:sp>
      <p:sp>
        <p:nvSpPr>
          <p:cNvPr id="4" name="Rectangle 3"/>
          <p:cNvSpPr/>
          <p:nvPr/>
        </p:nvSpPr>
        <p:spPr>
          <a:xfrm>
            <a:off x="7980602" y="566241"/>
            <a:ext cx="144776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spc="300" dirty="0">
                <a:ln w="11430" cmpd="sng">
                  <a:solidFill>
                    <a:srgbClr val="94C600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94C600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94C600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94C600">
                      <a:satMod val="220000"/>
                      <a:alpha val="35000"/>
                    </a:srgbClr>
                  </a:glow>
                </a:effectLst>
                <a:latin typeface="Calibri"/>
              </a:rPr>
              <a:t>E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954" y="422332"/>
            <a:ext cx="1663123" cy="1211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83713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en-GB" dirty="0"/>
              <a:t>Social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sz="4400" dirty="0"/>
              <a:t>A business should analyse how they may be affected by changes in social factors </a:t>
            </a:r>
          </a:p>
          <a:p>
            <a:pPr lvl="1"/>
            <a:r>
              <a:rPr lang="en-GB" sz="4000" dirty="0"/>
              <a:t>A change in demographics and its impact on products produced and markets, </a:t>
            </a:r>
            <a:r>
              <a:rPr lang="en-GB" sz="4000" dirty="0">
                <a:hlinkClick r:id="rId2"/>
              </a:rPr>
              <a:t>here</a:t>
            </a:r>
            <a:endParaRPr lang="en-GB" sz="4000" dirty="0"/>
          </a:p>
          <a:p>
            <a:pPr lvl="1"/>
            <a:r>
              <a:rPr lang="en-GB" sz="4000" dirty="0"/>
              <a:t>Culture mix changes in the UK, </a:t>
            </a:r>
            <a:r>
              <a:rPr lang="en-GB" sz="4000" dirty="0">
                <a:hlinkClick r:id="rId3"/>
              </a:rPr>
              <a:t>here</a:t>
            </a:r>
            <a:endParaRPr lang="en-GB" sz="4000" dirty="0"/>
          </a:p>
          <a:p>
            <a:pPr lvl="1"/>
            <a:r>
              <a:rPr lang="en-GB" sz="4000" dirty="0"/>
              <a:t>Social trends e.g. Vaping </a:t>
            </a:r>
            <a:r>
              <a:rPr lang="en-GB" sz="4000" dirty="0">
                <a:hlinkClick r:id="rId4"/>
              </a:rPr>
              <a:t>here</a:t>
            </a:r>
            <a:endParaRPr lang="en-GB" sz="4000" dirty="0"/>
          </a:p>
        </p:txBody>
      </p:sp>
      <p:sp>
        <p:nvSpPr>
          <p:cNvPr id="4" name="Rectangle 3"/>
          <p:cNvSpPr/>
          <p:nvPr/>
        </p:nvSpPr>
        <p:spPr>
          <a:xfrm>
            <a:off x="8799900" y="505686"/>
            <a:ext cx="71815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alibri"/>
              </a:rPr>
              <a:t>S</a:t>
            </a: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8053" y="505686"/>
            <a:ext cx="1488883" cy="1044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07668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en-GB" dirty="0"/>
              <a:t>Technological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sz="3600" dirty="0"/>
              <a:t>A business could examine the impact of new technologies on their operations, for example;</a:t>
            </a:r>
          </a:p>
          <a:p>
            <a:pPr lvl="1"/>
            <a:r>
              <a:rPr lang="en-GB" sz="3200" dirty="0"/>
              <a:t>Automation, new robotics and how it can improve productivity</a:t>
            </a:r>
          </a:p>
          <a:p>
            <a:pPr lvl="1"/>
            <a:r>
              <a:rPr lang="en-GB" sz="3200" dirty="0"/>
              <a:t>Innovations in the industry</a:t>
            </a:r>
          </a:p>
          <a:p>
            <a:pPr lvl="1"/>
            <a:r>
              <a:rPr lang="en-GB" sz="3200" dirty="0"/>
              <a:t>Research and development in the industry</a:t>
            </a:r>
          </a:p>
          <a:p>
            <a:pPr lvl="1"/>
            <a:r>
              <a:rPr lang="en-GB" sz="3200" dirty="0"/>
              <a:t>New computer systems</a:t>
            </a:r>
          </a:p>
          <a:p>
            <a:pPr lvl="1"/>
            <a:r>
              <a:rPr lang="en-GB" sz="3200" dirty="0"/>
              <a:t>Trading online</a:t>
            </a:r>
          </a:p>
        </p:txBody>
      </p:sp>
      <p:sp>
        <p:nvSpPr>
          <p:cNvPr id="4" name="Rectangle 3"/>
          <p:cNvSpPr/>
          <p:nvPr/>
        </p:nvSpPr>
        <p:spPr>
          <a:xfrm>
            <a:off x="8633335" y="487846"/>
            <a:ext cx="79788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rgbClr val="3E3D2D">
                      <a:satMod val="155000"/>
                    </a:srgbClr>
                  </a:solidFill>
                  <a:prstDash val="solid"/>
                </a:ln>
                <a:solidFill>
                  <a:srgbClr val="CAF278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</a:rPr>
              <a:t>T</a:t>
            </a: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5446" y="487846"/>
            <a:ext cx="1554128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7784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785</TotalTime>
  <Words>799</Words>
  <Application>Microsoft Office PowerPoint</Application>
  <PresentationFormat>Widescreen</PresentationFormat>
  <Paragraphs>119</Paragraphs>
  <Slides>26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Arial Black</vt:lpstr>
      <vt:lpstr>Calibri</vt:lpstr>
      <vt:lpstr>Calibri Light</vt:lpstr>
      <vt:lpstr>Office Theme</vt:lpstr>
      <vt:lpstr>6_Office Theme</vt:lpstr>
      <vt:lpstr>3.1.4 Impact of external influences</vt:lpstr>
      <vt:lpstr>Starter</vt:lpstr>
      <vt:lpstr>External influence defined</vt:lpstr>
      <vt:lpstr>PowerPoint Presentation</vt:lpstr>
      <vt:lpstr>PESTLE analysis</vt:lpstr>
      <vt:lpstr>Political</vt:lpstr>
      <vt:lpstr>Economic</vt:lpstr>
      <vt:lpstr>Social</vt:lpstr>
      <vt:lpstr>Technological</vt:lpstr>
      <vt:lpstr>Legal </vt:lpstr>
      <vt:lpstr>Environmental</vt:lpstr>
      <vt:lpstr>PowerPoint Presentation</vt:lpstr>
      <vt:lpstr>Porter’s 5 forces</vt:lpstr>
      <vt:lpstr>PowerPoint Presentation</vt:lpstr>
      <vt:lpstr>Bargaining power of suppliers and customers</vt:lpstr>
      <vt:lpstr>Threat of new entrants and substitutes</vt:lpstr>
      <vt:lpstr>Rivalry amongst existing firms in the industry</vt:lpstr>
      <vt:lpstr>Revision video 1</vt:lpstr>
      <vt:lpstr>Revision video 2</vt:lpstr>
      <vt:lpstr>Revision video 3</vt:lpstr>
      <vt:lpstr>Sample Edexcel A2 questions</vt:lpstr>
      <vt:lpstr>Case study for question 1</vt:lpstr>
      <vt:lpstr>PowerPoint Presentation</vt:lpstr>
      <vt:lpstr>Sample question 1</vt:lpstr>
      <vt:lpstr>Case study for question 2</vt:lpstr>
      <vt:lpstr>Sample question 2</vt:lpstr>
    </vt:vector>
  </TitlesOfParts>
  <Company>Derby High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Hilton</dc:creator>
  <cp:lastModifiedBy>Stephen Gouldthorpe</cp:lastModifiedBy>
  <cp:revision>71</cp:revision>
  <dcterms:created xsi:type="dcterms:W3CDTF">2017-05-29T18:04:54Z</dcterms:created>
  <dcterms:modified xsi:type="dcterms:W3CDTF">2020-04-18T15:23:31Z</dcterms:modified>
</cp:coreProperties>
</file>