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6"/>
  </p:handoutMasterIdLst>
  <p:sldIdLst>
    <p:sldId id="256" r:id="rId2"/>
    <p:sldId id="258" r:id="rId3"/>
    <p:sldId id="257" r:id="rId4"/>
    <p:sldId id="259" r:id="rId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25" d="100"/>
          <a:sy n="125" d="100"/>
        </p:scale>
        <p:origin x="-3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9D00D77-AFC4-454F-80A8-EDDF446CAE6B}" type="datetimeFigureOut">
              <a:rPr lang="en-GB" smtClean="0"/>
              <a:t>04/10/2016</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B63542C-27E7-4CE6-B609-16A567AE76AB}" type="slidenum">
              <a:rPr lang="en-GB" smtClean="0"/>
              <a:t>‹#›</a:t>
            </a:fld>
            <a:endParaRPr lang="en-GB"/>
          </a:p>
        </p:txBody>
      </p:sp>
    </p:spTree>
    <p:extLst>
      <p:ext uri="{BB962C8B-B14F-4D97-AF65-F5344CB8AC3E}">
        <p14:creationId xmlns:p14="http://schemas.microsoft.com/office/powerpoint/2010/main" val="21072171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10/4/2016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10/4/2016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10/4/2016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10/4/2016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10/4/2016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10/4/2016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10/4/2016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55" y="571866"/>
            <a:ext cx="7958718" cy="1015663"/>
          </a:xfrm>
          <a:prstGeom prst="rect">
            <a:avLst/>
          </a:prstGeom>
          <a:noFill/>
        </p:spPr>
        <p:txBody>
          <a:bodyPr wrap="none" lIns="91440" tIns="45720" rIns="91440" bIns="45720">
            <a:spAutoFit/>
          </a:bodyPr>
          <a:lstStyle/>
          <a:p>
            <a:pPr algn="ctr"/>
            <a:r>
              <a:rPr lang="en-US" sz="60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Aims of Punishment </a:t>
            </a:r>
            <a:endParaRPr lang="en-US" sz="6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p:txBody>
      </p:sp>
      <p:sp>
        <p:nvSpPr>
          <p:cNvPr id="5" name="Text Box 6"/>
          <p:cNvSpPr txBox="1">
            <a:spLocks noChangeArrowheads="1"/>
          </p:cNvSpPr>
          <p:nvPr/>
        </p:nvSpPr>
        <p:spPr bwMode="auto">
          <a:xfrm>
            <a:off x="116655" y="2722876"/>
            <a:ext cx="10803889"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3000" u="sng" dirty="0">
                <a:solidFill>
                  <a:schemeClr val="accent1">
                    <a:lumMod val="60000"/>
                    <a:lumOff val="40000"/>
                  </a:schemeClr>
                </a:solidFill>
                <a:latin typeface="Arial Rounded MT Bold" panose="020F0704030504030204" pitchFamily="34" charset="0"/>
                <a:ea typeface="Segoe UI Symbol" panose="020B0502040204020203" pitchFamily="34" charset="0"/>
                <a:cs typeface="Arial" panose="020B0604020202020204" pitchFamily="34" charset="0"/>
              </a:rPr>
              <a:t>Key Question</a:t>
            </a:r>
            <a:r>
              <a:rPr lang="en-GB" altLang="en-US" sz="3000" u="sng" dirty="0" smtClean="0">
                <a:solidFill>
                  <a:schemeClr val="accent1">
                    <a:lumMod val="60000"/>
                    <a:lumOff val="40000"/>
                  </a:schemeClr>
                </a:solidFill>
                <a:latin typeface="Arial Rounded MT Bold" panose="020F0704030504030204" pitchFamily="34" charset="0"/>
                <a:ea typeface="Segoe UI Symbol" panose="020B0502040204020203" pitchFamily="34" charset="0"/>
                <a:cs typeface="Arial" panose="020B0604020202020204" pitchFamily="34" charset="0"/>
              </a:rPr>
              <a:t>.</a:t>
            </a:r>
          </a:p>
          <a:p>
            <a:pPr eaLnBrk="1" hangingPunct="1"/>
            <a:endParaRPr lang="en-GB" altLang="en-US" sz="800" dirty="0">
              <a:solidFill>
                <a:schemeClr val="accent1">
                  <a:lumMod val="60000"/>
                  <a:lumOff val="40000"/>
                </a:schemeClr>
              </a:solidFill>
              <a:latin typeface="Arial Rounded MT Bold" panose="020F0704030504030204" pitchFamily="34" charset="0"/>
              <a:ea typeface="Segoe UI Symbol" panose="020B0502040204020203" pitchFamily="34" charset="0"/>
              <a:cs typeface="Arial" panose="020B0604020202020204" pitchFamily="34" charset="0"/>
            </a:endParaRPr>
          </a:p>
          <a:p>
            <a:pPr eaLnBrk="1" hangingPunct="1"/>
            <a:r>
              <a:rPr lang="en-GB" altLang="en-US" sz="3000" dirty="0" smtClean="0">
                <a:solidFill>
                  <a:schemeClr val="accent1">
                    <a:lumMod val="60000"/>
                    <a:lumOff val="40000"/>
                  </a:schemeClr>
                </a:solidFill>
                <a:latin typeface="Arial Rounded MT Bold" panose="020F0704030504030204" pitchFamily="34" charset="0"/>
                <a:ea typeface="Segoe UI Symbol" panose="020B0502040204020203" pitchFamily="34" charset="0"/>
                <a:cs typeface="Arial" panose="020B0604020202020204" pitchFamily="34" charset="0"/>
              </a:rPr>
              <a:t>Why do we punish criminals in different ways?</a:t>
            </a:r>
            <a:endParaRPr lang="en-GB" altLang="en-US" sz="3000" dirty="0">
              <a:solidFill>
                <a:schemeClr val="accent1">
                  <a:lumMod val="60000"/>
                  <a:lumOff val="40000"/>
                </a:schemeClr>
              </a:solidFill>
              <a:latin typeface="Arial Rounded MT Bold" panose="020F0704030504030204" pitchFamily="34" charset="0"/>
              <a:ea typeface="Segoe UI Symbol" panose="020B0502040204020203" pitchFamily="34" charset="0"/>
              <a:cs typeface="Arial" panose="020B0604020202020204" pitchFamily="34" charset="0"/>
            </a:endParaRPr>
          </a:p>
        </p:txBody>
      </p:sp>
      <p:sp>
        <p:nvSpPr>
          <p:cNvPr id="6" name="Text Box 6"/>
          <p:cNvSpPr txBox="1">
            <a:spLocks noChangeArrowheads="1"/>
          </p:cNvSpPr>
          <p:nvPr/>
        </p:nvSpPr>
        <p:spPr bwMode="auto">
          <a:xfrm>
            <a:off x="116655" y="4483896"/>
            <a:ext cx="11935052"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3000" u="sng" dirty="0" smtClean="0">
                <a:latin typeface="Arial Rounded MT Bold" panose="020F0704030504030204" pitchFamily="34" charset="0"/>
                <a:ea typeface="Segoe UI Symbol" panose="020B0502040204020203" pitchFamily="34" charset="0"/>
                <a:cs typeface="Arial" panose="020B0604020202020204" pitchFamily="34" charset="0"/>
              </a:rPr>
              <a:t>To begin…  link the crime with the punishment...</a:t>
            </a:r>
          </a:p>
          <a:p>
            <a:pPr eaLnBrk="1" hangingPunct="1"/>
            <a:endParaRPr lang="en-GB" altLang="en-US" sz="800" dirty="0">
              <a:latin typeface="Arial Rounded MT Bold" panose="020F0704030504030204" pitchFamily="34" charset="0"/>
              <a:ea typeface="Segoe UI Symbol" panose="020B0502040204020203" pitchFamily="34" charset="0"/>
              <a:cs typeface="Arial" panose="020B0604020202020204" pitchFamily="34" charset="0"/>
            </a:endParaRPr>
          </a:p>
          <a:p>
            <a:pPr eaLnBrk="1" hangingPunct="1"/>
            <a:r>
              <a:rPr lang="en-GB" altLang="en-US" sz="2800" dirty="0" smtClean="0">
                <a:latin typeface="Arial Rounded MT Bold" panose="020F0704030504030204" pitchFamily="34" charset="0"/>
                <a:ea typeface="Segoe UI Symbol" panose="020B0502040204020203" pitchFamily="34" charset="0"/>
                <a:cs typeface="Arial" panose="020B0604020202020204" pitchFamily="34" charset="0"/>
              </a:rPr>
              <a:t>On the sheet you will be given complete the first two columns noting down the most appropriate punishment/s (sometimes criminals are given more than one punishment), with reasons for your choices.</a:t>
            </a:r>
          </a:p>
          <a:p>
            <a:pPr eaLnBrk="1" hangingPunct="1"/>
            <a:endParaRPr lang="en-GB" altLang="en-US" sz="3000" dirty="0">
              <a:latin typeface="Arial Rounded MT Bold" panose="020F0704030504030204" pitchFamily="34" charset="0"/>
              <a:ea typeface="Segoe UI Symbol" panose="020B0502040204020203" pitchFamily="34" charset="0"/>
              <a:cs typeface="Arial" panose="020B0604020202020204" pitchFamily="34" charset="0"/>
            </a:endParaRPr>
          </a:p>
        </p:txBody>
      </p:sp>
      <p:pic>
        <p:nvPicPr>
          <p:cNvPr id="7" name="Picture 6" descr="http://images.clipartpanda.com/prisoner-clipart-police-officers-holds-prisoner-11554674.jpg"/>
          <p:cNvPicPr/>
          <p:nvPr/>
        </p:nvPicPr>
        <p:blipFill rotWithShape="1">
          <a:blip r:embed="rId2" cstate="print">
            <a:extLst>
              <a:ext uri="{28A0092B-C50C-407E-A947-70E740481C1C}">
                <a14:useLocalDpi xmlns:a14="http://schemas.microsoft.com/office/drawing/2010/main" val="0"/>
              </a:ext>
            </a:extLst>
          </a:blip>
          <a:srcRect l="3921" r="2720" b="13929"/>
          <a:stretch/>
        </p:blipFill>
        <p:spPr bwMode="auto">
          <a:xfrm>
            <a:off x="9736429" y="2958367"/>
            <a:ext cx="1828800" cy="1008325"/>
          </a:xfrm>
          <a:prstGeom prst="rect">
            <a:avLst/>
          </a:prstGeom>
          <a:noFill/>
          <a:ln>
            <a:noFill/>
          </a:ln>
          <a:extLst>
            <a:ext uri="{53640926-AAD7-44D8-BBD7-CCE9431645EC}">
              <a14:shadowObscured xmlns:a14="http://schemas.microsoft.com/office/drawing/2010/main"/>
            </a:ext>
          </a:extLst>
        </p:spPr>
      </p:pic>
      <p:pic>
        <p:nvPicPr>
          <p:cNvPr id="1026" name="Picture 2" descr="http://www.animatedimages.org/data/media/1113/animated-criminal-image-0039.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10007312" y="373487"/>
            <a:ext cx="1727142" cy="1727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49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3.amazonaws.com/lowres.cartoonstock.com/animals-trick-guard_dog-home_security-security_measures-dog-jlun827_low.jpg"/>
          <p:cNvPicPr>
            <a:picLocks noChangeAspect="1" noChangeArrowheads="1"/>
          </p:cNvPicPr>
          <p:nvPr/>
        </p:nvPicPr>
        <p:blipFill rotWithShape="1">
          <a:blip r:embed="rId2">
            <a:extLst>
              <a:ext uri="{28A0092B-C50C-407E-A947-70E740481C1C}">
                <a14:useLocalDpi xmlns:a14="http://schemas.microsoft.com/office/drawing/2010/main" val="0"/>
              </a:ext>
            </a:extLst>
          </a:blip>
          <a:srcRect t="2649" b="5516"/>
          <a:stretch/>
        </p:blipFill>
        <p:spPr bwMode="auto">
          <a:xfrm>
            <a:off x="251350" y="3845399"/>
            <a:ext cx="2232265" cy="28664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3" name="Picture 4" descr="https://s3.amazonaws.com/lowres.cartoonstock.com/retail-complaint-complaining-retribution-customer-customer_service-mban733_lo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3918" y="3845399"/>
            <a:ext cx="2489283" cy="28875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4" name="Picture 8" descr="https://s3.amazonaws.com/lowres.cartoonstock.com/death-prison-prisoners-convicted-sentence-law-ksmn3121_low.jpg"/>
          <p:cNvPicPr>
            <a:picLocks noChangeAspect="1" noChangeArrowheads="1"/>
          </p:cNvPicPr>
          <p:nvPr/>
        </p:nvPicPr>
        <p:blipFill rotWithShape="1">
          <a:blip r:embed="rId4">
            <a:extLst>
              <a:ext uri="{28A0092B-C50C-407E-A947-70E740481C1C}">
                <a14:useLocalDpi xmlns:a14="http://schemas.microsoft.com/office/drawing/2010/main" val="0"/>
              </a:ext>
            </a:extLst>
          </a:blip>
          <a:srcRect l="1663" t="5651" r="1659"/>
          <a:stretch/>
        </p:blipFill>
        <p:spPr bwMode="auto">
          <a:xfrm>
            <a:off x="5333504" y="3857340"/>
            <a:ext cx="2471094" cy="28799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5" name="Picture 10" descr="https://s3.amazonaws.com/lowres.cartoonstock.com/law-order-graffiti-criminals-crimes-county_council-reformed-rmun137_low.jpg"/>
          <p:cNvPicPr>
            <a:picLocks noChangeAspect="1" noChangeArrowheads="1"/>
          </p:cNvPicPr>
          <p:nvPr/>
        </p:nvPicPr>
        <p:blipFill rotWithShape="1">
          <a:blip r:embed="rId5">
            <a:extLst>
              <a:ext uri="{28A0092B-C50C-407E-A947-70E740481C1C}">
                <a14:useLocalDpi xmlns:a14="http://schemas.microsoft.com/office/drawing/2010/main" val="0"/>
              </a:ext>
            </a:extLst>
          </a:blip>
          <a:srcRect t="4688"/>
          <a:stretch/>
        </p:blipFill>
        <p:spPr bwMode="auto">
          <a:xfrm>
            <a:off x="7984901" y="3857340"/>
            <a:ext cx="3981381" cy="28756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 name="Picture 12" descr="https://s3.amazonaws.com/lowres.cartoonstock.com/law-order-sentence-community_service-judge-court-courtroom-njun2489_low.jpg"/>
          <p:cNvPicPr>
            <a:picLocks noChangeAspect="1" noChangeArrowheads="1"/>
          </p:cNvPicPr>
          <p:nvPr/>
        </p:nvPicPr>
        <p:blipFill rotWithShape="1">
          <a:blip r:embed="rId6">
            <a:extLst>
              <a:ext uri="{28A0092B-C50C-407E-A947-70E740481C1C}">
                <a14:useLocalDpi xmlns:a14="http://schemas.microsoft.com/office/drawing/2010/main" val="0"/>
              </a:ext>
            </a:extLst>
          </a:blip>
          <a:srcRect t="9111"/>
          <a:stretch/>
        </p:blipFill>
        <p:spPr bwMode="auto">
          <a:xfrm>
            <a:off x="8693239" y="347730"/>
            <a:ext cx="3314462" cy="3367845"/>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6"/>
          <p:cNvSpPr txBox="1">
            <a:spLocks noChangeArrowheads="1"/>
          </p:cNvSpPr>
          <p:nvPr/>
        </p:nvSpPr>
        <p:spPr bwMode="auto">
          <a:xfrm>
            <a:off x="154546" y="1328376"/>
            <a:ext cx="8435662" cy="2200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2800" u="sng" dirty="0" smtClean="0">
                <a:latin typeface="Arial Rounded MT Bold" panose="020F0704030504030204" pitchFamily="34" charset="0"/>
                <a:ea typeface="Segoe UI Symbol" panose="020B0502040204020203" pitchFamily="34" charset="0"/>
                <a:cs typeface="Arial" panose="020B0604020202020204" pitchFamily="34" charset="0"/>
              </a:rPr>
              <a:t>Read, match and respond...</a:t>
            </a:r>
          </a:p>
          <a:p>
            <a:pPr eaLnBrk="1" hangingPunct="1"/>
            <a:endParaRPr lang="en-GB" altLang="en-US" sz="500" dirty="0">
              <a:latin typeface="Arial Rounded MT Bold" panose="020F0704030504030204" pitchFamily="34" charset="0"/>
              <a:ea typeface="Segoe UI Symbol" panose="020B0502040204020203" pitchFamily="34" charset="0"/>
              <a:cs typeface="Arial" panose="020B0604020202020204" pitchFamily="34" charset="0"/>
            </a:endParaRPr>
          </a:p>
          <a:p>
            <a:pPr eaLnBrk="1" hangingPunct="1"/>
            <a:r>
              <a:rPr lang="en-GB" altLang="en-US" sz="2600" dirty="0" smtClean="0">
                <a:latin typeface="Arial Rounded MT Bold" panose="020F0704030504030204" pitchFamily="34" charset="0"/>
                <a:ea typeface="Segoe UI Symbol" panose="020B0502040204020203" pitchFamily="34" charset="0"/>
                <a:cs typeface="Arial" panose="020B0604020202020204" pitchFamily="34" charset="0"/>
              </a:rPr>
              <a:t>Read the information on the cards about the                                                          aims of punishment. Match the descriptions to the ‘Aims’. Use the pictures you will be given to identify and explain five of the aims of punishment.</a:t>
            </a:r>
            <a:endParaRPr lang="en-GB" altLang="en-US" sz="2600" dirty="0">
              <a:latin typeface="Arial Rounded MT Bold" panose="020F0704030504030204" pitchFamily="34" charset="0"/>
              <a:ea typeface="Segoe UI Symbol" panose="020B0502040204020203" pitchFamily="34" charset="0"/>
              <a:cs typeface="Arial" panose="020B0604020202020204" pitchFamily="34" charset="0"/>
            </a:endParaRPr>
          </a:p>
        </p:txBody>
      </p:sp>
      <p:sp>
        <p:nvSpPr>
          <p:cNvPr id="8" name="Rectangle 7"/>
          <p:cNvSpPr/>
          <p:nvPr/>
        </p:nvSpPr>
        <p:spPr>
          <a:xfrm>
            <a:off x="0" y="265797"/>
            <a:ext cx="6414505" cy="830997"/>
          </a:xfrm>
          <a:prstGeom prst="rect">
            <a:avLst/>
          </a:prstGeom>
          <a:noFill/>
        </p:spPr>
        <p:txBody>
          <a:bodyPr wrap="square" lIns="91440" tIns="45720" rIns="91440" bIns="45720">
            <a:spAutoFit/>
          </a:bodyPr>
          <a:lstStyle/>
          <a:p>
            <a:pPr algn="ctr"/>
            <a:r>
              <a:rPr lang="en-US" sz="4800" dirty="0" smtClean="0">
                <a:ln w="28575">
                  <a:solidFill>
                    <a:schemeClr val="accent1">
                      <a:lumMod val="50000"/>
                    </a:schemeClr>
                  </a:solidFill>
                </a:ln>
                <a:effectLst>
                  <a:glow rad="101600">
                    <a:schemeClr val="tx1">
                      <a:alpha val="60000"/>
                    </a:schemeClr>
                  </a:glow>
                  <a:outerShdw blurRad="38100" dist="19050" dir="2700000" algn="tl" rotWithShape="0">
                    <a:schemeClr val="dk1">
                      <a:alpha val="40000"/>
                    </a:schemeClr>
                  </a:outerShdw>
                </a:effectLst>
                <a:latin typeface="Arial Rounded MT Bold" panose="020F0704030504030204" pitchFamily="34" charset="0"/>
              </a:rPr>
              <a:t>Aims of Punishment </a:t>
            </a:r>
            <a:endParaRPr lang="en-US" sz="4800" dirty="0">
              <a:ln w="28575">
                <a:solidFill>
                  <a:schemeClr val="accent1">
                    <a:lumMod val="50000"/>
                  </a:schemeClr>
                </a:solidFill>
              </a:ln>
              <a:effectLst>
                <a:glow rad="101600">
                  <a:schemeClr val="tx1">
                    <a:alpha val="60000"/>
                  </a:schemeClr>
                </a:glow>
                <a:outerShdw blurRad="38100" dist="19050" dir="2700000" algn="tl" rotWithShape="0">
                  <a:schemeClr val="dk1">
                    <a:alpha val="40000"/>
                  </a:schemeClr>
                </a:outerShdw>
              </a:effectLst>
              <a:latin typeface="Arial Rounded MT Bold" panose="020F0704030504030204" pitchFamily="34" charset="0"/>
            </a:endParaRPr>
          </a:p>
        </p:txBody>
      </p:sp>
    </p:spTree>
    <p:extLst>
      <p:ext uri="{BB962C8B-B14F-4D97-AF65-F5344CB8AC3E}">
        <p14:creationId xmlns:p14="http://schemas.microsoft.com/office/powerpoint/2010/main" val="306018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33" y="687776"/>
            <a:ext cx="7958718" cy="1015663"/>
          </a:xfrm>
          <a:prstGeom prst="rect">
            <a:avLst/>
          </a:prstGeom>
          <a:noFill/>
        </p:spPr>
        <p:txBody>
          <a:bodyPr wrap="none" lIns="91440" tIns="45720" rIns="91440" bIns="45720">
            <a:spAutoFit/>
          </a:bodyPr>
          <a:lstStyle/>
          <a:p>
            <a:pPr algn="ctr"/>
            <a:r>
              <a:rPr lang="en-US" sz="60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Aims of Punishment </a:t>
            </a:r>
            <a:endParaRPr lang="en-US" sz="6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p:txBody>
      </p:sp>
      <p:pic>
        <p:nvPicPr>
          <p:cNvPr id="4" name="Picture 3" descr="http://images.clipartpanda.com/prisoner-clipart-police-officers-holds-prisoner-11554674.jpg"/>
          <p:cNvPicPr/>
          <p:nvPr/>
        </p:nvPicPr>
        <p:blipFill rotWithShape="1">
          <a:blip r:embed="rId2" cstate="print">
            <a:extLst>
              <a:ext uri="{28A0092B-C50C-407E-A947-70E740481C1C}">
                <a14:useLocalDpi xmlns:a14="http://schemas.microsoft.com/office/drawing/2010/main" val="0"/>
              </a:ext>
            </a:extLst>
          </a:blip>
          <a:srcRect l="3921" r="2720" b="13929"/>
          <a:stretch/>
        </p:blipFill>
        <p:spPr bwMode="auto">
          <a:xfrm>
            <a:off x="10715222" y="850006"/>
            <a:ext cx="1326523" cy="965915"/>
          </a:xfrm>
          <a:prstGeom prst="rect">
            <a:avLst/>
          </a:prstGeom>
          <a:noFill/>
          <a:ln>
            <a:noFill/>
          </a:ln>
          <a:extLst>
            <a:ext uri="{53640926-AAD7-44D8-BBD7-CCE9431645EC}">
              <a14:shadowObscured xmlns:a14="http://schemas.microsoft.com/office/drawing/2010/main"/>
            </a:ext>
          </a:extLst>
        </p:spPr>
      </p:pic>
      <p:sp>
        <p:nvSpPr>
          <p:cNvPr id="5" name="Text Box 6"/>
          <p:cNvSpPr txBox="1">
            <a:spLocks noChangeArrowheads="1"/>
          </p:cNvSpPr>
          <p:nvPr/>
        </p:nvSpPr>
        <p:spPr bwMode="auto">
          <a:xfrm>
            <a:off x="251350" y="4718723"/>
            <a:ext cx="7553248" cy="1400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2800" u="sng" dirty="0" smtClean="0">
                <a:latin typeface="Arial Rounded MT Bold" panose="020F0704030504030204" pitchFamily="34" charset="0"/>
                <a:ea typeface="Segoe UI Symbol" panose="020B0502040204020203" pitchFamily="34" charset="0"/>
                <a:cs typeface="Arial" panose="020B0604020202020204" pitchFamily="34" charset="0"/>
              </a:rPr>
              <a:t>Read and respond...</a:t>
            </a:r>
          </a:p>
          <a:p>
            <a:pPr eaLnBrk="1" hangingPunct="1"/>
            <a:endParaRPr lang="en-GB" altLang="en-US" sz="500" dirty="0">
              <a:latin typeface="Arial Rounded MT Bold" panose="020F0704030504030204" pitchFamily="34" charset="0"/>
              <a:ea typeface="Segoe UI Symbol" panose="020B0502040204020203" pitchFamily="34" charset="0"/>
              <a:cs typeface="Arial" panose="020B0604020202020204" pitchFamily="34" charset="0"/>
            </a:endParaRPr>
          </a:p>
          <a:p>
            <a:pPr eaLnBrk="1" hangingPunct="1"/>
            <a:r>
              <a:rPr lang="en-GB" altLang="en-US" sz="2600" dirty="0" smtClean="0">
                <a:latin typeface="Arial Rounded MT Bold" panose="020F0704030504030204" pitchFamily="34" charset="0"/>
                <a:ea typeface="Segoe UI Symbol" panose="020B0502040204020203" pitchFamily="34" charset="0"/>
                <a:cs typeface="Arial" panose="020B0604020202020204" pitchFamily="34" charset="0"/>
              </a:rPr>
              <a:t>Read the information on the sheet about the                                                          aims of punishment. Complete the tasks.</a:t>
            </a:r>
            <a:endParaRPr lang="en-GB" altLang="en-US" sz="2600" dirty="0">
              <a:latin typeface="Arial Rounded MT Bold" panose="020F0704030504030204" pitchFamily="34" charset="0"/>
              <a:ea typeface="Segoe UI Symbol" panose="020B0502040204020203" pitchFamily="34" charset="0"/>
              <a:cs typeface="Arial" panose="020B0604020202020204" pitchFamily="34" charset="0"/>
            </a:endParaRPr>
          </a:p>
        </p:txBody>
      </p:sp>
      <p:pic>
        <p:nvPicPr>
          <p:cNvPr id="13" name="Picture 12" descr="http://scholarblogs.emory.edu/phil119fall14/files/2014/09/prison-systems.jpg"/>
          <p:cNvPicPr/>
          <p:nvPr/>
        </p:nvPicPr>
        <p:blipFill rotWithShape="1">
          <a:blip r:embed="rId3">
            <a:extLst>
              <a:ext uri="{28A0092B-C50C-407E-A947-70E740481C1C}">
                <a14:useLocalDpi xmlns:a14="http://schemas.microsoft.com/office/drawing/2010/main" val="0"/>
              </a:ext>
            </a:extLst>
          </a:blip>
          <a:srcRect l="1143" t="1538" r="2477" b="10330"/>
          <a:stretch/>
        </p:blipFill>
        <p:spPr bwMode="auto">
          <a:xfrm>
            <a:off x="7606748" y="2668216"/>
            <a:ext cx="4434997" cy="3286331"/>
          </a:xfrm>
          <a:prstGeom prst="rect">
            <a:avLst/>
          </a:prstGeom>
          <a:noFill/>
          <a:ln>
            <a:noFill/>
          </a:ln>
          <a:extLst>
            <a:ext uri="{53640926-AAD7-44D8-BBD7-CCE9431645EC}">
              <a14:shadowObscured xmlns:a14="http://schemas.microsoft.com/office/drawing/2010/main"/>
            </a:ext>
          </a:extLst>
        </p:spPr>
      </p:pic>
      <p:sp>
        <p:nvSpPr>
          <p:cNvPr id="6" name="Rectangle 5"/>
          <p:cNvSpPr/>
          <p:nvPr/>
        </p:nvSpPr>
        <p:spPr>
          <a:xfrm>
            <a:off x="7804598" y="2743200"/>
            <a:ext cx="623785"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6"/>
          <p:cNvSpPr txBox="1">
            <a:spLocks noChangeArrowheads="1"/>
          </p:cNvSpPr>
          <p:nvPr/>
        </p:nvSpPr>
        <p:spPr bwMode="auto">
          <a:xfrm>
            <a:off x="251350" y="2110780"/>
            <a:ext cx="7355398" cy="2200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2800" u="sng" dirty="0" smtClean="0">
                <a:latin typeface="Arial Rounded MT Bold" panose="020F0704030504030204" pitchFamily="34" charset="0"/>
                <a:ea typeface="Segoe UI Symbol" panose="020B0502040204020203" pitchFamily="34" charset="0"/>
                <a:cs typeface="Arial" panose="020B0604020202020204" pitchFamily="34" charset="0"/>
              </a:rPr>
              <a:t>Show understanding and add…</a:t>
            </a:r>
          </a:p>
          <a:p>
            <a:pPr eaLnBrk="1" hangingPunct="1"/>
            <a:endParaRPr lang="en-GB" altLang="en-US" sz="500" dirty="0">
              <a:latin typeface="Arial Rounded MT Bold" panose="020F0704030504030204" pitchFamily="34" charset="0"/>
              <a:ea typeface="Segoe UI Symbol" panose="020B0502040204020203" pitchFamily="34" charset="0"/>
              <a:cs typeface="Arial" panose="020B0604020202020204" pitchFamily="34" charset="0"/>
            </a:endParaRPr>
          </a:p>
          <a:p>
            <a:pPr eaLnBrk="1" hangingPunct="1"/>
            <a:r>
              <a:rPr lang="en-GB" altLang="en-US" sz="2600" dirty="0" smtClean="0">
                <a:latin typeface="Arial Rounded MT Bold" panose="020F0704030504030204" pitchFamily="34" charset="0"/>
                <a:ea typeface="Segoe UI Symbol" panose="020B0502040204020203" pitchFamily="34" charset="0"/>
                <a:cs typeface="Arial" panose="020B0604020202020204" pitchFamily="34" charset="0"/>
              </a:rPr>
              <a:t>On the table from your starter task complete the last column adding the aim of punishment that matches the punishment given for the crimes committed.</a:t>
            </a:r>
            <a:endParaRPr lang="en-GB" altLang="en-US" sz="2600" dirty="0">
              <a:latin typeface="Arial Rounded MT Bold" panose="020F0704030504030204" pitchFamily="34" charset="0"/>
              <a:ea typeface="Segoe UI Symbol" panose="020B0502040204020203" pitchFamily="34" charset="0"/>
              <a:cs typeface="Arial" panose="020B0604020202020204" pitchFamily="34" charset="0"/>
            </a:endParaRPr>
          </a:p>
        </p:txBody>
      </p:sp>
    </p:spTree>
    <p:extLst>
      <p:ext uri="{BB962C8B-B14F-4D97-AF65-F5344CB8AC3E}">
        <p14:creationId xmlns:p14="http://schemas.microsoft.com/office/powerpoint/2010/main" val="62815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33" y="687776"/>
            <a:ext cx="7958718" cy="1015663"/>
          </a:xfrm>
          <a:prstGeom prst="rect">
            <a:avLst/>
          </a:prstGeom>
          <a:noFill/>
        </p:spPr>
        <p:txBody>
          <a:bodyPr wrap="none" lIns="91440" tIns="45720" rIns="91440" bIns="45720">
            <a:spAutoFit/>
          </a:bodyPr>
          <a:lstStyle/>
          <a:p>
            <a:pPr algn="ctr"/>
            <a:r>
              <a:rPr lang="en-US" sz="60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Aims of Punishment </a:t>
            </a:r>
            <a:endParaRPr lang="en-US" sz="6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p:txBody>
      </p:sp>
      <p:pic>
        <p:nvPicPr>
          <p:cNvPr id="4" name="Picture 3" descr="http://images.clipartpanda.com/prisoner-clipart-police-officers-holds-prisoner-11554674.jpg"/>
          <p:cNvPicPr/>
          <p:nvPr/>
        </p:nvPicPr>
        <p:blipFill rotWithShape="1">
          <a:blip r:embed="rId2" cstate="print">
            <a:extLst>
              <a:ext uri="{28A0092B-C50C-407E-A947-70E740481C1C}">
                <a14:useLocalDpi xmlns:a14="http://schemas.microsoft.com/office/drawing/2010/main" val="0"/>
              </a:ext>
            </a:extLst>
          </a:blip>
          <a:srcRect l="3921" r="2720" b="13929"/>
          <a:stretch/>
        </p:blipFill>
        <p:spPr bwMode="auto">
          <a:xfrm>
            <a:off x="10715222" y="850006"/>
            <a:ext cx="1326523" cy="965915"/>
          </a:xfrm>
          <a:prstGeom prst="rect">
            <a:avLst/>
          </a:prstGeom>
          <a:noFill/>
          <a:ln>
            <a:noFill/>
          </a:ln>
          <a:extLst>
            <a:ext uri="{53640926-AAD7-44D8-BBD7-CCE9431645EC}">
              <a14:shadowObscured xmlns:a14="http://schemas.microsoft.com/office/drawing/2010/main"/>
            </a:ext>
          </a:extLst>
        </p:spPr>
      </p:pic>
      <p:sp>
        <p:nvSpPr>
          <p:cNvPr id="5" name="Text Box 6"/>
          <p:cNvSpPr txBox="1">
            <a:spLocks noChangeArrowheads="1"/>
          </p:cNvSpPr>
          <p:nvPr/>
        </p:nvSpPr>
        <p:spPr bwMode="auto">
          <a:xfrm>
            <a:off x="129533" y="2207796"/>
            <a:ext cx="9378634" cy="450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2800" u="sng" dirty="0" smtClean="0">
                <a:latin typeface="Arial Rounded MT Bold" panose="020F0704030504030204" pitchFamily="34" charset="0"/>
                <a:ea typeface="Segoe UI Symbol" panose="020B0502040204020203" pitchFamily="34" charset="0"/>
                <a:cs typeface="Arial" panose="020B0604020202020204" pitchFamily="34" charset="0"/>
              </a:rPr>
              <a:t>Evaluate...</a:t>
            </a:r>
          </a:p>
          <a:p>
            <a:pPr eaLnBrk="1" hangingPunct="1"/>
            <a:endParaRPr lang="en-GB" altLang="en-US" sz="1050" u="sng" dirty="0" smtClean="0">
              <a:latin typeface="Arial Rounded MT Bold" panose="020F0704030504030204" pitchFamily="34" charset="0"/>
              <a:ea typeface="Segoe UI Symbol" panose="020B0502040204020203" pitchFamily="34" charset="0"/>
              <a:cs typeface="Arial" panose="020B0604020202020204" pitchFamily="34" charset="0"/>
            </a:endParaRPr>
          </a:p>
          <a:p>
            <a:pPr eaLnBrk="1" hangingPunct="1"/>
            <a:endParaRPr lang="en-GB" altLang="en-US" sz="600" dirty="0">
              <a:latin typeface="Arial Rounded MT Bold" panose="020F0704030504030204" pitchFamily="34" charset="0"/>
              <a:ea typeface="Segoe UI Symbol" panose="020B0502040204020203" pitchFamily="34" charset="0"/>
              <a:cs typeface="Arial" panose="020B0604020202020204" pitchFamily="34" charset="0"/>
            </a:endParaRPr>
          </a:p>
          <a:p>
            <a:pPr eaLnBrk="1" hangingPunct="1"/>
            <a:r>
              <a:rPr lang="en-GB" altLang="en-US" sz="2800" dirty="0" smtClean="0">
                <a:latin typeface="Arial Rounded MT Bold" panose="020F0704030504030204" pitchFamily="34" charset="0"/>
                <a:ea typeface="Segoe UI Symbol" panose="020B0502040204020203" pitchFamily="34" charset="0"/>
                <a:cs typeface="Arial" panose="020B0604020202020204" pitchFamily="34" charset="0"/>
              </a:rPr>
              <a:t>‘The most effective aim of punishment is deterrence’.</a:t>
            </a:r>
          </a:p>
          <a:p>
            <a:pPr eaLnBrk="1" hangingPunct="1"/>
            <a:endParaRPr lang="en-GB" altLang="en-US" sz="1400" dirty="0" smtClean="0">
              <a:latin typeface="Arial Rounded MT Bold" panose="020F0704030504030204" pitchFamily="34" charset="0"/>
              <a:ea typeface="Segoe UI Symbol" panose="020B0502040204020203" pitchFamily="34" charset="0"/>
              <a:cs typeface="Arial" panose="020B0604020202020204" pitchFamily="34" charset="0"/>
            </a:endParaRPr>
          </a:p>
          <a:p>
            <a:r>
              <a:rPr lang="en-GB" sz="2600" dirty="0">
                <a:latin typeface="Comic Sans MS" panose="030F0702030302020204" pitchFamily="66" charset="0"/>
              </a:rPr>
              <a:t>Evaluate this statement. In your answer, you:</a:t>
            </a:r>
          </a:p>
          <a:p>
            <a:r>
              <a:rPr lang="en-GB" sz="1400" dirty="0">
                <a:latin typeface="Comic Sans MS" panose="030F0702030302020204" pitchFamily="66" charset="0"/>
              </a:rPr>
              <a:t> </a:t>
            </a:r>
          </a:p>
          <a:p>
            <a:pPr marL="342900" lvl="0" indent="-342900">
              <a:buFont typeface="Arial" panose="020B0604020202020204" pitchFamily="34" charset="0"/>
              <a:buChar char="•"/>
            </a:pPr>
            <a:r>
              <a:rPr lang="en-GB" sz="2200" dirty="0">
                <a:latin typeface="Comic Sans MS" panose="030F0702030302020204" pitchFamily="66" charset="0"/>
              </a:rPr>
              <a:t>Should give reasoned arguments in support of this statement</a:t>
            </a:r>
          </a:p>
          <a:p>
            <a:pPr marL="342900" lvl="0" indent="-342900">
              <a:buFont typeface="Arial" panose="020B0604020202020204" pitchFamily="34" charset="0"/>
              <a:buChar char="•"/>
            </a:pPr>
            <a:r>
              <a:rPr lang="en-GB" sz="2200" dirty="0">
                <a:latin typeface="Comic Sans MS" panose="030F0702030302020204" pitchFamily="66" charset="0"/>
              </a:rPr>
              <a:t>Should give reasoned arguments to support a different point </a:t>
            </a:r>
            <a:r>
              <a:rPr lang="en-GB" sz="2200" dirty="0" smtClean="0">
                <a:latin typeface="Comic Sans MS" panose="030F0702030302020204" pitchFamily="66" charset="0"/>
              </a:rPr>
              <a:t>            of </a:t>
            </a:r>
            <a:r>
              <a:rPr lang="en-GB" sz="2200" dirty="0">
                <a:latin typeface="Comic Sans MS" panose="030F0702030302020204" pitchFamily="66" charset="0"/>
              </a:rPr>
              <a:t>view</a:t>
            </a:r>
          </a:p>
          <a:p>
            <a:pPr marL="342900" lvl="0" indent="-342900">
              <a:buFont typeface="Arial" panose="020B0604020202020204" pitchFamily="34" charset="0"/>
              <a:buChar char="•"/>
            </a:pPr>
            <a:r>
              <a:rPr lang="en-GB" sz="2200" dirty="0">
                <a:latin typeface="Comic Sans MS" panose="030F0702030302020204" pitchFamily="66" charset="0"/>
              </a:rPr>
              <a:t>Should refer to religious arguments</a:t>
            </a:r>
          </a:p>
          <a:p>
            <a:pPr marL="342900" lvl="0" indent="-342900">
              <a:buFont typeface="Arial" panose="020B0604020202020204" pitchFamily="34" charset="0"/>
              <a:buChar char="•"/>
            </a:pPr>
            <a:r>
              <a:rPr lang="en-GB" sz="2200" dirty="0">
                <a:latin typeface="Comic Sans MS" panose="030F0702030302020204" pitchFamily="66" charset="0"/>
              </a:rPr>
              <a:t>May refer non-religious arguments</a:t>
            </a:r>
          </a:p>
          <a:p>
            <a:pPr marL="342900" lvl="0" indent="-342900">
              <a:buFont typeface="Arial" panose="020B0604020202020204" pitchFamily="34" charset="0"/>
              <a:buChar char="•"/>
            </a:pPr>
            <a:r>
              <a:rPr lang="en-GB" sz="2200" dirty="0">
                <a:latin typeface="Comic Sans MS" panose="030F0702030302020204" pitchFamily="66" charset="0"/>
              </a:rPr>
              <a:t>Should reach a justified conclusion. </a:t>
            </a:r>
            <a:r>
              <a:rPr lang="en-GB" sz="2200" dirty="0" smtClean="0">
                <a:latin typeface="Comic Sans MS" panose="030F0702030302020204" pitchFamily="66" charset="0"/>
              </a:rPr>
              <a:t>                     </a:t>
            </a:r>
            <a:r>
              <a:rPr lang="en-GB" sz="2000" dirty="0" smtClean="0">
                <a:latin typeface="Comic Sans MS" panose="030F0702030302020204" pitchFamily="66" charset="0"/>
              </a:rPr>
              <a:t>(</a:t>
            </a:r>
            <a:r>
              <a:rPr lang="en-GB" sz="2000" dirty="0">
                <a:latin typeface="Comic Sans MS" panose="030F0702030302020204" pitchFamily="66" charset="0"/>
              </a:rPr>
              <a:t>12 marks</a:t>
            </a:r>
            <a:r>
              <a:rPr lang="en-GB" sz="2000" dirty="0" smtClean="0">
                <a:latin typeface="Comic Sans MS" panose="030F0702030302020204" pitchFamily="66" charset="0"/>
              </a:rPr>
              <a:t>)</a:t>
            </a:r>
            <a:endParaRPr lang="en-GB" altLang="en-US" sz="2800" dirty="0" smtClean="0">
              <a:latin typeface="Arial Rounded MT Bold" panose="020F0704030504030204" pitchFamily="34" charset="0"/>
              <a:ea typeface="Segoe UI Symbol" panose="020B0502040204020203" pitchFamily="34" charset="0"/>
              <a:cs typeface="Arial" panose="020B0604020202020204" pitchFamily="34" charset="0"/>
            </a:endParaRPr>
          </a:p>
          <a:p>
            <a:pPr eaLnBrk="1" hangingPunct="1"/>
            <a:endParaRPr lang="en-GB" altLang="en-US" sz="2800" dirty="0">
              <a:latin typeface="Arial Rounded MT Bold" panose="020F0704030504030204" pitchFamily="34" charset="0"/>
              <a:ea typeface="Segoe UI Symbol" panose="020B0502040204020203" pitchFamily="34" charset="0"/>
              <a:cs typeface="Arial" panose="020B0604020202020204" pitchFamily="34" charset="0"/>
            </a:endParaRPr>
          </a:p>
        </p:txBody>
      </p:sp>
      <p:pic>
        <p:nvPicPr>
          <p:cNvPr id="1026" name="Picture 2" descr="https://s3.amazonaws.com/lowres.cartoonstock.com/law-order-prison_reform-prisoners-prison_cells-crimes-jail-mmon227_low.jpg"/>
          <p:cNvPicPr>
            <a:picLocks noChangeAspect="1" noChangeArrowheads="1"/>
          </p:cNvPicPr>
          <p:nvPr/>
        </p:nvPicPr>
        <p:blipFill rotWithShape="1">
          <a:blip r:embed="rId3">
            <a:extLst>
              <a:ext uri="{28A0092B-C50C-407E-A947-70E740481C1C}">
                <a14:useLocalDpi xmlns:a14="http://schemas.microsoft.com/office/drawing/2010/main" val="0"/>
              </a:ext>
            </a:extLst>
          </a:blip>
          <a:srcRect l="2099" r="9539"/>
          <a:stretch/>
        </p:blipFill>
        <p:spPr bwMode="auto">
          <a:xfrm>
            <a:off x="8675168" y="4061077"/>
            <a:ext cx="3366577" cy="2647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75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4815</TotalTime>
  <Words>185</Words>
  <Application>Microsoft Office PowerPoint</Application>
  <PresentationFormat>Custom</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Berlin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Butler</dc:creator>
  <cp:lastModifiedBy>W Butler</cp:lastModifiedBy>
  <cp:revision>21</cp:revision>
  <cp:lastPrinted>2016-08-15T12:24:09Z</cp:lastPrinted>
  <dcterms:created xsi:type="dcterms:W3CDTF">2016-08-04T15:28:05Z</dcterms:created>
  <dcterms:modified xsi:type="dcterms:W3CDTF">2016-10-04T11:39:05Z</dcterms:modified>
</cp:coreProperties>
</file>