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9CF91-866F-43C0-9E9E-DE19E1F614A6}" type="datetimeFigureOut">
              <a:rPr lang="en-GB" smtClean="0"/>
              <a:t>04/07/2016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7511D-1D19-4B39-9A8E-FDAF3F3C1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88628">
            <a:off x="-409341" y="181708"/>
            <a:ext cx="10946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Religion, Crime &amp; Punishment</a:t>
            </a:r>
            <a:endParaRPr lang="en-US" sz="5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0121" y="1631827"/>
            <a:ext cx="1162851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Key Question</a:t>
            </a:r>
            <a:r>
              <a:rPr lang="en-GB" altLang="en-US" sz="3200" b="1" u="sng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z="6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are Religious attitudes to Crime and Punishment?</a:t>
            </a:r>
            <a:endParaRPr lang="en-GB" altLang="en-US" sz="32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21405604">
            <a:off x="377047" y="3101215"/>
            <a:ext cx="1092806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Starter Task. </a:t>
            </a:r>
          </a:p>
          <a:p>
            <a:pPr eaLnBrk="1" hangingPunct="1"/>
            <a:endParaRPr lang="en-GB" altLang="en-US" sz="6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6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Read through the outline of the unit. Any questions?   </a:t>
            </a:r>
            <a:endParaRPr lang="en-GB" altLang="en-US" sz="32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englishexercises.org/makeagame/my_documents/my_pictures/2011/jan/297_aPrison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248" y="4369568"/>
            <a:ext cx="1210839" cy="12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ntent.presentermedia.com/files/animsp/00005000/5572/spy_running_anim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944" y="1390047"/>
            <a:ext cx="1597169" cy="159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7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1680" y="0"/>
            <a:ext cx="7772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Crime &amp; Punishment</a:t>
            </a:r>
            <a:endParaRPr lang="en-US" sz="5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804675"/>
            <a:ext cx="11656424" cy="571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596" y="986637"/>
            <a:ext cx="558118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u="sng" dirty="0">
                <a:latin typeface="Arial Nova Cond" panose="020B0506020202020204" pitchFamily="34" charset="0"/>
              </a:rPr>
              <a:t>Religion, crime and the causes of crime </a:t>
            </a:r>
            <a:endParaRPr lang="en-GB" sz="2300" u="sng" dirty="0" smtClean="0">
              <a:latin typeface="Arial Nova Cond" panose="020B0506020202020204" pitchFamily="34" charset="0"/>
            </a:endParaRPr>
          </a:p>
          <a:p>
            <a:endParaRPr lang="en-GB" sz="800" u="sng" dirty="0">
              <a:latin typeface="Arial Nova Cond" panose="020B0506020202020204" pitchFamily="34" charset="0"/>
            </a:endParaRP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Good </a:t>
            </a:r>
            <a:r>
              <a:rPr lang="en-GB" sz="2300" dirty="0">
                <a:latin typeface="Arial Nova Cond" panose="020B0506020202020204" pitchFamily="34" charset="0"/>
              </a:rPr>
              <a:t>and evil intentions and actions, </a:t>
            </a:r>
            <a:r>
              <a:rPr lang="en-GB" sz="2300" dirty="0" smtClean="0">
                <a:latin typeface="Arial Nova Cond" panose="020B0506020202020204" pitchFamily="34" charset="0"/>
              </a:rPr>
              <a:t>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including </a:t>
            </a:r>
            <a:r>
              <a:rPr lang="en-GB" sz="2300" dirty="0">
                <a:latin typeface="Arial Nova Cond" panose="020B0506020202020204" pitchFamily="34" charset="0"/>
              </a:rPr>
              <a:t>whether it can ever be good to </a:t>
            </a:r>
            <a:endParaRPr lang="en-GB" sz="2300" dirty="0" smtClean="0">
              <a:latin typeface="Arial Nova Cond" panose="020B0506020202020204" pitchFamily="34" charset="0"/>
            </a:endParaRP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cause </a:t>
            </a:r>
            <a:r>
              <a:rPr lang="en-GB" sz="2300" dirty="0">
                <a:latin typeface="Arial Nova Cond" panose="020B0506020202020204" pitchFamily="34" charset="0"/>
              </a:rPr>
              <a:t>suffering. </a:t>
            </a:r>
            <a:endParaRPr lang="en-GB" sz="2300" dirty="0" smtClean="0">
              <a:latin typeface="Arial Nova Cond" panose="020B0506020202020204" pitchFamily="34" charset="0"/>
            </a:endParaRP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</a:t>
            </a:r>
            <a:r>
              <a:rPr lang="en-GB" sz="2300" dirty="0">
                <a:latin typeface="Arial Nova Cond" panose="020B0506020202020204" pitchFamily="34" charset="0"/>
              </a:rPr>
              <a:t>Reasons for crime, including: </a:t>
            </a:r>
            <a:r>
              <a:rPr lang="en-GB" sz="2300" dirty="0" smtClean="0">
                <a:latin typeface="Arial Nova Cond" panose="020B0506020202020204" pitchFamily="34" charset="0"/>
              </a:rPr>
              <a:t>poverty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and upbringing; </a:t>
            </a:r>
            <a:r>
              <a:rPr lang="en-GB" sz="2300" dirty="0">
                <a:latin typeface="Arial Nova Cond" panose="020B0506020202020204" pitchFamily="34" charset="0"/>
              </a:rPr>
              <a:t>mental illness and </a:t>
            </a:r>
            <a:r>
              <a:rPr lang="en-GB" sz="2300" dirty="0" smtClean="0">
                <a:latin typeface="Arial Nova Cond" panose="020B0506020202020204" pitchFamily="34" charset="0"/>
              </a:rPr>
              <a:t>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addiction; greed </a:t>
            </a:r>
            <a:r>
              <a:rPr lang="en-GB" sz="2300" dirty="0">
                <a:latin typeface="Arial Nova Cond" panose="020B0506020202020204" pitchFamily="34" charset="0"/>
              </a:rPr>
              <a:t>and </a:t>
            </a:r>
            <a:r>
              <a:rPr lang="en-GB" sz="2300" dirty="0" smtClean="0">
                <a:latin typeface="Arial Nova Cond" panose="020B0506020202020204" pitchFamily="34" charset="0"/>
              </a:rPr>
              <a:t>hate; opposition </a:t>
            </a:r>
            <a:r>
              <a:rPr lang="en-GB" sz="2300" dirty="0">
                <a:latin typeface="Arial Nova Cond" panose="020B0506020202020204" pitchFamily="34" charset="0"/>
              </a:rPr>
              <a:t>to </a:t>
            </a:r>
            <a:r>
              <a:rPr lang="en-GB" sz="2300" dirty="0" smtClean="0">
                <a:latin typeface="Arial Nova Cond" panose="020B0506020202020204" pitchFamily="34" charset="0"/>
              </a:rPr>
              <a:t>an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unjust </a:t>
            </a:r>
            <a:r>
              <a:rPr lang="en-GB" sz="2300" dirty="0">
                <a:latin typeface="Arial Nova Cond" panose="020B0506020202020204" pitchFamily="34" charset="0"/>
              </a:rPr>
              <a:t>law. </a:t>
            </a:r>
            <a:endParaRPr lang="en-GB" sz="2300" dirty="0" smtClean="0">
              <a:latin typeface="Arial Nova Cond" panose="020B0506020202020204" pitchFamily="34" charset="0"/>
            </a:endParaRP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</a:t>
            </a:r>
            <a:r>
              <a:rPr lang="en-GB" sz="2300" dirty="0">
                <a:latin typeface="Arial Nova Cond" panose="020B0506020202020204" pitchFamily="34" charset="0"/>
              </a:rPr>
              <a:t>Views about people who break the law </a:t>
            </a:r>
            <a:endParaRPr lang="en-GB" sz="2300" dirty="0" smtClean="0">
              <a:latin typeface="Arial Nova Cond" panose="020B0506020202020204" pitchFamily="34" charset="0"/>
            </a:endParaRP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for </a:t>
            </a:r>
            <a:r>
              <a:rPr lang="en-GB" sz="2300" dirty="0">
                <a:latin typeface="Arial Nova Cond" panose="020B0506020202020204" pitchFamily="34" charset="0"/>
              </a:rPr>
              <a:t>these reasons</a:t>
            </a:r>
            <a:r>
              <a:rPr lang="en-GB" sz="2300" dirty="0" smtClean="0">
                <a:latin typeface="Arial Nova Cond" panose="020B0506020202020204" pitchFamily="34" charset="0"/>
              </a:rPr>
              <a:t>.</a:t>
            </a: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</a:t>
            </a:r>
            <a:r>
              <a:rPr lang="en-GB" sz="2300" dirty="0">
                <a:latin typeface="Arial Nova Cond" panose="020B0506020202020204" pitchFamily="34" charset="0"/>
              </a:rPr>
              <a:t>Views about different types of crime, </a:t>
            </a:r>
            <a:endParaRPr lang="en-GB" sz="2300" dirty="0" smtClean="0">
              <a:latin typeface="Arial Nova Cond" panose="020B0506020202020204" pitchFamily="34" charset="0"/>
            </a:endParaRP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including </a:t>
            </a:r>
            <a:r>
              <a:rPr lang="en-GB" sz="2300" dirty="0">
                <a:latin typeface="Arial Nova Cond" panose="020B0506020202020204" pitchFamily="34" charset="0"/>
              </a:rPr>
              <a:t>hate crimes, theft and murder.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4411" y="986637"/>
            <a:ext cx="585216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u="sng" dirty="0">
                <a:latin typeface="Arial Nova Cond" panose="020B0506020202020204" pitchFamily="34" charset="0"/>
              </a:rPr>
              <a:t>Religion and punishment </a:t>
            </a:r>
            <a:endParaRPr lang="en-GB" sz="2300" u="sng" dirty="0" smtClean="0">
              <a:latin typeface="Arial Nova Cond" panose="020B0506020202020204" pitchFamily="34" charset="0"/>
            </a:endParaRPr>
          </a:p>
          <a:p>
            <a:endParaRPr lang="en-GB" sz="800" dirty="0">
              <a:latin typeface="Arial Nova Cond" panose="020B0506020202020204" pitchFamily="34" charset="0"/>
            </a:endParaRP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</a:t>
            </a:r>
            <a:r>
              <a:rPr lang="en-GB" sz="2300" dirty="0">
                <a:latin typeface="Arial Nova Cond" panose="020B0506020202020204" pitchFamily="34" charset="0"/>
              </a:rPr>
              <a:t>The aims of punishment, </a:t>
            </a:r>
            <a:r>
              <a:rPr lang="en-GB" sz="2300" dirty="0" smtClean="0">
                <a:latin typeface="Arial Nova Cond" panose="020B0506020202020204" pitchFamily="34" charset="0"/>
              </a:rPr>
              <a:t>including; retribution;  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deterrence; reformation; reparation                 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and protection. </a:t>
            </a: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</a:t>
            </a:r>
            <a:r>
              <a:rPr lang="en-GB" sz="2300" dirty="0">
                <a:latin typeface="Arial Nova Cond" panose="020B0506020202020204" pitchFamily="34" charset="0"/>
              </a:rPr>
              <a:t>The treatment of criminals, </a:t>
            </a:r>
            <a:r>
              <a:rPr lang="en-GB" sz="2300" dirty="0" smtClean="0">
                <a:latin typeface="Arial Nova Cond" panose="020B0506020202020204" pitchFamily="34" charset="0"/>
              </a:rPr>
              <a:t>including;  prison; 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corporal punishment; </a:t>
            </a:r>
            <a:r>
              <a:rPr lang="en-GB" sz="2300" dirty="0">
                <a:latin typeface="Arial Nova Cond" panose="020B0506020202020204" pitchFamily="34" charset="0"/>
              </a:rPr>
              <a:t>community </a:t>
            </a:r>
            <a:r>
              <a:rPr lang="en-GB" sz="2300" dirty="0" smtClean="0">
                <a:latin typeface="Arial Nova Cond" panose="020B0506020202020204" pitchFamily="34" charset="0"/>
              </a:rPr>
              <a:t>service; 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forgiveness; </a:t>
            </a:r>
          </a:p>
          <a:p>
            <a:r>
              <a:rPr lang="en-GB" sz="2300" dirty="0" smtClean="0">
                <a:latin typeface="Arial Nova Cond" panose="020B0506020202020204" pitchFamily="34" charset="0"/>
              </a:rPr>
              <a:t>• The </a:t>
            </a:r>
            <a:r>
              <a:rPr lang="en-GB" sz="2300" dirty="0">
                <a:latin typeface="Arial Nova Cond" panose="020B0506020202020204" pitchFamily="34" charset="0"/>
              </a:rPr>
              <a:t>death </a:t>
            </a:r>
            <a:r>
              <a:rPr lang="en-GB" sz="2300" dirty="0" smtClean="0">
                <a:latin typeface="Arial Nova Cond" panose="020B0506020202020204" pitchFamily="34" charset="0"/>
              </a:rPr>
              <a:t>penalty and ethical </a:t>
            </a:r>
            <a:r>
              <a:rPr lang="en-GB" sz="2300" dirty="0">
                <a:latin typeface="Arial Nova Cond" panose="020B0506020202020204" pitchFamily="34" charset="0"/>
              </a:rPr>
              <a:t>arguments </a:t>
            </a:r>
            <a:endParaRPr lang="en-GB" sz="2300" dirty="0" smtClean="0">
              <a:latin typeface="Arial Nova Cond" panose="020B0506020202020204" pitchFamily="34" charset="0"/>
            </a:endParaRP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related to the </a:t>
            </a:r>
            <a:r>
              <a:rPr lang="en-GB" sz="2300" dirty="0">
                <a:latin typeface="Arial Nova Cond" panose="020B0506020202020204" pitchFamily="34" charset="0"/>
              </a:rPr>
              <a:t>death penalty, including those  </a:t>
            </a:r>
            <a:r>
              <a:rPr lang="en-GB" sz="2300" dirty="0" smtClean="0">
                <a:latin typeface="Arial Nova Cond" panose="020B0506020202020204" pitchFamily="34" charset="0"/>
              </a:rPr>
              <a:t>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based </a:t>
            </a:r>
            <a:r>
              <a:rPr lang="en-GB" sz="2300" dirty="0">
                <a:latin typeface="Arial Nova Cond" panose="020B0506020202020204" pitchFamily="34" charset="0"/>
              </a:rPr>
              <a:t>on </a:t>
            </a:r>
            <a:r>
              <a:rPr lang="en-GB" sz="2300" dirty="0" smtClean="0">
                <a:latin typeface="Arial Nova Cond" panose="020B0506020202020204" pitchFamily="34" charset="0"/>
              </a:rPr>
              <a:t>the principle </a:t>
            </a:r>
            <a:r>
              <a:rPr lang="en-GB" sz="2300" dirty="0">
                <a:latin typeface="Arial Nova Cond" panose="020B0506020202020204" pitchFamily="34" charset="0"/>
              </a:rPr>
              <a:t>of utility and </a:t>
            </a:r>
            <a:r>
              <a:rPr lang="en-GB" sz="2300" dirty="0" smtClean="0">
                <a:latin typeface="Arial Nova Cond" panose="020B0506020202020204" pitchFamily="34" charset="0"/>
              </a:rPr>
              <a:t>                        </a:t>
            </a:r>
          </a:p>
          <a:p>
            <a:r>
              <a:rPr lang="en-GB" sz="2300" dirty="0">
                <a:latin typeface="Arial Nova Cond" panose="020B0506020202020204" pitchFamily="34" charset="0"/>
              </a:rPr>
              <a:t> </a:t>
            </a:r>
            <a:r>
              <a:rPr lang="en-GB" sz="2300" dirty="0" smtClean="0">
                <a:latin typeface="Arial Nova Cond" panose="020B0506020202020204" pitchFamily="34" charset="0"/>
              </a:rPr>
              <a:t> sanctity of life</a:t>
            </a:r>
            <a:r>
              <a:rPr lang="en-GB" sz="2300" dirty="0">
                <a:latin typeface="Arial Nova Cond" panose="020B0506020202020204" pitchFamily="34" charset="0"/>
              </a:rPr>
              <a:t>.</a:t>
            </a:r>
          </a:p>
        </p:txBody>
      </p:sp>
      <p:pic>
        <p:nvPicPr>
          <p:cNvPr id="1026" name="Picture 2" descr="http://cartoon.ngmnexpo.com/cliparts/2015/01/92052-580x3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 bwMode="auto">
          <a:xfrm>
            <a:off x="9339943" y="5002857"/>
            <a:ext cx="2192292" cy="11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ctor-magz.com/wp-content/uploads/2013/05/brick-vector3-280x1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2910" b="92569"/>
          <a:stretch/>
        </p:blipFill>
        <p:spPr bwMode="auto">
          <a:xfrm>
            <a:off x="0" y="872659"/>
            <a:ext cx="7699557" cy="1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ector-magz.com/wp-content/uploads/2013/05/brick-vector3-280x1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92112"/>
          <a:stretch/>
        </p:blipFill>
        <p:spPr bwMode="auto">
          <a:xfrm>
            <a:off x="3773985" y="872659"/>
            <a:ext cx="7930334" cy="1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0868" y="78377"/>
            <a:ext cx="7772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Crime &amp; Punishment</a:t>
            </a:r>
            <a:endParaRPr lang="en-US" sz="5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1821" y="1173640"/>
            <a:ext cx="10262998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begin...Definitions…</a:t>
            </a:r>
          </a:p>
          <a:p>
            <a:pPr eaLnBrk="1" hangingPunct="1"/>
            <a:endParaRPr lang="en-GB" altLang="en-US" sz="1000" b="1" dirty="0">
              <a:solidFill>
                <a:srgbClr val="CC0000"/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is Crime? – Discuss ideas about a definition.</a:t>
            </a:r>
          </a:p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What is punishment? – Discuss how we might define this.</a:t>
            </a:r>
          </a:p>
          <a:p>
            <a:pPr eaLnBrk="1" hangingPunct="1"/>
            <a:endParaRPr lang="en-GB" altLang="en-US" b="1" dirty="0" smtClean="0">
              <a:solidFill>
                <a:srgbClr val="CC0000"/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Now…</a:t>
            </a:r>
            <a:endParaRPr lang="en-GB" altLang="en-US" sz="2800" b="1" u="sng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On you key terms sheet, write down the definitions.</a:t>
            </a:r>
            <a:endParaRPr lang="en-GB" altLang="en-US" sz="3000" b="1" dirty="0">
              <a:solidFill>
                <a:srgbClr val="CC0000"/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0304" y="4048071"/>
            <a:ext cx="118872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8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Crime  – An offence (a bad action against the law) which is punishable by law. </a:t>
            </a:r>
          </a:p>
          <a:p>
            <a:pPr eaLnBrk="1" hangingPunct="1"/>
            <a:endParaRPr lang="en-GB" altLang="en-US" sz="1000" b="1" dirty="0" smtClean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Punishment – something legally done as a result of being found guilty of </a:t>
            </a:r>
          </a:p>
          <a:p>
            <a:pPr eaLnBrk="1" hangingPunct="1"/>
            <a:r>
              <a:rPr lang="en-GB" altLang="en-US" sz="2800" b="1" dirty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                 breaking the law.</a:t>
            </a:r>
            <a:endParaRPr lang="en-GB" altLang="en-US" sz="28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://tr.stockfresh.com/thumbs/vectorarta/2078028_karikat%C3%BCr-h%C4%B1rs%C4%B1z-iskelet-anahtar-vekt%C3%B6r-mask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09" y="1298864"/>
            <a:ext cx="1835295" cy="186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7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0868" y="78377"/>
            <a:ext cx="7772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Crime &amp; Punishment</a:t>
            </a:r>
            <a:endParaRPr lang="en-US" sz="5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http://vector-magz.com/wp-content/uploads/2013/05/brick-vector3-280x1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92112"/>
          <a:stretch/>
        </p:blipFill>
        <p:spPr bwMode="auto">
          <a:xfrm>
            <a:off x="3773985" y="872659"/>
            <a:ext cx="7930334" cy="1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vector-magz.com/wp-content/uploads/2013/05/brick-vector3-280x1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2910" b="92569"/>
          <a:stretch/>
        </p:blipFill>
        <p:spPr bwMode="auto">
          <a:xfrm>
            <a:off x="0" y="872659"/>
            <a:ext cx="7699557" cy="1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1820" y="1173640"/>
            <a:ext cx="1244099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To begin...Discuss…</a:t>
            </a:r>
          </a:p>
          <a:p>
            <a:pPr eaLnBrk="1" hangingPunct="1"/>
            <a:endParaRPr lang="en-GB" altLang="en-US" sz="600" b="1" dirty="0">
              <a:solidFill>
                <a:srgbClr val="CC0000"/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Suggest some examples of crimes people may commit.</a:t>
            </a:r>
          </a:p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Suggest why people may commit some of these crimes.</a:t>
            </a:r>
          </a:p>
          <a:p>
            <a:pPr eaLnBrk="1" hangingPunct="1"/>
            <a:r>
              <a:rPr lang="en-GB" altLang="en-US" sz="2800" b="1" dirty="0" smtClean="0">
                <a:solidFill>
                  <a:srgbClr val="CC0000"/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Suggest suitable punishments for some of these crimes (allowed in the UK). </a:t>
            </a:r>
            <a:endParaRPr lang="en-GB" altLang="en-US" sz="3000" b="1" dirty="0">
              <a:solidFill>
                <a:srgbClr val="CC0000"/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40924" y="3618704"/>
            <a:ext cx="96194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Now…</a:t>
            </a:r>
          </a:p>
          <a:p>
            <a:pPr eaLnBrk="1" hangingPunct="1"/>
            <a:endParaRPr lang="en-GB" altLang="en-US" sz="6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On the table you will be given, note down some of your ideas about possible reasons for committing some of the crimes mentioned and suitable punishments for those crimes.  </a:t>
            </a:r>
            <a:endParaRPr lang="en-GB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content.presentermedia.com/files/animsp/00005000/5572/spy_running_anim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73" y="1173640"/>
            <a:ext cx="1426827" cy="142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pt.wz51z.com/EC3/CD1/animations/people1/cops_robbers/detective_crime_scene_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3" y="3490175"/>
            <a:ext cx="1763340" cy="20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95254">
            <a:off x="-247121" y="23050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Rounded MT Bold" panose="020F0704030504030204" pitchFamily="34" charset="0"/>
              </a:rPr>
              <a:t>Crime &amp; Punishment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8751" y="1663561"/>
            <a:ext cx="9373428" cy="27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And finally... </a:t>
            </a:r>
            <a:r>
              <a:rPr lang="en-GB" altLang="en-US" sz="2600" b="1" u="sng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(till next week anyway!)</a:t>
            </a:r>
          </a:p>
          <a:p>
            <a:pPr eaLnBrk="1" hangingPunct="1"/>
            <a:endParaRPr lang="en-GB" altLang="en-US" sz="8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missing words round!</a:t>
            </a:r>
          </a:p>
          <a:p>
            <a:pPr eaLnBrk="1" hangingPunct="1"/>
            <a:endParaRPr lang="en-GB" altLang="en-US" sz="1050" b="1" dirty="0" smtClean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The guest publication this week is </a:t>
            </a:r>
            <a:r>
              <a:rPr lang="en-GB" altLang="en-US" sz="2800" b="1" i="1" u="sng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‘Daft Criminals Weekly</a:t>
            </a:r>
            <a:r>
              <a:rPr lang="en-GB" altLang="en-US" sz="2800" b="1" dirty="0" smtClean="0">
                <a:solidFill>
                  <a:schemeClr val="bg2">
                    <a:lumMod val="25000"/>
                  </a:schemeClr>
                </a:solidFill>
                <a:latin typeface="Arial Nova Cond" panose="020B0506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’.                      Write complete the headlines on the sheet you will be given…</a:t>
            </a:r>
            <a:endParaRPr lang="en-GB" altLang="en-US" sz="28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3200" b="1" dirty="0">
              <a:solidFill>
                <a:schemeClr val="bg2">
                  <a:lumMod val="25000"/>
                </a:schemeClr>
              </a:solidFill>
              <a:latin typeface="Arial Nova Cond" panose="020B0506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https://upload.wikimedia.org/wikipedia/en/5/5c/Have_I_Got_News_For_You_titlescr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 descr="http://i3.getreading.co.uk/incoming/article10295155.ece/ALTERNATES/s615b/laurel-and-hardy-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83" y="3962892"/>
            <a:ext cx="2951018" cy="16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775">
            <a:off x="8260168" y="4337565"/>
            <a:ext cx="2641846" cy="1008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image.shutterstock.com/z/stock-photo-what-s-missing-words-and-question-mark-on-a-puzzle-with-pieces-not-filled-in-asking-you-to-2407152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4"/>
          <a:stretch/>
        </p:blipFill>
        <p:spPr bwMode="auto">
          <a:xfrm rot="447735">
            <a:off x="8771310" y="797936"/>
            <a:ext cx="1741737" cy="17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16861</TotalTime>
  <Words>388</Words>
  <Application>Microsoft Office PowerPoint</Application>
  <PresentationFormat>Custom</PresentationFormat>
  <Paragraphs>61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M Haughton</cp:lastModifiedBy>
  <cp:revision>28</cp:revision>
  <cp:lastPrinted>2016-07-04T09:06:40Z</cp:lastPrinted>
  <dcterms:created xsi:type="dcterms:W3CDTF">2016-06-08T10:50:35Z</dcterms:created>
  <dcterms:modified xsi:type="dcterms:W3CDTF">2016-07-04T17:57:33Z</dcterms:modified>
</cp:coreProperties>
</file>