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7"/>
  </p:handoutMasterIdLst>
  <p:sldIdLst>
    <p:sldId id="256" r:id="rId2"/>
    <p:sldId id="257" r:id="rId3"/>
    <p:sldId id="259" r:id="rId4"/>
    <p:sldId id="260" r:id="rId5"/>
    <p:sldId id="258" r:id="rId6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9BC5"/>
    <a:srgbClr val="FF4F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288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2E37E-11CF-4A78-8DB2-140FAD980A8F}" type="datetimeFigureOut">
              <a:rPr lang="en-GB" smtClean="0"/>
              <a:t>09/03/2021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9BC30-8C31-46D5-BD77-2AC21844F0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350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6711" y="601238"/>
            <a:ext cx="106955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omic Sans MS" panose="030F0702030302020204" pitchFamily="66" charset="0"/>
              </a:rPr>
              <a:t>Exploiting and Helping the Poor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1026" name="Picture 2" descr="http://2.bp.blogspot.com/-m2TDzuaJ118/VaiGWpL3zXI/AAAAAAABQ-8/H_iPVpGPFR0/s1600/business-stickman-riding-on-money-animated-gif-clr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064" y="1572068"/>
            <a:ext cx="2228850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96348" y="3420333"/>
            <a:ext cx="11477627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3600" b="1" u="sng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Key </a:t>
            </a:r>
            <a:r>
              <a:rPr lang="en-GB" altLang="en-US" sz="3600" b="1" u="sng" dirty="0" smtClean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Questions</a:t>
            </a:r>
            <a:endParaRPr lang="en-GB" altLang="en-US" sz="3600" b="1" u="sng" dirty="0" smtClean="0">
              <a:solidFill>
                <a:schemeClr val="bg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eaLnBrk="1" hangingPunct="1"/>
            <a:endParaRPr lang="en-GB" altLang="en-US" b="1" dirty="0">
              <a:solidFill>
                <a:schemeClr val="bg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z="3400" b="1" dirty="0" smtClean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What does it mean to exploit the poor?</a:t>
            </a:r>
          </a:p>
          <a:p>
            <a:pPr eaLnBrk="1" hangingPunct="1"/>
            <a:r>
              <a:rPr lang="en-GB" altLang="en-US" sz="3400" b="1" dirty="0" smtClean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How should the poor be helped?</a:t>
            </a:r>
            <a:endParaRPr lang="en-GB" altLang="en-US" sz="3400" b="1" dirty="0">
              <a:solidFill>
                <a:schemeClr val="bg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http://bp0.blogger.com/_U7Emw1biZlk/SDNeUq0dEbI/AAAAAAAADAY/XMmP1J42V5M/s320/j015500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164" y="3585418"/>
            <a:ext cx="2160104" cy="226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33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47473" y="750219"/>
            <a:ext cx="82638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omic Sans MS" panose="030F0702030302020204" pitchFamily="66" charset="0"/>
              </a:rPr>
              <a:t>Exploitation of the Poor</a:t>
            </a:r>
            <a:endParaRPr lang="en-US" sz="5400" b="1" cap="none" spc="0" dirty="0">
              <a:ln w="22225">
                <a:solidFill>
                  <a:schemeClr val="bg1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7565" y="1895202"/>
            <a:ext cx="11794435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500" i="1" dirty="0" smtClean="0">
              <a:ln>
                <a:solidFill>
                  <a:schemeClr val="tx2"/>
                </a:solidFill>
              </a:ln>
              <a:solidFill>
                <a:schemeClr val="accent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GB" sz="3000" i="1" dirty="0" smtClean="0">
                <a:ln>
                  <a:solidFill>
                    <a:schemeClr val="tx2"/>
                  </a:solidFill>
                </a:ln>
                <a:solidFill>
                  <a:schemeClr val="accent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Issues relating to the exploitation </a:t>
            </a:r>
            <a:r>
              <a:rPr lang="en-GB" sz="3000" i="1" dirty="0">
                <a:ln>
                  <a:solidFill>
                    <a:schemeClr val="tx2"/>
                  </a:solidFill>
                </a:ln>
                <a:solidFill>
                  <a:schemeClr val="accent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of the </a:t>
            </a:r>
            <a:r>
              <a:rPr lang="en-GB" sz="3000" i="1" dirty="0" smtClean="0">
                <a:ln>
                  <a:solidFill>
                    <a:schemeClr val="tx2"/>
                  </a:solidFill>
                </a:ln>
                <a:solidFill>
                  <a:schemeClr val="accent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poor: </a:t>
            </a:r>
            <a:endParaRPr lang="en-GB" sz="3000" i="1" dirty="0" smtClean="0">
              <a:ln>
                <a:solidFill>
                  <a:schemeClr val="tx2"/>
                </a:solidFill>
              </a:ln>
              <a:solidFill>
                <a:schemeClr val="accent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endParaRPr lang="en-GB" sz="2400" dirty="0" smtClean="0">
              <a:ln>
                <a:solidFill>
                  <a:schemeClr val="tx2"/>
                </a:solidFill>
              </a:ln>
              <a:solidFill>
                <a:schemeClr val="accent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GB" sz="2800" dirty="0" smtClean="0">
                <a:ln>
                  <a:solidFill>
                    <a:schemeClr val="tx2"/>
                  </a:solidFill>
                </a:ln>
                <a:solidFill>
                  <a:schemeClr val="accent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• </a:t>
            </a:r>
            <a:r>
              <a:rPr lang="en-GB" sz="2800" dirty="0">
                <a:ln>
                  <a:solidFill>
                    <a:schemeClr val="tx2"/>
                  </a:solidFill>
                </a:ln>
                <a:solidFill>
                  <a:schemeClr val="accent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fair pay </a:t>
            </a:r>
            <a:endParaRPr lang="en-GB" sz="2800" dirty="0" smtClean="0">
              <a:ln>
                <a:solidFill>
                  <a:schemeClr val="tx2"/>
                </a:solidFill>
              </a:ln>
              <a:solidFill>
                <a:schemeClr val="accent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endParaRPr lang="en-GB" sz="2000" dirty="0" smtClean="0">
              <a:ln>
                <a:solidFill>
                  <a:schemeClr val="tx2"/>
                </a:solidFill>
              </a:ln>
              <a:solidFill>
                <a:schemeClr val="accent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GB" sz="2800" dirty="0" smtClean="0">
                <a:ln>
                  <a:solidFill>
                    <a:schemeClr val="tx2"/>
                  </a:solidFill>
                </a:ln>
                <a:solidFill>
                  <a:schemeClr val="accent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• </a:t>
            </a:r>
            <a:r>
              <a:rPr lang="en-GB" sz="2800" dirty="0">
                <a:ln>
                  <a:solidFill>
                    <a:schemeClr val="tx2"/>
                  </a:solidFill>
                </a:ln>
                <a:solidFill>
                  <a:schemeClr val="accent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excessive interest on loans </a:t>
            </a:r>
            <a:endParaRPr lang="en-GB" sz="2800" dirty="0" smtClean="0">
              <a:ln>
                <a:solidFill>
                  <a:schemeClr val="tx2"/>
                </a:solidFill>
              </a:ln>
              <a:solidFill>
                <a:schemeClr val="accent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endParaRPr lang="en-GB" sz="2000" dirty="0" smtClean="0">
              <a:ln>
                <a:solidFill>
                  <a:schemeClr val="tx2"/>
                </a:solidFill>
              </a:ln>
              <a:solidFill>
                <a:schemeClr val="accent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GB" sz="2800" dirty="0" smtClean="0">
                <a:ln>
                  <a:solidFill>
                    <a:schemeClr val="tx2"/>
                  </a:solidFill>
                </a:ln>
                <a:solidFill>
                  <a:schemeClr val="accent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• </a:t>
            </a:r>
            <a:r>
              <a:rPr lang="en-GB" sz="2800" dirty="0">
                <a:ln>
                  <a:solidFill>
                    <a:schemeClr val="tx2"/>
                  </a:solidFill>
                </a:ln>
                <a:solidFill>
                  <a:schemeClr val="accent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people-trafficking. </a:t>
            </a:r>
            <a:endParaRPr lang="en-GB" sz="2800" dirty="0" smtClean="0">
              <a:ln>
                <a:solidFill>
                  <a:schemeClr val="tx2"/>
                </a:solidFill>
              </a:ln>
              <a:solidFill>
                <a:schemeClr val="accent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endParaRPr lang="en-GB" sz="2000" dirty="0" smtClean="0">
              <a:ln>
                <a:solidFill>
                  <a:schemeClr val="tx2"/>
                </a:solidFill>
              </a:ln>
              <a:solidFill>
                <a:schemeClr val="accent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GB" sz="2800" dirty="0" smtClean="0">
                <a:ln>
                  <a:solidFill>
                    <a:schemeClr val="tx2"/>
                  </a:solidFill>
                </a:ln>
                <a:solidFill>
                  <a:schemeClr val="accent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• </a:t>
            </a:r>
            <a:r>
              <a:rPr lang="en-GB" sz="2800" dirty="0">
                <a:ln>
                  <a:solidFill>
                    <a:schemeClr val="tx2"/>
                  </a:solidFill>
                </a:ln>
                <a:solidFill>
                  <a:schemeClr val="accent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The responsibilities of those living in poverty to </a:t>
            </a:r>
            <a:r>
              <a:rPr lang="en-GB" sz="2800" dirty="0" smtClean="0">
                <a:ln>
                  <a:solidFill>
                    <a:schemeClr val="tx2"/>
                  </a:solidFill>
                </a:ln>
                <a:solidFill>
                  <a:schemeClr val="accent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help</a:t>
            </a:r>
          </a:p>
          <a:p>
            <a:r>
              <a:rPr lang="en-GB" sz="2800" dirty="0">
                <a:ln>
                  <a:solidFill>
                    <a:schemeClr val="tx2"/>
                  </a:solidFill>
                </a:ln>
                <a:solidFill>
                  <a:schemeClr val="accent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sz="2800" dirty="0" smtClean="0">
                <a:ln>
                  <a:solidFill>
                    <a:schemeClr val="tx2"/>
                  </a:solidFill>
                </a:ln>
                <a:solidFill>
                  <a:schemeClr val="accent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themselves overcome </a:t>
            </a:r>
            <a:r>
              <a:rPr lang="en-GB" sz="2800" dirty="0">
                <a:ln>
                  <a:solidFill>
                    <a:schemeClr val="tx2"/>
                  </a:solidFill>
                </a:ln>
                <a:solidFill>
                  <a:schemeClr val="accent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the difficulties they face. </a:t>
            </a:r>
            <a:endParaRPr lang="en-GB" sz="2800" dirty="0" smtClean="0">
              <a:ln>
                <a:solidFill>
                  <a:schemeClr val="tx2"/>
                </a:solidFill>
              </a:ln>
              <a:solidFill>
                <a:schemeClr val="accent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endParaRPr lang="en-GB" sz="2000" dirty="0" smtClean="0">
              <a:ln>
                <a:solidFill>
                  <a:schemeClr val="tx2"/>
                </a:solidFill>
              </a:ln>
              <a:solidFill>
                <a:schemeClr val="accent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GB" sz="2800" dirty="0" smtClean="0">
                <a:ln>
                  <a:solidFill>
                    <a:schemeClr val="tx2"/>
                  </a:solidFill>
                </a:ln>
                <a:solidFill>
                  <a:schemeClr val="accent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• </a:t>
            </a:r>
            <a:r>
              <a:rPr lang="en-GB" sz="2800" dirty="0">
                <a:ln>
                  <a:solidFill>
                    <a:schemeClr val="tx2"/>
                  </a:solidFill>
                </a:ln>
                <a:solidFill>
                  <a:schemeClr val="accent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Charity, including issues related to giving money to the poor.</a:t>
            </a:r>
          </a:p>
        </p:txBody>
      </p:sp>
      <p:pic>
        <p:nvPicPr>
          <p:cNvPr id="2050" name="Picture 2" descr="https://sparaszczukster.files.wordpress.com/2013/07/shocking_copy_fuck_me_wong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0" t="35969" r="23712" b="30338"/>
          <a:stretch/>
        </p:blipFill>
        <p:spPr bwMode="auto">
          <a:xfrm>
            <a:off x="5989983" y="3159162"/>
            <a:ext cx="1378226" cy="122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sparaszczukster.files.wordpress.com/2013/07/shocking_copy_fuck_me_wong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2" t="83701" r="37358" b="5978"/>
          <a:stretch/>
        </p:blipFill>
        <p:spPr bwMode="auto">
          <a:xfrm rot="20727123">
            <a:off x="5528026" y="2861543"/>
            <a:ext cx="1007165" cy="59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thestage.co.uk/wp-content/uploads/2015/03/shutterstock_generic-low-pay-no-pay-peanuts-money-700x4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658" y="2617265"/>
            <a:ext cx="1976723" cy="108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http://i.huffpost.com/gen/1706634/images/o-HUMAN-TRAFFICKING-facebook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8" r="10117"/>
          <a:stretch/>
        </p:blipFill>
        <p:spPr bwMode="auto">
          <a:xfrm>
            <a:off x="4028661" y="4162363"/>
            <a:ext cx="1440752" cy="8255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4" name="Picture 6" descr="http://i2.istockimg.com/file_thumbview_approve/809061/5/stock-illustration-809061-couch-potat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3260">
            <a:off x="9587678" y="4679104"/>
            <a:ext cx="1506961" cy="110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chef.bbci.co.uk/news/660/media/images/75957000/jpg/_75957637_charity-tin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2" t="2324"/>
          <a:stretch/>
        </p:blipFill>
        <p:spPr bwMode="auto">
          <a:xfrm>
            <a:off x="10768877" y="5870713"/>
            <a:ext cx="1294522" cy="87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 rot="612788">
            <a:off x="8511985" y="2694587"/>
            <a:ext cx="3295464" cy="186204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300" dirty="0" smtClean="0">
              <a:solidFill>
                <a:schemeClr val="accent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GB" sz="1600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1. Open the document called, ‘</a:t>
            </a:r>
            <a:r>
              <a:rPr lang="en-GB" sz="1600" dirty="0" smtClean="0">
                <a:solidFill>
                  <a:srgbClr val="00B0F0"/>
                </a:solidFill>
              </a:rPr>
              <a:t>Exploiting &amp; Helping the Poor Worksheet</a:t>
            </a:r>
            <a:r>
              <a:rPr lang="en-GB" sz="1600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’ and also the information sheet. 2. Complete </a:t>
            </a:r>
            <a:r>
              <a:rPr lang="en-GB" sz="1600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the table to explain and give examples of how the poor might be exploited</a:t>
            </a:r>
            <a:r>
              <a:rPr lang="en-GB" sz="1600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897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07391" y="502259"/>
            <a:ext cx="4499950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Helping the Poor</a:t>
            </a:r>
            <a:endParaRPr lang="en-US" sz="4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474376" y="1240923"/>
            <a:ext cx="11361308" cy="64394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74376" y="1440676"/>
            <a:ext cx="11464824" cy="138499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2000" b="1" u="sng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Picture </a:t>
            </a:r>
            <a:r>
              <a:rPr lang="en-GB" altLang="en-US" sz="2000" b="1" u="sng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Task</a:t>
            </a:r>
            <a:endParaRPr lang="en-GB" altLang="en-US" sz="2000" b="1" u="sng" dirty="0" smtClean="0">
              <a:solidFill>
                <a:schemeClr val="accent1">
                  <a:lumMod val="75000"/>
                  <a:lumOff val="2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eaLnBrk="1" hangingPunct="1"/>
            <a:endParaRPr lang="en-GB" altLang="en-US" sz="400" b="1" dirty="0">
              <a:solidFill>
                <a:schemeClr val="accent1">
                  <a:lumMod val="75000"/>
                  <a:lumOff val="2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z="2000" b="1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3. On p.4 of the worksheet, u</a:t>
            </a:r>
            <a:r>
              <a:rPr lang="en-GB" altLang="en-US" sz="2000" b="1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se </a:t>
            </a:r>
            <a:r>
              <a:rPr lang="en-GB" altLang="en-US" sz="2000" b="1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the pictures to explain how we </a:t>
            </a:r>
            <a:r>
              <a:rPr lang="en-GB" altLang="en-US" sz="2000" b="1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help</a:t>
            </a:r>
          </a:p>
          <a:p>
            <a:pPr eaLnBrk="1" hangingPunct="1"/>
            <a:r>
              <a:rPr lang="en-GB" altLang="en-US" sz="2000" b="1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GB" altLang="en-US" sz="2000" b="1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the </a:t>
            </a:r>
            <a:r>
              <a:rPr lang="en-GB" altLang="en-US" sz="2000" b="1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poor.</a:t>
            </a:r>
          </a:p>
          <a:p>
            <a:pPr eaLnBrk="1" hangingPunct="1"/>
            <a:r>
              <a:rPr lang="en-GB" altLang="en-US" sz="2000" b="1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4. Write (or copy &amp; paste) the key terms.</a:t>
            </a:r>
            <a:endParaRPr lang="en-GB" altLang="en-US" sz="2000" b="1" dirty="0">
              <a:solidFill>
                <a:schemeClr val="accent1">
                  <a:lumMod val="75000"/>
                  <a:lumOff val="2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797124" y="2729016"/>
            <a:ext cx="8038560" cy="406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2800" b="1" u="sng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Definition:</a:t>
            </a:r>
            <a:endParaRPr lang="en-GB" altLang="en-US" sz="2800" b="1" u="sng" dirty="0" smtClean="0">
              <a:solidFill>
                <a:schemeClr val="accent1">
                  <a:lumMod val="75000"/>
                  <a:lumOff val="2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eaLnBrk="1" hangingPunct="1"/>
            <a:endParaRPr lang="en-GB" altLang="en-US" sz="800" b="1" dirty="0">
              <a:solidFill>
                <a:schemeClr val="accent1">
                  <a:lumMod val="75000"/>
                  <a:lumOff val="2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z="2400" b="1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Misuse of power or money to get others to do things for little or no money </a:t>
            </a:r>
          </a:p>
          <a:p>
            <a:pPr eaLnBrk="1" hangingPunct="1"/>
            <a:endParaRPr lang="en-GB" altLang="en-US" sz="1000" b="1" dirty="0" smtClean="0">
              <a:solidFill>
                <a:schemeClr val="accent1">
                  <a:lumMod val="90000"/>
                  <a:lumOff val="10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z="2400" b="1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The illegal movement of people often for the purpose of forced labour or the sex trade</a:t>
            </a:r>
          </a:p>
          <a:p>
            <a:pPr eaLnBrk="1" hangingPunct="1"/>
            <a:endParaRPr lang="en-GB" altLang="en-US" sz="1000" b="1" dirty="0" smtClean="0">
              <a:solidFill>
                <a:schemeClr val="accent1">
                  <a:lumMod val="90000"/>
                  <a:lumOff val="10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z="2400" b="1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Short term aid given to communities during a crisis such as an earthquake or flood</a:t>
            </a:r>
          </a:p>
          <a:p>
            <a:pPr eaLnBrk="1" hangingPunct="1"/>
            <a:endParaRPr lang="en-GB" altLang="en-US" sz="1000" b="1" dirty="0" smtClean="0">
              <a:solidFill>
                <a:schemeClr val="accent1">
                  <a:lumMod val="90000"/>
                  <a:lumOff val="10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z="2400" b="1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Aid given to a poor country over a long time with lasting effects  </a:t>
            </a:r>
            <a:endParaRPr lang="en-GB" altLang="en-US" sz="2400" b="1" dirty="0">
              <a:solidFill>
                <a:schemeClr val="accent1">
                  <a:lumMod val="90000"/>
                  <a:lumOff val="10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74376" y="2746710"/>
            <a:ext cx="5280337" cy="367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2600" b="1" u="sng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Key </a:t>
            </a:r>
            <a:r>
              <a:rPr lang="en-GB" altLang="en-US" sz="2600" b="1" u="sng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Terms:</a:t>
            </a:r>
            <a:endParaRPr lang="en-GB" altLang="en-US" sz="2600" b="1" u="sng" dirty="0" smtClean="0">
              <a:solidFill>
                <a:schemeClr val="accent1">
                  <a:lumMod val="90000"/>
                  <a:lumOff val="10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eaLnBrk="1" hangingPunct="1"/>
            <a:endParaRPr lang="en-GB" altLang="en-US" sz="800" b="1" dirty="0">
              <a:solidFill>
                <a:schemeClr val="accent1">
                  <a:lumMod val="75000"/>
                  <a:lumOff val="2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z="2600" b="1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Exploitation</a:t>
            </a:r>
          </a:p>
          <a:p>
            <a:pPr eaLnBrk="1" hangingPunct="1"/>
            <a:endParaRPr lang="en-GB" altLang="en-US" sz="2400" b="1" dirty="0" smtClean="0">
              <a:solidFill>
                <a:schemeClr val="accent1">
                  <a:lumMod val="75000"/>
                  <a:lumOff val="2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eaLnBrk="1" hangingPunct="1"/>
            <a:endParaRPr lang="en-GB" altLang="en-US" sz="700" b="1" dirty="0" smtClean="0">
              <a:solidFill>
                <a:schemeClr val="accent1">
                  <a:lumMod val="75000"/>
                  <a:lumOff val="2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z="2600" b="1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Human Trafficking</a:t>
            </a:r>
          </a:p>
          <a:p>
            <a:pPr eaLnBrk="1" hangingPunct="1"/>
            <a:endParaRPr lang="en-GB" altLang="en-US" sz="2200" b="1" dirty="0" smtClean="0">
              <a:solidFill>
                <a:schemeClr val="accent1">
                  <a:lumMod val="75000"/>
                  <a:lumOff val="2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eaLnBrk="1" hangingPunct="1"/>
            <a:endParaRPr lang="en-GB" altLang="en-US" sz="1000" b="1" dirty="0" smtClean="0">
              <a:solidFill>
                <a:schemeClr val="accent1">
                  <a:lumMod val="75000"/>
                  <a:lumOff val="2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z="2600" b="1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Emergency aid </a:t>
            </a:r>
          </a:p>
          <a:p>
            <a:pPr eaLnBrk="1" hangingPunct="1"/>
            <a:endParaRPr lang="en-GB" altLang="en-US" sz="3300" b="1" dirty="0" smtClean="0">
              <a:solidFill>
                <a:schemeClr val="accent1">
                  <a:lumMod val="75000"/>
                  <a:lumOff val="2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z="2600" b="1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Long-term aid</a:t>
            </a:r>
            <a:endParaRPr lang="en-GB" altLang="en-US" sz="2600" b="1" dirty="0">
              <a:solidFill>
                <a:schemeClr val="accent1">
                  <a:lumMod val="75000"/>
                  <a:lumOff val="2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http://thumbs.dreamstime.com/z/charity-191215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" r="2073" b="9322"/>
          <a:stretch/>
        </p:blipFill>
        <p:spPr bwMode="auto">
          <a:xfrm>
            <a:off x="9285668" y="1547217"/>
            <a:ext cx="2370841" cy="174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86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7569" y="562859"/>
            <a:ext cx="11714921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7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Exploiting and helping the Poor – Religious Views</a:t>
            </a:r>
            <a:endParaRPr lang="en-US" sz="37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450574" y="1239967"/>
            <a:ext cx="11385109" cy="64394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 rot="612788">
            <a:off x="7611178" y="2220224"/>
            <a:ext cx="4283812" cy="1554272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 w="19050">
            <a:solidFill>
              <a:schemeClr val="accent2">
                <a:lumMod val="75000"/>
              </a:schemeClr>
            </a:solidFill>
          </a:ln>
          <a:effectLst>
            <a:softEdge rad="12700"/>
          </a:effectLst>
        </p:spPr>
        <p:txBody>
          <a:bodyPr wrap="square" rtlCol="0">
            <a:spAutoFit/>
          </a:bodyPr>
          <a:lstStyle/>
          <a:p>
            <a:pPr algn="ctr"/>
            <a:endParaRPr lang="en-GB" sz="100" dirty="0" smtClean="0">
              <a:solidFill>
                <a:schemeClr val="accent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GB" sz="3100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‘The one who is unwilling to work shall not eat’.     </a:t>
            </a:r>
            <a:r>
              <a:rPr lang="en-GB" sz="3100" i="1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Bible</a:t>
            </a:r>
            <a:endParaRPr lang="en-GB" sz="3100" i="1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1071001">
            <a:off x="276614" y="2089248"/>
            <a:ext cx="4045813" cy="160043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96000">
                <a:schemeClr val="accent1">
                  <a:lumMod val="10000"/>
                  <a:lumOff val="90000"/>
                </a:schemeClr>
              </a:gs>
              <a:gs pos="90000">
                <a:srgbClr val="E59BC5"/>
              </a:gs>
              <a:gs pos="61000">
                <a:schemeClr val="accent1">
                  <a:lumMod val="10000"/>
                  <a:lumOff val="90000"/>
                </a:schemeClr>
              </a:gs>
            </a:gsLst>
            <a:lin ang="5400000" scaled="1"/>
          </a:gra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200" b="1" dirty="0" smtClean="0">
              <a:solidFill>
                <a:schemeClr val="accent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GB" sz="3200" b="1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Bradley Hand ITC" panose="03070402050302030203" pitchFamily="66" charset="0"/>
              </a:rPr>
              <a:t>‘Do not exploit the poor because they are poor.’             </a:t>
            </a:r>
            <a:r>
              <a:rPr lang="en-GB" sz="3200" b="1" i="1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Bradley Hand ITC" panose="03070402050302030203" pitchFamily="66" charset="0"/>
              </a:rPr>
              <a:t>Bible</a:t>
            </a:r>
          </a:p>
        </p:txBody>
      </p:sp>
      <p:sp>
        <p:nvSpPr>
          <p:cNvPr id="8" name="TextBox 7"/>
          <p:cNvSpPr txBox="1"/>
          <p:nvPr/>
        </p:nvSpPr>
        <p:spPr>
          <a:xfrm rot="21304202">
            <a:off x="553025" y="4172893"/>
            <a:ext cx="2912987" cy="196977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200" dirty="0" smtClean="0">
              <a:solidFill>
                <a:schemeClr val="accent1">
                  <a:lumMod val="75000"/>
                  <a:lumOff val="25000"/>
                </a:schemeClr>
              </a:solidFill>
              <a:latin typeface="AR HERMANN" panose="02000000000000000000" pitchFamily="2" charset="0"/>
            </a:endParaRPr>
          </a:p>
          <a:p>
            <a:pPr algn="ctr"/>
            <a:r>
              <a:rPr lang="en-GB" sz="40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AR HERMANN" panose="02000000000000000000" pitchFamily="2" charset="0"/>
              </a:rPr>
              <a:t>‘Love </a:t>
            </a:r>
            <a:r>
              <a:rPr lang="en-GB" sz="40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AR HERMANN" panose="02000000000000000000" pitchFamily="2" charset="0"/>
              </a:rPr>
              <a:t>your </a:t>
            </a:r>
            <a:r>
              <a:rPr lang="en-GB" sz="40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AR HERMANN" panose="02000000000000000000" pitchFamily="2" charset="0"/>
              </a:rPr>
              <a:t>neighbour’ Jesus</a:t>
            </a:r>
          </a:p>
        </p:txBody>
      </p:sp>
      <p:sp>
        <p:nvSpPr>
          <p:cNvPr id="9" name="TextBox 8"/>
          <p:cNvSpPr txBox="1"/>
          <p:nvPr/>
        </p:nvSpPr>
        <p:spPr>
          <a:xfrm rot="612788">
            <a:off x="8709755" y="4231674"/>
            <a:ext cx="2885018" cy="181588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800" b="1" dirty="0" smtClean="0">
              <a:solidFill>
                <a:schemeClr val="bg1"/>
              </a:solidFill>
            </a:endParaRPr>
          </a:p>
          <a:p>
            <a:pPr algn="ctr"/>
            <a:r>
              <a:rPr lang="en-GB" sz="3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“My religion   </a:t>
            </a:r>
          </a:p>
          <a:p>
            <a:pPr algn="ctr"/>
            <a:r>
              <a:rPr lang="en-GB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GB" sz="3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is kindness” </a:t>
            </a:r>
          </a:p>
          <a:p>
            <a:pPr algn="ctr"/>
            <a:r>
              <a:rPr lang="en-GB" sz="3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Dalai Lama</a:t>
            </a:r>
          </a:p>
          <a:p>
            <a:pPr algn="ctr"/>
            <a:endParaRPr lang="en-GB" sz="8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95855" y="1505051"/>
            <a:ext cx="2536788" cy="1738938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lumMod val="75000"/>
                <a:lumOff val="25000"/>
              </a:schemeClr>
            </a:solidFill>
          </a:ln>
          <a:effectLst>
            <a:glow rad="190500">
              <a:schemeClr val="accent2">
                <a:lumMod val="20000"/>
                <a:lumOff val="80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endParaRPr lang="en-GB" sz="300" dirty="0" smtClean="0">
              <a:solidFill>
                <a:schemeClr val="accent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5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Note down these Christian and Buddhist </a:t>
            </a:r>
            <a:r>
              <a:rPr lang="en-GB" sz="25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teachings.</a:t>
            </a:r>
            <a:endParaRPr lang="en-GB" sz="2500" dirty="0">
              <a:solidFill>
                <a:schemeClr val="accent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endParaRPr lang="en-GB" sz="300" dirty="0" smtClean="0">
              <a:solidFill>
                <a:schemeClr val="accent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endParaRPr lang="en-GB" sz="100" dirty="0">
              <a:solidFill>
                <a:schemeClr val="accent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72981" y="4432329"/>
            <a:ext cx="452935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i="1" dirty="0" smtClean="0">
                <a:solidFill>
                  <a:schemeClr val="bg1"/>
                </a:solidFill>
                <a:latin typeface="Sitka Display" panose="02000505000000020004" pitchFamily="2" charset="0"/>
              </a:rPr>
              <a:t>“</a:t>
            </a:r>
            <a:r>
              <a:rPr lang="en-GB" sz="2400" b="1" i="1" dirty="0">
                <a:solidFill>
                  <a:schemeClr val="bg1"/>
                </a:solidFill>
                <a:latin typeface="Sitka Display" panose="02000505000000020004" pitchFamily="2" charset="0"/>
              </a:rPr>
              <a:t>Whoever has two tunics is to share with him who has none, and whoever has food is to do likewise</a:t>
            </a:r>
            <a:r>
              <a:rPr lang="en-GB" sz="2400" b="1" i="1" dirty="0" smtClean="0">
                <a:solidFill>
                  <a:schemeClr val="bg1"/>
                </a:solidFill>
                <a:latin typeface="Sitka Display" panose="02000505000000020004" pitchFamily="2" charset="0"/>
              </a:rPr>
              <a:t>.” Bible</a:t>
            </a:r>
            <a:r>
              <a:rPr lang="en-GB" sz="2400" b="1" dirty="0">
                <a:solidFill>
                  <a:schemeClr val="bg1"/>
                </a:solidFill>
                <a:latin typeface="Sitka Display" panose="02000505000000020004" pitchFamily="2" charset="0"/>
              </a:rPr>
              <a:t/>
            </a:r>
            <a:br>
              <a:rPr lang="en-GB" sz="2400" b="1" dirty="0">
                <a:solidFill>
                  <a:schemeClr val="bg1"/>
                </a:solidFill>
                <a:latin typeface="Sitka Display" panose="02000505000000020004" pitchFamily="2" charset="0"/>
              </a:rPr>
            </a:br>
            <a:r>
              <a:rPr lang="en-GB" sz="2400" b="1" dirty="0">
                <a:solidFill>
                  <a:schemeClr val="bg1"/>
                </a:solidFill>
                <a:latin typeface="Sitka Display" panose="02000505000000020004" pitchFamily="2" charset="0"/>
              </a:rPr>
              <a:t/>
            </a:r>
            <a:br>
              <a:rPr lang="en-GB" sz="2400" b="1" dirty="0">
                <a:solidFill>
                  <a:schemeClr val="bg1"/>
                </a:solidFill>
                <a:latin typeface="Sitka Display" panose="02000505000000020004" pitchFamily="2" charset="0"/>
              </a:rPr>
            </a:br>
            <a:endParaRPr lang="en-GB" sz="2400" b="1" dirty="0">
              <a:solidFill>
                <a:schemeClr val="bg1"/>
              </a:solidFill>
              <a:latin typeface="Sitka Display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56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99710" y="717894"/>
            <a:ext cx="82638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omic Sans MS" panose="030F0702030302020204" pitchFamily="66" charset="0"/>
              </a:rPr>
              <a:t>Exploitation of the Poor</a:t>
            </a:r>
            <a:endParaRPr lang="en-US" sz="5400" b="1" cap="none" spc="0" dirty="0">
              <a:ln w="22225">
                <a:solidFill>
                  <a:schemeClr val="bg1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95998" y="2080756"/>
            <a:ext cx="11464824" cy="3985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2800" b="1" u="sng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Exam </a:t>
            </a:r>
            <a:r>
              <a:rPr lang="en-GB" altLang="en-US" sz="2800" b="1" u="sng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Questions</a:t>
            </a:r>
            <a:endParaRPr lang="en-GB" altLang="en-US" sz="2800" b="1" u="sng" dirty="0" smtClean="0">
              <a:solidFill>
                <a:schemeClr val="accent1">
                  <a:lumMod val="90000"/>
                  <a:lumOff val="10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eaLnBrk="1" hangingPunct="1"/>
            <a:endParaRPr lang="en-GB" altLang="en-US" sz="600" b="1" dirty="0">
              <a:solidFill>
                <a:schemeClr val="accent1">
                  <a:lumMod val="90000"/>
                  <a:lumOff val="10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514350" indent="-514350" eaLnBrk="1" hangingPunct="1">
              <a:buAutoNum type="arabicPeriod"/>
            </a:pPr>
            <a:r>
              <a:rPr lang="en-GB" altLang="en-US" sz="2600" b="1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Which of the following is a charity of the main religious tradition in Britain?  </a:t>
            </a:r>
            <a:r>
              <a:rPr lang="en-GB" altLang="en-US" sz="2000" b="1" i="1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(1 mark)</a:t>
            </a:r>
          </a:p>
          <a:p>
            <a:pPr marL="514350" indent="-514350" eaLnBrk="1" hangingPunct="1">
              <a:buAutoNum type="arabicPeriod"/>
            </a:pPr>
            <a:endParaRPr lang="en-GB" altLang="en-US" sz="2600" b="1" dirty="0" smtClean="0">
              <a:solidFill>
                <a:schemeClr val="accent1">
                  <a:lumMod val="90000"/>
                  <a:lumOff val="10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514350" indent="-514350" eaLnBrk="1" hangingPunct="1">
              <a:buAutoNum type="arabicPeriod"/>
            </a:pPr>
            <a:endParaRPr lang="en-GB" altLang="en-US" sz="400" b="1" dirty="0" smtClean="0">
              <a:solidFill>
                <a:schemeClr val="accent1">
                  <a:lumMod val="90000"/>
                  <a:lumOff val="10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514350" indent="-514350" eaLnBrk="1" hangingPunct="1">
              <a:buAutoNum type="arabicPeriod"/>
            </a:pPr>
            <a:endParaRPr lang="en-GB" altLang="en-US" sz="3200" b="1" dirty="0" smtClean="0">
              <a:solidFill>
                <a:schemeClr val="accent1">
                  <a:lumMod val="90000"/>
                  <a:lumOff val="10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514350" indent="-514350" eaLnBrk="1" hangingPunct="1">
              <a:buAutoNum type="arabicPeriod"/>
            </a:pPr>
            <a:endParaRPr lang="en-GB" altLang="en-US" sz="100" b="1" dirty="0" smtClean="0">
              <a:solidFill>
                <a:schemeClr val="accent1">
                  <a:lumMod val="90000"/>
                  <a:lumOff val="10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514350" indent="-514350" eaLnBrk="1" hangingPunct="1">
              <a:buAutoNum type="arabicPeriod"/>
            </a:pPr>
            <a:r>
              <a:rPr lang="en-GB" altLang="en-US" sz="2600" b="1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Give two ways in which the poor can be helped.  </a:t>
            </a:r>
            <a:r>
              <a:rPr lang="en-GB" altLang="en-US" sz="2000" b="1" i="1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(2 marks)</a:t>
            </a:r>
          </a:p>
          <a:p>
            <a:pPr marL="514350" indent="-514350" eaLnBrk="1" hangingPunct="1">
              <a:buAutoNum type="arabicPeriod"/>
            </a:pPr>
            <a:endParaRPr lang="en-GB" altLang="en-US" sz="2600" b="1" dirty="0">
              <a:solidFill>
                <a:schemeClr val="accent1">
                  <a:lumMod val="90000"/>
                  <a:lumOff val="10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514350" indent="-514350" eaLnBrk="1" hangingPunct="1">
              <a:buAutoNum type="arabicPeriod"/>
            </a:pPr>
            <a:r>
              <a:rPr lang="en-GB" altLang="en-US" sz="2600" b="1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Explain two religious beliefs about helping the poor. Refer                to scripture or sacred writings in your answer.  </a:t>
            </a:r>
            <a:r>
              <a:rPr lang="en-GB" altLang="en-US" sz="2000" b="1" i="1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(5 marks)</a:t>
            </a:r>
            <a:endParaRPr lang="en-GB" altLang="en-US" sz="2000" b="1" i="1" dirty="0">
              <a:solidFill>
                <a:schemeClr val="accent1">
                  <a:lumMod val="90000"/>
                  <a:lumOff val="10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1878" y="3504222"/>
            <a:ext cx="11410122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1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(a) Red Crescent     (b) </a:t>
            </a:r>
            <a:r>
              <a:rPr lang="en-GB" sz="3100" dirty="0" err="1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Karuna</a:t>
            </a:r>
            <a:r>
              <a:rPr lang="en-GB" sz="31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    (c) Red Cross    (d) Islamic Relief       </a:t>
            </a:r>
            <a:endParaRPr lang="en-GB" sz="3100" dirty="0">
              <a:solidFill>
                <a:schemeClr val="accent1">
                  <a:lumMod val="75000"/>
                  <a:lumOff val="25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5122" name="Picture 2" descr="http://www.clipartkid.com/images/8/poor-man-clipart-k3YJ5R-clip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84961" y="4868214"/>
            <a:ext cx="2423458" cy="198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previews.123rf.com/images/akiradesigns/akiradesigns1310/akiradesigns131000075/22528717-Cartoon-vector-illustration-of-drunk-homeless-man-sitting-on-street-with-his-dog-begging-Stock-Vect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625802"/>
            <a:ext cx="924149" cy="123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37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32091</TotalTime>
  <Words>389</Words>
  <Application>Microsoft Office PowerPoint</Application>
  <PresentationFormat>Custom</PresentationFormat>
  <Paragraphs>73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Dividend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Wendy Butler</dc:creator>
  <cp:lastModifiedBy>Owner</cp:lastModifiedBy>
  <cp:revision>50</cp:revision>
  <cp:lastPrinted>2016-05-09T10:36:24Z</cp:lastPrinted>
  <dcterms:created xsi:type="dcterms:W3CDTF">2016-04-24T16:13:47Z</dcterms:created>
  <dcterms:modified xsi:type="dcterms:W3CDTF">2021-03-09T16:43:14Z</dcterms:modified>
</cp:coreProperties>
</file>