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9"/>
  </p:notesMasterIdLst>
  <p:handoutMasterIdLst>
    <p:handoutMasterId r:id="rId10"/>
  </p:handoutMasterIdLst>
  <p:sldIdLst>
    <p:sldId id="256" r:id="rId3"/>
    <p:sldId id="269" r:id="rId4"/>
    <p:sldId id="273" r:id="rId5"/>
    <p:sldId id="265" r:id="rId6"/>
    <p:sldId id="274" r:id="rId7"/>
    <p:sldId id="275" r:id="rId8"/>
  </p:sldIdLst>
  <p:sldSz cx="12188825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9BA"/>
    <a:srgbClr val="FA60AD"/>
    <a:srgbClr val="F80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1" d="100"/>
          <a:sy n="91" d="100"/>
        </p:scale>
        <p:origin x="126" y="9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1/5/2017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1/5/2017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990295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1/5/2017</a:t>
            </a:fld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1/5/2017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1/5/2017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1/5/2017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1/5/2017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dCk6fSQ21rY" TargetMode="Externa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04664"/>
            <a:ext cx="121888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ESSENCE" panose="02000000000000000000" pitchFamily="2" charset="0"/>
              </a:rPr>
              <a:t>Religion and Racism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97868" y="1781088"/>
            <a:ext cx="9793088" cy="117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Key Question.</a:t>
            </a: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What do 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Buddhists and Christians think about racism?  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97868" y="3284984"/>
            <a:ext cx="9793088" cy="117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Starter Task.</a:t>
            </a: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Key terms crossword.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i1282.photobucket.com/albums/a535/Horus_Bohio/Anim_Crosswd_zps14106d5d.gif~origina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796" y="3284984"/>
            <a:ext cx="1885540" cy="245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189755" y="4725144"/>
            <a:ext cx="1826657" cy="189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8640"/>
            <a:ext cx="1218882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ESSENCE" panose="02000000000000000000" pitchFamily="2" charset="0"/>
              </a:rPr>
              <a:t>Religion &amp; Racism</a:t>
            </a:r>
            <a:endParaRPr lang="en-US" sz="6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ESSENCE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04303"/>
            <a:ext cx="12188824" cy="1364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1764" y="1628800"/>
            <a:ext cx="5976664" cy="4392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9091" y="1635580"/>
            <a:ext cx="5753313" cy="289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DLOs.</a:t>
            </a: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understand what racism is.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explain what can cause racism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be able to answer exam questions on attitudes to racism.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310437" y="1606756"/>
            <a:ext cx="5760639" cy="438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600" u="sng" dirty="0" smtClean="0">
                <a:solidFill>
                  <a:srgbClr val="F80880"/>
                </a:solidFill>
                <a:latin typeface="Comic Sans MS" panose="030F0702030302020204" pitchFamily="66" charset="0"/>
              </a:rPr>
              <a:t>Watch &amp; answer...</a:t>
            </a:r>
            <a:endParaRPr lang="en-GB" altLang="en-US" sz="2600" u="sng" dirty="0">
              <a:solidFill>
                <a:srgbClr val="F8088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GB" altLang="en-US" sz="1000" dirty="0" smtClean="0">
              <a:solidFill>
                <a:srgbClr val="F80880"/>
              </a:solidFill>
              <a:latin typeface="Comic Sans MS" panose="030F0702030302020204" pitchFamily="66" charset="0"/>
            </a:endParaRPr>
          </a:p>
          <a:p>
            <a:pPr marL="457200" indent="-457200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r>
              <a:rPr lang="en-GB" altLang="en-US" sz="2500" dirty="0" smtClean="0">
                <a:solidFill>
                  <a:srgbClr val="F80880"/>
                </a:solidFill>
                <a:latin typeface="Comic Sans MS" panose="030F0702030302020204" pitchFamily="66" charset="0"/>
              </a:rPr>
              <a:t>Which groups of people does the immigration officer select ‘at random’ to interview?</a:t>
            </a:r>
          </a:p>
          <a:p>
            <a:pPr marL="457200" indent="-457200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r>
              <a:rPr lang="en-GB" altLang="en-US" sz="2500" dirty="0" smtClean="0">
                <a:solidFill>
                  <a:srgbClr val="F80880"/>
                </a:solidFill>
                <a:latin typeface="Comic Sans MS" panose="030F0702030302020204" pitchFamily="66" charset="0"/>
              </a:rPr>
              <a:t>Give some examples of stereotypes in the clip.</a:t>
            </a:r>
          </a:p>
          <a:p>
            <a:pPr marL="457200" indent="-457200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r>
              <a:rPr lang="en-GB" altLang="en-US" sz="2500" dirty="0" smtClean="0">
                <a:solidFill>
                  <a:srgbClr val="F80880"/>
                </a:solidFill>
                <a:latin typeface="Comic Sans MS" panose="030F0702030302020204" pitchFamily="66" charset="0"/>
              </a:rPr>
              <a:t>How does the immigration officer try to get his interviewee to ‘prove’ his Britishness?</a:t>
            </a:r>
            <a:endParaRPr lang="en-GB" altLang="en-US" sz="2500" dirty="0">
              <a:solidFill>
                <a:srgbClr val="F8088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4870276" y="4629895"/>
            <a:ext cx="1194888" cy="124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6624831" y="2035300"/>
            <a:ext cx="5278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linkClick r:id="rId5"/>
              </a:rPr>
              <a:t>https://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linkClick r:id="rId5"/>
              </a:rPr>
              <a:t>www.youtube.com/watch?v=dCk6fSQ21rY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764" y="1268761"/>
            <a:ext cx="11665296" cy="4829802"/>
          </a:xfrm>
          <a:prstGeom prst="rect">
            <a:avLst/>
          </a:prstGeom>
          <a:solidFill>
            <a:schemeClr val="tx1"/>
          </a:solidFill>
          <a:ln w="76200">
            <a:solidFill>
              <a:srgbClr val="F80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-34152" y="0"/>
            <a:ext cx="12188825" cy="10464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200" dirty="0" smtClean="0">
                <a:ln w="22225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ESSENCE" panose="02000000000000000000" pitchFamily="2" charset="0"/>
              </a:rPr>
              <a:t>Religion and Racism</a:t>
            </a:r>
            <a:endParaRPr lang="en-US" sz="6200" b="0" cap="none" spc="0" dirty="0">
              <a:ln w="22225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ESSENCE" panose="02000000000000000000" pitchFamily="2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69776" y="1484784"/>
            <a:ext cx="11449272" cy="434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Causes of Racism </a:t>
            </a:r>
            <a:r>
              <a:rPr lang="en-GB" altLang="en-US" sz="24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(pages 52 &amp; 53 of the text book).</a:t>
            </a: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GB" altLang="en-US" sz="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indent="-514350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Explain, briefly what stereotyping is. Make sure you use the following    words in your explanation;  </a:t>
            </a:r>
            <a:r>
              <a:rPr lang="en-GB" altLang="en-US" sz="2600" dirty="0" smtClean="0">
                <a:solidFill>
                  <a:srgbClr val="FB79BA"/>
                </a:solidFill>
                <a:latin typeface="Comic Sans MS" panose="030F0702030302020204" pitchFamily="66" charset="0"/>
              </a:rPr>
              <a:t>education;  ignorance;  fear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Give an example of a group of people who might be stereotyped.   </a:t>
            </a:r>
          </a:p>
          <a:p>
            <a:pPr marL="514350" indent="-514350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endParaRPr lang="en-GB" altLang="en-US" sz="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indent="-514350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Explain scapegoating. In your explanation include the following words; </a:t>
            </a:r>
            <a:r>
              <a:rPr lang="en-GB" altLang="en-US" sz="2600" dirty="0" smtClean="0">
                <a:solidFill>
                  <a:srgbClr val="FA60AD"/>
                </a:solidFill>
                <a:latin typeface="Comic Sans MS" panose="030F0702030302020204" pitchFamily="66" charset="0"/>
              </a:rPr>
              <a:t>blaming;  Nazis;  Jews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</a:p>
          <a:p>
            <a:pPr marL="514350" indent="-514350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endParaRPr lang="en-GB" altLang="en-US" sz="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indent="-514350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Explain how upbringing can lead to prejudice. Use the following words in your explanation;  </a:t>
            </a:r>
            <a:r>
              <a:rPr lang="en-GB" altLang="en-US" sz="2600" dirty="0" smtClean="0">
                <a:solidFill>
                  <a:srgbClr val="FB79BA"/>
                </a:solidFill>
                <a:latin typeface="Comic Sans MS" panose="030F0702030302020204" pitchFamily="66" charset="0"/>
              </a:rPr>
              <a:t>parents;  peers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  <a:endParaRPr lang="en-GB" altLang="en-US" sz="2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10938607" y="188640"/>
            <a:ext cx="985548" cy="102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261764" y="188640"/>
            <a:ext cx="985548" cy="102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82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567942">
            <a:off x="4761663" y="461969"/>
            <a:ext cx="729581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ESSENCE" panose="02000000000000000000" pitchFamily="2" charset="0"/>
              </a:rPr>
              <a:t>Religion and Racism</a:t>
            </a:r>
            <a:endParaRPr lang="en-US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ESSENCE" panose="02000000000000000000" pitchFamily="2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534573" y="1845186"/>
            <a:ext cx="4536504" cy="3772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u="sng" dirty="0" smtClean="0">
                <a:latin typeface="Comic Sans MS" panose="030F0702030302020204" pitchFamily="66" charset="0"/>
              </a:rPr>
              <a:t>Causes of Racism.</a:t>
            </a:r>
            <a:endParaRPr lang="en-GB" altLang="en-US" sz="900" u="sng" dirty="0"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altLang="en-US" sz="200" dirty="0" smtClean="0">
                <a:latin typeface="Comic Sans MS" panose="030F0702030302020204" pitchFamily="66" charset="0"/>
              </a:rPr>
              <a:t>I</a:t>
            </a:r>
          </a:p>
          <a:p>
            <a:pPr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altLang="en-US" sz="200" dirty="0" err="1" smtClean="0">
                <a:latin typeface="Comic Sans MS" panose="030F0702030302020204" pitchFamily="66" charset="0"/>
              </a:rPr>
              <a:t>i</a:t>
            </a:r>
            <a:r>
              <a:rPr lang="en-GB" altLang="en-US" sz="2600" dirty="0" err="1" smtClean="0">
                <a:latin typeface="Comic Sans MS" panose="030F0702030302020204" pitchFamily="66" charset="0"/>
              </a:rPr>
              <a:t>If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 these were the only news headlines you read what would your opinion of Muslims be?  </a:t>
            </a:r>
          </a:p>
          <a:p>
            <a:pPr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altLang="en-US" sz="2600" dirty="0" smtClean="0">
                <a:latin typeface="Comic Sans MS" panose="030F0702030302020204" pitchFamily="66" charset="0"/>
              </a:rPr>
              <a:t>Would this be correct? Explain reasons for your answer. </a:t>
            </a:r>
            <a:endParaRPr lang="en-GB" altLang="en-US" sz="2600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http://image.slidesharecdn.com/islaminthemedia3-150211133621-conversion-gate02/95/islam-in-the-media-2-638.jpg?cb=142366187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876" y="1028165"/>
            <a:ext cx="6048672" cy="456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 rot="20956966">
            <a:off x="186139" y="392650"/>
            <a:ext cx="910123" cy="94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75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764" y="1268761"/>
            <a:ext cx="5649723" cy="4829802"/>
          </a:xfrm>
          <a:prstGeom prst="rect">
            <a:avLst/>
          </a:prstGeom>
          <a:solidFill>
            <a:schemeClr val="tx1"/>
          </a:solidFill>
          <a:ln w="76200">
            <a:solidFill>
              <a:srgbClr val="F80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-34152" y="0"/>
            <a:ext cx="12188825" cy="10464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200" dirty="0" smtClean="0">
                <a:ln w="22225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ESSENCE" panose="02000000000000000000" pitchFamily="2" charset="0"/>
              </a:rPr>
              <a:t>Religion and Racism</a:t>
            </a:r>
            <a:endParaRPr lang="en-US" sz="6200" b="0" cap="none" spc="0" dirty="0">
              <a:ln w="22225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ESSENCE" panose="02000000000000000000" pitchFamily="2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69776" y="1401476"/>
            <a:ext cx="5364596" cy="20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6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Causes of Racism </a:t>
            </a:r>
            <a:r>
              <a:rPr lang="en-GB" altLang="en-US" sz="20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(pages 53).</a:t>
            </a: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GB" altLang="en-US" sz="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Explain, using an example of how a bad experience could lead to prejudice.</a:t>
            </a:r>
            <a:endParaRPr lang="en-GB" altLang="en-US" sz="2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10938607" y="188640"/>
            <a:ext cx="985548" cy="102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261764" y="188640"/>
            <a:ext cx="985548" cy="102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289028" y="1268761"/>
            <a:ext cx="5649723" cy="4829802"/>
          </a:xfrm>
          <a:prstGeom prst="rect">
            <a:avLst/>
          </a:prstGeom>
          <a:solidFill>
            <a:schemeClr val="tx1"/>
          </a:solidFill>
          <a:ln w="76200">
            <a:solidFill>
              <a:srgbClr val="F80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395587" y="1435157"/>
            <a:ext cx="5436604" cy="448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GB" altLang="en-US" sz="26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Effects of Racism </a:t>
            </a:r>
            <a:r>
              <a:rPr lang="en-GB" altLang="en-US" sz="20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(pages 53).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GB" altLang="en-US" sz="8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GB" altLang="en-US" sz="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Explain how prejudice can affect an individual.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endParaRPr lang="en-GB" altLang="en-US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endParaRPr lang="en-GB" altLang="en-US" sz="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Give examples of where prejudice has affected the following groups of people;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GB" altLang="en-US" sz="1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26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 </a:t>
            </a:r>
            <a:r>
              <a:rPr lang="en-GB" altLang="en-US" sz="2600" dirty="0" smtClean="0">
                <a:solidFill>
                  <a:srgbClr val="FB79BA"/>
                </a:solidFill>
                <a:latin typeface="Comic Sans MS" panose="030F0702030302020204" pitchFamily="66" charset="0"/>
              </a:rPr>
              <a:t>Jews;  Tutsis;  Black people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GB" altLang="en-US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GB" altLang="en-US" sz="1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3.  Briefly explain one of these  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  examples.</a:t>
            </a:r>
            <a:endParaRPr lang="en-GB" altLang="en-US" sz="2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69776" y="3788492"/>
            <a:ext cx="5652628" cy="194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6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Other Prejudices.</a:t>
            </a:r>
            <a:endParaRPr lang="en-GB" altLang="en-US" sz="26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GB" altLang="en-US" sz="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Either as a list or spider diagram note down other types of prejudice.</a:t>
            </a:r>
            <a:endParaRPr lang="en-GB" altLang="en-US" sz="2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54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utoUpdateAnimBg="0"/>
      <p:bldP spid="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04664"/>
            <a:ext cx="121888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 ESSENCE" panose="02000000000000000000" pitchFamily="2" charset="0"/>
              </a:rPr>
              <a:t>Religion and Racism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97868" y="1784359"/>
            <a:ext cx="9793088" cy="274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Review - Exam Questions.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GB" altLang="en-US" sz="14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Give </a:t>
            </a:r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two examples of what religious believers would see as </a:t>
            </a:r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causes of racism.  </a:t>
            </a:r>
            <a:r>
              <a:rPr lang="en-GB" sz="24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(2 marks).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GB" altLang="en-US" sz="1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2.  Use one Buddhist and one Christian teaching to explain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 religious attitudes to racism.  </a:t>
            </a:r>
            <a:r>
              <a:rPr lang="en-GB" altLang="en-US" sz="24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(5 marks)</a:t>
            </a:r>
            <a:endParaRPr lang="en-GB" altLang="en-US" sz="24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189755" y="4725144"/>
            <a:ext cx="1826657" cy="189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17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1C9EA2-3281-42E8-8199-7076EBA492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0</TotalTime>
  <Words>362</Words>
  <Application>Microsoft Office PowerPoint</Application>
  <PresentationFormat>Custom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 ESSENCE</vt:lpstr>
      <vt:lpstr>Arial</vt:lpstr>
      <vt:lpstr>Comic Sans MS</vt:lpstr>
      <vt:lpstr>Euphemia</vt:lpstr>
      <vt:lpstr>Striped Border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2016-02-19T21:46:07Z</dcterms:created>
  <dcterms:modified xsi:type="dcterms:W3CDTF">2017-01-06T08:37:33Z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