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8" r:id="rId4"/>
    <p:sldId id="277" r:id="rId5"/>
    <p:sldId id="269" r:id="rId6"/>
    <p:sldId id="273" r:id="rId7"/>
    <p:sldId id="274" r:id="rId8"/>
    <p:sldId id="275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79BA"/>
    <a:srgbClr val="FA60AD"/>
    <a:srgbClr val="F808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534" y="8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4/4/2019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4/4/2019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>
          <a:xfrm>
            <a:off x="1141413" y="1600200"/>
            <a:ext cx="9902952" cy="3276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4/4/2019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Ck6fSQ21rY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4664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ccent SF" pitchFamily="2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97868" y="1604010"/>
            <a:ext cx="9793088" cy="117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Key </a:t>
            </a: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Question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What do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Buddhists and Christians think about racism?  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79026" y="2708920"/>
            <a:ext cx="9793088" cy="274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Starter </a:t>
            </a: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Tasks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Put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date, title &amp; key question.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dirty="0">
                <a:solidFill>
                  <a:srgbClr val="FFC000"/>
                </a:solidFill>
                <a:latin typeface="Comic Sans MS" panose="030F0702030302020204" pitchFamily="66" charset="0"/>
              </a:rPr>
              <a:t>Extension: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Quickly revise some of the list of UN Human Rights.</a:t>
            </a: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/>
            </a:pPr>
            <a:endParaRPr lang="en-GB" altLang="en-US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89755" y="4725144"/>
            <a:ext cx="1826657" cy="1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4664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50475" y="1491640"/>
            <a:ext cx="9793088" cy="1171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Key </a:t>
            </a: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Question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What do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Buddhists and Christians think about racism?  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89755" y="4818928"/>
            <a:ext cx="1826657" cy="1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101531" y="2475864"/>
            <a:ext cx="11401593" cy="2464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DLOs.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understand what racism is.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explain what can cause racism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be able to answer exam questions on attitudes to racism.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8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4664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97868" y="1784359"/>
            <a:ext cx="9793088" cy="166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Tasks</a:t>
            </a:r>
            <a:endParaRPr lang="en-GB" altLang="en-US" sz="14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1. Copy </a:t>
            </a: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key words on p. 52.</a:t>
            </a:r>
            <a:endParaRPr lang="en-GB" sz="2400" i="1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 </a:t>
            </a:r>
            <a:r>
              <a:rPr lang="en-GB" altLang="en-US" sz="28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Extension: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from p.53 do ‘Activities’ 3-4.</a:t>
            </a:r>
            <a:endParaRPr lang="en-GB" altLang="en-US" sz="24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89755" y="4725144"/>
            <a:ext cx="1826657" cy="1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55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88640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204303"/>
            <a:ext cx="12188824" cy="1364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1764" y="1628800"/>
            <a:ext cx="5976664" cy="43924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69091" y="1635580"/>
            <a:ext cx="5753313" cy="289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DLOs.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understand what racism is.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explain what can cause racism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 be able to answer exam questions on attitudes to racism.</a:t>
            </a:r>
            <a:endParaRPr lang="en-GB" altLang="en-US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310437" y="1606756"/>
            <a:ext cx="5760639" cy="438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600" u="sng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Watch &amp; answer...</a:t>
            </a:r>
            <a:endParaRPr lang="en-GB" altLang="en-US" sz="2600" u="sng" dirty="0">
              <a:solidFill>
                <a:srgbClr val="F8088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1000" dirty="0" smtClean="0">
              <a:solidFill>
                <a:srgbClr val="F80880"/>
              </a:solidFill>
              <a:latin typeface="Comic Sans MS" panose="030F0702030302020204" pitchFamily="66" charset="0"/>
            </a:endParaRP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 typeface="+mj-lt"/>
              <a:buAutoNum type="arabicPeriod" startAt="2"/>
            </a:pPr>
            <a:r>
              <a:rPr lang="en-GB" altLang="en-US" sz="2500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Which groups of people does the immigration officer select ‘at random’ to interview?</a:t>
            </a: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GB" altLang="en-US" sz="2500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Give some examples of stereotypes in the clip.</a:t>
            </a:r>
          </a:p>
          <a:p>
            <a:pPr marL="457200" indent="-457200">
              <a:lnSpc>
                <a:spcPct val="100000"/>
              </a:lnSpc>
              <a:spcBef>
                <a:spcPct val="50000"/>
              </a:spcBef>
              <a:buFontTx/>
              <a:buAutoNum type="arabicPeriod" startAt="2"/>
            </a:pPr>
            <a:r>
              <a:rPr lang="en-GB" altLang="en-US" sz="2500" dirty="0" smtClean="0">
                <a:solidFill>
                  <a:srgbClr val="F80880"/>
                </a:solidFill>
                <a:latin typeface="Comic Sans MS" panose="030F0702030302020204" pitchFamily="66" charset="0"/>
              </a:rPr>
              <a:t>How does the immigration officer try to get his interviewee to ‘prove’ his Britishness?</a:t>
            </a:r>
            <a:endParaRPr lang="en-GB" altLang="en-US" sz="2500" dirty="0">
              <a:solidFill>
                <a:srgbClr val="F808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4870276" y="4629895"/>
            <a:ext cx="1194888" cy="124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624831" y="2035300"/>
            <a:ext cx="5278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https://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  <a:hlinkClick r:id="rId5"/>
              </a:rPr>
              <a:t>www.youtube.com/watch?v=dCk6fSQ21rY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764" y="1268761"/>
            <a:ext cx="11665296" cy="4829802"/>
          </a:xfrm>
          <a:prstGeom prst="rect">
            <a:avLst/>
          </a:prstGeom>
          <a:solidFill>
            <a:schemeClr val="tx1"/>
          </a:solidFill>
          <a:ln w="76200">
            <a:solidFill>
              <a:srgbClr val="F8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34152" y="0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9776" y="1348150"/>
            <a:ext cx="11449272" cy="49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Causes of Racism </a:t>
            </a:r>
            <a:r>
              <a:rPr lang="en-GB" altLang="en-US" sz="24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(pages 52 &amp; 53 of the text book).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5. Explain </a:t>
            </a:r>
            <a:r>
              <a:rPr lang="en-GB" altLang="en-US" sz="2600" dirty="0">
                <a:solidFill>
                  <a:schemeClr val="bg1"/>
                </a:solidFill>
                <a:latin typeface="Comic Sans MS" panose="030F0702030302020204" pitchFamily="66" charset="0"/>
              </a:rPr>
              <a:t>how upbringing can lead to prejudice. Use the following words in your explanation;  </a:t>
            </a:r>
            <a:r>
              <a:rPr lang="en-GB" altLang="en-US" sz="2600" dirty="0">
                <a:solidFill>
                  <a:srgbClr val="FB79BA"/>
                </a:solidFill>
                <a:latin typeface="Comic Sans MS" panose="030F0702030302020204" pitchFamily="66" charset="0"/>
              </a:rPr>
              <a:t>parents;  peers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Extension</a:t>
            </a:r>
            <a:endParaRPr lang="en-GB" altLang="en-US" sz="2600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5a. Explain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briefly what stereotyping is. Make sure you use the following    words in your explanation;  </a:t>
            </a:r>
            <a:r>
              <a:rPr lang="en-GB" altLang="en-US" sz="26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education;  ignorance;  fear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Give an example of a group of people who might be stereotyped.   </a:t>
            </a: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 startAt="7"/>
            </a:pPr>
            <a:endParaRPr lang="en-GB" altLang="en-US" sz="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b. Explain 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scapegoating. In your explanation include the following words; </a:t>
            </a:r>
            <a:r>
              <a:rPr lang="en-GB" altLang="en-US" sz="2600" dirty="0" smtClean="0">
                <a:solidFill>
                  <a:srgbClr val="FA60AD"/>
                </a:solidFill>
                <a:latin typeface="Comic Sans MS" panose="030F0702030302020204" pitchFamily="66" charset="0"/>
              </a:rPr>
              <a:t>blaming;  Nazis;  Jews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</a:p>
          <a:p>
            <a:pPr marL="514350" indent="-514350">
              <a:lnSpc>
                <a:spcPct val="100000"/>
              </a:lnSpc>
              <a:spcBef>
                <a:spcPct val="50000"/>
              </a:spcBef>
              <a:buFontTx/>
              <a:buAutoNum type="arabicPeriod" startAt="7"/>
            </a:pPr>
            <a:endParaRPr lang="en-GB" altLang="en-US" sz="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0938607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261764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82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1764" y="1268761"/>
            <a:ext cx="5649723" cy="4829802"/>
          </a:xfrm>
          <a:prstGeom prst="rect">
            <a:avLst/>
          </a:prstGeom>
          <a:solidFill>
            <a:schemeClr val="tx1"/>
          </a:solidFill>
          <a:ln w="76200">
            <a:solidFill>
              <a:srgbClr val="F8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-34152" y="0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9776" y="1401476"/>
            <a:ext cx="5364596" cy="201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6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Causes of Racism </a:t>
            </a:r>
            <a:r>
              <a:rPr lang="en-GB" altLang="en-US" sz="20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(page 53).</a:t>
            </a:r>
            <a:endParaRPr lang="en-GB" altLang="en-US" sz="9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Explain, using an example of how a bad experience could lead to prejudice.</a:t>
            </a:r>
            <a:endParaRPr lang="en-GB" altLang="en-US" sz="2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0938607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261764" y="188640"/>
            <a:ext cx="985548" cy="102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289028" y="1268761"/>
            <a:ext cx="5649723" cy="4829802"/>
          </a:xfrm>
          <a:prstGeom prst="rect">
            <a:avLst/>
          </a:prstGeom>
          <a:solidFill>
            <a:schemeClr val="tx1"/>
          </a:solidFill>
          <a:ln w="76200">
            <a:solidFill>
              <a:srgbClr val="F808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95587" y="1227228"/>
            <a:ext cx="5436604" cy="4941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4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Effects of Racism </a:t>
            </a:r>
            <a:r>
              <a:rPr lang="en-GB" altLang="en-US" sz="1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(page 53).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7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8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7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 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how prejudice can affect an individual.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 startAt="11"/>
            </a:pPr>
            <a:endParaRPr lang="en-GB" altLang="en-US" sz="9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Tx/>
              <a:buAutoNum type="arabicPeriod" startAt="11"/>
            </a:pPr>
            <a:endParaRPr lang="en-GB" altLang="en-US" sz="1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Give 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examples of where prejudice has affected the following groups of people: </a:t>
            </a:r>
            <a:r>
              <a:rPr lang="en-GB" altLang="en-US" sz="2400" dirty="0">
                <a:solidFill>
                  <a:srgbClr val="FB79BA"/>
                </a:solidFill>
                <a:latin typeface="Comic Sans MS" panose="030F0702030302020204" pitchFamily="66" charset="0"/>
              </a:rPr>
              <a:t>Jews</a:t>
            </a:r>
            <a:r>
              <a:rPr lang="en-GB" altLang="en-US" sz="24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4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 </a:t>
            </a:r>
            <a:endParaRPr lang="en-GB" altLang="en-US" sz="2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4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Extension: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7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7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a. Do 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same for </a:t>
            </a:r>
            <a:r>
              <a:rPr lang="en-GB" altLang="en-US" sz="2400" dirty="0" smtClean="0">
                <a:solidFill>
                  <a:srgbClr val="FB79BA"/>
                </a:solidFill>
                <a:latin typeface="Comic Sans MS" panose="030F0702030302020204" pitchFamily="66" charset="0"/>
              </a:rPr>
              <a:t>Black people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9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8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b.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Explain one of these examples in detail.</a:t>
            </a:r>
            <a:endParaRPr lang="en-GB" altLang="en-U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69776" y="3788492"/>
            <a:ext cx="5652628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en-US" sz="2600" u="sng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Extension: Other Prejudices.</a:t>
            </a:r>
            <a:endParaRPr lang="en-GB" altLang="en-US" sz="2600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GB" altLang="en-US" sz="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None/>
            </a:pPr>
            <a:r>
              <a:rPr lang="en-GB" altLang="en-US" sz="2600" dirty="0">
                <a:solidFill>
                  <a:schemeClr val="bg1"/>
                </a:solidFill>
                <a:latin typeface="Comic Sans MS" panose="030F0702030302020204" pitchFamily="66" charset="0"/>
              </a:rPr>
              <a:t>6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</a:t>
            </a:r>
            <a:r>
              <a:rPr lang="en-GB" altLang="en-US" sz="2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Either as a list or spider diagram note down other types of prejudice.</a:t>
            </a:r>
            <a:endParaRPr lang="en-GB" altLang="en-US" sz="2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54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404664"/>
            <a:ext cx="1218882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ccent SF" pitchFamily="2" charset="0"/>
              </a:rPr>
              <a:t>Religion and Racism</a:t>
            </a:r>
            <a:endParaRPr lang="en-US" sz="6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ccent SF" pitchFamily="2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197868" y="1784359"/>
            <a:ext cx="9793088" cy="274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lnSpc>
                <a:spcPct val="90000"/>
              </a:lnSpc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20000"/>
              </a:spcBef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Review - Exam Questions.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en-GB" altLang="en-US" sz="14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9</a:t>
            </a: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 Give </a:t>
            </a:r>
            <a:r>
              <a:rPr lang="en-GB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two examples of what religious believers would see as </a:t>
            </a:r>
            <a:r>
              <a:rPr lang="en-GB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causes of racism.  </a:t>
            </a:r>
            <a:r>
              <a:rPr lang="en-GB" sz="24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(2 marks).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GB" altLang="en-US" sz="1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10.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Use one Buddhist and one Christian teaching to explain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religious </a:t>
            </a:r>
            <a:r>
              <a:rPr lang="en-GB" altLang="en-US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attitudes to racism.  </a:t>
            </a:r>
            <a:r>
              <a:rPr lang="en-GB" altLang="en-US" sz="2400" i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(5 marks)</a:t>
            </a:r>
            <a:endParaRPr lang="en-GB" altLang="en-US" sz="2400" i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2" descr="https://icq.net.au/wp-content/uploads/2015/07/3545251137_15dcf75e88_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7" t="3880" r="7919" b="3206"/>
          <a:stretch/>
        </p:blipFill>
        <p:spPr bwMode="auto">
          <a:xfrm>
            <a:off x="189755" y="4725144"/>
            <a:ext cx="1826657" cy="189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17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0</TotalTime>
  <Words>433</Words>
  <Application>Microsoft Office PowerPoint</Application>
  <PresentationFormat>Custom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Accent SF</vt:lpstr>
      <vt:lpstr>Arial</vt:lpstr>
      <vt:lpstr>Comic Sans MS</vt:lpstr>
      <vt:lpstr>Euphemia</vt:lpstr>
      <vt:lpstr>Striped Border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2016-02-19T21:46:07Z</dcterms:created>
  <dcterms:modified xsi:type="dcterms:W3CDTF">2019-04-04T08:39:12Z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