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
  </p:notesMasterIdLst>
  <p:sldIdLst>
    <p:sldId id="256" r:id="rId2"/>
    <p:sldId id="257" r:id="rId3"/>
    <p:sldId id="258"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ndy Butler" initials="WB"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97" d="100"/>
          <a:sy n="97" d="100"/>
        </p:scale>
        <p:origin x="294"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1-16T11:49:38.363" idx="1">
    <p:pos x="10" y="10"/>
    <p:text/>
    <p:extLst>
      <p:ext uri="{C676402C-5697-4E1C-873F-D02D1690AC5C}">
        <p15:threadingInfo xmlns:p15="http://schemas.microsoft.com/office/powerpoint/2012/main" timeZoneBias="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6A0BCB-1387-4193-B22C-7E5663109508}" type="datetimeFigureOut">
              <a:rPr lang="en-GB" smtClean="0"/>
              <a:t>27/02/2018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DCCCCB-B367-4390-A665-4E5B6EB4FD47}" type="slidenum">
              <a:rPr lang="en-GB" smtClean="0"/>
              <a:t>‹#›</a:t>
            </a:fld>
            <a:endParaRPr lang="en-GB"/>
          </a:p>
        </p:txBody>
      </p:sp>
    </p:spTree>
    <p:extLst>
      <p:ext uri="{BB962C8B-B14F-4D97-AF65-F5344CB8AC3E}">
        <p14:creationId xmlns:p14="http://schemas.microsoft.com/office/powerpoint/2010/main" val="379660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Six volunteers to come to the front to be the quiz panel. Choose 2 girls with </a:t>
            </a:r>
            <a:r>
              <a:rPr lang="en-GB" smtClean="0"/>
              <a:t>something in common </a:t>
            </a:r>
            <a:r>
              <a:rPr lang="en-GB" dirty="0" smtClean="0"/>
              <a:t>that</a:t>
            </a:r>
            <a:r>
              <a:rPr lang="en-GB" baseline="0" dirty="0" smtClean="0"/>
              <a:t> the others don’t (e.g. blond hair) even if these girls put their hand up to answer the questions ignore them in favour of the others. The rest of the class will make notes on what is happening (see sheet)</a:t>
            </a:r>
            <a:endParaRPr lang="en-GB" dirty="0"/>
          </a:p>
        </p:txBody>
      </p:sp>
      <p:sp>
        <p:nvSpPr>
          <p:cNvPr id="4" name="Slide Number Placeholder 3"/>
          <p:cNvSpPr>
            <a:spLocks noGrp="1"/>
          </p:cNvSpPr>
          <p:nvPr>
            <p:ph type="sldNum" sz="quarter" idx="10"/>
          </p:nvPr>
        </p:nvSpPr>
        <p:spPr/>
        <p:txBody>
          <a:bodyPr/>
          <a:lstStyle/>
          <a:p>
            <a:fld id="{B2DCCCCB-B367-4390-A665-4E5B6EB4FD47}" type="slidenum">
              <a:rPr lang="en-GB" smtClean="0"/>
              <a:t>1</a:t>
            </a:fld>
            <a:endParaRPr lang="en-GB"/>
          </a:p>
        </p:txBody>
      </p:sp>
    </p:spTree>
    <p:extLst>
      <p:ext uri="{BB962C8B-B14F-4D97-AF65-F5344CB8AC3E}">
        <p14:creationId xmlns:p14="http://schemas.microsoft.com/office/powerpoint/2010/main" val="291515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2/27/2018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2/27/2018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2/27/2018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2/27/2018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2/27/2018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2/27/2018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2/27/2018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2/27/2018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2/27/2018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2/27/2018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2/27/2018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2/27/2018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2/27/2018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2/27/2018</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2/27/2018</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comments" Target="../comments/comment1.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29642" y="103031"/>
            <a:ext cx="6784230" cy="1107996"/>
          </a:xfrm>
          <a:prstGeom prst="rect">
            <a:avLst/>
          </a:prstGeom>
          <a:noFill/>
        </p:spPr>
        <p:txBody>
          <a:bodyPr wrap="none" lIns="91440" tIns="45720" rIns="91440" bIns="45720">
            <a:spAutoFit/>
          </a:bodyPr>
          <a:lstStyle/>
          <a:p>
            <a:pPr algn="ctr"/>
            <a:r>
              <a:rPr lang="en-US" sz="6600" b="1" dirty="0" smtClean="0">
                <a:ln w="19050">
                  <a:solidFill>
                    <a:schemeClr val="bg1"/>
                  </a:solidFill>
                  <a:prstDash val="solid"/>
                </a:ln>
                <a:solidFill>
                  <a:schemeClr val="accent6">
                    <a:lumMod val="20000"/>
                    <a:lumOff val="80000"/>
                  </a:schemeClr>
                </a:solidFill>
                <a:effectLst>
                  <a:glow rad="101600">
                    <a:schemeClr val="accent1">
                      <a:satMod val="175000"/>
                      <a:alpha val="40000"/>
                    </a:schemeClr>
                  </a:glow>
                  <a:outerShdw dist="38100" dir="2700000" algn="bl" rotWithShape="0">
                    <a:schemeClr val="accent5"/>
                  </a:outerShdw>
                </a:effectLst>
                <a:latin typeface="Accent SF" pitchFamily="2" charset="0"/>
              </a:rPr>
              <a:t>Social Justice</a:t>
            </a:r>
            <a:endParaRPr lang="en-US" sz="6600" b="1" dirty="0">
              <a:ln w="19050">
                <a:solidFill>
                  <a:schemeClr val="bg1"/>
                </a:solidFill>
                <a:prstDash val="solid"/>
              </a:ln>
              <a:solidFill>
                <a:schemeClr val="accent6">
                  <a:lumMod val="20000"/>
                  <a:lumOff val="80000"/>
                </a:schemeClr>
              </a:solidFill>
              <a:effectLst>
                <a:glow rad="101600">
                  <a:schemeClr val="accent1">
                    <a:satMod val="175000"/>
                    <a:alpha val="40000"/>
                  </a:schemeClr>
                </a:glow>
                <a:outerShdw dist="38100" dir="2700000" algn="bl" rotWithShape="0">
                  <a:schemeClr val="accent5"/>
                </a:outerShdw>
              </a:effectLst>
              <a:latin typeface="Accent SF" pitchFamily="2" charset="0"/>
            </a:endParaRPr>
          </a:p>
        </p:txBody>
      </p:sp>
      <p:sp>
        <p:nvSpPr>
          <p:cNvPr id="5" name="Text Placeholder 2"/>
          <p:cNvSpPr txBox="1">
            <a:spLocks/>
          </p:cNvSpPr>
          <p:nvPr/>
        </p:nvSpPr>
        <p:spPr bwMode="auto">
          <a:xfrm>
            <a:off x="600501" y="1486172"/>
            <a:ext cx="11359678"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96875" indent="-396875" defTabSz="912813" eaLnBrk="0" hangingPunct="0">
              <a:spcBef>
                <a:spcPts val="700"/>
              </a:spcBef>
              <a:buClr>
                <a:srgbClr val="92406E"/>
              </a:buClr>
              <a:buSzPct val="85000"/>
              <a:buFont typeface="Wingdings 2" pitchFamily="18" charset="2"/>
              <a:buChar char=""/>
              <a:defRPr kumimoji="1" sz="3000">
                <a:solidFill>
                  <a:schemeClr val="tx1"/>
                </a:solidFill>
                <a:latin typeface="Corbel" pitchFamily="34" charset="0"/>
              </a:defRPr>
            </a:lvl1pPr>
            <a:lvl2pPr marL="742950" indent="-285750" defTabSz="912813" eaLnBrk="0" hangingPunct="0">
              <a:spcBef>
                <a:spcPct val="20000"/>
              </a:spcBef>
              <a:buClr>
                <a:srgbClr val="D59FBD"/>
              </a:buClr>
              <a:buSzPct val="80000"/>
              <a:buFont typeface="Wingdings" pitchFamily="2" charset="2"/>
              <a:buChar char="l"/>
              <a:defRPr kumimoji="1" sz="2600">
                <a:solidFill>
                  <a:schemeClr val="tx1"/>
                </a:solidFill>
                <a:latin typeface="Corbel" pitchFamily="34" charset="0"/>
              </a:defRPr>
            </a:lvl2pPr>
            <a:lvl3pPr marL="1143000" indent="-228600" defTabSz="912813" eaLnBrk="0" hangingPunct="0">
              <a:spcBef>
                <a:spcPct val="20000"/>
              </a:spcBef>
              <a:buClr>
                <a:srgbClr val="E3BFD3"/>
              </a:buClr>
              <a:buSzPct val="65000"/>
              <a:buFont typeface="Wingdings 2" pitchFamily="18" charset="2"/>
              <a:buChar char=""/>
              <a:defRPr kumimoji="1" sz="2400">
                <a:solidFill>
                  <a:schemeClr val="tx1"/>
                </a:solidFill>
                <a:latin typeface="Corbel" pitchFamily="34" charset="0"/>
              </a:defRPr>
            </a:lvl3pPr>
            <a:lvl4pPr marL="1600200" indent="-228600" defTabSz="912813" eaLnBrk="0" hangingPunct="0">
              <a:spcBef>
                <a:spcPct val="20000"/>
              </a:spcBef>
              <a:buClr>
                <a:srgbClr val="F1DFE9"/>
              </a:buClr>
              <a:buSzPct val="100000"/>
              <a:buFont typeface="Arial" pitchFamily="34" charset="0"/>
              <a:buChar char="•"/>
              <a:defRPr kumimoji="1" sz="2200">
                <a:solidFill>
                  <a:schemeClr val="tx1"/>
                </a:solidFill>
                <a:latin typeface="Corbel" pitchFamily="34" charset="0"/>
              </a:defRPr>
            </a:lvl4pPr>
            <a:lvl5pPr marL="2057400" indent="-228600" defTabSz="912813" eaLnBrk="0" hangingPunct="0">
              <a:spcBef>
                <a:spcPct val="20000"/>
              </a:spcBef>
              <a:buClr>
                <a:srgbClr val="92406E"/>
              </a:buClr>
              <a:buSzPct val="50000"/>
              <a:buFont typeface="Wingdings" pitchFamily="2" charset="2"/>
              <a:buChar char="n"/>
              <a:defRPr kumimoji="1" sz="2000">
                <a:solidFill>
                  <a:schemeClr val="tx1"/>
                </a:solidFill>
                <a:latin typeface="Corbel" pitchFamily="34" charset="0"/>
              </a:defRPr>
            </a:lvl5pPr>
            <a:lvl6pPr marL="2514600" indent="-228600" defTabSz="912813" eaLnBrk="0" fontAlgn="base" hangingPunct="0">
              <a:spcBef>
                <a:spcPct val="20000"/>
              </a:spcBef>
              <a:spcAft>
                <a:spcPct val="0"/>
              </a:spcAft>
              <a:buClr>
                <a:srgbClr val="92406E"/>
              </a:buClr>
              <a:buSzPct val="50000"/>
              <a:buFont typeface="Wingdings" pitchFamily="2" charset="2"/>
              <a:buChar char="n"/>
              <a:defRPr kumimoji="1" sz="2000">
                <a:solidFill>
                  <a:schemeClr val="tx1"/>
                </a:solidFill>
                <a:latin typeface="Corbel" pitchFamily="34" charset="0"/>
              </a:defRPr>
            </a:lvl6pPr>
            <a:lvl7pPr marL="2971800" indent="-228600" defTabSz="912813" eaLnBrk="0" fontAlgn="base" hangingPunct="0">
              <a:spcBef>
                <a:spcPct val="20000"/>
              </a:spcBef>
              <a:spcAft>
                <a:spcPct val="0"/>
              </a:spcAft>
              <a:buClr>
                <a:srgbClr val="92406E"/>
              </a:buClr>
              <a:buSzPct val="50000"/>
              <a:buFont typeface="Wingdings" pitchFamily="2" charset="2"/>
              <a:buChar char="n"/>
              <a:defRPr kumimoji="1" sz="2000">
                <a:solidFill>
                  <a:schemeClr val="tx1"/>
                </a:solidFill>
                <a:latin typeface="Corbel" pitchFamily="34" charset="0"/>
              </a:defRPr>
            </a:lvl7pPr>
            <a:lvl8pPr marL="3429000" indent="-228600" defTabSz="912813" eaLnBrk="0" fontAlgn="base" hangingPunct="0">
              <a:spcBef>
                <a:spcPct val="20000"/>
              </a:spcBef>
              <a:spcAft>
                <a:spcPct val="0"/>
              </a:spcAft>
              <a:buClr>
                <a:srgbClr val="92406E"/>
              </a:buClr>
              <a:buSzPct val="50000"/>
              <a:buFont typeface="Wingdings" pitchFamily="2" charset="2"/>
              <a:buChar char="n"/>
              <a:defRPr kumimoji="1" sz="2000">
                <a:solidFill>
                  <a:schemeClr val="tx1"/>
                </a:solidFill>
                <a:latin typeface="Corbel" pitchFamily="34" charset="0"/>
              </a:defRPr>
            </a:lvl8pPr>
            <a:lvl9pPr marL="3886200" indent="-228600" defTabSz="912813" eaLnBrk="0" fontAlgn="base" hangingPunct="0">
              <a:spcBef>
                <a:spcPct val="20000"/>
              </a:spcBef>
              <a:spcAft>
                <a:spcPct val="0"/>
              </a:spcAft>
              <a:buClr>
                <a:srgbClr val="92406E"/>
              </a:buClr>
              <a:buSzPct val="50000"/>
              <a:buFont typeface="Wingdings" pitchFamily="2" charset="2"/>
              <a:buChar char="n"/>
              <a:defRPr kumimoji="1" sz="2000">
                <a:solidFill>
                  <a:schemeClr val="tx1"/>
                </a:solidFill>
                <a:latin typeface="Corbel" pitchFamily="34" charset="0"/>
              </a:defRPr>
            </a:lvl9pPr>
          </a:lstStyle>
          <a:p>
            <a:pPr marL="0" indent="0" eaLnBrk="1" hangingPunct="1">
              <a:lnSpc>
                <a:spcPct val="90000"/>
              </a:lnSpc>
              <a:spcBef>
                <a:spcPct val="20000"/>
              </a:spcBef>
              <a:buClrTx/>
              <a:buSzTx/>
              <a:buNone/>
            </a:pPr>
            <a:r>
              <a:rPr kumimoji="0" lang="en-GB" altLang="en-US" sz="3200" u="sng" dirty="0">
                <a:latin typeface="Comic Sans MS" pitchFamily="66" charset="0"/>
              </a:rPr>
              <a:t>Key </a:t>
            </a:r>
            <a:r>
              <a:rPr kumimoji="0" lang="en-GB" altLang="en-US" sz="3200" u="sng" dirty="0" smtClean="0">
                <a:latin typeface="Comic Sans MS" pitchFamily="66" charset="0"/>
              </a:rPr>
              <a:t>Question;</a:t>
            </a:r>
            <a:endParaRPr kumimoji="0" lang="en-US" altLang="en-US" sz="3200" u="sng" dirty="0">
              <a:latin typeface="Comic Sans MS" pitchFamily="66" charset="0"/>
            </a:endParaRPr>
          </a:p>
          <a:p>
            <a:pPr eaLnBrk="1" hangingPunct="1">
              <a:lnSpc>
                <a:spcPct val="90000"/>
              </a:lnSpc>
              <a:spcBef>
                <a:spcPct val="20000"/>
              </a:spcBef>
              <a:buClrTx/>
              <a:buSzTx/>
            </a:pPr>
            <a:endParaRPr kumimoji="0" lang="en-GB" altLang="en-US" sz="1000" dirty="0" smtClean="0">
              <a:latin typeface="Comic Sans MS" pitchFamily="66" charset="0"/>
            </a:endParaRPr>
          </a:p>
          <a:p>
            <a:pPr marL="0" indent="0" eaLnBrk="1" hangingPunct="1">
              <a:lnSpc>
                <a:spcPct val="90000"/>
              </a:lnSpc>
              <a:spcBef>
                <a:spcPct val="20000"/>
              </a:spcBef>
              <a:buClrTx/>
              <a:buSzTx/>
              <a:buNone/>
            </a:pPr>
            <a:r>
              <a:rPr kumimoji="0" lang="en-GB" altLang="en-US" sz="3200" dirty="0" smtClean="0">
                <a:latin typeface="Comic Sans MS" pitchFamily="66" charset="0"/>
              </a:rPr>
              <a:t>What is social justice?</a:t>
            </a:r>
            <a:endParaRPr kumimoji="0" lang="en-US" altLang="en-US" sz="3200" dirty="0">
              <a:latin typeface="Comic Sans MS" pitchFamily="66" charset="0"/>
            </a:endParaRPr>
          </a:p>
        </p:txBody>
      </p:sp>
      <p:sp>
        <p:nvSpPr>
          <p:cNvPr id="6" name="Text Placeholder 2"/>
          <p:cNvSpPr txBox="1">
            <a:spLocks/>
          </p:cNvSpPr>
          <p:nvPr/>
        </p:nvSpPr>
        <p:spPr bwMode="auto">
          <a:xfrm>
            <a:off x="600501" y="3190067"/>
            <a:ext cx="11454123" cy="208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96875" indent="-396875" defTabSz="912813" eaLnBrk="0" hangingPunct="0">
              <a:spcBef>
                <a:spcPts val="700"/>
              </a:spcBef>
              <a:buClr>
                <a:srgbClr val="92406E"/>
              </a:buClr>
              <a:buSzPct val="85000"/>
              <a:buFont typeface="Wingdings 2" pitchFamily="18" charset="2"/>
              <a:buChar char=""/>
              <a:defRPr kumimoji="1" sz="3000">
                <a:solidFill>
                  <a:schemeClr val="tx1"/>
                </a:solidFill>
                <a:latin typeface="Corbel" pitchFamily="34" charset="0"/>
              </a:defRPr>
            </a:lvl1pPr>
            <a:lvl2pPr marL="742950" indent="-285750" defTabSz="912813" eaLnBrk="0" hangingPunct="0">
              <a:spcBef>
                <a:spcPct val="20000"/>
              </a:spcBef>
              <a:buClr>
                <a:srgbClr val="D59FBD"/>
              </a:buClr>
              <a:buSzPct val="80000"/>
              <a:buFont typeface="Wingdings" pitchFamily="2" charset="2"/>
              <a:buChar char="l"/>
              <a:defRPr kumimoji="1" sz="2600">
                <a:solidFill>
                  <a:schemeClr val="tx1"/>
                </a:solidFill>
                <a:latin typeface="Corbel" pitchFamily="34" charset="0"/>
              </a:defRPr>
            </a:lvl2pPr>
            <a:lvl3pPr marL="1143000" indent="-228600" defTabSz="912813" eaLnBrk="0" hangingPunct="0">
              <a:spcBef>
                <a:spcPct val="20000"/>
              </a:spcBef>
              <a:buClr>
                <a:srgbClr val="E3BFD3"/>
              </a:buClr>
              <a:buSzPct val="65000"/>
              <a:buFont typeface="Wingdings 2" pitchFamily="18" charset="2"/>
              <a:buChar char=""/>
              <a:defRPr kumimoji="1" sz="2400">
                <a:solidFill>
                  <a:schemeClr val="tx1"/>
                </a:solidFill>
                <a:latin typeface="Corbel" pitchFamily="34" charset="0"/>
              </a:defRPr>
            </a:lvl3pPr>
            <a:lvl4pPr marL="1600200" indent="-228600" defTabSz="912813" eaLnBrk="0" hangingPunct="0">
              <a:spcBef>
                <a:spcPct val="20000"/>
              </a:spcBef>
              <a:buClr>
                <a:srgbClr val="F1DFE9"/>
              </a:buClr>
              <a:buSzPct val="100000"/>
              <a:buFont typeface="Arial" pitchFamily="34" charset="0"/>
              <a:buChar char="•"/>
              <a:defRPr kumimoji="1" sz="2200">
                <a:solidFill>
                  <a:schemeClr val="tx1"/>
                </a:solidFill>
                <a:latin typeface="Corbel" pitchFamily="34" charset="0"/>
              </a:defRPr>
            </a:lvl4pPr>
            <a:lvl5pPr marL="2057400" indent="-228600" defTabSz="912813" eaLnBrk="0" hangingPunct="0">
              <a:spcBef>
                <a:spcPct val="20000"/>
              </a:spcBef>
              <a:buClr>
                <a:srgbClr val="92406E"/>
              </a:buClr>
              <a:buSzPct val="50000"/>
              <a:buFont typeface="Wingdings" pitchFamily="2" charset="2"/>
              <a:buChar char="n"/>
              <a:defRPr kumimoji="1" sz="2000">
                <a:solidFill>
                  <a:schemeClr val="tx1"/>
                </a:solidFill>
                <a:latin typeface="Corbel" pitchFamily="34" charset="0"/>
              </a:defRPr>
            </a:lvl5pPr>
            <a:lvl6pPr marL="2514600" indent="-228600" defTabSz="912813" eaLnBrk="0" fontAlgn="base" hangingPunct="0">
              <a:spcBef>
                <a:spcPct val="20000"/>
              </a:spcBef>
              <a:spcAft>
                <a:spcPct val="0"/>
              </a:spcAft>
              <a:buClr>
                <a:srgbClr val="92406E"/>
              </a:buClr>
              <a:buSzPct val="50000"/>
              <a:buFont typeface="Wingdings" pitchFamily="2" charset="2"/>
              <a:buChar char="n"/>
              <a:defRPr kumimoji="1" sz="2000">
                <a:solidFill>
                  <a:schemeClr val="tx1"/>
                </a:solidFill>
                <a:latin typeface="Corbel" pitchFamily="34" charset="0"/>
              </a:defRPr>
            </a:lvl6pPr>
            <a:lvl7pPr marL="2971800" indent="-228600" defTabSz="912813" eaLnBrk="0" fontAlgn="base" hangingPunct="0">
              <a:spcBef>
                <a:spcPct val="20000"/>
              </a:spcBef>
              <a:spcAft>
                <a:spcPct val="0"/>
              </a:spcAft>
              <a:buClr>
                <a:srgbClr val="92406E"/>
              </a:buClr>
              <a:buSzPct val="50000"/>
              <a:buFont typeface="Wingdings" pitchFamily="2" charset="2"/>
              <a:buChar char="n"/>
              <a:defRPr kumimoji="1" sz="2000">
                <a:solidFill>
                  <a:schemeClr val="tx1"/>
                </a:solidFill>
                <a:latin typeface="Corbel" pitchFamily="34" charset="0"/>
              </a:defRPr>
            </a:lvl7pPr>
            <a:lvl8pPr marL="3429000" indent="-228600" defTabSz="912813" eaLnBrk="0" fontAlgn="base" hangingPunct="0">
              <a:spcBef>
                <a:spcPct val="20000"/>
              </a:spcBef>
              <a:spcAft>
                <a:spcPct val="0"/>
              </a:spcAft>
              <a:buClr>
                <a:srgbClr val="92406E"/>
              </a:buClr>
              <a:buSzPct val="50000"/>
              <a:buFont typeface="Wingdings" pitchFamily="2" charset="2"/>
              <a:buChar char="n"/>
              <a:defRPr kumimoji="1" sz="2000">
                <a:solidFill>
                  <a:schemeClr val="tx1"/>
                </a:solidFill>
                <a:latin typeface="Corbel" pitchFamily="34" charset="0"/>
              </a:defRPr>
            </a:lvl8pPr>
            <a:lvl9pPr marL="3886200" indent="-228600" defTabSz="912813" eaLnBrk="0" fontAlgn="base" hangingPunct="0">
              <a:spcBef>
                <a:spcPct val="20000"/>
              </a:spcBef>
              <a:spcAft>
                <a:spcPct val="0"/>
              </a:spcAft>
              <a:buClr>
                <a:srgbClr val="92406E"/>
              </a:buClr>
              <a:buSzPct val="50000"/>
              <a:buFont typeface="Wingdings" pitchFamily="2" charset="2"/>
              <a:buChar char="n"/>
              <a:defRPr kumimoji="1" sz="2000">
                <a:solidFill>
                  <a:schemeClr val="tx1"/>
                </a:solidFill>
                <a:latin typeface="Corbel" pitchFamily="34" charset="0"/>
              </a:defRPr>
            </a:lvl9pPr>
          </a:lstStyle>
          <a:p>
            <a:pPr marL="0" indent="0" eaLnBrk="1" hangingPunct="1">
              <a:lnSpc>
                <a:spcPct val="90000"/>
              </a:lnSpc>
              <a:spcBef>
                <a:spcPct val="20000"/>
              </a:spcBef>
              <a:buClrTx/>
              <a:buSzTx/>
              <a:buNone/>
            </a:pPr>
            <a:r>
              <a:rPr kumimoji="0" lang="en-GB" altLang="en-US" sz="3200" u="sng" dirty="0" smtClean="0">
                <a:latin typeface="Comic Sans MS" pitchFamily="66" charset="0"/>
              </a:rPr>
              <a:t>Starter – volunteers needed!</a:t>
            </a:r>
            <a:endParaRPr kumimoji="0" lang="en-US" altLang="en-US" sz="3200" u="sng" dirty="0">
              <a:latin typeface="Comic Sans MS" pitchFamily="66" charset="0"/>
            </a:endParaRPr>
          </a:p>
          <a:p>
            <a:pPr eaLnBrk="1" hangingPunct="1">
              <a:lnSpc>
                <a:spcPct val="90000"/>
              </a:lnSpc>
              <a:spcBef>
                <a:spcPct val="20000"/>
              </a:spcBef>
              <a:buClrTx/>
              <a:buSzTx/>
            </a:pPr>
            <a:endParaRPr kumimoji="0" lang="en-GB" altLang="en-US" sz="1000" dirty="0" smtClean="0">
              <a:latin typeface="Comic Sans MS" pitchFamily="66" charset="0"/>
            </a:endParaRPr>
          </a:p>
          <a:p>
            <a:pPr marL="0" indent="0" eaLnBrk="1" hangingPunct="1">
              <a:lnSpc>
                <a:spcPct val="90000"/>
              </a:lnSpc>
              <a:spcBef>
                <a:spcPct val="20000"/>
              </a:spcBef>
              <a:buClrTx/>
              <a:buSzTx/>
              <a:buNone/>
            </a:pPr>
            <a:r>
              <a:rPr kumimoji="0" lang="en-US" altLang="en-US" sz="3200" dirty="0" smtClean="0">
                <a:latin typeface="Comic Sans MS" pitchFamily="66" charset="0"/>
              </a:rPr>
              <a:t>Quiz time!  </a:t>
            </a:r>
            <a:endParaRPr kumimoji="0" lang="en-US" altLang="en-US" sz="3200" dirty="0">
              <a:latin typeface="Comic Sans MS" pitchFamily="66" charset="0"/>
            </a:endParaRPr>
          </a:p>
        </p:txBody>
      </p:sp>
      <p:sp>
        <p:nvSpPr>
          <p:cNvPr id="7" name="Text Placeholder 2"/>
          <p:cNvSpPr txBox="1">
            <a:spLocks/>
          </p:cNvSpPr>
          <p:nvPr/>
        </p:nvSpPr>
        <p:spPr bwMode="auto">
          <a:xfrm>
            <a:off x="423081" y="4987053"/>
            <a:ext cx="11584320" cy="2266731"/>
          </a:xfrm>
          <a:prstGeom prst="rect">
            <a:avLst/>
          </a:prstGeom>
          <a:noFill/>
          <a:ln w="9525">
            <a:noFill/>
            <a:miter lim="800000"/>
            <a:headEnd/>
            <a:tailEnd/>
          </a:ln>
        </p:spPr>
        <p:txBody>
          <a:bodyPr/>
          <a:lstStyle/>
          <a:p>
            <a:pPr marL="396875" indent="-396875" defTabSz="912813" fontAlgn="auto">
              <a:lnSpc>
                <a:spcPct val="90000"/>
              </a:lnSpc>
              <a:spcBef>
                <a:spcPct val="20000"/>
              </a:spcBef>
              <a:spcAft>
                <a:spcPts val="0"/>
              </a:spcAft>
              <a:defRPr/>
            </a:pPr>
            <a:r>
              <a:rPr lang="en-GB" sz="2200" u="sng" dirty="0" smtClean="0">
                <a:latin typeface="Comic Sans MS" pitchFamily="66" charset="0"/>
              </a:rPr>
              <a:t>DLOs;</a:t>
            </a:r>
          </a:p>
          <a:p>
            <a:pPr marL="396875" indent="-396875" defTabSz="912813" fontAlgn="auto">
              <a:lnSpc>
                <a:spcPct val="90000"/>
              </a:lnSpc>
              <a:spcBef>
                <a:spcPct val="20000"/>
              </a:spcBef>
              <a:spcAft>
                <a:spcPts val="0"/>
              </a:spcAft>
              <a:defRPr/>
            </a:pPr>
            <a:endParaRPr lang="en-US" sz="400" u="sng" dirty="0">
              <a:latin typeface="Comic Sans MS" pitchFamily="66" charset="0"/>
            </a:endParaRPr>
          </a:p>
          <a:p>
            <a:pPr marL="396875" indent="-396875" defTabSz="912813" fontAlgn="auto">
              <a:lnSpc>
                <a:spcPct val="90000"/>
              </a:lnSpc>
              <a:spcBef>
                <a:spcPct val="20000"/>
              </a:spcBef>
              <a:spcAft>
                <a:spcPts val="0"/>
              </a:spcAft>
              <a:buFontTx/>
              <a:buBlip>
                <a:blip r:embed="rId3"/>
              </a:buBlip>
              <a:defRPr/>
            </a:pPr>
            <a:r>
              <a:rPr lang="en-GB" sz="2300" dirty="0" smtClean="0">
                <a:latin typeface="Comic Sans MS" pitchFamily="66" charset="0"/>
              </a:rPr>
              <a:t>To understand the term ‘social justice’.</a:t>
            </a:r>
          </a:p>
          <a:p>
            <a:pPr marL="396875" indent="-396875" defTabSz="912813" fontAlgn="auto">
              <a:lnSpc>
                <a:spcPct val="90000"/>
              </a:lnSpc>
              <a:spcBef>
                <a:spcPct val="20000"/>
              </a:spcBef>
              <a:spcAft>
                <a:spcPts val="0"/>
              </a:spcAft>
              <a:buFontTx/>
              <a:buBlip>
                <a:blip r:embed="rId3"/>
              </a:buBlip>
              <a:defRPr/>
            </a:pPr>
            <a:endParaRPr lang="en-GB" sz="400" dirty="0" smtClean="0">
              <a:latin typeface="Comic Sans MS" pitchFamily="66" charset="0"/>
            </a:endParaRPr>
          </a:p>
          <a:p>
            <a:pPr marL="396875" indent="-396875" defTabSz="912813" fontAlgn="auto">
              <a:lnSpc>
                <a:spcPct val="90000"/>
              </a:lnSpc>
              <a:spcBef>
                <a:spcPct val="20000"/>
              </a:spcBef>
              <a:spcAft>
                <a:spcPts val="0"/>
              </a:spcAft>
              <a:buFontTx/>
              <a:buBlip>
                <a:blip r:embed="rId3"/>
              </a:buBlip>
              <a:defRPr/>
            </a:pPr>
            <a:r>
              <a:rPr lang="en-GB" sz="2300" dirty="0" smtClean="0">
                <a:latin typeface="Comic Sans MS" pitchFamily="66" charset="0"/>
              </a:rPr>
              <a:t>To show links between social justice and equality.</a:t>
            </a:r>
          </a:p>
          <a:p>
            <a:pPr marL="396875" indent="-396875" defTabSz="912813" fontAlgn="auto">
              <a:lnSpc>
                <a:spcPct val="90000"/>
              </a:lnSpc>
              <a:spcBef>
                <a:spcPct val="20000"/>
              </a:spcBef>
              <a:spcAft>
                <a:spcPts val="0"/>
              </a:spcAft>
              <a:buFontTx/>
              <a:buBlip>
                <a:blip r:embed="rId3"/>
              </a:buBlip>
              <a:defRPr/>
            </a:pPr>
            <a:endParaRPr lang="en-GB" sz="400" dirty="0" smtClean="0">
              <a:latin typeface="Comic Sans MS" pitchFamily="66" charset="0"/>
            </a:endParaRPr>
          </a:p>
          <a:p>
            <a:pPr marL="396875" indent="-396875" defTabSz="912813" fontAlgn="auto">
              <a:lnSpc>
                <a:spcPct val="90000"/>
              </a:lnSpc>
              <a:spcBef>
                <a:spcPct val="20000"/>
              </a:spcBef>
              <a:spcAft>
                <a:spcPts val="0"/>
              </a:spcAft>
              <a:buFontTx/>
              <a:buBlip>
                <a:blip r:embed="rId3"/>
              </a:buBlip>
              <a:defRPr/>
            </a:pPr>
            <a:r>
              <a:rPr lang="en-GB" sz="2300" dirty="0" smtClean="0">
                <a:latin typeface="Comic Sans MS" pitchFamily="66" charset="0"/>
              </a:rPr>
              <a:t>To evaluate the importance of social justice.</a:t>
            </a:r>
            <a:endParaRPr lang="en-US" sz="2300" dirty="0">
              <a:latin typeface="Comic Sans MS" pitchFamily="66" charset="0"/>
            </a:endParaRPr>
          </a:p>
        </p:txBody>
      </p:sp>
      <p:pic>
        <p:nvPicPr>
          <p:cNvPr id="1026" name="Picture 2" descr="http://wvum.org/images/uploads/article/ccfbd298eb66218ebcd4a4776e1ad36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9066" y="4885899"/>
            <a:ext cx="2710589" cy="19721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https://fasab.files.wordpress.com/2013/06/quiz-6.png?w=245&amp;h=3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67431" y="1693962"/>
            <a:ext cx="2000904" cy="2441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725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bwMode="auto">
          <a:xfrm>
            <a:off x="283333" y="2304378"/>
            <a:ext cx="1167684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96875" indent="-396875" defTabSz="912813" eaLnBrk="0" hangingPunct="0">
              <a:spcBef>
                <a:spcPts val="700"/>
              </a:spcBef>
              <a:buClr>
                <a:srgbClr val="92406E"/>
              </a:buClr>
              <a:buSzPct val="85000"/>
              <a:buFont typeface="Wingdings 2" pitchFamily="18" charset="2"/>
              <a:buChar char=""/>
              <a:defRPr kumimoji="1" sz="3000">
                <a:solidFill>
                  <a:schemeClr val="tx1"/>
                </a:solidFill>
                <a:latin typeface="Corbel" pitchFamily="34" charset="0"/>
              </a:defRPr>
            </a:lvl1pPr>
            <a:lvl2pPr marL="742950" indent="-285750" defTabSz="912813" eaLnBrk="0" hangingPunct="0">
              <a:spcBef>
                <a:spcPct val="20000"/>
              </a:spcBef>
              <a:buClr>
                <a:srgbClr val="D59FBD"/>
              </a:buClr>
              <a:buSzPct val="80000"/>
              <a:buFont typeface="Wingdings" pitchFamily="2" charset="2"/>
              <a:buChar char="l"/>
              <a:defRPr kumimoji="1" sz="2600">
                <a:solidFill>
                  <a:schemeClr val="tx1"/>
                </a:solidFill>
                <a:latin typeface="Corbel" pitchFamily="34" charset="0"/>
              </a:defRPr>
            </a:lvl2pPr>
            <a:lvl3pPr marL="1143000" indent="-228600" defTabSz="912813" eaLnBrk="0" hangingPunct="0">
              <a:spcBef>
                <a:spcPct val="20000"/>
              </a:spcBef>
              <a:buClr>
                <a:srgbClr val="E3BFD3"/>
              </a:buClr>
              <a:buSzPct val="65000"/>
              <a:buFont typeface="Wingdings 2" pitchFamily="18" charset="2"/>
              <a:buChar char=""/>
              <a:defRPr kumimoji="1" sz="2400">
                <a:solidFill>
                  <a:schemeClr val="tx1"/>
                </a:solidFill>
                <a:latin typeface="Corbel" pitchFamily="34" charset="0"/>
              </a:defRPr>
            </a:lvl3pPr>
            <a:lvl4pPr marL="1600200" indent="-228600" defTabSz="912813" eaLnBrk="0" hangingPunct="0">
              <a:spcBef>
                <a:spcPct val="20000"/>
              </a:spcBef>
              <a:buClr>
                <a:srgbClr val="F1DFE9"/>
              </a:buClr>
              <a:buSzPct val="100000"/>
              <a:buFont typeface="Arial" pitchFamily="34" charset="0"/>
              <a:buChar char="•"/>
              <a:defRPr kumimoji="1" sz="2200">
                <a:solidFill>
                  <a:schemeClr val="tx1"/>
                </a:solidFill>
                <a:latin typeface="Corbel" pitchFamily="34" charset="0"/>
              </a:defRPr>
            </a:lvl4pPr>
            <a:lvl5pPr marL="2057400" indent="-228600" defTabSz="912813" eaLnBrk="0" hangingPunct="0">
              <a:spcBef>
                <a:spcPct val="20000"/>
              </a:spcBef>
              <a:buClr>
                <a:srgbClr val="92406E"/>
              </a:buClr>
              <a:buSzPct val="50000"/>
              <a:buFont typeface="Wingdings" pitchFamily="2" charset="2"/>
              <a:buChar char="n"/>
              <a:defRPr kumimoji="1" sz="2000">
                <a:solidFill>
                  <a:schemeClr val="tx1"/>
                </a:solidFill>
                <a:latin typeface="Corbel" pitchFamily="34" charset="0"/>
              </a:defRPr>
            </a:lvl5pPr>
            <a:lvl6pPr marL="2514600" indent="-228600" defTabSz="912813" eaLnBrk="0" fontAlgn="base" hangingPunct="0">
              <a:spcBef>
                <a:spcPct val="20000"/>
              </a:spcBef>
              <a:spcAft>
                <a:spcPct val="0"/>
              </a:spcAft>
              <a:buClr>
                <a:srgbClr val="92406E"/>
              </a:buClr>
              <a:buSzPct val="50000"/>
              <a:buFont typeface="Wingdings" pitchFamily="2" charset="2"/>
              <a:buChar char="n"/>
              <a:defRPr kumimoji="1" sz="2000">
                <a:solidFill>
                  <a:schemeClr val="tx1"/>
                </a:solidFill>
                <a:latin typeface="Corbel" pitchFamily="34" charset="0"/>
              </a:defRPr>
            </a:lvl6pPr>
            <a:lvl7pPr marL="2971800" indent="-228600" defTabSz="912813" eaLnBrk="0" fontAlgn="base" hangingPunct="0">
              <a:spcBef>
                <a:spcPct val="20000"/>
              </a:spcBef>
              <a:spcAft>
                <a:spcPct val="0"/>
              </a:spcAft>
              <a:buClr>
                <a:srgbClr val="92406E"/>
              </a:buClr>
              <a:buSzPct val="50000"/>
              <a:buFont typeface="Wingdings" pitchFamily="2" charset="2"/>
              <a:buChar char="n"/>
              <a:defRPr kumimoji="1" sz="2000">
                <a:solidFill>
                  <a:schemeClr val="tx1"/>
                </a:solidFill>
                <a:latin typeface="Corbel" pitchFamily="34" charset="0"/>
              </a:defRPr>
            </a:lvl7pPr>
            <a:lvl8pPr marL="3429000" indent="-228600" defTabSz="912813" eaLnBrk="0" fontAlgn="base" hangingPunct="0">
              <a:spcBef>
                <a:spcPct val="20000"/>
              </a:spcBef>
              <a:spcAft>
                <a:spcPct val="0"/>
              </a:spcAft>
              <a:buClr>
                <a:srgbClr val="92406E"/>
              </a:buClr>
              <a:buSzPct val="50000"/>
              <a:buFont typeface="Wingdings" pitchFamily="2" charset="2"/>
              <a:buChar char="n"/>
              <a:defRPr kumimoji="1" sz="2000">
                <a:solidFill>
                  <a:schemeClr val="tx1"/>
                </a:solidFill>
                <a:latin typeface="Corbel" pitchFamily="34" charset="0"/>
              </a:defRPr>
            </a:lvl8pPr>
            <a:lvl9pPr marL="3886200" indent="-228600" defTabSz="912813" eaLnBrk="0" fontAlgn="base" hangingPunct="0">
              <a:spcBef>
                <a:spcPct val="20000"/>
              </a:spcBef>
              <a:spcAft>
                <a:spcPct val="0"/>
              </a:spcAft>
              <a:buClr>
                <a:srgbClr val="92406E"/>
              </a:buClr>
              <a:buSzPct val="50000"/>
              <a:buFont typeface="Wingdings" pitchFamily="2" charset="2"/>
              <a:buChar char="n"/>
              <a:defRPr kumimoji="1" sz="2000">
                <a:solidFill>
                  <a:schemeClr val="tx1"/>
                </a:solidFill>
                <a:latin typeface="Corbel" pitchFamily="34" charset="0"/>
              </a:defRPr>
            </a:lvl9pPr>
          </a:lstStyle>
          <a:p>
            <a:pPr marL="0" indent="0" eaLnBrk="1" hangingPunct="1">
              <a:lnSpc>
                <a:spcPct val="90000"/>
              </a:lnSpc>
              <a:spcBef>
                <a:spcPct val="20000"/>
              </a:spcBef>
              <a:buClrTx/>
              <a:buSzTx/>
              <a:buNone/>
            </a:pPr>
            <a:r>
              <a:rPr kumimoji="0" lang="en-GB" altLang="en-US" sz="2800" u="sng" dirty="0" smtClean="0">
                <a:latin typeface="Comic Sans MS" pitchFamily="66" charset="0"/>
              </a:rPr>
              <a:t>Things to do;</a:t>
            </a:r>
            <a:endParaRPr kumimoji="0" lang="en-US" altLang="en-US" sz="2800" u="sng" dirty="0">
              <a:latin typeface="Comic Sans MS" pitchFamily="66" charset="0"/>
            </a:endParaRPr>
          </a:p>
          <a:p>
            <a:pPr eaLnBrk="1" hangingPunct="1">
              <a:lnSpc>
                <a:spcPct val="90000"/>
              </a:lnSpc>
              <a:spcBef>
                <a:spcPct val="20000"/>
              </a:spcBef>
              <a:buClrTx/>
              <a:buSzTx/>
            </a:pPr>
            <a:endParaRPr kumimoji="0" lang="en-GB" altLang="en-US" sz="900" dirty="0" smtClean="0">
              <a:latin typeface="Comic Sans MS" pitchFamily="66" charset="0"/>
            </a:endParaRPr>
          </a:p>
          <a:p>
            <a:pPr marL="0" indent="0" eaLnBrk="1" hangingPunct="1">
              <a:lnSpc>
                <a:spcPct val="90000"/>
              </a:lnSpc>
              <a:spcBef>
                <a:spcPct val="20000"/>
              </a:spcBef>
              <a:buClrTx/>
              <a:buSzTx/>
              <a:buNone/>
            </a:pPr>
            <a:r>
              <a:rPr kumimoji="0" lang="en-GB" altLang="en-US" sz="2800" dirty="0" smtClean="0">
                <a:latin typeface="Comic Sans MS" pitchFamily="66" charset="0"/>
              </a:rPr>
              <a:t>Note down a definition of social justice.</a:t>
            </a:r>
          </a:p>
          <a:p>
            <a:pPr marL="0" indent="0" eaLnBrk="1" hangingPunct="1">
              <a:lnSpc>
                <a:spcPct val="90000"/>
              </a:lnSpc>
              <a:spcBef>
                <a:spcPct val="20000"/>
              </a:spcBef>
              <a:buClrTx/>
              <a:buSzTx/>
              <a:buNone/>
            </a:pPr>
            <a:endParaRPr kumimoji="0" lang="en-US" altLang="en-US" sz="2800" dirty="0">
              <a:latin typeface="Comic Sans MS" pitchFamily="66" charset="0"/>
            </a:endParaRPr>
          </a:p>
        </p:txBody>
      </p:sp>
      <p:sp>
        <p:nvSpPr>
          <p:cNvPr id="4" name="Rectangle 3"/>
          <p:cNvSpPr/>
          <p:nvPr/>
        </p:nvSpPr>
        <p:spPr>
          <a:xfrm>
            <a:off x="2729642" y="103031"/>
            <a:ext cx="6784230" cy="1107996"/>
          </a:xfrm>
          <a:prstGeom prst="rect">
            <a:avLst/>
          </a:prstGeom>
          <a:noFill/>
        </p:spPr>
        <p:txBody>
          <a:bodyPr wrap="none" lIns="91440" tIns="45720" rIns="91440" bIns="45720">
            <a:spAutoFit/>
          </a:bodyPr>
          <a:lstStyle/>
          <a:p>
            <a:pPr algn="ctr"/>
            <a:r>
              <a:rPr lang="en-US" sz="6600" b="1" dirty="0" smtClean="0">
                <a:ln w="19050">
                  <a:solidFill>
                    <a:schemeClr val="bg1"/>
                  </a:solidFill>
                  <a:prstDash val="solid"/>
                </a:ln>
                <a:solidFill>
                  <a:schemeClr val="accent6">
                    <a:lumMod val="20000"/>
                    <a:lumOff val="80000"/>
                  </a:schemeClr>
                </a:solidFill>
                <a:effectLst>
                  <a:glow rad="101600">
                    <a:schemeClr val="accent1">
                      <a:satMod val="175000"/>
                      <a:alpha val="40000"/>
                    </a:schemeClr>
                  </a:glow>
                  <a:outerShdw dist="38100" dir="2700000" algn="bl" rotWithShape="0">
                    <a:schemeClr val="accent5"/>
                  </a:outerShdw>
                </a:effectLst>
                <a:latin typeface="Accent SF" pitchFamily="2" charset="0"/>
              </a:rPr>
              <a:t>Social Justice</a:t>
            </a:r>
            <a:endParaRPr lang="en-US" sz="6600" b="1" dirty="0">
              <a:ln w="19050">
                <a:solidFill>
                  <a:schemeClr val="bg1"/>
                </a:solidFill>
                <a:prstDash val="solid"/>
              </a:ln>
              <a:solidFill>
                <a:schemeClr val="accent6">
                  <a:lumMod val="20000"/>
                  <a:lumOff val="80000"/>
                </a:schemeClr>
              </a:solidFill>
              <a:effectLst>
                <a:glow rad="101600">
                  <a:schemeClr val="accent1">
                    <a:satMod val="175000"/>
                    <a:alpha val="40000"/>
                  </a:schemeClr>
                </a:glow>
                <a:outerShdw dist="38100" dir="2700000" algn="bl" rotWithShape="0">
                  <a:schemeClr val="accent5"/>
                </a:outerShdw>
              </a:effectLst>
              <a:latin typeface="Accent SF" pitchFamily="2" charset="0"/>
            </a:endParaRPr>
          </a:p>
        </p:txBody>
      </p:sp>
      <p:sp>
        <p:nvSpPr>
          <p:cNvPr id="5" name="Rectangle 4"/>
          <p:cNvSpPr/>
          <p:nvPr/>
        </p:nvSpPr>
        <p:spPr>
          <a:xfrm>
            <a:off x="217464" y="3733128"/>
            <a:ext cx="11808582" cy="2985433"/>
          </a:xfrm>
          <a:prstGeom prst="rect">
            <a:avLst/>
          </a:prstGeom>
        </p:spPr>
        <p:txBody>
          <a:bodyPr wrap="square">
            <a:spAutoFit/>
          </a:bodyPr>
          <a:lstStyle/>
          <a:p>
            <a:pPr marL="514350" lvl="0" indent="-514350">
              <a:buAutoNum type="arabicPeriod"/>
            </a:pPr>
            <a:r>
              <a:rPr lang="en-GB" sz="2800" dirty="0" smtClean="0">
                <a:latin typeface="Comic Sans MS" panose="030F0702030302020204" pitchFamily="66" charset="0"/>
              </a:rPr>
              <a:t>List </a:t>
            </a:r>
            <a:r>
              <a:rPr lang="en-GB" sz="2800" dirty="0">
                <a:latin typeface="Comic Sans MS" panose="030F0702030302020204" pitchFamily="66" charset="0"/>
              </a:rPr>
              <a:t>or complete a mind map of things happening in the community </a:t>
            </a:r>
            <a:endParaRPr lang="en-GB" sz="2800" dirty="0" smtClean="0">
              <a:latin typeface="Comic Sans MS" panose="030F0702030302020204" pitchFamily="66" charset="0"/>
            </a:endParaRPr>
          </a:p>
          <a:p>
            <a:pPr lvl="0"/>
            <a:r>
              <a:rPr lang="en-GB" sz="2800" dirty="0" smtClean="0">
                <a:latin typeface="Comic Sans MS" panose="030F0702030302020204" pitchFamily="66" charset="0"/>
              </a:rPr>
              <a:t>     that </a:t>
            </a:r>
            <a:r>
              <a:rPr lang="en-GB" sz="2800" dirty="0">
                <a:latin typeface="Comic Sans MS" panose="030F0702030302020204" pitchFamily="66" charset="0"/>
              </a:rPr>
              <a:t>you consider wrong, unjust, unfair, and unkind</a:t>
            </a:r>
            <a:r>
              <a:rPr lang="en-GB" sz="2800" dirty="0" smtClean="0">
                <a:latin typeface="Comic Sans MS" panose="030F0702030302020204" pitchFamily="66" charset="0"/>
              </a:rPr>
              <a:t>.</a:t>
            </a:r>
          </a:p>
          <a:p>
            <a:pPr lvl="0"/>
            <a:endParaRPr lang="en-GB" sz="1000" dirty="0" smtClean="0">
              <a:latin typeface="Comic Sans MS" panose="030F0702030302020204" pitchFamily="66" charset="0"/>
            </a:endParaRPr>
          </a:p>
          <a:p>
            <a:pPr lvl="0"/>
            <a:r>
              <a:rPr lang="en-GB" sz="2800" dirty="0" smtClean="0">
                <a:latin typeface="Comic Sans MS" panose="030F0702030302020204" pitchFamily="66" charset="0"/>
              </a:rPr>
              <a:t>2. Choose one example of injustice from your list/spider diagram and </a:t>
            </a:r>
          </a:p>
          <a:p>
            <a:pPr lvl="0"/>
            <a:r>
              <a:rPr lang="en-GB" sz="2800" dirty="0">
                <a:latin typeface="Comic Sans MS" panose="030F0702030302020204" pitchFamily="66" charset="0"/>
              </a:rPr>
              <a:t> </a:t>
            </a:r>
            <a:r>
              <a:rPr lang="en-GB" sz="2800" dirty="0" smtClean="0">
                <a:latin typeface="Comic Sans MS" panose="030F0702030302020204" pitchFamily="66" charset="0"/>
              </a:rPr>
              <a:t>   explain two reasons why it is wrong?  </a:t>
            </a:r>
          </a:p>
          <a:p>
            <a:pPr lvl="0"/>
            <a:endParaRPr lang="en-GB" sz="1000" dirty="0">
              <a:latin typeface="Comic Sans MS" panose="030F0702030302020204" pitchFamily="66" charset="0"/>
            </a:endParaRPr>
          </a:p>
          <a:p>
            <a:pPr lvl="0"/>
            <a:r>
              <a:rPr lang="en-GB" sz="2800" dirty="0">
                <a:latin typeface="Comic Sans MS" panose="030F0702030302020204" pitchFamily="66" charset="0"/>
              </a:rPr>
              <a:t>3</a:t>
            </a:r>
            <a:r>
              <a:rPr lang="en-GB" sz="2800" dirty="0" smtClean="0">
                <a:latin typeface="Comic Sans MS" panose="030F0702030302020204" pitchFamily="66" charset="0"/>
              </a:rPr>
              <a:t>. Choose </a:t>
            </a:r>
            <a:r>
              <a:rPr lang="en-GB" sz="2800" dirty="0">
                <a:latin typeface="Comic Sans MS" panose="030F0702030302020204" pitchFamily="66" charset="0"/>
              </a:rPr>
              <a:t>an issue from your mind map or list and give suggestions for </a:t>
            </a:r>
            <a:endParaRPr lang="en-GB" sz="2800" dirty="0" smtClean="0">
              <a:latin typeface="Comic Sans MS" panose="030F0702030302020204" pitchFamily="66" charset="0"/>
            </a:endParaRPr>
          </a:p>
          <a:p>
            <a:pPr lvl="0"/>
            <a:r>
              <a:rPr lang="en-GB" sz="2800" dirty="0">
                <a:latin typeface="Comic Sans MS" panose="030F0702030302020204" pitchFamily="66" charset="0"/>
              </a:rPr>
              <a:t> </a:t>
            </a:r>
            <a:r>
              <a:rPr lang="en-GB" sz="2800" dirty="0" smtClean="0">
                <a:latin typeface="Comic Sans MS" panose="030F0702030302020204" pitchFamily="66" charset="0"/>
              </a:rPr>
              <a:t>   what </a:t>
            </a:r>
            <a:r>
              <a:rPr lang="en-GB" sz="2800" dirty="0">
                <a:latin typeface="Comic Sans MS" panose="030F0702030302020204" pitchFamily="66" charset="0"/>
              </a:rPr>
              <a:t>someone could do to improve the situation. </a:t>
            </a:r>
          </a:p>
        </p:txBody>
      </p:sp>
      <p:pic>
        <p:nvPicPr>
          <p:cNvPr id="6" name="Picture 5" descr="http://www.unitetheunion.org/uploaded/standard-content/Equalities11-2590.jpg"/>
          <p:cNvPicPr/>
          <p:nvPr/>
        </p:nvPicPr>
        <p:blipFill rotWithShape="1">
          <a:blip r:embed="rId2" cstate="print">
            <a:extLst>
              <a:ext uri="{28A0092B-C50C-407E-A947-70E740481C1C}">
                <a14:useLocalDpi xmlns:a14="http://schemas.microsoft.com/office/drawing/2010/main" val="0"/>
              </a:ext>
            </a:extLst>
          </a:blip>
          <a:srcRect t="988" b="-1"/>
          <a:stretch/>
        </p:blipFill>
        <p:spPr bwMode="auto">
          <a:xfrm>
            <a:off x="7983940" y="2304378"/>
            <a:ext cx="3657601" cy="12167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2147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29642" y="103031"/>
            <a:ext cx="6784230" cy="1107996"/>
          </a:xfrm>
          <a:prstGeom prst="rect">
            <a:avLst/>
          </a:prstGeom>
          <a:noFill/>
        </p:spPr>
        <p:txBody>
          <a:bodyPr wrap="none" lIns="91440" tIns="45720" rIns="91440" bIns="45720">
            <a:spAutoFit/>
          </a:bodyPr>
          <a:lstStyle/>
          <a:p>
            <a:pPr algn="ctr"/>
            <a:r>
              <a:rPr lang="en-US" sz="6600" b="1" dirty="0" smtClean="0">
                <a:ln w="19050">
                  <a:solidFill>
                    <a:schemeClr val="bg1"/>
                  </a:solidFill>
                  <a:prstDash val="solid"/>
                </a:ln>
                <a:solidFill>
                  <a:schemeClr val="accent6">
                    <a:lumMod val="20000"/>
                    <a:lumOff val="80000"/>
                  </a:schemeClr>
                </a:solidFill>
                <a:effectLst>
                  <a:glow rad="101600">
                    <a:schemeClr val="accent1">
                      <a:satMod val="175000"/>
                      <a:alpha val="40000"/>
                    </a:schemeClr>
                  </a:glow>
                  <a:outerShdw dist="38100" dir="2700000" algn="bl" rotWithShape="0">
                    <a:schemeClr val="accent5"/>
                  </a:outerShdw>
                </a:effectLst>
                <a:latin typeface="Accent SF" pitchFamily="2" charset="0"/>
              </a:rPr>
              <a:t>Social Justice</a:t>
            </a:r>
            <a:endParaRPr lang="en-US" sz="6600" b="1" dirty="0">
              <a:ln w="19050">
                <a:solidFill>
                  <a:schemeClr val="bg1"/>
                </a:solidFill>
                <a:prstDash val="solid"/>
              </a:ln>
              <a:solidFill>
                <a:schemeClr val="accent6">
                  <a:lumMod val="20000"/>
                  <a:lumOff val="80000"/>
                </a:schemeClr>
              </a:solidFill>
              <a:effectLst>
                <a:glow rad="101600">
                  <a:schemeClr val="accent1">
                    <a:satMod val="175000"/>
                    <a:alpha val="40000"/>
                  </a:schemeClr>
                </a:glow>
                <a:outerShdw dist="38100" dir="2700000" algn="bl" rotWithShape="0">
                  <a:schemeClr val="accent5"/>
                </a:outerShdw>
              </a:effectLst>
              <a:latin typeface="Accent SF" pitchFamily="2" charset="0"/>
            </a:endParaRPr>
          </a:p>
        </p:txBody>
      </p:sp>
      <p:sp>
        <p:nvSpPr>
          <p:cNvPr id="4" name="Rectangle 3"/>
          <p:cNvSpPr/>
          <p:nvPr/>
        </p:nvSpPr>
        <p:spPr>
          <a:xfrm>
            <a:off x="382874" y="2323868"/>
            <a:ext cx="11286698" cy="3231654"/>
          </a:xfrm>
          <a:prstGeom prst="rect">
            <a:avLst/>
          </a:prstGeom>
        </p:spPr>
        <p:txBody>
          <a:bodyPr wrap="square">
            <a:spAutoFit/>
          </a:bodyPr>
          <a:lstStyle/>
          <a:p>
            <a:r>
              <a:rPr lang="en-GB" sz="2800" u="sng" dirty="0" smtClean="0">
                <a:latin typeface="Comic Sans MS" panose="030F0702030302020204" pitchFamily="66" charset="0"/>
              </a:rPr>
              <a:t>Exam Question.</a:t>
            </a:r>
          </a:p>
          <a:p>
            <a:endParaRPr lang="en-GB" sz="1200" u="sng" dirty="0" smtClean="0">
              <a:latin typeface="Comic Sans MS" panose="030F0702030302020204" pitchFamily="66" charset="0"/>
            </a:endParaRPr>
          </a:p>
          <a:p>
            <a:r>
              <a:rPr lang="en-GB" sz="2800" dirty="0" smtClean="0">
                <a:latin typeface="Comic Sans MS" panose="030F0702030302020204" pitchFamily="66" charset="0"/>
              </a:rPr>
              <a:t>Explain </a:t>
            </a:r>
            <a:r>
              <a:rPr lang="en-GB" sz="2800" dirty="0">
                <a:latin typeface="Comic Sans MS" panose="030F0702030302020204" pitchFamily="66" charset="0"/>
              </a:rPr>
              <a:t>different attitudes in contemporary British society </a:t>
            </a:r>
            <a:r>
              <a:rPr lang="en-GB" sz="2800" dirty="0" smtClean="0">
                <a:latin typeface="Comic Sans MS" panose="030F0702030302020204" pitchFamily="66" charset="0"/>
              </a:rPr>
              <a:t>to social justice. </a:t>
            </a:r>
          </a:p>
          <a:p>
            <a:endParaRPr lang="en-GB" sz="800" dirty="0">
              <a:latin typeface="Comic Sans MS" panose="030F0702030302020204" pitchFamily="66" charset="0"/>
            </a:endParaRPr>
          </a:p>
          <a:p>
            <a:r>
              <a:rPr lang="en-GB" sz="2800" dirty="0" smtClean="0">
                <a:latin typeface="Comic Sans MS" panose="030F0702030302020204" pitchFamily="66" charset="0"/>
              </a:rPr>
              <a:t>You </a:t>
            </a:r>
            <a:r>
              <a:rPr lang="en-GB" sz="2800" dirty="0">
                <a:latin typeface="Comic Sans MS" panose="030F0702030302020204" pitchFamily="66" charset="0"/>
              </a:rPr>
              <a:t>must refer to religious views in your answer. </a:t>
            </a:r>
            <a:endParaRPr lang="en-GB" sz="2800" dirty="0" smtClean="0">
              <a:latin typeface="Comic Sans MS" panose="030F0702030302020204" pitchFamily="66" charset="0"/>
            </a:endParaRPr>
          </a:p>
          <a:p>
            <a:endParaRPr lang="en-GB" sz="800" dirty="0">
              <a:latin typeface="Comic Sans MS" panose="030F0702030302020204" pitchFamily="66" charset="0"/>
            </a:endParaRPr>
          </a:p>
          <a:p>
            <a:r>
              <a:rPr lang="en-GB" sz="2800" dirty="0" smtClean="0">
                <a:latin typeface="Comic Sans MS" panose="030F0702030302020204" pitchFamily="66" charset="0"/>
              </a:rPr>
              <a:t>You </a:t>
            </a:r>
            <a:r>
              <a:rPr lang="en-GB" sz="2800" dirty="0">
                <a:latin typeface="Comic Sans MS" panose="030F0702030302020204" pitchFamily="66" charset="0"/>
              </a:rPr>
              <a:t>may also refer to non-religious views</a:t>
            </a:r>
            <a:r>
              <a:rPr lang="en-GB" sz="2800" dirty="0" smtClean="0">
                <a:latin typeface="Comic Sans MS" panose="030F0702030302020204" pitchFamily="66" charset="0"/>
              </a:rPr>
              <a:t>.    </a:t>
            </a:r>
          </a:p>
          <a:p>
            <a:endParaRPr lang="en-GB" sz="800" dirty="0">
              <a:latin typeface="Comic Sans MS" panose="030F0702030302020204" pitchFamily="66" charset="0"/>
            </a:endParaRPr>
          </a:p>
          <a:p>
            <a:r>
              <a:rPr lang="en-GB" sz="2800" i="1" dirty="0" smtClean="0">
                <a:latin typeface="Comic Sans MS" panose="030F0702030302020204" pitchFamily="66" charset="0"/>
              </a:rPr>
              <a:t>[</a:t>
            </a:r>
            <a:r>
              <a:rPr lang="en-GB" sz="2800" i="1" dirty="0">
                <a:latin typeface="Comic Sans MS" panose="030F0702030302020204" pitchFamily="66" charset="0"/>
              </a:rPr>
              <a:t>5 marks]</a:t>
            </a:r>
          </a:p>
        </p:txBody>
      </p:sp>
      <p:pic>
        <p:nvPicPr>
          <p:cNvPr id="2050" name="Picture 2" descr="http://newsroom.uts.edu.au/sites/default/files/images/event_feature/August-U-graph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4442" y="4433825"/>
            <a:ext cx="3427626" cy="2285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2399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F03B5E"/>
      </a:accent1>
      <a:accent2>
        <a:srgbClr val="DC6FEC"/>
      </a:accent2>
      <a:accent3>
        <a:srgbClr val="60B1F2"/>
      </a:accent3>
      <a:accent4>
        <a:srgbClr val="6AD5BB"/>
      </a:accent4>
      <a:accent5>
        <a:srgbClr val="E8AB4E"/>
      </a:accent5>
      <a:accent6>
        <a:srgbClr val="F56447"/>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ACECE1E4-636E-48DB-87ED-4A76DC93378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9069</TotalTime>
  <Words>235</Words>
  <Application>Microsoft Office PowerPoint</Application>
  <PresentationFormat>Widescreen</PresentationFormat>
  <Paragraphs>38</Paragraphs>
  <Slides>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Accent SF</vt:lpstr>
      <vt:lpstr>Calibri</vt:lpstr>
      <vt:lpstr>Century Gothic</vt:lpstr>
      <vt:lpstr>Comic Sans MS</vt:lpstr>
      <vt:lpstr>Wingdings 2</vt:lpstr>
      <vt:lpstr>Quotable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 Butler</dc:creator>
  <cp:lastModifiedBy>M Haughton</cp:lastModifiedBy>
  <cp:revision>12</cp:revision>
  <dcterms:created xsi:type="dcterms:W3CDTF">2016-01-16T11:21:02Z</dcterms:created>
  <dcterms:modified xsi:type="dcterms:W3CDTF">2018-02-27T13:18:25Z</dcterms:modified>
</cp:coreProperties>
</file>