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9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0B91-7DE1-4AFC-8188-67BC1749B13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979A-9DBD-4469-89EC-BA4229757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Horrible Histories Series 1 Episode 9 from 2 min 22 sec until</a:t>
            </a:r>
            <a:r>
              <a:rPr lang="en-GB" baseline="0" dirty="0"/>
              <a:t> after the school sketch </a:t>
            </a:r>
            <a:r>
              <a:rPr lang="en-GB" dirty="0"/>
              <a:t>– lasts 3½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B979A-9DBD-4469-89EC-BA4229757E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1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eLU182rj0p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2624" y="0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15155" y="1339307"/>
            <a:ext cx="1167684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Key Question;</a:t>
            </a:r>
            <a:endParaRPr kumimoji="0" lang="en-US" altLang="en-US" sz="2800" u="sng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</a:pPr>
            <a:endParaRPr kumimoji="0" lang="en-GB" altLang="en-US" sz="900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itchFamily="66" charset="0"/>
              </a:rPr>
              <a:t>What is the connection between Human Rights and responsibilities?</a:t>
            </a:r>
            <a:endParaRPr kumimoji="0" lang="en-US" altLang="en-US" sz="2800" dirty="0">
              <a:latin typeface="Comic Sans MS" pitchFamily="66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61120" y="2878454"/>
            <a:ext cx="10792494" cy="24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Starter Task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Note down the key terms –  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00" dirty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GB" altLang="en-US" sz="800" dirty="0">
                <a:latin typeface="Comic Sans MS" panose="030F0702030302020204" pitchFamily="66" charset="0"/>
              </a:rPr>
              <a:t>                                                                                         </a:t>
            </a:r>
            <a:r>
              <a:rPr kumimoji="0" lang="en-GB" altLang="en-US" sz="2800" dirty="0">
                <a:latin typeface="Comic Sans MS" panose="030F0702030302020204" pitchFamily="66" charset="0"/>
              </a:rPr>
              <a:t>Rights;   Responsibilities. </a:t>
            </a:r>
            <a:endParaRPr kumimoji="0" lang="en-GB" altLang="en-US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45465" y="4765183"/>
            <a:ext cx="10388958" cy="18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DLOs;</a:t>
            </a: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800" u="sng" dirty="0">
              <a:latin typeface="Comic Sans MS" pitchFamily="66" charset="0"/>
            </a:endParaRP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latin typeface="Comic Sans MS" pitchFamily="66" charset="0"/>
              </a:rPr>
              <a:t>To recognise that with Rights come Responsibilities.</a:t>
            </a:r>
            <a:endParaRPr lang="en-GB" sz="400" dirty="0">
              <a:latin typeface="Comic Sans MS" pitchFamily="66" charset="0"/>
            </a:endParaRP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latin typeface="Comic Sans MS" pitchFamily="66" charset="0"/>
              </a:rPr>
              <a:t>To show understanding of the consequences of not having human rights.</a:t>
            </a: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GB" sz="400" dirty="0">
              <a:latin typeface="Comic Sans MS" pitchFamily="66" charset="0"/>
            </a:endParaRPr>
          </a:p>
          <a:p>
            <a:pPr marL="396875" indent="-396875" defTabSz="912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2200" dirty="0">
                <a:latin typeface="Comic Sans MS" pitchFamily="66" charset="0"/>
              </a:rPr>
              <a:t>To have evaluated the importance of Human Rights.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3076" name="Picture 4" descr="http://emilypondblog.files.wordpress.com/2013/06/the-human-rights-act-what-s-not-to-love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/>
          <a:stretch/>
        </p:blipFill>
        <p:spPr bwMode="auto">
          <a:xfrm>
            <a:off x="9497782" y="2965334"/>
            <a:ext cx="2436641" cy="22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494804" y="2749828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List three ways in which children were harmed at </a:t>
            </a:r>
            <a:r>
              <a:rPr kumimoji="0" lang="en-GB" alt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work</a:t>
            </a:r>
            <a:r>
              <a:rPr kumimoji="0" lang="en-GB" altLang="en-US" dirty="0">
                <a:latin typeface="Comic Sans MS" panose="030F0702030302020204" pitchFamily="66" charset="0"/>
              </a:rPr>
              <a:t>.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 typeface="Wingdings 2" pitchFamily="18" charset="2"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When was this abolished?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Name at least two punishments at </a:t>
            </a:r>
            <a:r>
              <a:rPr kumimoji="0" lang="en-GB" alt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school</a:t>
            </a:r>
            <a:r>
              <a:rPr kumimoji="0" lang="en-GB" altLang="en-US" dirty="0">
                <a:latin typeface="Comic Sans MS" panose="030F0702030302020204" pitchFamily="66" charset="0"/>
              </a:rPr>
              <a:t>.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AutoNum type="arabicPeriod"/>
            </a:pPr>
            <a:r>
              <a:rPr kumimoji="0" lang="en-GB" altLang="en-US" dirty="0">
                <a:latin typeface="Comic Sans MS" panose="030F0702030302020204" pitchFamily="66" charset="0"/>
              </a:rPr>
              <a:t>Which human rights were denied to children?</a:t>
            </a:r>
          </a:p>
        </p:txBody>
      </p:sp>
      <p:pic>
        <p:nvPicPr>
          <p:cNvPr id="1030" name="Picture 6" descr="http://comps.canstockphoto.com/can-stock-photo_csp5372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08" y="4430332"/>
            <a:ext cx="1944643" cy="2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72864" y="1306270"/>
            <a:ext cx="7406079" cy="22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latin typeface="Comic Sans MS" panose="030F0702030302020204" pitchFamily="66" charset="0"/>
              </a:rPr>
              <a:t>Task 1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Watch the 4 min. clip of Victorian children at work and school.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 </a:t>
            </a:r>
            <a:endParaRPr kumimoji="0" lang="en-GB" altLang="en-US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8577" y="0"/>
            <a:ext cx="64454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Historical (Lack of) Rights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494803" y="4761853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u="sng" dirty="0">
                <a:solidFill>
                  <a:srgbClr val="FFC000"/>
                </a:solidFill>
                <a:latin typeface="Comic Sans MS" panose="030F0702030302020204" pitchFamily="66" charset="0"/>
              </a:rPr>
              <a:t>Extension</a:t>
            </a:r>
            <a:endParaRPr kumimoji="0" lang="en-GB" alt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‘’Physical punishment of children is reasonable.’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Give reasons why some people would agree.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Give reasons why some people would disagree.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Give your own view with reasons.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943" y="41982"/>
            <a:ext cx="4313057" cy="24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73565" y="938244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latin typeface="Comic Sans MS" panose="030F0702030302020204" pitchFamily="66" charset="0"/>
              </a:rPr>
              <a:t>Task 2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Read </a:t>
            </a:r>
            <a:r>
              <a:rPr kumimoji="0" lang="en-GB" altLang="en-US" sz="2800" dirty="0" smtClean="0">
                <a:latin typeface="Comic Sans MS" panose="030F0702030302020204" pitchFamily="66" charset="0"/>
              </a:rPr>
              <a:t>in the </a:t>
            </a:r>
            <a:r>
              <a:rPr kumimoji="0" lang="en-GB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 sheet </a:t>
            </a:r>
            <a:r>
              <a:rPr kumimoji="0" lang="en-GB" altLang="en-US" sz="2800" dirty="0" smtClean="0">
                <a:latin typeface="Comic Sans MS" panose="030F0702030302020204" pitchFamily="66" charset="0"/>
              </a:rPr>
              <a:t>about </a:t>
            </a:r>
            <a:r>
              <a:rPr kumimoji="0" lang="en-GB" altLang="en-US" sz="2800" dirty="0">
                <a:latin typeface="Comic Sans MS" panose="030F0702030302020204" pitchFamily="66" charset="0"/>
              </a:rPr>
              <a:t>how the UK Parliament has developed </a:t>
            </a:r>
            <a:r>
              <a:rPr kumimoji="0" lang="en-GB" altLang="en-US" sz="2800" dirty="0" smtClean="0">
                <a:latin typeface="Comic Sans MS" panose="030F0702030302020204" pitchFamily="66" charset="0"/>
              </a:rPr>
              <a:t>the rights </a:t>
            </a:r>
            <a:r>
              <a:rPr kumimoji="0" lang="en-GB" altLang="en-US" sz="2800" dirty="0">
                <a:latin typeface="Comic Sans MS" panose="030F0702030302020204" pitchFamily="66" charset="0"/>
              </a:rPr>
              <a:t>of people in the past.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GB" altLang="en-US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Note down some of the laws that improved peoples lives.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comps.canstockphoto.com/can-stock-photo_csp5372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08" y="4430332"/>
            <a:ext cx="1944643" cy="2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58604" y="-39259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  <p:pic>
        <p:nvPicPr>
          <p:cNvPr id="2" name="Picture 2" descr="https://upload.wikimedia.org/wikipedia/commons/thumb/7/72/Anthony_Ashley-Cooper%2C_7th_Earl_of_Shaftesbury_by_George_Frederic_Watts.jpg/800px-Anthony_Ashley-Cooper%2C_7th_Earl_of_Shaftesbury_by_George_Frederic_Watts.jpg">
            <a:extLst>
              <a:ext uri="{FF2B5EF4-FFF2-40B4-BE49-F238E27FC236}">
                <a16:creationId xmlns:a16="http://schemas.microsoft.com/office/drawing/2014/main" xmlns="" id="{3D95E593-6EE4-4C63-BD58-C3CB42ED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" y="0"/>
            <a:ext cx="1973262" cy="24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75784D-BDCD-45FE-A399-2866E9476EBF}"/>
              </a:ext>
            </a:extLst>
          </p:cNvPr>
          <p:cNvSpPr txBox="1"/>
          <p:nvPr/>
        </p:nvSpPr>
        <p:spPr>
          <a:xfrm>
            <a:off x="300303" y="2429322"/>
            <a:ext cx="171591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Lord Shaftesbury</a:t>
            </a:r>
          </a:p>
          <a:p>
            <a:pPr algn="ctr"/>
            <a:r>
              <a:rPr lang="en-GB" dirty="0"/>
              <a:t>1801-1885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81B9EF-5D37-4C74-9EB2-377DA5038E04}"/>
              </a:ext>
            </a:extLst>
          </p:cNvPr>
          <p:cNvSpPr/>
          <p:nvPr/>
        </p:nvSpPr>
        <p:spPr>
          <a:xfrm>
            <a:off x="2200116" y="5597821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https://www.youtube.com/watch?v=eLU182rj0pA</a:t>
            </a:r>
            <a:endParaRPr lang="en-GB" dirty="0"/>
          </a:p>
          <a:p>
            <a:endParaRPr lang="en-GB" dirty="0"/>
          </a:p>
        </p:txBody>
      </p:sp>
      <p:pic>
        <p:nvPicPr>
          <p:cNvPr id="1028" name="Picture 4" descr="William Wilberforce holding papers. (http://www.awesomestories.com/images/user/e77feb5470.jpg)">
            <a:extLst>
              <a:ext uri="{FF2B5EF4-FFF2-40B4-BE49-F238E27FC236}">
                <a16:creationId xmlns:a16="http://schemas.microsoft.com/office/drawing/2014/main" xmlns="" id="{0C70279B-D06E-4407-B9EB-2033D4160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/>
          <a:stretch/>
        </p:blipFill>
        <p:spPr bwMode="auto">
          <a:xfrm>
            <a:off x="7703443" y="3106881"/>
            <a:ext cx="2395434" cy="24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3FF32-5003-4420-8ABB-50802A0AB7BB}"/>
              </a:ext>
            </a:extLst>
          </p:cNvPr>
          <p:cNvSpPr txBox="1"/>
          <p:nvPr/>
        </p:nvSpPr>
        <p:spPr>
          <a:xfrm>
            <a:off x="2674415" y="4643714"/>
            <a:ext cx="502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Watch the 3-minute video on William Wilberforce.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8AE3D9-A62B-4841-AA7B-51E31585D997}"/>
              </a:ext>
            </a:extLst>
          </p:cNvPr>
          <p:cNvSpPr txBox="1"/>
          <p:nvPr/>
        </p:nvSpPr>
        <p:spPr>
          <a:xfrm>
            <a:off x="8067554" y="5706319"/>
            <a:ext cx="164774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William Wilberforce</a:t>
            </a:r>
          </a:p>
          <a:p>
            <a:pPr algn="ctr"/>
            <a:r>
              <a:rPr lang="en-GB" dirty="0"/>
              <a:t>1759-1833</a:t>
            </a:r>
          </a:p>
        </p:txBody>
      </p:sp>
    </p:spTree>
    <p:extLst>
      <p:ext uri="{BB962C8B-B14F-4D97-AF65-F5344CB8AC3E}">
        <p14:creationId xmlns:p14="http://schemas.microsoft.com/office/powerpoint/2010/main" val="7510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25898" y="1395058"/>
            <a:ext cx="11143245" cy="24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spcBef>
                <a:spcPts val="700"/>
              </a:spcBef>
              <a:buClr>
                <a:srgbClr val="92406E"/>
              </a:buClr>
              <a:buSzPct val="85000"/>
              <a:buFont typeface="Wingdings 2" pitchFamily="18" charset="2"/>
              <a:buChar char=""/>
              <a:defRPr kumimoji="1"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D59FBD"/>
              </a:buClr>
              <a:buSzPct val="8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E3BFD3"/>
              </a:buClr>
              <a:buSzPct val="65000"/>
              <a:buFont typeface="Wingdings 2" pitchFamily="18" charset="2"/>
              <a:buChar char=""/>
              <a:defRPr kumimoji="1"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F1DFE9"/>
              </a:buClr>
              <a:buSzPct val="100000"/>
              <a:buFont typeface="Arial" pitchFamily="34" charset="0"/>
              <a:buChar char="•"/>
              <a:defRPr kumimoji="1"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406E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u="sng" dirty="0">
                <a:latin typeface="Comic Sans MS" panose="030F0702030302020204" pitchFamily="66" charset="0"/>
              </a:rPr>
              <a:t>Task 3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US" altLang="en-US" sz="900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dirty="0">
                <a:latin typeface="Comic Sans MS" panose="030F0702030302020204" pitchFamily="66" charset="0"/>
              </a:rPr>
              <a:t>Read </a:t>
            </a:r>
            <a:r>
              <a:rPr kumimoji="0" lang="en-GB" altLang="en-US" sz="2800" dirty="0" smtClean="0">
                <a:latin typeface="Comic Sans MS" panose="030F0702030302020204" pitchFamily="66" charset="0"/>
              </a:rPr>
              <a:t>in the </a:t>
            </a:r>
            <a:r>
              <a:rPr kumimoji="0" lang="en-GB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info sheet </a:t>
            </a:r>
            <a:r>
              <a:rPr kumimoji="0" lang="en-GB" altLang="en-US" sz="2800" dirty="0" smtClean="0">
                <a:latin typeface="Comic Sans MS" panose="030F0702030302020204" pitchFamily="66" charset="0"/>
              </a:rPr>
              <a:t>about </a:t>
            </a:r>
            <a:r>
              <a:rPr kumimoji="0" lang="en-GB" altLang="en-US" sz="2800" dirty="0">
                <a:latin typeface="Comic Sans MS" panose="030F0702030302020204" pitchFamily="66" charset="0"/>
              </a:rPr>
              <a:t>‘Responsibilities’.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endParaRPr kumimoji="0" lang="en-GB" altLang="en-US" sz="8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kumimoji="0"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Complete the table linking the rights we have to the responsibilities of having these rights.</a:t>
            </a:r>
            <a:endParaRPr kumimoji="0" lang="en-GB" altLang="en-US" sz="12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www.humanrights.gov.au/sites/default/files/Human-Rights-Dignit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1" y="5359849"/>
            <a:ext cx="4120554" cy="13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0285" y="3680368"/>
            <a:ext cx="104447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</a:rPr>
              <a:t>Task 4 (exam question)</a:t>
            </a:r>
          </a:p>
          <a:p>
            <a:endParaRPr lang="en-GB" sz="1000" u="sng" dirty="0"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Give two examples of what religious believers would see as violation of the Human Rights.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2624" y="0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944" y="948690"/>
            <a:ext cx="1133340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</a:rPr>
              <a:t>Review/Reflect</a:t>
            </a:r>
          </a:p>
          <a:p>
            <a:endParaRPr lang="en-GB" sz="1000" u="sng" dirty="0">
              <a:latin typeface="Comic Sans MS" panose="030F0702030302020204" pitchFamily="66" charset="0"/>
            </a:endParaRPr>
          </a:p>
          <a:p>
            <a:r>
              <a:rPr lang="en-GB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‘</a:t>
            </a:r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The worst Human Rights abuse is not allowing people to have a Right to an Education’. </a:t>
            </a:r>
          </a:p>
          <a:p>
            <a:endParaRPr lang="en-GB" sz="1000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   </a:t>
            </a:r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Do you agree? Give reasons for your answer, showing you  </a:t>
            </a:r>
          </a:p>
          <a:p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   have thought about different points of view.</a:t>
            </a:r>
          </a:p>
          <a:p>
            <a:r>
              <a:rPr lang="en-GB" sz="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2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You should explain several different arguments, including </a:t>
            </a:r>
          </a:p>
          <a:p>
            <a:r>
              <a:rPr lang="en-GB" sz="2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reasons and examples.</a:t>
            </a:r>
          </a:p>
          <a:p>
            <a:endParaRPr lang="en-GB" i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      </a:t>
            </a:r>
            <a:r>
              <a:rPr lang="en-GB" sz="2800" u="sng" dirty="0">
                <a:latin typeface="Comic Sans MS" panose="030F0702030302020204" pitchFamily="66" charset="0"/>
              </a:rPr>
              <a:t>Extension</a:t>
            </a:r>
          </a:p>
          <a:p>
            <a:endParaRPr lang="en-GB" sz="800" i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</a:t>
            </a:r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You will need to include religious beliefs/teachings in this </a:t>
            </a:r>
          </a:p>
          <a:p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kind of question. Can you suggest what religious arguments </a:t>
            </a:r>
          </a:p>
          <a:p>
            <a:r>
              <a:rPr lang="en-GB" sz="2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might be for and/or against this statement?</a:t>
            </a:r>
          </a:p>
        </p:txBody>
      </p:sp>
      <p:pic>
        <p:nvPicPr>
          <p:cNvPr id="4098" name="Picture 2" descr="https://upload.wikimedia.org/wikipedia/commons/thumb/d/d3/HumanRightsLogo.svg/2000px-HumanRightsLogo.sv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879" y="3776202"/>
            <a:ext cx="1807472" cy="18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2624" y="0"/>
            <a:ext cx="8555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Boy BTN" panose="020C0904040107040205" pitchFamily="34" charset="0"/>
              </a:rPr>
              <a:t>Rights and Responsibilities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570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2919</TotalTime>
  <Words>366</Words>
  <Application>Microsoft Office PowerPoint</Application>
  <PresentationFormat>Custom</PresentationFormat>
  <Paragraphs>69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Owner</cp:lastModifiedBy>
  <cp:revision>27</cp:revision>
  <dcterms:created xsi:type="dcterms:W3CDTF">2016-01-01T21:25:20Z</dcterms:created>
  <dcterms:modified xsi:type="dcterms:W3CDTF">2021-01-05T19:26:56Z</dcterms:modified>
</cp:coreProperties>
</file>