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495" r:id="rId3"/>
    <p:sldId id="522" r:id="rId4"/>
    <p:sldId id="524" r:id="rId5"/>
    <p:sldId id="523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3" r:id="rId14"/>
    <p:sldId id="534" r:id="rId15"/>
    <p:sldId id="532" r:id="rId16"/>
    <p:sldId id="536" r:id="rId17"/>
    <p:sldId id="535" r:id="rId18"/>
    <p:sldId id="537" r:id="rId19"/>
    <p:sldId id="538" r:id="rId20"/>
    <p:sldId id="542" r:id="rId21"/>
    <p:sldId id="539" r:id="rId22"/>
    <p:sldId id="540" r:id="rId23"/>
    <p:sldId id="541" r:id="rId24"/>
    <p:sldId id="543" r:id="rId25"/>
    <p:sldId id="545" r:id="rId26"/>
    <p:sldId id="547" r:id="rId27"/>
    <p:sldId id="544" r:id="rId28"/>
    <p:sldId id="54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8" autoAdjust="0"/>
    <p:restoredTop sz="87638" autoAdjust="0"/>
  </p:normalViewPr>
  <p:slideViewPr>
    <p:cSldViewPr>
      <p:cViewPr varScale="1">
        <p:scale>
          <a:sx n="65" d="100"/>
          <a:sy n="65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4.png"/><Relationship Id="rId26" Type="http://schemas.openxmlformats.org/officeDocument/2006/relationships/image" Target="../media/image222.png"/><Relationship Id="rId3" Type="http://schemas.openxmlformats.org/officeDocument/2006/relationships/image" Target="../media/image198.png"/><Relationship Id="rId21" Type="http://schemas.openxmlformats.org/officeDocument/2006/relationships/image" Target="../media/image217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3.png"/><Relationship Id="rId25" Type="http://schemas.openxmlformats.org/officeDocument/2006/relationships/image" Target="../media/image221.png"/><Relationship Id="rId33" Type="http://schemas.openxmlformats.org/officeDocument/2006/relationships/image" Target="../media/image229.png"/><Relationship Id="rId2" Type="http://schemas.openxmlformats.org/officeDocument/2006/relationships/image" Target="../media/image197.png"/><Relationship Id="rId16" Type="http://schemas.openxmlformats.org/officeDocument/2006/relationships/image" Target="../media/image212.png"/><Relationship Id="rId20" Type="http://schemas.openxmlformats.org/officeDocument/2006/relationships/image" Target="../media/image216.png"/><Relationship Id="rId29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24" Type="http://schemas.openxmlformats.org/officeDocument/2006/relationships/image" Target="../media/image220.png"/><Relationship Id="rId32" Type="http://schemas.openxmlformats.org/officeDocument/2006/relationships/image" Target="../media/image228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23" Type="http://schemas.openxmlformats.org/officeDocument/2006/relationships/image" Target="../media/image219.png"/><Relationship Id="rId28" Type="http://schemas.openxmlformats.org/officeDocument/2006/relationships/image" Target="../media/image224.png"/><Relationship Id="rId10" Type="http://schemas.openxmlformats.org/officeDocument/2006/relationships/image" Target="../media/image205.png"/><Relationship Id="rId19" Type="http://schemas.openxmlformats.org/officeDocument/2006/relationships/image" Target="../media/image215.png"/><Relationship Id="rId31" Type="http://schemas.openxmlformats.org/officeDocument/2006/relationships/image" Target="../media/image227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Relationship Id="rId22" Type="http://schemas.openxmlformats.org/officeDocument/2006/relationships/image" Target="../media/image218.png"/><Relationship Id="rId27" Type="http://schemas.openxmlformats.org/officeDocument/2006/relationships/image" Target="../media/image223.png"/><Relationship Id="rId30" Type="http://schemas.openxmlformats.org/officeDocument/2006/relationships/image" Target="../media/image2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65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580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5961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IGCSE FM </a:t>
            </a:r>
            <a:r>
              <a:rPr lang="en-GB" dirty="0" smtClean="0"/>
              <a:t>Trigonometry II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2499261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(jfrost@tiffin.kingston.sch.uk)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</a:t>
            </a:r>
            <a:r>
              <a:rPr lang="en-GB" smtClean="0"/>
              <a:t>: </a:t>
            </a:r>
            <a:r>
              <a:rPr lang="en-GB" smtClean="0"/>
              <a:t>21</a:t>
            </a:r>
            <a:r>
              <a:rPr lang="en-GB" baseline="30000" smtClean="0"/>
              <a:t>st</a:t>
            </a:r>
            <a:r>
              <a:rPr lang="en-GB" smtClean="0"/>
              <a:t> April </a:t>
            </a:r>
            <a:r>
              <a:rPr lang="en-GB" dirty="0" smtClean="0"/>
              <a:t>2016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02720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Objectives: </a:t>
            </a:r>
            <a:r>
              <a:rPr lang="en-GB" dirty="0" smtClean="0"/>
              <a:t>(from the specification)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61" y="3450641"/>
            <a:ext cx="8260939" cy="266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Angles between two planes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Parallelogram 4"/>
          <p:cNvSpPr/>
          <p:nvPr/>
        </p:nvSpPr>
        <p:spPr>
          <a:xfrm>
            <a:off x="689607" y="2590050"/>
            <a:ext cx="4755908" cy="1368152"/>
          </a:xfrm>
          <a:prstGeom prst="parallelogram">
            <a:avLst>
              <a:gd name="adj" fmla="val 103255"/>
            </a:avLst>
          </a:prstGeom>
          <a:solidFill>
            <a:schemeClr val="accent1">
              <a:alpha val="77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arallelogram 5"/>
          <p:cNvSpPr/>
          <p:nvPr/>
        </p:nvSpPr>
        <p:spPr>
          <a:xfrm flipH="1">
            <a:off x="1717336" y="873736"/>
            <a:ext cx="3718760" cy="3084466"/>
          </a:xfrm>
          <a:custGeom>
            <a:avLst/>
            <a:gdLst>
              <a:gd name="connsiteX0" fmla="*/ 0 w 4722060"/>
              <a:gd name="connsiteY0" fmla="*/ 2220866 h 2220866"/>
              <a:gd name="connsiteX1" fmla="*/ 2376327 w 4722060"/>
              <a:gd name="connsiteY1" fmla="*/ 0 h 2220866"/>
              <a:gd name="connsiteX2" fmla="*/ 4722060 w 4722060"/>
              <a:gd name="connsiteY2" fmla="*/ 0 h 2220866"/>
              <a:gd name="connsiteX3" fmla="*/ 2345733 w 4722060"/>
              <a:gd name="connsiteY3" fmla="*/ 2220866 h 2220866"/>
              <a:gd name="connsiteX4" fmla="*/ 0 w 4722060"/>
              <a:gd name="connsiteY4" fmla="*/ 2220866 h 2220866"/>
              <a:gd name="connsiteX0" fmla="*/ 0 w 3718760"/>
              <a:gd name="connsiteY0" fmla="*/ 861966 h 2220866"/>
              <a:gd name="connsiteX1" fmla="*/ 1373027 w 3718760"/>
              <a:gd name="connsiteY1" fmla="*/ 0 h 2220866"/>
              <a:gd name="connsiteX2" fmla="*/ 3718760 w 3718760"/>
              <a:gd name="connsiteY2" fmla="*/ 0 h 2220866"/>
              <a:gd name="connsiteX3" fmla="*/ 1342433 w 3718760"/>
              <a:gd name="connsiteY3" fmla="*/ 2220866 h 2220866"/>
              <a:gd name="connsiteX4" fmla="*/ 0 w 3718760"/>
              <a:gd name="connsiteY4" fmla="*/ 861966 h 2220866"/>
              <a:gd name="connsiteX0" fmla="*/ 0 w 3718760"/>
              <a:gd name="connsiteY0" fmla="*/ 1725566 h 3084466"/>
              <a:gd name="connsiteX1" fmla="*/ 2173127 w 3718760"/>
              <a:gd name="connsiteY1" fmla="*/ 0 h 3084466"/>
              <a:gd name="connsiteX2" fmla="*/ 3718760 w 3718760"/>
              <a:gd name="connsiteY2" fmla="*/ 863600 h 3084466"/>
              <a:gd name="connsiteX3" fmla="*/ 1342433 w 3718760"/>
              <a:gd name="connsiteY3" fmla="*/ 3084466 h 3084466"/>
              <a:gd name="connsiteX4" fmla="*/ 0 w 3718760"/>
              <a:gd name="connsiteY4" fmla="*/ 1725566 h 308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8760" h="3084466">
                <a:moveTo>
                  <a:pt x="0" y="1725566"/>
                </a:moveTo>
                <a:lnTo>
                  <a:pt x="2173127" y="0"/>
                </a:lnTo>
                <a:lnTo>
                  <a:pt x="3718760" y="863600"/>
                </a:lnTo>
                <a:lnTo>
                  <a:pt x="1342433" y="3084466"/>
                </a:lnTo>
                <a:lnTo>
                  <a:pt x="0" y="1725566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24127" y="1196752"/>
            <a:ext cx="31055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find angle between two planes:</a:t>
            </a:r>
          </a:p>
          <a:p>
            <a:r>
              <a:rPr lang="en-GB" b="1" dirty="0" smtClean="0"/>
              <a:t>Use ‘line of greatest slope’*  on one plane, before again ‘dropping’ down.</a:t>
            </a:r>
          </a:p>
          <a:p>
            <a:r>
              <a:rPr lang="en-GB" sz="1200" b="1" dirty="0" smtClean="0"/>
              <a:t>* i.e. what direction would be ball roll down?</a:t>
            </a:r>
            <a:endParaRPr lang="en-GB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5787268" y="1816353"/>
            <a:ext cx="2994782" cy="10316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99864" y="1340768"/>
            <a:ext cx="2528540" cy="1981987"/>
            <a:chOff x="2499864" y="1340768"/>
            <a:chExt cx="2528540" cy="198198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555776" y="1340768"/>
              <a:ext cx="2160240" cy="19333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555776" y="3290336"/>
              <a:ext cx="2160241" cy="324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4051300" y="2832100"/>
              <a:ext cx="152400" cy="457200"/>
            </a:xfrm>
            <a:custGeom>
              <a:avLst/>
              <a:gdLst>
                <a:gd name="connsiteX0" fmla="*/ 152400 w 152400"/>
                <a:gd name="connsiteY0" fmla="*/ 0 h 457200"/>
                <a:gd name="connsiteX1" fmla="*/ 38100 w 152400"/>
                <a:gd name="connsiteY1" fmla="*/ 215900 h 457200"/>
                <a:gd name="connsiteX2" fmla="*/ 0 w 15240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57200">
                  <a:moveTo>
                    <a:pt x="152400" y="0"/>
                  </a:moveTo>
                  <a:cubicBezTo>
                    <a:pt x="107950" y="69850"/>
                    <a:pt x="63500" y="139700"/>
                    <a:pt x="38100" y="215900"/>
                  </a:cubicBezTo>
                  <a:cubicBezTo>
                    <a:pt x="12700" y="292100"/>
                    <a:pt x="6350" y="374650"/>
                    <a:pt x="0" y="4572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40088" y="2665448"/>
                  <a:ext cx="48741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0088" y="2665448"/>
                  <a:ext cx="487412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 rot="2501195">
              <a:off x="2499864" y="2041670"/>
              <a:ext cx="2528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line of greatest slope</a:t>
              </a:r>
              <a:endParaRPr lang="en-GB" b="1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177275" y="5922749"/>
            <a:ext cx="1519897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97172" y="5880058"/>
            <a:ext cx="2115403" cy="618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812575" y="4921368"/>
            <a:ext cx="1" cy="9684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97171" y="4921368"/>
            <a:ext cx="2115405" cy="15774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00407" y="4333653"/>
            <a:ext cx="1519897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77275" y="4333653"/>
            <a:ext cx="2123132" cy="1589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5227" y="573808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27" y="5738083"/>
                <a:ext cx="43204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13946" y="647891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46" y="6478914"/>
                <a:ext cx="43204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06629" y="462670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629" y="4626706"/>
                <a:ext cx="43204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83763" y="407550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63" y="4075505"/>
                <a:ext cx="4320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H="1" flipV="1">
            <a:off x="4632751" y="5706248"/>
            <a:ext cx="1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647991" y="5675768"/>
            <a:ext cx="16764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03025" y="458292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025" y="4582929"/>
                <a:ext cx="432048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9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03069" y="516129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069" y="5161293"/>
                <a:ext cx="432048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38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38943" y="4237783"/>
                <a:ext cx="2600851" cy="2099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Example:</a:t>
                </a:r>
              </a:p>
              <a:p>
                <a:r>
                  <a:rPr lang="en-GB" dirty="0" smtClean="0"/>
                  <a:t>Find the angle between the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 and the horizontal plane.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43" y="4237783"/>
                <a:ext cx="2600851" cy="2099677"/>
              </a:xfrm>
              <a:prstGeom prst="rect">
                <a:avLst/>
              </a:prstGeom>
              <a:blipFill rotWithShape="0">
                <a:blip r:embed="rId9"/>
                <a:stretch>
                  <a:fillRect l="-2113" t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5838942" y="5611941"/>
            <a:ext cx="2744868" cy="745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705584" y="4918214"/>
            <a:ext cx="2133116" cy="1577837"/>
            <a:chOff x="2705584" y="4918214"/>
            <a:chExt cx="2133116" cy="1577837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2705584" y="4918214"/>
              <a:ext cx="2115405" cy="157744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724150" y="5895975"/>
              <a:ext cx="2114550" cy="60007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Freeform 56"/>
            <p:cNvSpPr/>
            <p:nvPr/>
          </p:nvSpPr>
          <p:spPr>
            <a:xfrm>
              <a:off x="3390900" y="5962650"/>
              <a:ext cx="142875" cy="314325"/>
            </a:xfrm>
            <a:custGeom>
              <a:avLst/>
              <a:gdLst>
                <a:gd name="connsiteX0" fmla="*/ 0 w 142875"/>
                <a:gd name="connsiteY0" fmla="*/ 0 h 314325"/>
                <a:gd name="connsiteX1" fmla="*/ 85725 w 142875"/>
                <a:gd name="connsiteY1" fmla="*/ 142875 h 314325"/>
                <a:gd name="connsiteX2" fmla="*/ 142875 w 142875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14325">
                  <a:moveTo>
                    <a:pt x="0" y="0"/>
                  </a:moveTo>
                  <a:cubicBezTo>
                    <a:pt x="30956" y="45244"/>
                    <a:pt x="61913" y="90488"/>
                    <a:pt x="85725" y="142875"/>
                  </a:cubicBezTo>
                  <a:cubicBezTo>
                    <a:pt x="109537" y="195262"/>
                    <a:pt x="126206" y="254793"/>
                    <a:pt x="142875" y="314325"/>
                  </a:cubicBezTo>
                </a:path>
              </a:pathLst>
            </a:cu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498740" y="5817391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8740" y="5817391"/>
                  <a:ext cx="43204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/>
          <p:cNvSpPr txBox="1"/>
          <p:nvPr/>
        </p:nvSpPr>
        <p:spPr>
          <a:xfrm rot="19406768">
            <a:off x="2412455" y="5345958"/>
            <a:ext cx="252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line of greatest slope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23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7" grpId="0" animBg="1"/>
      <p:bldP spid="52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H="1" flipV="1">
            <a:off x="2741170" y="993428"/>
            <a:ext cx="5850" cy="1723117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07420" y="260224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</a:t>
            </a:r>
            <a:endParaRPr lang="en-GB" sz="32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584" y="3241328"/>
            <a:ext cx="2370786" cy="133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6616" y="2276128"/>
            <a:ext cx="1327154" cy="9658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53870" y="1006128"/>
            <a:ext cx="419100" cy="2247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53870" y="1006128"/>
            <a:ext cx="1714500" cy="128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27584" y="980728"/>
            <a:ext cx="1926286" cy="22739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82370" y="1018828"/>
            <a:ext cx="571500" cy="124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69670" y="2276128"/>
            <a:ext cx="23241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2363" y="2266999"/>
            <a:ext cx="1329386" cy="991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71788" y="120388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</a:t>
            </a:r>
            <a:endParaRPr lang="en-GB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569" y="1009303"/>
            <a:ext cx="2178626" cy="1854965"/>
            <a:chOff x="5527099" y="4029075"/>
            <a:chExt cx="2178626" cy="1854965"/>
          </a:xfrm>
        </p:grpSpPr>
        <p:sp>
          <p:nvSpPr>
            <p:cNvPr id="17" name="Freeform 16"/>
            <p:cNvSpPr/>
            <p:nvPr/>
          </p:nvSpPr>
          <p:spPr>
            <a:xfrm>
              <a:off x="5972175" y="4029075"/>
              <a:ext cx="1733550" cy="1695450"/>
            </a:xfrm>
            <a:custGeom>
              <a:avLst/>
              <a:gdLst>
                <a:gd name="connsiteX0" fmla="*/ 1733550 w 1733550"/>
                <a:gd name="connsiteY0" fmla="*/ 1295400 h 1695450"/>
                <a:gd name="connsiteX1" fmla="*/ 19050 w 1733550"/>
                <a:gd name="connsiteY1" fmla="*/ 1695450 h 1695450"/>
                <a:gd name="connsiteX2" fmla="*/ 0 w 1733550"/>
                <a:gd name="connsiteY2" fmla="*/ 0 h 1695450"/>
                <a:gd name="connsiteX3" fmla="*/ 1733550 w 1733550"/>
                <a:gd name="connsiteY3" fmla="*/ 129540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550" h="1695450">
                  <a:moveTo>
                    <a:pt x="1733550" y="1295400"/>
                  </a:moveTo>
                  <a:lnTo>
                    <a:pt x="19050" y="1695450"/>
                  </a:lnTo>
                  <a:lnTo>
                    <a:pt x="0" y="0"/>
                  </a:lnTo>
                  <a:lnTo>
                    <a:pt x="1733550" y="129540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81700" y="5476875"/>
              <a:ext cx="200025" cy="247650"/>
            </a:xfrm>
            <a:custGeom>
              <a:avLst/>
              <a:gdLst>
                <a:gd name="connsiteX0" fmla="*/ 0 w 200025"/>
                <a:gd name="connsiteY0" fmla="*/ 247650 h 247650"/>
                <a:gd name="connsiteX1" fmla="*/ 200025 w 200025"/>
                <a:gd name="connsiteY1" fmla="*/ 209550 h 247650"/>
                <a:gd name="connsiteX2" fmla="*/ 200025 w 200025"/>
                <a:gd name="connsiteY2" fmla="*/ 0 h 247650"/>
                <a:gd name="connsiteX3" fmla="*/ 9525 w 200025"/>
                <a:gd name="connsiteY3" fmla="*/ 38100 h 247650"/>
                <a:gd name="connsiteX4" fmla="*/ 0 w 200025"/>
                <a:gd name="connsiteY4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247650">
                  <a:moveTo>
                    <a:pt x="0" y="247650"/>
                  </a:moveTo>
                  <a:lnTo>
                    <a:pt x="200025" y="209550"/>
                  </a:lnTo>
                  <a:lnTo>
                    <a:pt x="200025" y="0"/>
                  </a:lnTo>
                  <a:lnTo>
                    <a:pt x="9525" y="38100"/>
                  </a:lnTo>
                  <a:lnTo>
                    <a:pt x="0" y="2476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10825" y="5241172"/>
                  <a:ext cx="648072" cy="642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825" y="5241172"/>
                  <a:ext cx="648072" cy="64286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27099" y="4707290"/>
                  <a:ext cx="648072" cy="642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99" y="4707290"/>
                  <a:ext cx="648072" cy="6428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5609" y="3228629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9" y="3228629"/>
                <a:ext cx="53323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56962" y="3241328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62" y="3241328"/>
                <a:ext cx="53323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72745" y="2035525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745" y="2035525"/>
                <a:ext cx="53323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82840" y="2025356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40" y="2025356"/>
                <a:ext cx="53323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19556" y="563379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556" y="563379"/>
                <a:ext cx="53323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73208" y="878617"/>
                <a:ext cx="370676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Find the angle between the planes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208" y="878617"/>
                <a:ext cx="3706760" cy="830997"/>
              </a:xfrm>
              <a:prstGeom prst="rect">
                <a:avLst/>
              </a:prstGeom>
              <a:blipFill rotWithShape="0">
                <a:blip r:embed="rId9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78983" y="1747049"/>
                <a:ext cx="37067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We earlier used Pythagoras to establish the height of the pyramid. Why would it be wrong to use the angle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𝐸𝐶𝑂</m:t>
                    </m:r>
                  </m:oMath>
                </a14:m>
                <a:r>
                  <a:rPr lang="en-GB" sz="2000" dirty="0" smtClean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𝑬𝑪</m:t>
                    </m:r>
                  </m:oMath>
                </a14:m>
                <a:r>
                  <a:rPr lang="en-GB" sz="2000" b="1" dirty="0" smtClean="0"/>
                  <a:t> is not the line of greatest slope.</a:t>
                </a:r>
                <a:endParaRPr lang="en-GB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83" y="1747049"/>
                <a:ext cx="3706760" cy="1938992"/>
              </a:xfrm>
              <a:prstGeom prst="rect">
                <a:avLst/>
              </a:prstGeom>
              <a:blipFill rotWithShape="0">
                <a:blip r:embed="rId10"/>
                <a:stretch>
                  <a:fillRect l="-1809" t="-1887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2897" y="2492554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97" y="2492554"/>
                <a:ext cx="53323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H="1" flipV="1">
            <a:off x="2741170" y="4093405"/>
            <a:ext cx="5850" cy="1723117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86964" y="549635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</a:t>
            </a:r>
            <a:endParaRPr lang="en-GB" sz="32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827584" y="6341305"/>
            <a:ext cx="2370786" cy="133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166616" y="5376105"/>
            <a:ext cx="1327154" cy="9658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53870" y="4106105"/>
            <a:ext cx="419100" cy="2247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53870" y="4106105"/>
            <a:ext cx="1714500" cy="128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27584" y="4080705"/>
            <a:ext cx="1926286" cy="22739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182370" y="4118805"/>
            <a:ext cx="571500" cy="124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169670" y="5376105"/>
            <a:ext cx="23241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42363" y="5366976"/>
            <a:ext cx="1329386" cy="991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5609" y="6328606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9" y="6328606"/>
                <a:ext cx="53323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56962" y="6341305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62" y="6341305"/>
                <a:ext cx="53323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72745" y="5135502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745" y="5135502"/>
                <a:ext cx="53323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82840" y="5125333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40" y="5125333"/>
                <a:ext cx="53323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19556" y="3663356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556" y="3663356"/>
                <a:ext cx="53323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49848" y="5630501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48" y="5630501"/>
                <a:ext cx="53323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745453" y="4093100"/>
            <a:ext cx="1165226" cy="1714500"/>
            <a:chOff x="3848099" y="4486275"/>
            <a:chExt cx="1165226" cy="1714500"/>
          </a:xfrm>
        </p:grpSpPr>
        <p:sp>
          <p:nvSpPr>
            <p:cNvPr id="53" name="Freeform 52"/>
            <p:cNvSpPr/>
            <p:nvPr/>
          </p:nvSpPr>
          <p:spPr>
            <a:xfrm>
              <a:off x="3851275" y="4486275"/>
              <a:ext cx="1162050" cy="1714500"/>
            </a:xfrm>
            <a:custGeom>
              <a:avLst/>
              <a:gdLst>
                <a:gd name="connsiteX0" fmla="*/ 1733550 w 1733550"/>
                <a:gd name="connsiteY0" fmla="*/ 1295400 h 1695450"/>
                <a:gd name="connsiteX1" fmla="*/ 19050 w 1733550"/>
                <a:gd name="connsiteY1" fmla="*/ 1695450 h 1695450"/>
                <a:gd name="connsiteX2" fmla="*/ 0 w 1733550"/>
                <a:gd name="connsiteY2" fmla="*/ 0 h 1695450"/>
                <a:gd name="connsiteX3" fmla="*/ 1733550 w 1733550"/>
                <a:gd name="connsiteY3" fmla="*/ 1295400 h 1695450"/>
                <a:gd name="connsiteX0" fmla="*/ 3854450 w 3854450"/>
                <a:gd name="connsiteY0" fmla="*/ 838200 h 1238250"/>
                <a:gd name="connsiteX1" fmla="*/ 2139950 w 3854450"/>
                <a:gd name="connsiteY1" fmla="*/ 1238250 h 1238250"/>
                <a:gd name="connsiteX2" fmla="*/ 0 w 3854450"/>
                <a:gd name="connsiteY2" fmla="*/ 0 h 1238250"/>
                <a:gd name="connsiteX3" fmla="*/ 3854450 w 3854450"/>
                <a:gd name="connsiteY3" fmla="*/ 838200 h 1238250"/>
                <a:gd name="connsiteX0" fmla="*/ 3854450 w 3854450"/>
                <a:gd name="connsiteY0" fmla="*/ 838200 h 1695450"/>
                <a:gd name="connsiteX1" fmla="*/ 6350 w 3854450"/>
                <a:gd name="connsiteY1" fmla="*/ 1695450 h 1695450"/>
                <a:gd name="connsiteX2" fmla="*/ 0 w 3854450"/>
                <a:gd name="connsiteY2" fmla="*/ 0 h 1695450"/>
                <a:gd name="connsiteX3" fmla="*/ 3854450 w 3854450"/>
                <a:gd name="connsiteY3" fmla="*/ 838200 h 1695450"/>
                <a:gd name="connsiteX0" fmla="*/ 1162050 w 1162050"/>
                <a:gd name="connsiteY0" fmla="*/ 1714500 h 1714500"/>
                <a:gd name="connsiteX1" fmla="*/ 6350 w 1162050"/>
                <a:gd name="connsiteY1" fmla="*/ 1695450 h 1714500"/>
                <a:gd name="connsiteX2" fmla="*/ 0 w 1162050"/>
                <a:gd name="connsiteY2" fmla="*/ 0 h 1714500"/>
                <a:gd name="connsiteX3" fmla="*/ 1162050 w 1162050"/>
                <a:gd name="connsiteY3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050" h="1714500">
                  <a:moveTo>
                    <a:pt x="1162050" y="1714500"/>
                  </a:moveTo>
                  <a:lnTo>
                    <a:pt x="6350" y="1695450"/>
                  </a:lnTo>
                  <a:cubicBezTo>
                    <a:pt x="4233" y="1130300"/>
                    <a:pt x="2117" y="565150"/>
                    <a:pt x="0" y="0"/>
                  </a:cubicBezTo>
                  <a:lnTo>
                    <a:pt x="1162050" y="1714500"/>
                  </a:ln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848099" y="5965825"/>
              <a:ext cx="212725" cy="234950"/>
            </a:xfrm>
            <a:custGeom>
              <a:avLst/>
              <a:gdLst>
                <a:gd name="connsiteX0" fmla="*/ 0 w 200025"/>
                <a:gd name="connsiteY0" fmla="*/ 247650 h 247650"/>
                <a:gd name="connsiteX1" fmla="*/ 200025 w 200025"/>
                <a:gd name="connsiteY1" fmla="*/ 209550 h 247650"/>
                <a:gd name="connsiteX2" fmla="*/ 200025 w 200025"/>
                <a:gd name="connsiteY2" fmla="*/ 0 h 247650"/>
                <a:gd name="connsiteX3" fmla="*/ 9525 w 200025"/>
                <a:gd name="connsiteY3" fmla="*/ 38100 h 247650"/>
                <a:gd name="connsiteX4" fmla="*/ 0 w 200025"/>
                <a:gd name="connsiteY4" fmla="*/ 247650 h 247650"/>
                <a:gd name="connsiteX0" fmla="*/ 2124075 w 2324100"/>
                <a:gd name="connsiteY0" fmla="*/ 247650 h 488950"/>
                <a:gd name="connsiteX1" fmla="*/ 2324100 w 2324100"/>
                <a:gd name="connsiteY1" fmla="*/ 209550 h 488950"/>
                <a:gd name="connsiteX2" fmla="*/ 2324100 w 2324100"/>
                <a:gd name="connsiteY2" fmla="*/ 0 h 488950"/>
                <a:gd name="connsiteX3" fmla="*/ 0 w 2324100"/>
                <a:gd name="connsiteY3" fmla="*/ 488950 h 488950"/>
                <a:gd name="connsiteX4" fmla="*/ 2124075 w 2324100"/>
                <a:gd name="connsiteY4" fmla="*/ 247650 h 488950"/>
                <a:gd name="connsiteX0" fmla="*/ 2124075 w 2324100"/>
                <a:gd name="connsiteY0" fmla="*/ 38100 h 279400"/>
                <a:gd name="connsiteX1" fmla="*/ 2324100 w 2324100"/>
                <a:gd name="connsiteY1" fmla="*/ 0 h 279400"/>
                <a:gd name="connsiteX2" fmla="*/ 203200 w 2324100"/>
                <a:gd name="connsiteY2" fmla="*/ 279400 h 279400"/>
                <a:gd name="connsiteX3" fmla="*/ 0 w 2324100"/>
                <a:gd name="connsiteY3" fmla="*/ 279400 h 279400"/>
                <a:gd name="connsiteX4" fmla="*/ 2124075 w 2324100"/>
                <a:gd name="connsiteY4" fmla="*/ 38100 h 279400"/>
                <a:gd name="connsiteX0" fmla="*/ 0 w 2333625"/>
                <a:gd name="connsiteY0" fmla="*/ 495300 h 495300"/>
                <a:gd name="connsiteX1" fmla="*/ 2333625 w 2333625"/>
                <a:gd name="connsiteY1" fmla="*/ 0 h 495300"/>
                <a:gd name="connsiteX2" fmla="*/ 212725 w 2333625"/>
                <a:gd name="connsiteY2" fmla="*/ 279400 h 495300"/>
                <a:gd name="connsiteX3" fmla="*/ 9525 w 2333625"/>
                <a:gd name="connsiteY3" fmla="*/ 279400 h 495300"/>
                <a:gd name="connsiteX4" fmla="*/ 0 w 2333625"/>
                <a:gd name="connsiteY4" fmla="*/ 495300 h 495300"/>
                <a:gd name="connsiteX0" fmla="*/ 0 w 212725"/>
                <a:gd name="connsiteY0" fmla="*/ 215900 h 234950"/>
                <a:gd name="connsiteX1" fmla="*/ 206375 w 212725"/>
                <a:gd name="connsiteY1" fmla="*/ 234950 h 234950"/>
                <a:gd name="connsiteX2" fmla="*/ 212725 w 212725"/>
                <a:gd name="connsiteY2" fmla="*/ 0 h 234950"/>
                <a:gd name="connsiteX3" fmla="*/ 9525 w 212725"/>
                <a:gd name="connsiteY3" fmla="*/ 0 h 234950"/>
                <a:gd name="connsiteX4" fmla="*/ 0 w 212725"/>
                <a:gd name="connsiteY4" fmla="*/ 21590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" h="234950">
                  <a:moveTo>
                    <a:pt x="0" y="215900"/>
                  </a:moveTo>
                  <a:lnTo>
                    <a:pt x="206375" y="234950"/>
                  </a:lnTo>
                  <a:lnTo>
                    <a:pt x="212725" y="0"/>
                  </a:lnTo>
                  <a:lnTo>
                    <a:pt x="9525" y="0"/>
                  </a:lnTo>
                  <a:lnTo>
                    <a:pt x="0" y="2159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79462" y="4698121"/>
                <a:ext cx="648072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62" y="4698121"/>
                <a:ext cx="648072" cy="50520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638532" y="317327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58" name="Rectangle 57"/>
          <p:cNvSpPr/>
          <p:nvPr/>
        </p:nvSpPr>
        <p:spPr>
          <a:xfrm>
            <a:off x="5152268" y="2997453"/>
            <a:ext cx="3344032" cy="6601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644634" y="5913667"/>
                <a:ext cx="21850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 smtClean="0"/>
                  <a:t> a ball would roll down to the midpoint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634" y="5913667"/>
                <a:ext cx="2185061" cy="923330"/>
              </a:xfrm>
              <a:prstGeom prst="rect">
                <a:avLst/>
              </a:prstGeom>
              <a:blipFill rotWithShape="0">
                <a:blip r:embed="rId19"/>
                <a:stretch>
                  <a:fillRect l="-251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743657" y="5198573"/>
                <a:ext cx="2873583" cy="74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=54.7°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657" y="5198573"/>
                <a:ext cx="2873583" cy="7481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61"/>
          <p:cNvSpPr/>
          <p:nvPr/>
        </p:nvSpPr>
        <p:spPr>
          <a:xfrm>
            <a:off x="3629025" y="5576888"/>
            <a:ext cx="123825" cy="223837"/>
          </a:xfrm>
          <a:custGeom>
            <a:avLst/>
            <a:gdLst>
              <a:gd name="connsiteX0" fmla="*/ 0 w 123825"/>
              <a:gd name="connsiteY0" fmla="*/ 223837 h 223837"/>
              <a:gd name="connsiteX1" fmla="*/ 28575 w 123825"/>
              <a:gd name="connsiteY1" fmla="*/ 114300 h 223837"/>
              <a:gd name="connsiteX2" fmla="*/ 123825 w 123825"/>
              <a:gd name="connsiteY2" fmla="*/ 0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223837">
                <a:moveTo>
                  <a:pt x="0" y="223837"/>
                </a:moveTo>
                <a:cubicBezTo>
                  <a:pt x="3969" y="187721"/>
                  <a:pt x="7938" y="151606"/>
                  <a:pt x="28575" y="114300"/>
                </a:cubicBezTo>
                <a:cubicBezTo>
                  <a:pt x="49212" y="76994"/>
                  <a:pt x="86518" y="38497"/>
                  <a:pt x="1238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415482" y="5404285"/>
                <a:ext cx="265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482" y="5404285"/>
                <a:ext cx="265645" cy="369332"/>
              </a:xfrm>
              <a:prstGeom prst="rect">
                <a:avLst/>
              </a:prstGeom>
              <a:blipFill rotWithShape="0">
                <a:blip r:embed="rId21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585093" y="3779823"/>
            <a:ext cx="5075478" cy="2998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Suitable diagram</a:t>
            </a:r>
            <a:endParaRPr lang="en-GB" sz="2800" dirty="0"/>
          </a:p>
        </p:txBody>
      </p:sp>
      <p:sp>
        <p:nvSpPr>
          <p:cNvPr id="64" name="Rectangle 63"/>
          <p:cNvSpPr/>
          <p:nvPr/>
        </p:nvSpPr>
        <p:spPr>
          <a:xfrm>
            <a:off x="5743657" y="3779822"/>
            <a:ext cx="3236311" cy="2998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Solution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45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4733925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868070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Jan 2013 Paper 2 Q23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2080" y="1412776"/>
                <a:ext cx="3672408" cy="517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diagram shows a cuboid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𝐴𝐵𝐶𝐷𝑃𝑄𝑅𝑆</m:t>
                    </m:r>
                  </m:oMath>
                </a14:m>
                <a:r>
                  <a:rPr lang="en-GB" dirty="0" smtClean="0"/>
                  <a:t> and a pyramid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𝑃𝑄𝑅𝑆𝑉</m:t>
                    </m:r>
                  </m:oMath>
                </a14:m>
                <a:r>
                  <a:rPr lang="en-GB" dirty="0" smtClean="0"/>
                  <a:t>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 smtClean="0"/>
                  <a:t> is directly above the centre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pPr/>
                <a:r>
                  <a:rPr lang="en-GB" dirty="0" smtClean="0"/>
                  <a:t>a) Work out the angle between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𝑉𝐴</m:t>
                    </m:r>
                  </m:oMath>
                </a14:m>
                <a:r>
                  <a:rPr lang="en-GB" dirty="0" smtClean="0"/>
                  <a:t> and the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. (Reminder: ‘Drop’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𝑉𝐴</m:t>
                    </m:r>
                  </m:oMath>
                </a14:m>
                <a:r>
                  <a:rPr lang="en-GB" dirty="0" smtClean="0"/>
                  <a:t> onto the plane)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𝟑𝟒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𝑽𝑨𝑿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𝟑𝟒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b) Work out the angle between the planes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𝑉𝑄𝑅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𝑃𝑄𝑅𝑆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412776"/>
                <a:ext cx="3672408" cy="5179623"/>
              </a:xfrm>
              <a:prstGeom prst="rect">
                <a:avLst/>
              </a:prstGeom>
              <a:blipFill rotWithShape="0">
                <a:blip r:embed="rId3"/>
                <a:stretch>
                  <a:fillRect l="-1327" t="-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748017" y="1373651"/>
            <a:ext cx="1657961" cy="1670050"/>
          </a:xfrm>
          <a:custGeom>
            <a:avLst/>
            <a:gdLst>
              <a:gd name="connsiteX0" fmla="*/ 1733550 w 1733550"/>
              <a:gd name="connsiteY0" fmla="*/ 1295400 h 1695450"/>
              <a:gd name="connsiteX1" fmla="*/ 19050 w 1733550"/>
              <a:gd name="connsiteY1" fmla="*/ 1695450 h 1695450"/>
              <a:gd name="connsiteX2" fmla="*/ 0 w 1733550"/>
              <a:gd name="connsiteY2" fmla="*/ 0 h 1695450"/>
              <a:gd name="connsiteX3" fmla="*/ 1733550 w 1733550"/>
              <a:gd name="connsiteY3" fmla="*/ 1295400 h 1695450"/>
              <a:gd name="connsiteX0" fmla="*/ 3854450 w 3854450"/>
              <a:gd name="connsiteY0" fmla="*/ 838200 h 1238250"/>
              <a:gd name="connsiteX1" fmla="*/ 2139950 w 3854450"/>
              <a:gd name="connsiteY1" fmla="*/ 1238250 h 1238250"/>
              <a:gd name="connsiteX2" fmla="*/ 0 w 3854450"/>
              <a:gd name="connsiteY2" fmla="*/ 0 h 1238250"/>
              <a:gd name="connsiteX3" fmla="*/ 3854450 w 3854450"/>
              <a:gd name="connsiteY3" fmla="*/ 838200 h 1238250"/>
              <a:gd name="connsiteX0" fmla="*/ 3854450 w 3854450"/>
              <a:gd name="connsiteY0" fmla="*/ 838200 h 1695450"/>
              <a:gd name="connsiteX1" fmla="*/ 6350 w 3854450"/>
              <a:gd name="connsiteY1" fmla="*/ 1695450 h 1695450"/>
              <a:gd name="connsiteX2" fmla="*/ 0 w 3854450"/>
              <a:gd name="connsiteY2" fmla="*/ 0 h 1695450"/>
              <a:gd name="connsiteX3" fmla="*/ 3854450 w 3854450"/>
              <a:gd name="connsiteY3" fmla="*/ 838200 h 1695450"/>
              <a:gd name="connsiteX0" fmla="*/ 1162050 w 1162050"/>
              <a:gd name="connsiteY0" fmla="*/ 1714500 h 1714500"/>
              <a:gd name="connsiteX1" fmla="*/ 6350 w 1162050"/>
              <a:gd name="connsiteY1" fmla="*/ 1695450 h 1714500"/>
              <a:gd name="connsiteX2" fmla="*/ 0 w 1162050"/>
              <a:gd name="connsiteY2" fmla="*/ 0 h 1714500"/>
              <a:gd name="connsiteX3" fmla="*/ 1162050 w 1162050"/>
              <a:gd name="connsiteY3" fmla="*/ 1714500 h 1714500"/>
              <a:gd name="connsiteX0" fmla="*/ 1657350 w 1657350"/>
              <a:gd name="connsiteY0" fmla="*/ 1670050 h 1695450"/>
              <a:gd name="connsiteX1" fmla="*/ 6350 w 1657350"/>
              <a:gd name="connsiteY1" fmla="*/ 1695450 h 1695450"/>
              <a:gd name="connsiteX2" fmla="*/ 0 w 1657350"/>
              <a:gd name="connsiteY2" fmla="*/ 0 h 1695450"/>
              <a:gd name="connsiteX3" fmla="*/ 1657350 w 1657350"/>
              <a:gd name="connsiteY3" fmla="*/ 1670050 h 1695450"/>
              <a:gd name="connsiteX0" fmla="*/ 1657961 w 1657961"/>
              <a:gd name="connsiteY0" fmla="*/ 1670050 h 1670050"/>
              <a:gd name="connsiteX1" fmla="*/ 611 w 1657961"/>
              <a:gd name="connsiteY1" fmla="*/ 1600200 h 1670050"/>
              <a:gd name="connsiteX2" fmla="*/ 611 w 1657961"/>
              <a:gd name="connsiteY2" fmla="*/ 0 h 1670050"/>
              <a:gd name="connsiteX3" fmla="*/ 1657961 w 1657961"/>
              <a:gd name="connsiteY3" fmla="*/ 1670050 h 1670050"/>
              <a:gd name="connsiteX0" fmla="*/ 1657961 w 1657961"/>
              <a:gd name="connsiteY0" fmla="*/ 1670050 h 1670050"/>
              <a:gd name="connsiteX1" fmla="*/ 611 w 1657961"/>
              <a:gd name="connsiteY1" fmla="*/ 1647701 h 1670050"/>
              <a:gd name="connsiteX2" fmla="*/ 611 w 1657961"/>
              <a:gd name="connsiteY2" fmla="*/ 0 h 1670050"/>
              <a:gd name="connsiteX3" fmla="*/ 1657961 w 1657961"/>
              <a:gd name="connsiteY3" fmla="*/ 1670050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961" h="1670050">
                <a:moveTo>
                  <a:pt x="1657961" y="1670050"/>
                </a:moveTo>
                <a:lnTo>
                  <a:pt x="611" y="1647701"/>
                </a:lnTo>
                <a:cubicBezTo>
                  <a:pt x="-1506" y="1082551"/>
                  <a:pt x="2728" y="565150"/>
                  <a:pt x="611" y="0"/>
                </a:cubicBezTo>
                <a:lnTo>
                  <a:pt x="1657961" y="1670050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flipH="1">
            <a:off x="1317498" y="1381153"/>
            <a:ext cx="1434718" cy="3451348"/>
          </a:xfrm>
          <a:custGeom>
            <a:avLst/>
            <a:gdLst>
              <a:gd name="connsiteX0" fmla="*/ 1733550 w 1733550"/>
              <a:gd name="connsiteY0" fmla="*/ 1295400 h 1695450"/>
              <a:gd name="connsiteX1" fmla="*/ 19050 w 1733550"/>
              <a:gd name="connsiteY1" fmla="*/ 1695450 h 1695450"/>
              <a:gd name="connsiteX2" fmla="*/ 0 w 1733550"/>
              <a:gd name="connsiteY2" fmla="*/ 0 h 1695450"/>
              <a:gd name="connsiteX3" fmla="*/ 1733550 w 1733550"/>
              <a:gd name="connsiteY3" fmla="*/ 1295400 h 1695450"/>
              <a:gd name="connsiteX0" fmla="*/ 3854450 w 3854450"/>
              <a:gd name="connsiteY0" fmla="*/ 838200 h 1238250"/>
              <a:gd name="connsiteX1" fmla="*/ 2139950 w 3854450"/>
              <a:gd name="connsiteY1" fmla="*/ 1238250 h 1238250"/>
              <a:gd name="connsiteX2" fmla="*/ 0 w 3854450"/>
              <a:gd name="connsiteY2" fmla="*/ 0 h 1238250"/>
              <a:gd name="connsiteX3" fmla="*/ 3854450 w 3854450"/>
              <a:gd name="connsiteY3" fmla="*/ 838200 h 1238250"/>
              <a:gd name="connsiteX0" fmla="*/ 3854450 w 3854450"/>
              <a:gd name="connsiteY0" fmla="*/ 838200 h 1695450"/>
              <a:gd name="connsiteX1" fmla="*/ 6350 w 3854450"/>
              <a:gd name="connsiteY1" fmla="*/ 1695450 h 1695450"/>
              <a:gd name="connsiteX2" fmla="*/ 0 w 3854450"/>
              <a:gd name="connsiteY2" fmla="*/ 0 h 1695450"/>
              <a:gd name="connsiteX3" fmla="*/ 3854450 w 3854450"/>
              <a:gd name="connsiteY3" fmla="*/ 838200 h 1695450"/>
              <a:gd name="connsiteX0" fmla="*/ 1162050 w 1162050"/>
              <a:gd name="connsiteY0" fmla="*/ 1714500 h 1714500"/>
              <a:gd name="connsiteX1" fmla="*/ 6350 w 1162050"/>
              <a:gd name="connsiteY1" fmla="*/ 1695450 h 1714500"/>
              <a:gd name="connsiteX2" fmla="*/ 0 w 1162050"/>
              <a:gd name="connsiteY2" fmla="*/ 0 h 1714500"/>
              <a:gd name="connsiteX3" fmla="*/ 1162050 w 1162050"/>
              <a:gd name="connsiteY3" fmla="*/ 1714500 h 1714500"/>
              <a:gd name="connsiteX0" fmla="*/ 1657350 w 1657350"/>
              <a:gd name="connsiteY0" fmla="*/ 1670050 h 1695450"/>
              <a:gd name="connsiteX1" fmla="*/ 6350 w 1657350"/>
              <a:gd name="connsiteY1" fmla="*/ 1695450 h 1695450"/>
              <a:gd name="connsiteX2" fmla="*/ 0 w 1657350"/>
              <a:gd name="connsiteY2" fmla="*/ 0 h 1695450"/>
              <a:gd name="connsiteX3" fmla="*/ 1657350 w 1657350"/>
              <a:gd name="connsiteY3" fmla="*/ 1670050 h 1695450"/>
              <a:gd name="connsiteX0" fmla="*/ 1657961 w 1657961"/>
              <a:gd name="connsiteY0" fmla="*/ 1670050 h 1670050"/>
              <a:gd name="connsiteX1" fmla="*/ 611 w 1657961"/>
              <a:gd name="connsiteY1" fmla="*/ 1600200 h 1670050"/>
              <a:gd name="connsiteX2" fmla="*/ 611 w 1657961"/>
              <a:gd name="connsiteY2" fmla="*/ 0 h 1670050"/>
              <a:gd name="connsiteX3" fmla="*/ 1657961 w 1657961"/>
              <a:gd name="connsiteY3" fmla="*/ 1670050 h 1670050"/>
              <a:gd name="connsiteX0" fmla="*/ 1657961 w 1657961"/>
              <a:gd name="connsiteY0" fmla="*/ 1670050 h 1670050"/>
              <a:gd name="connsiteX1" fmla="*/ 611 w 1657961"/>
              <a:gd name="connsiteY1" fmla="*/ 1647701 h 1670050"/>
              <a:gd name="connsiteX2" fmla="*/ 611 w 1657961"/>
              <a:gd name="connsiteY2" fmla="*/ 0 h 1670050"/>
              <a:gd name="connsiteX3" fmla="*/ 1657961 w 1657961"/>
              <a:gd name="connsiteY3" fmla="*/ 1670050 h 1670050"/>
              <a:gd name="connsiteX0" fmla="*/ 1673943 w 1673943"/>
              <a:gd name="connsiteY0" fmla="*/ 1670050 h 2775857"/>
              <a:gd name="connsiteX1" fmla="*/ 151 w 1673943"/>
              <a:gd name="connsiteY1" fmla="*/ 2775857 h 2775857"/>
              <a:gd name="connsiteX2" fmla="*/ 16593 w 1673943"/>
              <a:gd name="connsiteY2" fmla="*/ 0 h 2775857"/>
              <a:gd name="connsiteX3" fmla="*/ 1673943 w 1673943"/>
              <a:gd name="connsiteY3" fmla="*/ 1670050 h 2775857"/>
              <a:gd name="connsiteX0" fmla="*/ 1986323 w 1986324"/>
              <a:gd name="connsiteY0" fmla="*/ 3451348 h 3451348"/>
              <a:gd name="connsiteX1" fmla="*/ 152 w 1986324"/>
              <a:gd name="connsiteY1" fmla="*/ 2775857 h 3451348"/>
              <a:gd name="connsiteX2" fmla="*/ 16594 w 1986324"/>
              <a:gd name="connsiteY2" fmla="*/ 0 h 3451348"/>
              <a:gd name="connsiteX3" fmla="*/ 1986323 w 1986324"/>
              <a:gd name="connsiteY3" fmla="*/ 3451348 h 34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324" h="3451348">
                <a:moveTo>
                  <a:pt x="1986323" y="3451348"/>
                </a:moveTo>
                <a:lnTo>
                  <a:pt x="152" y="2775857"/>
                </a:lnTo>
                <a:cubicBezTo>
                  <a:pt x="-1965" y="2210707"/>
                  <a:pt x="18711" y="565150"/>
                  <a:pt x="16594" y="0"/>
                </a:cubicBezTo>
                <a:lnTo>
                  <a:pt x="1986323" y="3451348"/>
                </a:lnTo>
                <a:close/>
              </a:path>
            </a:pathLst>
          </a:cu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8510" y="3953910"/>
            <a:ext cx="3273604" cy="1152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91482" y="5890161"/>
            <a:ext cx="3273604" cy="842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6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074" y="653226"/>
                <a:ext cx="3163579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cube has sides 8cm. Find:</a:t>
                </a:r>
              </a:p>
              <a:p>
                <a:r>
                  <a:rPr lang="en-GB" dirty="0" smtClean="0"/>
                  <a:t>a) The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/>
                  <a:t>.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GB" b="1" dirty="0" smtClean="0"/>
              </a:p>
              <a:p>
                <a:r>
                  <a:rPr lang="en-GB" dirty="0" smtClean="0"/>
                  <a:t>b) The angle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/>
                  <a:t> and the horizontal plane.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74" y="653226"/>
                <a:ext cx="3163579" cy="1226426"/>
              </a:xfrm>
              <a:prstGeom prst="rect">
                <a:avLst/>
              </a:prstGeom>
              <a:blipFill rotWithShape="0">
                <a:blip r:embed="rId2"/>
                <a:stretch>
                  <a:fillRect l="-1541" t="-2488" b="-6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be 6"/>
          <p:cNvSpPr/>
          <p:nvPr/>
        </p:nvSpPr>
        <p:spPr>
          <a:xfrm>
            <a:off x="919874" y="2508432"/>
            <a:ext cx="2160240" cy="2520280"/>
          </a:xfrm>
          <a:prstGeom prst="cube">
            <a:avLst>
              <a:gd name="adj" fmla="val 431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8575" y="442835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575" y="4428354"/>
                <a:ext cx="50405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62631" y="298695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631" y="2986957"/>
                <a:ext cx="50405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31658" y="2508598"/>
            <a:ext cx="2161309" cy="2517569"/>
            <a:chOff x="982857" y="3356992"/>
            <a:chExt cx="2161309" cy="2517569"/>
          </a:xfrm>
        </p:grpSpPr>
        <p:sp>
          <p:nvSpPr>
            <p:cNvPr id="11" name="Freeform 10"/>
            <p:cNvSpPr/>
            <p:nvPr/>
          </p:nvSpPr>
          <p:spPr>
            <a:xfrm>
              <a:off x="982857" y="3356992"/>
              <a:ext cx="2161309" cy="2517569"/>
            </a:xfrm>
            <a:custGeom>
              <a:avLst/>
              <a:gdLst>
                <a:gd name="connsiteX0" fmla="*/ 0 w 2161309"/>
                <a:gd name="connsiteY0" fmla="*/ 2517569 h 2517569"/>
                <a:gd name="connsiteX1" fmla="*/ 2161309 w 2161309"/>
                <a:gd name="connsiteY1" fmla="*/ 1591294 h 2517569"/>
                <a:gd name="connsiteX2" fmla="*/ 2161309 w 2161309"/>
                <a:gd name="connsiteY2" fmla="*/ 0 h 2517569"/>
                <a:gd name="connsiteX3" fmla="*/ 0 w 2161309"/>
                <a:gd name="connsiteY3" fmla="*/ 2517569 h 251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09" h="2517569">
                  <a:moveTo>
                    <a:pt x="0" y="2517569"/>
                  </a:moveTo>
                  <a:lnTo>
                    <a:pt x="2161309" y="1591294"/>
                  </a:lnTo>
                  <a:lnTo>
                    <a:pt x="2161309" y="0"/>
                  </a:lnTo>
                  <a:lnTo>
                    <a:pt x="0" y="2517569"/>
                  </a:lnTo>
                  <a:close/>
                </a:path>
              </a:pathLst>
            </a:custGeom>
            <a:solidFill>
              <a:schemeClr val="accent1">
                <a:alpha val="47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913999" y="4709872"/>
              <a:ext cx="203200" cy="323850"/>
            </a:xfrm>
            <a:custGeom>
              <a:avLst/>
              <a:gdLst>
                <a:gd name="connsiteX0" fmla="*/ 0 w 203200"/>
                <a:gd name="connsiteY0" fmla="*/ 323850 h 323850"/>
                <a:gd name="connsiteX1" fmla="*/ 6350 w 203200"/>
                <a:gd name="connsiteY1" fmla="*/ 57150 h 323850"/>
                <a:gd name="connsiteX2" fmla="*/ 203200 w 203200"/>
                <a:gd name="connsiteY2" fmla="*/ 0 h 323850"/>
                <a:gd name="connsiteX3" fmla="*/ 203200 w 203200"/>
                <a:gd name="connsiteY3" fmla="*/ 247650 h 323850"/>
                <a:gd name="connsiteX4" fmla="*/ 0 w 203200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323850">
                  <a:moveTo>
                    <a:pt x="0" y="323850"/>
                  </a:moveTo>
                  <a:lnTo>
                    <a:pt x="6350" y="57150"/>
                  </a:lnTo>
                  <a:lnTo>
                    <a:pt x="203200" y="0"/>
                  </a:lnTo>
                  <a:lnTo>
                    <a:pt x="203200" y="247650"/>
                  </a:lnTo>
                  <a:lnTo>
                    <a:pt x="0" y="3238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938" y="4890019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38" y="4890019"/>
                <a:ext cx="50405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30576" y="2096405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76" y="2096405"/>
                <a:ext cx="50405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30576" y="3885149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76" y="3885149"/>
                <a:ext cx="50405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2613" y="693698"/>
                <a:ext cx="472637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radio tower 150m tall has two support cables running 300m due East and some distance due South, anchored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. The angle of inclination to the horizontal of the latter cable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50°</m:t>
                    </m:r>
                  </m:oMath>
                </a14:m>
                <a:r>
                  <a:rPr lang="en-GB" dirty="0" smtClean="0"/>
                  <a:t> as indicated.</a:t>
                </a:r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613" y="693698"/>
                <a:ext cx="4726379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1161" t="-2479" r="-51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657688" y="2278186"/>
            <a:ext cx="0" cy="180837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57688" y="4086565"/>
            <a:ext cx="2631259" cy="87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88507" y="4075181"/>
            <a:ext cx="1069180" cy="95003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01360" y="2255374"/>
            <a:ext cx="1056327" cy="27698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657688" y="2243993"/>
            <a:ext cx="2631259" cy="18512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937880" y="3801077"/>
            <a:ext cx="0" cy="2828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67212" y="3820127"/>
            <a:ext cx="2801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420729" y="3807378"/>
            <a:ext cx="219075" cy="1762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30254" y="3974065"/>
            <a:ext cx="0" cy="2905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449305" y="4288390"/>
            <a:ext cx="3047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744579" y="4088365"/>
            <a:ext cx="209550" cy="200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70396" y="302153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396" y="3021533"/>
                <a:ext cx="504056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49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467648" y="4049503"/>
                <a:ext cx="980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48" y="4049503"/>
                <a:ext cx="98086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87887" y="422741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87" y="4227415"/>
                <a:ext cx="504056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363920" y="5006529"/>
                <a:ext cx="301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20" y="5006529"/>
                <a:ext cx="301095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83041" y="3890515"/>
                <a:ext cx="301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041" y="3890515"/>
                <a:ext cx="301095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579041" y="5341990"/>
                <a:ext cx="4840616" cy="1060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a) Find the angle between the cable attached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and the horizontal plane.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𝟏𝟓𝟎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𝟑𝟎𝟎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b="1" dirty="0" smtClean="0"/>
              </a:p>
              <a:p>
                <a:r>
                  <a:rPr lang="en-GB" dirty="0" smtClean="0"/>
                  <a:t>b) Find the distance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. </a:t>
                </a:r>
                <a:r>
                  <a:rPr lang="en-GB" b="1" dirty="0" smtClean="0"/>
                  <a:t>325.3m</a:t>
                </a:r>
                <a:endParaRPr lang="en-GB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41" y="5341990"/>
                <a:ext cx="4840616" cy="1060868"/>
              </a:xfrm>
              <a:prstGeom prst="rect">
                <a:avLst/>
              </a:prstGeom>
              <a:blipFill rotWithShape="0">
                <a:blip r:embed="rId14"/>
                <a:stretch>
                  <a:fillRect l="-1008" t="-2874"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71252" y="741199"/>
            <a:ext cx="323528" cy="287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3814854" y="724400"/>
            <a:ext cx="323528" cy="287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2236546" y="961329"/>
            <a:ext cx="1052919" cy="344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457303" y="1523040"/>
            <a:ext cx="1052919" cy="344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028259" y="5649015"/>
            <a:ext cx="2201341" cy="419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318987" y="6064762"/>
            <a:ext cx="1540006" cy="436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5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16012" y="525562"/>
            <a:ext cx="4978338" cy="3241183"/>
            <a:chOff x="623610" y="439508"/>
            <a:chExt cx="5925816" cy="4293838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043608" y="1480552"/>
              <a:ext cx="1447915" cy="13003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43608" y="4293096"/>
              <a:ext cx="2808312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43608" y="2769546"/>
              <a:ext cx="0" cy="15235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51920" y="2769546"/>
              <a:ext cx="0" cy="15235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56076" y="2111294"/>
              <a:ext cx="0" cy="15235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851921" y="3623462"/>
              <a:ext cx="1404155" cy="6696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839096" y="2111294"/>
              <a:ext cx="1404155" cy="6696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56435" y="2099912"/>
              <a:ext cx="1404155" cy="669634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56435" y="3623462"/>
              <a:ext cx="1404155" cy="669634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447764" y="3634843"/>
              <a:ext cx="2808312" cy="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491523" y="2125049"/>
              <a:ext cx="0" cy="152355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91524" y="1480551"/>
              <a:ext cx="1347571" cy="13117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97642" y="797162"/>
              <a:ext cx="1347571" cy="13117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473416" y="834868"/>
              <a:ext cx="1424226" cy="128899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491523" y="833682"/>
              <a:ext cx="1404155" cy="6696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88006" y="4223594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006" y="4223594"/>
                  <a:ext cx="504056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15359" y="4246544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5359" y="4246544"/>
                  <a:ext cx="504056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022315" y="3608266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315" y="3608266"/>
                  <a:ext cx="50405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078855" y="3208347"/>
                  <a:ext cx="504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855" y="3208347"/>
                  <a:ext cx="504057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49"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23610" y="2521876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610" y="2521876"/>
                  <a:ext cx="50405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660850" y="2203896"/>
                  <a:ext cx="504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850" y="2203896"/>
                  <a:ext cx="504057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129485" y="1630947"/>
                  <a:ext cx="504057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9485" y="1630947"/>
                  <a:ext cx="504057" cy="46166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04240" y="1939581"/>
                  <a:ext cx="504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240" y="1939581"/>
                  <a:ext cx="504057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29"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912877" y="439508"/>
                  <a:ext cx="5040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877" y="439508"/>
                  <a:ext cx="504057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80807" y="948884"/>
                  <a:ext cx="504057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807" y="948884"/>
                  <a:ext cx="504057" cy="46166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508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212317" y="2622420"/>
                  <a:ext cx="741271" cy="61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317" y="2622420"/>
                  <a:ext cx="741271" cy="61160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71" r="-9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808155" y="1973230"/>
                  <a:ext cx="741271" cy="61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155" y="1973230"/>
                  <a:ext cx="741271" cy="61160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941" r="-274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5863250" y="813986"/>
              <a:ext cx="0" cy="28514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343362" y="2130740"/>
              <a:ext cx="0" cy="150410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008356" y="4271681"/>
                  <a:ext cx="7412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8356" y="4271681"/>
                  <a:ext cx="741271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941" r="-27451" b="-26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281043" y="3954525"/>
                  <a:ext cx="7412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1043" y="3954525"/>
                  <a:ext cx="741271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980" r="-1961" b="-241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1243" y="4278125"/>
                <a:ext cx="4423668" cy="2029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Frost Manor is as pictured,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𝐸𝐹𝐺𝐻</m:t>
                    </m:r>
                  </m:oMath>
                </a14:m>
                <a:r>
                  <a:rPr lang="en-GB" dirty="0" smtClean="0"/>
                  <a:t> horizontally level.</a:t>
                </a:r>
              </a:p>
              <a:p>
                <a:r>
                  <a:rPr lang="en-GB" dirty="0" smtClean="0"/>
                  <a:t>a) Find the angle between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𝐴𝐺</m:t>
                    </m:r>
                  </m:oMath>
                </a14:m>
                <a:r>
                  <a:rPr lang="en-GB" dirty="0" smtClean="0"/>
                  <a:t> and the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b="1" dirty="0" smtClean="0"/>
              </a:p>
              <a:p>
                <a:r>
                  <a:rPr lang="en-GB" dirty="0" smtClean="0"/>
                  <a:t>b) Find the angle between the planes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𝐹𝐺𝐼𝐽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𝐸𝐹𝐺𝐻</m:t>
                    </m:r>
                  </m:oMath>
                </a14:m>
                <a:r>
                  <a:rPr lang="en-GB" dirty="0" smtClean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3" y="4278125"/>
                <a:ext cx="4423668" cy="2029402"/>
              </a:xfrm>
              <a:prstGeom prst="rect">
                <a:avLst/>
              </a:prstGeom>
              <a:blipFill rotWithShape="0">
                <a:blip r:embed="rId16"/>
                <a:stretch>
                  <a:fillRect l="-1102" t="-1802" b="-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V="1">
            <a:off x="5132166" y="3375789"/>
            <a:ext cx="2370786" cy="133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471198" y="2410589"/>
            <a:ext cx="1327154" cy="9658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058452" y="1140589"/>
            <a:ext cx="419100" cy="2247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58452" y="1140589"/>
            <a:ext cx="1714500" cy="128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32166" y="1115189"/>
            <a:ext cx="1926286" cy="22739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486952" y="1153289"/>
            <a:ext cx="571500" cy="124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474252" y="2410589"/>
            <a:ext cx="23241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146945" y="2401460"/>
            <a:ext cx="1329386" cy="991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00191" y="3363090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191" y="3363090"/>
                <a:ext cx="53323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161544" y="3375789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544" y="3375789"/>
                <a:ext cx="533233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677327" y="2169986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27" y="2169986"/>
                <a:ext cx="533233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87422" y="2159817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22" y="2159817"/>
                <a:ext cx="533233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24138" y="697840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38" y="697840"/>
                <a:ext cx="533233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26239" y="3396639"/>
                <a:ext cx="9595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GB" sz="2400" dirty="0" smtClean="0"/>
                  <a:t>cm</a:t>
                </a:r>
                <a:endParaRPr lang="en-GB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239" y="3396639"/>
                <a:ext cx="959553" cy="461665"/>
              </a:xfrm>
              <a:prstGeom prst="rect">
                <a:avLst/>
              </a:prstGeom>
              <a:blipFill rotWithShape="0">
                <a:blip r:embed="rId22"/>
                <a:stretch>
                  <a:fillRect t="-10526" r="-573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 flipH="1">
            <a:off x="7737902" y="2551257"/>
            <a:ext cx="1162050" cy="8797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97985" y="2859288"/>
                <a:ext cx="1048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GB" sz="2400" dirty="0" smtClean="0"/>
                  <a:t>cm</a:t>
                </a:r>
                <a:endParaRPr lang="en-GB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985" y="2859288"/>
                <a:ext cx="1048333" cy="461665"/>
              </a:xfrm>
              <a:prstGeom prst="rect">
                <a:avLst/>
              </a:prstGeom>
              <a:blipFill rotWithShape="0">
                <a:blip r:embed="rId23"/>
                <a:stretch>
                  <a:fillRect t="-10526" r="-116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27649" y="3845518"/>
                <a:ext cx="4024251" cy="2999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school buys a set of new ‘extra comfort’ chairs with its seats pyramid in shape.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is at the centre of the base of the pyramid,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 smtClean="0"/>
                  <a:t> is the midpoint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By considering the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𝐸𝐵𝐶</m:t>
                    </m:r>
                  </m:oMath>
                </a14:m>
                <a:r>
                  <a:rPr lang="en-GB" dirty="0" smtClean="0"/>
                  <a:t>, find the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𝐸𝑀</m:t>
                    </m:r>
                  </m:oMath>
                </a14:m>
                <a:r>
                  <a:rPr lang="en-GB" dirty="0" smtClean="0"/>
                  <a:t>.   </a:t>
                </a:r>
                <a:r>
                  <a:rPr lang="en-GB" b="1" dirty="0" smtClean="0"/>
                  <a:t>16cm</a:t>
                </a:r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Hence determine the angle between the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𝐸𝐵𝐶</m:t>
                    </m:r>
                  </m:oMath>
                </a14:m>
                <a:r>
                  <a:rPr lang="en-GB" dirty="0" smtClean="0"/>
                  <a:t> and the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.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49" y="3845518"/>
                <a:ext cx="4024251" cy="2999860"/>
              </a:xfrm>
              <a:prstGeom prst="rect">
                <a:avLst/>
              </a:prstGeom>
              <a:blipFill rotWithShape="0">
                <a:blip r:embed="rId24"/>
                <a:stretch>
                  <a:fillRect l="-1364" t="-1220" r="-1061" b="-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672730" y="1334180"/>
                <a:ext cx="10013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2400" dirty="0" smtClean="0"/>
                  <a:t>cm</a:t>
                </a:r>
                <a:endParaRPr lang="en-GB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730" y="1334180"/>
                <a:ext cx="1001370" cy="461665"/>
              </a:xfrm>
              <a:prstGeom prst="rect">
                <a:avLst/>
              </a:prstGeom>
              <a:blipFill rotWithShape="0">
                <a:blip r:embed="rId25"/>
                <a:stretch>
                  <a:fillRect t="-10526" r="-365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868158" y="2397889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58" y="2397889"/>
                <a:ext cx="533233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/>
          <p:cNvSpPr/>
          <p:nvPr/>
        </p:nvSpPr>
        <p:spPr>
          <a:xfrm>
            <a:off x="8097773" y="2782139"/>
            <a:ext cx="157654" cy="132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503656" y="2642416"/>
                <a:ext cx="533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656" y="2642416"/>
                <a:ext cx="533233" cy="52322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6952991" y="2745804"/>
            <a:ext cx="157654" cy="132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205291" y="759159"/>
            <a:ext cx="323528" cy="287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87" name="Rectangle 86"/>
          <p:cNvSpPr/>
          <p:nvPr/>
        </p:nvSpPr>
        <p:spPr>
          <a:xfrm>
            <a:off x="5202650" y="795535"/>
            <a:ext cx="323528" cy="287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2117594" y="5126611"/>
            <a:ext cx="2110022" cy="436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585760" y="5856403"/>
            <a:ext cx="2110022" cy="436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719633" y="5533901"/>
            <a:ext cx="1284336" cy="3296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049735" y="6357902"/>
            <a:ext cx="2049235" cy="434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01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" y="4277000"/>
            <a:ext cx="3835543" cy="1771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715230"/>
                <a:ext cx="4175892" cy="3553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+mj-lt"/>
                  </a:rPr>
                  <a:t>[June 2013 Paper 2]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𝐴𝐵𝐶𝐷𝐸𝐹𝐺𝐻</m:t>
                    </m:r>
                  </m:oMath>
                </a14:m>
                <a:r>
                  <a:rPr lang="en-GB" dirty="0" smtClean="0"/>
                  <a:t> is a cuboid.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 smtClean="0"/>
                  <a:t> is the midpoint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𝐻𝐺</m:t>
                    </m:r>
                  </m:oMath>
                </a14:m>
                <a:r>
                  <a:rPr lang="en-GB" dirty="0" smtClean="0"/>
                  <a:t>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> is the midpoint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 7.5m</a:t>
                </a:r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Work out the angle between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r>
                  <a:rPr lang="en-GB" dirty="0" smtClean="0"/>
                  <a:t> and the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b="1" dirty="0" smtClean="0"/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Work out the </a:t>
                </a:r>
                <a:r>
                  <a:rPr lang="en-GB" b="1" dirty="0" smtClean="0"/>
                  <a:t>obtuse</a:t>
                </a:r>
                <a:r>
                  <a:rPr lang="en-GB" dirty="0" smtClean="0"/>
                  <a:t> angle between the planes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𝑀𝑁𝐵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𝐶𝐷𝐻𝐺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𝟏𝟒𝟑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15230"/>
                <a:ext cx="4175892" cy="3553024"/>
              </a:xfrm>
              <a:prstGeom prst="rect">
                <a:avLst/>
              </a:prstGeom>
              <a:blipFill rotWithShape="0">
                <a:blip r:embed="rId3"/>
                <a:stretch>
                  <a:fillRect l="-1314" t="-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630" y="2524460"/>
            <a:ext cx="3281801" cy="2093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8631" y="740856"/>
                <a:ext cx="36009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[Set 3 Paper 2] The diagram shows part of a skate ramp, modelled as a triangular prism.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 represents horizontal ground. The vertical rise of the ramp,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r>
                  <a:rPr lang="en-GB" dirty="0" smtClean="0"/>
                  <a:t>, is 7 feet. The 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dirty="0" smtClean="0"/>
                  <a:t> feet.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631" y="740856"/>
                <a:ext cx="3600972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525" t="-2091" r="-237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5112" y="4568750"/>
                <a:ext cx="5025574" cy="188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You are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𝑔𝑟𝑎𝑑𝑖𝑒𝑛𝑡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𝑣𝑒𝑟𝑡𝑖𝑐𝑎𝑙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𝑟𝑖𝑠𝑒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h𝑜𝑟𝑖𝑧𝑜𝑛𝑡𝑎𝑙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 smtClean="0"/>
                  <a:t>a) The gradient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en-GB" dirty="0" smtClean="0"/>
                  <a:t> is twice the gradient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𝐴𝐹</m:t>
                    </m:r>
                  </m:oMath>
                </a14:m>
                <a:r>
                  <a:rPr lang="en-GB" dirty="0" smtClean="0"/>
                  <a:t>. Write down the 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dirty="0" smtClean="0"/>
                  <a:t>.    </a:t>
                </a:r>
                <a:r>
                  <a:rPr lang="en-GB" b="1" dirty="0" smtClean="0"/>
                  <a:t>48</a:t>
                </a:r>
              </a:p>
              <a:p>
                <a:pPr/>
                <a:r>
                  <a:rPr lang="en-GB" dirty="0" smtClean="0"/>
                  <a:t>b) Greg skates down the ramp along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𝐹𝐵</m:t>
                    </m:r>
                  </m:oMath>
                </a14:m>
                <a:r>
                  <a:rPr lang="en-GB" dirty="0" smtClean="0"/>
                  <a:t>. How much further would he travel if he had skated along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𝐹𝐴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𝑭𝑩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112" y="4568750"/>
                <a:ext cx="5025574" cy="1880323"/>
              </a:xfrm>
              <a:prstGeom prst="rect">
                <a:avLst/>
              </a:prstGeom>
              <a:blipFill rotWithShape="0">
                <a:blip r:embed="rId6"/>
                <a:stretch>
                  <a:fillRect l="-970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2008" y="748563"/>
            <a:ext cx="323528" cy="287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34455" y="768146"/>
            <a:ext cx="323528" cy="287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180852" y="2427169"/>
            <a:ext cx="2393621" cy="577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8276" y="3571241"/>
            <a:ext cx="2969329" cy="632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7643" y="5284518"/>
            <a:ext cx="755070" cy="324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9324" y="6124982"/>
            <a:ext cx="4917797" cy="4776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24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H="1">
            <a:off x="628063" y="1160734"/>
            <a:ext cx="1674140" cy="11663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28063" y="3468544"/>
            <a:ext cx="23592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8063" y="2318500"/>
            <a:ext cx="0" cy="11500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7354" y="2318500"/>
            <a:ext cx="0" cy="11500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67000" y="1821622"/>
            <a:ext cx="0" cy="11500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87355" y="2963074"/>
            <a:ext cx="1179645" cy="505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76580" y="1821622"/>
            <a:ext cx="1179645" cy="505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8839" y="1813030"/>
            <a:ext cx="1179645" cy="50547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8839" y="2963074"/>
            <a:ext cx="1179645" cy="50547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07708" y="2971665"/>
            <a:ext cx="2359291" cy="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44471" y="1832005"/>
            <a:ext cx="0" cy="115004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7951" y="2319718"/>
            <a:ext cx="2417814" cy="23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38966" y="1178234"/>
            <a:ext cx="1818907" cy="6415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829260" y="1831111"/>
            <a:ext cx="2264412" cy="2784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19054" y="1160734"/>
            <a:ext cx="668300" cy="11559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9318" y="3416081"/>
                <a:ext cx="423463" cy="34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18" y="3416081"/>
                <a:ext cx="423463" cy="348486"/>
              </a:xfrm>
              <a:prstGeom prst="rect">
                <a:avLst/>
              </a:prstGeom>
              <a:blipFill rotWithShape="0">
                <a:blip r:embed="rId2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88617" y="3433405"/>
                <a:ext cx="423463" cy="34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17" y="3433405"/>
                <a:ext cx="423463" cy="348486"/>
              </a:xfrm>
              <a:prstGeom prst="rect">
                <a:avLst/>
              </a:prstGeom>
              <a:blipFill rotWithShape="0">
                <a:blip r:embed="rId3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70615" y="2951604"/>
                <a:ext cx="423463" cy="34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15" y="2951604"/>
                <a:ext cx="423463" cy="348486"/>
              </a:xfrm>
              <a:prstGeom prst="rect">
                <a:avLst/>
              </a:prstGeom>
              <a:blipFill rotWithShape="0">
                <a:blip r:embed="rId4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97784" y="2649727"/>
                <a:ext cx="423463" cy="34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84" y="2649727"/>
                <a:ext cx="423463" cy="348486"/>
              </a:xfrm>
              <a:prstGeom prst="rect">
                <a:avLst/>
              </a:prstGeom>
              <a:blipFill rotWithShape="0">
                <a:blip r:embed="rId5"/>
                <a:stretch>
                  <a:fillRect l="-1449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43883" y="1739379"/>
                <a:ext cx="4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883" y="1739379"/>
                <a:ext cx="42346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26834" y="1891522"/>
                <a:ext cx="423463" cy="34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34" y="1891522"/>
                <a:ext cx="423463" cy="348486"/>
              </a:xfrm>
              <a:prstGeom prst="rect">
                <a:avLst/>
              </a:prstGeom>
              <a:blipFill rotWithShape="0">
                <a:blip r:embed="rId7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00631" y="1495496"/>
                <a:ext cx="423463" cy="34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631" y="1495496"/>
                <a:ext cx="423463" cy="348486"/>
              </a:xfrm>
              <a:prstGeom prst="rect">
                <a:avLst/>
              </a:prstGeom>
              <a:blipFill rotWithShape="0">
                <a:blip r:embed="rId8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0361" y="2079109"/>
                <a:ext cx="4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1" y="2079109"/>
                <a:ext cx="42346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81227" y="715064"/>
                <a:ext cx="423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27" y="715064"/>
                <a:ext cx="42346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0237" y="2207443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37" y="2207443"/>
                <a:ext cx="622749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961" r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30807" y="1717405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807" y="1717405"/>
                <a:ext cx="622749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2941" r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4677093" y="842355"/>
            <a:ext cx="0" cy="21523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40329" y="1836300"/>
            <a:ext cx="0" cy="11353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38557" y="3452379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57" y="3452379"/>
                <a:ext cx="622749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961" r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47864" y="3212976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212976"/>
                <a:ext cx="622749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980" r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1844472" y="1157724"/>
            <a:ext cx="481232" cy="67037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52781" y="4088819"/>
                <a:ext cx="3641297" cy="244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a) Determine the angle between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𝐴𝐼</m:t>
                    </m:r>
                  </m:oMath>
                </a14:m>
                <a:r>
                  <a:rPr lang="en-GB" dirty="0" smtClean="0"/>
                  <a:t> and the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 smtClean="0"/>
              </a:p>
              <a:p>
                <a:r>
                  <a:rPr lang="en-GB" dirty="0" smtClean="0"/>
                  <a:t>b) Determine the angle between the planes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𝐹𝐻𝐼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𝐸𝐹𝐺𝐻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1" y="4088819"/>
                <a:ext cx="3641297" cy="2445028"/>
              </a:xfrm>
              <a:prstGeom prst="rect">
                <a:avLst/>
              </a:prstGeom>
              <a:blipFill rotWithShape="0">
                <a:blip r:embed="rId15"/>
                <a:stretch>
                  <a:fillRect l="-1338" t="-1496" r="-1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 flipH="1">
            <a:off x="5227307" y="3087882"/>
            <a:ext cx="23592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586599" y="2582412"/>
            <a:ext cx="1179645" cy="505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238083" y="2582412"/>
            <a:ext cx="1179645" cy="50547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406952" y="2591003"/>
            <a:ext cx="2359291" cy="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125784" y="3058205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84" y="3058205"/>
                <a:ext cx="622749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 flipV="1">
            <a:off x="6194578" y="1708814"/>
            <a:ext cx="987547" cy="8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936471" y="1269431"/>
            <a:ext cx="987547" cy="8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182125" y="1297572"/>
            <a:ext cx="741893" cy="4297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191037" y="1285115"/>
            <a:ext cx="741893" cy="4297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218916" y="1727278"/>
            <a:ext cx="367681" cy="1372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277800" y="1717406"/>
            <a:ext cx="927888" cy="1370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7909367" y="1285115"/>
            <a:ext cx="856876" cy="13058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406952" y="1290479"/>
            <a:ext cx="525978" cy="130052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056980" y="2704915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980" y="2704915"/>
                <a:ext cx="622749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83483" y="1347861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483" y="1347861"/>
                <a:ext cx="622749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383389" y="1386072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89" y="1386072"/>
                <a:ext cx="622749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146394" y="1538605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394" y="1538605"/>
                <a:ext cx="622749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01008" y="2042283"/>
                <a:ext cx="622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008" y="2042283"/>
                <a:ext cx="622749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94300" y="3744328"/>
                <a:ext cx="3821138" cy="265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‘truncated pyramid’ is formed by slicing off the top of a square-based pyramid, as shown. The top and bottom are two squares of sides 2 and 4 respectively and the slope height 3. </a:t>
                </a:r>
              </a:p>
              <a:p>
                <a:r>
                  <a:rPr lang="en-GB" dirty="0" smtClean="0"/>
                  <a:t>Find the angle between the sloped faces with the bottom face.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00" y="3744328"/>
                <a:ext cx="3821138" cy="2653675"/>
              </a:xfrm>
              <a:prstGeom prst="rect">
                <a:avLst/>
              </a:prstGeom>
              <a:blipFill rotWithShape="0">
                <a:blip r:embed="rId22"/>
                <a:stretch>
                  <a:fillRect l="-1276" t="-1147" r="-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315311" y="745165"/>
            <a:ext cx="323528" cy="287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92" name="Rectangle 91"/>
          <p:cNvSpPr/>
          <p:nvPr/>
        </p:nvSpPr>
        <p:spPr>
          <a:xfrm>
            <a:off x="5253556" y="790764"/>
            <a:ext cx="323528" cy="287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1174245" y="4711818"/>
            <a:ext cx="2554608" cy="5727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191517" y="5904793"/>
            <a:ext cx="2554608" cy="5727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778886" y="5736204"/>
            <a:ext cx="2554608" cy="617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72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4384353" y="2794185"/>
            <a:ext cx="2631259" cy="87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15172" y="2782801"/>
            <a:ext cx="1069180" cy="95003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28025" y="962994"/>
            <a:ext cx="1056327" cy="27698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384353" y="951613"/>
            <a:ext cx="2631259" cy="18512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64545" y="2508697"/>
            <a:ext cx="0" cy="2828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93877" y="2527747"/>
            <a:ext cx="2801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47394" y="2514998"/>
            <a:ext cx="219075" cy="1762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56919" y="2681685"/>
            <a:ext cx="0" cy="2905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175970" y="2996010"/>
            <a:ext cx="3047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71244" y="2795985"/>
            <a:ext cx="209550" cy="200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51567" y="2456366"/>
                <a:ext cx="980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67" y="2456366"/>
                <a:ext cx="980869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06338" y="3018823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338" y="3018823"/>
                <a:ext cx="5040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26929" y="3639758"/>
                <a:ext cx="301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29" y="3639758"/>
                <a:ext cx="301095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0541" y="2681685"/>
                <a:ext cx="301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541" y="2681685"/>
                <a:ext cx="301095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3328025" y="2805613"/>
            <a:ext cx="3652516" cy="946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93875" y="958667"/>
            <a:ext cx="2" cy="18241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6338" y="1899674"/>
                <a:ext cx="980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338" y="1899674"/>
                <a:ext cx="98086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4690308" y="3322028"/>
            <a:ext cx="157654" cy="1327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43327" y="579810"/>
                <a:ext cx="301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27" y="579810"/>
                <a:ext cx="301095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64297" y="3452033"/>
                <a:ext cx="301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297" y="3452033"/>
                <a:ext cx="301095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1520" y="3955297"/>
                <a:ext cx="8568952" cy="2827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is a point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𝑋𝐶</m:t>
                    </m:r>
                  </m:oMath>
                </a14:m>
                <a:r>
                  <a:rPr lang="en-GB" dirty="0" smtClean="0"/>
                  <a:t> is the line of greatest slope on the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. Determine the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𝐴𝑋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b="1" dirty="0" smtClean="0"/>
                  <a:t>By Pythagoras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GB" b="1" dirty="0" smtClean="0"/>
                  <a:t>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en-GB" b="1" dirty="0" smtClean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 smtClean="0"/>
                  <a:t>.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,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𝑿𝑩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 smtClean="0"/>
                  <a:t>.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𝑪𝑿</m:t>
                    </m:r>
                  </m:oMath>
                </a14:m>
                <a:r>
                  <a:rPr lang="en-GB" b="1" dirty="0" smtClean="0"/>
                  <a:t> can be expressed in two different ways: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b="1" dirty="0" smtClean="0"/>
              </a:p>
              <a:p>
                <a:r>
                  <a:rPr lang="en-GB" b="1" dirty="0" smtClean="0"/>
                  <a:t>Solving: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:r>
                  <a:rPr lang="en-GB" dirty="0" smtClean="0"/>
                  <a:t>b) Hence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𝐷𝑋</m:t>
                    </m:r>
                  </m:oMath>
                </a14:m>
                <a:r>
                  <a:rPr lang="en-GB" dirty="0" smtClean="0"/>
                  <a:t>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𝟖𝟑𝟒</m:t>
                            </m:r>
                          </m:e>
                        </m:rad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𝟕𝟕𝟔</m:t>
                    </m:r>
                  </m:oMath>
                </a14:m>
                <a:endParaRPr lang="en-GB" b="1" dirty="0" smtClean="0"/>
              </a:p>
              <a:p>
                <a:r>
                  <a:rPr lang="en-GB" dirty="0" smtClean="0"/>
                  <a:t>c) Hence find the angle between the planes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GB" dirty="0" smtClean="0"/>
                  <a:t>.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𝟕𝟕𝟔</m:t>
                                </m:r>
                              </m:den>
                            </m:f>
                          </m:e>
                        </m:d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𝟖𝟖</m:t>
                        </m:r>
                      </m:e>
                    </m:func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55297"/>
                <a:ext cx="8568952" cy="2827249"/>
              </a:xfrm>
              <a:prstGeom prst="rect">
                <a:avLst/>
              </a:prstGeom>
              <a:blipFill rotWithShape="0">
                <a:blip r:embed="rId9"/>
                <a:stretch>
                  <a:fillRect l="-569" t="-1293" b="-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35409" y="2500781"/>
                <a:ext cx="301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409" y="2500781"/>
                <a:ext cx="301095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71796" y="903284"/>
            <a:ext cx="360040" cy="3821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Wingdings" panose="05000000000000000000" pitchFamily="2" charset="2"/>
              </a:rPr>
              <a:t>N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2485" y="4608048"/>
            <a:ext cx="8340875" cy="1270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99793" y="5878285"/>
            <a:ext cx="3024336" cy="4457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62694" y="6308167"/>
            <a:ext cx="3024336" cy="4457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99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Sine/Cosine Rule Recap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1043608" y="1052736"/>
            <a:ext cx="3051958" cy="3146961"/>
          </a:xfrm>
          <a:custGeom>
            <a:avLst/>
            <a:gdLst>
              <a:gd name="connsiteX0" fmla="*/ 0 w 3051958"/>
              <a:gd name="connsiteY0" fmla="*/ 2327564 h 3146961"/>
              <a:gd name="connsiteX1" fmla="*/ 902524 w 3051958"/>
              <a:gd name="connsiteY1" fmla="*/ 0 h 3146961"/>
              <a:gd name="connsiteX2" fmla="*/ 3051958 w 3051958"/>
              <a:gd name="connsiteY2" fmla="*/ 3146961 h 3146961"/>
              <a:gd name="connsiteX3" fmla="*/ 0 w 3051958"/>
              <a:gd name="connsiteY3" fmla="*/ 2327564 h 31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958" h="3146961">
                <a:moveTo>
                  <a:pt x="0" y="2327564"/>
                </a:moveTo>
                <a:lnTo>
                  <a:pt x="902524" y="0"/>
                </a:lnTo>
                <a:lnTo>
                  <a:pt x="3051958" y="3146961"/>
                </a:lnTo>
                <a:lnTo>
                  <a:pt x="0" y="2327564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733797" y="1531917"/>
            <a:ext cx="546265" cy="85799"/>
          </a:xfrm>
          <a:custGeom>
            <a:avLst/>
            <a:gdLst>
              <a:gd name="connsiteX0" fmla="*/ 0 w 546265"/>
              <a:gd name="connsiteY0" fmla="*/ 35626 h 85799"/>
              <a:gd name="connsiteX1" fmla="*/ 178130 w 546265"/>
              <a:gd name="connsiteY1" fmla="*/ 83127 h 85799"/>
              <a:gd name="connsiteX2" fmla="*/ 380011 w 546265"/>
              <a:gd name="connsiteY2" fmla="*/ 71252 h 85799"/>
              <a:gd name="connsiteX3" fmla="*/ 546265 w 546265"/>
              <a:gd name="connsiteY3" fmla="*/ 0 h 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65" h="85799">
                <a:moveTo>
                  <a:pt x="0" y="35626"/>
                </a:moveTo>
                <a:cubicBezTo>
                  <a:pt x="57397" y="56407"/>
                  <a:pt x="114795" y="77189"/>
                  <a:pt x="178130" y="83127"/>
                </a:cubicBezTo>
                <a:cubicBezTo>
                  <a:pt x="241465" y="89065"/>
                  <a:pt x="318655" y="85106"/>
                  <a:pt x="380011" y="71252"/>
                </a:cubicBezTo>
                <a:cubicBezTo>
                  <a:pt x="441367" y="57398"/>
                  <a:pt x="493816" y="28699"/>
                  <a:pt x="5462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688" y="162880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628800"/>
                <a:ext cx="504056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7254" y="346046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54" y="3460460"/>
                <a:ext cx="504056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3431969" y="3633849"/>
            <a:ext cx="273132" cy="391886"/>
          </a:xfrm>
          <a:custGeom>
            <a:avLst/>
            <a:gdLst>
              <a:gd name="connsiteX0" fmla="*/ 0 w 273132"/>
              <a:gd name="connsiteY0" fmla="*/ 391886 h 391886"/>
              <a:gd name="connsiteX1" fmla="*/ 95002 w 273132"/>
              <a:gd name="connsiteY1" fmla="*/ 166255 h 391886"/>
              <a:gd name="connsiteX2" fmla="*/ 273132 w 273132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132" h="391886">
                <a:moveTo>
                  <a:pt x="0" y="391886"/>
                </a:moveTo>
                <a:cubicBezTo>
                  <a:pt x="24740" y="311727"/>
                  <a:pt x="49480" y="231569"/>
                  <a:pt x="95002" y="166255"/>
                </a:cubicBezTo>
                <a:cubicBezTo>
                  <a:pt x="140524" y="100941"/>
                  <a:pt x="206828" y="50470"/>
                  <a:pt x="273132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5761" y="382979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761" y="3829792"/>
                <a:ext cx="5040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199625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96250"/>
                <a:ext cx="50405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7834" y="4420013"/>
                <a:ext cx="3123966" cy="197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We have two angle-side pairs involved, so use sine rule.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𝐬𝐢𝐧𝟔𝟓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34" y="4420013"/>
                <a:ext cx="3123966" cy="1975413"/>
              </a:xfrm>
              <a:prstGeom prst="rect">
                <a:avLst/>
              </a:prstGeom>
              <a:blipFill rotWithShape="0">
                <a:blip r:embed="rId6"/>
                <a:stretch>
                  <a:fillRect l="-1559" t="-1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4430694" y="1213542"/>
            <a:ext cx="3990109" cy="2446317"/>
          </a:xfrm>
          <a:custGeom>
            <a:avLst/>
            <a:gdLst>
              <a:gd name="connsiteX0" fmla="*/ 0 w 3990109"/>
              <a:gd name="connsiteY0" fmla="*/ 2030681 h 2446317"/>
              <a:gd name="connsiteX1" fmla="*/ 973776 w 3990109"/>
              <a:gd name="connsiteY1" fmla="*/ 0 h 2446317"/>
              <a:gd name="connsiteX2" fmla="*/ 3990109 w 3990109"/>
              <a:gd name="connsiteY2" fmla="*/ 2446317 h 2446317"/>
              <a:gd name="connsiteX3" fmla="*/ 0 w 3990109"/>
              <a:gd name="connsiteY3" fmla="*/ 2030681 h 244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109" h="2446317">
                <a:moveTo>
                  <a:pt x="0" y="2030681"/>
                </a:moveTo>
                <a:lnTo>
                  <a:pt x="973776" y="0"/>
                </a:lnTo>
                <a:lnTo>
                  <a:pt x="3990109" y="2446317"/>
                </a:lnTo>
                <a:lnTo>
                  <a:pt x="0" y="203068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7623958" y="3123210"/>
            <a:ext cx="130629" cy="451263"/>
          </a:xfrm>
          <a:custGeom>
            <a:avLst/>
            <a:gdLst>
              <a:gd name="connsiteX0" fmla="*/ 0 w 130629"/>
              <a:gd name="connsiteY0" fmla="*/ 451263 h 451263"/>
              <a:gd name="connsiteX1" fmla="*/ 59377 w 130629"/>
              <a:gd name="connsiteY1" fmla="*/ 166255 h 451263"/>
              <a:gd name="connsiteX2" fmla="*/ 130629 w 130629"/>
              <a:gd name="connsiteY2" fmla="*/ 0 h 4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9" h="451263">
                <a:moveTo>
                  <a:pt x="0" y="451263"/>
                </a:moveTo>
                <a:cubicBezTo>
                  <a:pt x="18803" y="346364"/>
                  <a:pt x="37606" y="241465"/>
                  <a:pt x="59377" y="166255"/>
                </a:cubicBezTo>
                <a:cubicBezTo>
                  <a:pt x="81148" y="91045"/>
                  <a:pt x="105888" y="45522"/>
                  <a:pt x="13062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4655127" y="2778826"/>
            <a:ext cx="380011" cy="522514"/>
          </a:xfrm>
          <a:custGeom>
            <a:avLst/>
            <a:gdLst>
              <a:gd name="connsiteX0" fmla="*/ 380011 w 380011"/>
              <a:gd name="connsiteY0" fmla="*/ 522514 h 522514"/>
              <a:gd name="connsiteX1" fmla="*/ 320634 w 380011"/>
              <a:gd name="connsiteY1" fmla="*/ 261257 h 522514"/>
              <a:gd name="connsiteX2" fmla="*/ 166255 w 380011"/>
              <a:gd name="connsiteY2" fmla="*/ 83127 h 522514"/>
              <a:gd name="connsiteX3" fmla="*/ 0 w 380011"/>
              <a:gd name="connsiteY3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11" h="522514">
                <a:moveTo>
                  <a:pt x="380011" y="522514"/>
                </a:moveTo>
                <a:cubicBezTo>
                  <a:pt x="368135" y="428501"/>
                  <a:pt x="356260" y="334488"/>
                  <a:pt x="320634" y="261257"/>
                </a:cubicBezTo>
                <a:cubicBezTo>
                  <a:pt x="285008" y="188026"/>
                  <a:pt x="219694" y="126670"/>
                  <a:pt x="166255" y="83127"/>
                </a:cubicBezTo>
                <a:cubicBezTo>
                  <a:pt x="112816" y="39584"/>
                  <a:pt x="56408" y="19792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83110" y="267075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10" y="2670751"/>
                <a:ext cx="5040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85216" y="306733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16" y="3067336"/>
                <a:ext cx="504056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45157" y="181158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57" y="1811584"/>
                <a:ext cx="50405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55582" y="184687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582" y="1846876"/>
                <a:ext cx="50405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39133" y="3951881"/>
                <a:ext cx="2971477" cy="251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Sine rule angle, but this time angle unknown, so put as numerator.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133" y="3951881"/>
                <a:ext cx="2971477" cy="2518253"/>
              </a:xfrm>
              <a:prstGeom prst="rect">
                <a:avLst/>
              </a:prstGeom>
              <a:blipFill rotWithShape="0">
                <a:blip r:embed="rId11"/>
                <a:stretch>
                  <a:fillRect l="-1639" t="-1211" r="-1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47242" y="4491718"/>
            <a:ext cx="3004678" cy="19784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54960" y="3951881"/>
            <a:ext cx="3245431" cy="2518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07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39552" y="908720"/>
            <a:ext cx="3990109" cy="2446317"/>
          </a:xfrm>
          <a:custGeom>
            <a:avLst/>
            <a:gdLst>
              <a:gd name="connsiteX0" fmla="*/ 0 w 3990109"/>
              <a:gd name="connsiteY0" fmla="*/ 2030681 h 2446317"/>
              <a:gd name="connsiteX1" fmla="*/ 973776 w 3990109"/>
              <a:gd name="connsiteY1" fmla="*/ 0 h 2446317"/>
              <a:gd name="connsiteX2" fmla="*/ 3990109 w 3990109"/>
              <a:gd name="connsiteY2" fmla="*/ 2446317 h 2446317"/>
              <a:gd name="connsiteX3" fmla="*/ 0 w 3990109"/>
              <a:gd name="connsiteY3" fmla="*/ 2030681 h 244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109" h="2446317">
                <a:moveTo>
                  <a:pt x="0" y="2030681"/>
                </a:moveTo>
                <a:lnTo>
                  <a:pt x="973776" y="0"/>
                </a:lnTo>
                <a:lnTo>
                  <a:pt x="3990109" y="2446317"/>
                </a:lnTo>
                <a:lnTo>
                  <a:pt x="0" y="203068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732816" y="2818388"/>
            <a:ext cx="130629" cy="451263"/>
          </a:xfrm>
          <a:custGeom>
            <a:avLst/>
            <a:gdLst>
              <a:gd name="connsiteX0" fmla="*/ 0 w 130629"/>
              <a:gd name="connsiteY0" fmla="*/ 451263 h 451263"/>
              <a:gd name="connsiteX1" fmla="*/ 59377 w 130629"/>
              <a:gd name="connsiteY1" fmla="*/ 166255 h 451263"/>
              <a:gd name="connsiteX2" fmla="*/ 130629 w 130629"/>
              <a:gd name="connsiteY2" fmla="*/ 0 h 4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9" h="451263">
                <a:moveTo>
                  <a:pt x="0" y="451263"/>
                </a:moveTo>
                <a:cubicBezTo>
                  <a:pt x="18803" y="346364"/>
                  <a:pt x="37606" y="241465"/>
                  <a:pt x="59377" y="166255"/>
                </a:cubicBezTo>
                <a:cubicBezTo>
                  <a:pt x="81148" y="91045"/>
                  <a:pt x="105888" y="45522"/>
                  <a:pt x="13062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94074" y="276251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074" y="2762514"/>
                <a:ext cx="504056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54015" y="150676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15" y="1506762"/>
                <a:ext cx="5040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152457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24572"/>
                <a:ext cx="5040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69035" y="3170371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35" y="3170371"/>
                <a:ext cx="50405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2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Sine/Cosine Rule Recap</a:t>
              </a:r>
              <a:endParaRPr lang="en-GB" sz="32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947" y="3903511"/>
                <a:ext cx="4353714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All three sides involved (and unknown side opposite known angle), so cosine rule.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" y="3903511"/>
                <a:ext cx="4353714" cy="1206549"/>
              </a:xfrm>
              <a:prstGeom prst="rect">
                <a:avLst/>
              </a:prstGeom>
              <a:blipFill rotWithShape="0">
                <a:blip r:embed="rId6"/>
                <a:stretch>
                  <a:fillRect l="-1261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5675719" y="1162350"/>
            <a:ext cx="2776186" cy="3146961"/>
          </a:xfrm>
          <a:custGeom>
            <a:avLst/>
            <a:gdLst>
              <a:gd name="connsiteX0" fmla="*/ 0 w 3051958"/>
              <a:gd name="connsiteY0" fmla="*/ 2327564 h 3146961"/>
              <a:gd name="connsiteX1" fmla="*/ 902524 w 3051958"/>
              <a:gd name="connsiteY1" fmla="*/ 0 h 3146961"/>
              <a:gd name="connsiteX2" fmla="*/ 3051958 w 3051958"/>
              <a:gd name="connsiteY2" fmla="*/ 3146961 h 3146961"/>
              <a:gd name="connsiteX3" fmla="*/ 0 w 3051958"/>
              <a:gd name="connsiteY3" fmla="*/ 2327564 h 3146961"/>
              <a:gd name="connsiteX0" fmla="*/ 0 w 2776186"/>
              <a:gd name="connsiteY0" fmla="*/ 1587336 h 3146961"/>
              <a:gd name="connsiteX1" fmla="*/ 626752 w 2776186"/>
              <a:gd name="connsiteY1" fmla="*/ 0 h 3146961"/>
              <a:gd name="connsiteX2" fmla="*/ 2776186 w 2776186"/>
              <a:gd name="connsiteY2" fmla="*/ 3146961 h 3146961"/>
              <a:gd name="connsiteX3" fmla="*/ 0 w 2776186"/>
              <a:gd name="connsiteY3" fmla="*/ 1587336 h 31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186" h="3146961">
                <a:moveTo>
                  <a:pt x="0" y="1587336"/>
                </a:moveTo>
                <a:lnTo>
                  <a:pt x="626752" y="0"/>
                </a:lnTo>
                <a:lnTo>
                  <a:pt x="2776186" y="3146961"/>
                </a:lnTo>
                <a:lnTo>
                  <a:pt x="0" y="158733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6090136" y="1641531"/>
            <a:ext cx="546265" cy="85799"/>
          </a:xfrm>
          <a:custGeom>
            <a:avLst/>
            <a:gdLst>
              <a:gd name="connsiteX0" fmla="*/ 0 w 546265"/>
              <a:gd name="connsiteY0" fmla="*/ 35626 h 85799"/>
              <a:gd name="connsiteX1" fmla="*/ 178130 w 546265"/>
              <a:gd name="connsiteY1" fmla="*/ 83127 h 85799"/>
              <a:gd name="connsiteX2" fmla="*/ 380011 w 546265"/>
              <a:gd name="connsiteY2" fmla="*/ 71252 h 85799"/>
              <a:gd name="connsiteX3" fmla="*/ 546265 w 546265"/>
              <a:gd name="connsiteY3" fmla="*/ 0 h 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65" h="85799">
                <a:moveTo>
                  <a:pt x="0" y="35626"/>
                </a:moveTo>
                <a:cubicBezTo>
                  <a:pt x="57397" y="56407"/>
                  <a:pt x="114795" y="77189"/>
                  <a:pt x="178130" y="83127"/>
                </a:cubicBezTo>
                <a:cubicBezTo>
                  <a:pt x="241465" y="89065"/>
                  <a:pt x="318655" y="85106"/>
                  <a:pt x="380011" y="71252"/>
                </a:cubicBezTo>
                <a:cubicBezTo>
                  <a:pt x="441367" y="57398"/>
                  <a:pt x="493816" y="28699"/>
                  <a:pt x="54626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99947" y="195930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47" y="1959309"/>
                <a:ext cx="5040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73861" y="210043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861" y="2100432"/>
                <a:ext cx="50405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84373" y="3355037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73" y="3355037"/>
                <a:ext cx="50405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14657" y="172733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57" y="1727330"/>
                <a:ext cx="50405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89318" y="4363977"/>
                <a:ext cx="4434827" cy="172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Again, all three sides involved so cosine rule.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18" y="4363977"/>
                <a:ext cx="4434827" cy="1726370"/>
              </a:xfrm>
              <a:prstGeom prst="rect">
                <a:avLst/>
              </a:prstGeom>
              <a:blipFill rotWithShape="0">
                <a:blip r:embed="rId11"/>
                <a:stretch>
                  <a:fillRect l="-1099" t="-2120" r="-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37642" y="3853090"/>
            <a:ext cx="4118334" cy="13557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89317" y="4428399"/>
            <a:ext cx="4309539" cy="17982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9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What makes this topic Further Maths-</a:t>
              </a:r>
              <a:r>
                <a:rPr lang="en-GB" sz="3200" dirty="0" err="1" smtClean="0"/>
                <a:t>ey</a:t>
              </a:r>
              <a:r>
                <a:rPr lang="en-GB" sz="3200" dirty="0" smtClean="0"/>
                <a:t>?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Technically this chapter requires no new knowledge since GCSE.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3988842"/>
            <a:ext cx="1566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Harder questions to do with sine/cosine rule (e.g. proofs or algebraic/surd sides)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" y="1040811"/>
            <a:ext cx="4201168" cy="28308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92" y="3871706"/>
            <a:ext cx="3364996" cy="27836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284" y="1172259"/>
            <a:ext cx="3322572" cy="3999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724128" y="5283715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Harder 3D Pythagoras (e.g. angles between planes and between lines and planes)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7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Area of Non Right-Angled Triangles </a:t>
              </a:r>
              <a:r>
                <a:rPr lang="en-GB" sz="3200" dirty="0" err="1" smtClean="0"/>
                <a:t>Rrecap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4725144"/>
                <a:ext cx="7056784" cy="9777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func>
                  </m:oMath>
                </a14:m>
                <a:endParaRPr lang="en-GB" dirty="0" smtClean="0"/>
              </a:p>
              <a:p>
                <a:pPr algn="ctr"/>
                <a:r>
                  <a:rPr lang="en-GB" dirty="0" smtClean="0"/>
                  <a:t>Where C is the angle wedged between two sides a and b.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25144"/>
                <a:ext cx="7056784" cy="977704"/>
              </a:xfrm>
              <a:prstGeom prst="rect">
                <a:avLst/>
              </a:prstGeom>
              <a:blipFill rotWithShape="1">
                <a:blip r:embed="rId2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259632" y="980728"/>
            <a:ext cx="4587902" cy="3339548"/>
          </a:xfrm>
          <a:custGeom>
            <a:avLst/>
            <a:gdLst>
              <a:gd name="connsiteX0" fmla="*/ 0 w 4587902"/>
              <a:gd name="connsiteY0" fmla="*/ 1693628 h 3339548"/>
              <a:gd name="connsiteX1" fmla="*/ 2417196 w 4587902"/>
              <a:gd name="connsiteY1" fmla="*/ 0 h 3339548"/>
              <a:gd name="connsiteX2" fmla="*/ 4587902 w 4587902"/>
              <a:gd name="connsiteY2" fmla="*/ 3339548 h 3339548"/>
              <a:gd name="connsiteX3" fmla="*/ 0 w 4587902"/>
              <a:gd name="connsiteY3" fmla="*/ 1693628 h 33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902" h="3339548">
                <a:moveTo>
                  <a:pt x="0" y="1693628"/>
                </a:moveTo>
                <a:lnTo>
                  <a:pt x="2417196" y="0"/>
                </a:lnTo>
                <a:lnTo>
                  <a:pt x="4587902" y="3339548"/>
                </a:lnTo>
                <a:lnTo>
                  <a:pt x="0" y="169362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793425" y="2296142"/>
            <a:ext cx="180229" cy="644056"/>
          </a:xfrm>
          <a:custGeom>
            <a:avLst/>
            <a:gdLst>
              <a:gd name="connsiteX0" fmla="*/ 151074 w 180229"/>
              <a:gd name="connsiteY0" fmla="*/ 644056 h 644056"/>
              <a:gd name="connsiteX1" fmla="*/ 174928 w 180229"/>
              <a:gd name="connsiteY1" fmla="*/ 429370 h 644056"/>
              <a:gd name="connsiteX2" fmla="*/ 119269 w 180229"/>
              <a:gd name="connsiteY2" fmla="*/ 214685 h 644056"/>
              <a:gd name="connsiteX3" fmla="*/ 0 w 180229"/>
              <a:gd name="connsiteY3" fmla="*/ 0 h 64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9" h="644056">
                <a:moveTo>
                  <a:pt x="151074" y="644056"/>
                </a:moveTo>
                <a:cubicBezTo>
                  <a:pt x="165651" y="572494"/>
                  <a:pt x="180229" y="500932"/>
                  <a:pt x="174928" y="429370"/>
                </a:cubicBezTo>
                <a:cubicBezTo>
                  <a:pt x="169627" y="357808"/>
                  <a:pt x="148424" y="286247"/>
                  <a:pt x="119269" y="214685"/>
                </a:cubicBezTo>
                <a:cubicBezTo>
                  <a:pt x="90114" y="143123"/>
                  <a:pt x="45057" y="71561"/>
                  <a:pt x="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79712" y="23488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59°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11967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3cm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35010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7cm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628800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Area = 0.5 x 3 x 7 x sin(59)</a:t>
            </a:r>
          </a:p>
          <a:p>
            <a:r>
              <a:rPr lang="en-GB" sz="2400" dirty="0" smtClean="0"/>
              <a:t>          = 9.00cm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259632" y="980728"/>
            <a:ext cx="4587902" cy="3339548"/>
            <a:chOff x="1259632" y="980728"/>
            <a:chExt cx="4587902" cy="3339548"/>
          </a:xfrm>
        </p:grpSpPr>
        <p:cxnSp>
          <p:nvCxnSpPr>
            <p:cNvPr id="18" name="Straight Connector 17"/>
            <p:cNvCxnSpPr>
              <a:stCxn id="8" idx="0"/>
              <a:endCxn id="8" idx="1"/>
            </p:cNvCxnSpPr>
            <p:nvPr/>
          </p:nvCxnSpPr>
          <p:spPr>
            <a:xfrm flipV="1">
              <a:off x="1259632" y="980728"/>
              <a:ext cx="2417197" cy="1693628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0"/>
              <a:endCxn id="8" idx="2"/>
            </p:cNvCxnSpPr>
            <p:nvPr/>
          </p:nvCxnSpPr>
          <p:spPr>
            <a:xfrm>
              <a:off x="1259632" y="2674356"/>
              <a:ext cx="4587902" cy="164592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795493" y="2276872"/>
              <a:ext cx="180229" cy="644056"/>
            </a:xfrm>
            <a:custGeom>
              <a:avLst/>
              <a:gdLst>
                <a:gd name="connsiteX0" fmla="*/ 151074 w 180229"/>
                <a:gd name="connsiteY0" fmla="*/ 644056 h 644056"/>
                <a:gd name="connsiteX1" fmla="*/ 174928 w 180229"/>
                <a:gd name="connsiteY1" fmla="*/ 429370 h 644056"/>
                <a:gd name="connsiteX2" fmla="*/ 119269 w 180229"/>
                <a:gd name="connsiteY2" fmla="*/ 214685 h 644056"/>
                <a:gd name="connsiteX3" fmla="*/ 0 w 180229"/>
                <a:gd name="connsiteY3" fmla="*/ 0 h 64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229" h="644056">
                  <a:moveTo>
                    <a:pt x="151074" y="644056"/>
                  </a:moveTo>
                  <a:cubicBezTo>
                    <a:pt x="165651" y="572494"/>
                    <a:pt x="180229" y="500932"/>
                    <a:pt x="174928" y="429370"/>
                  </a:cubicBezTo>
                  <a:cubicBezTo>
                    <a:pt x="169627" y="357808"/>
                    <a:pt x="148424" y="286247"/>
                    <a:pt x="119269" y="214685"/>
                  </a:cubicBezTo>
                  <a:cubicBezTo>
                    <a:pt x="90114" y="143123"/>
                    <a:pt x="45057" y="71561"/>
                    <a:pt x="0" y="0"/>
                  </a:cubicBezTo>
                </a:path>
              </a:pathLst>
            </a:cu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3528" y="47251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Wingdings" pitchFamily="2" charset="2"/>
              </a:rPr>
              <a:t>!</a:t>
            </a:r>
            <a:endParaRPr lang="en-GB" dirty="0">
              <a:latin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0152" y="1700808"/>
            <a:ext cx="259228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55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19510" y="814000"/>
            <a:ext cx="5040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Q1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723566" y="998666"/>
            <a:ext cx="1727200" cy="1533237"/>
          </a:xfrm>
          <a:custGeom>
            <a:avLst/>
            <a:gdLst>
              <a:gd name="connsiteX0" fmla="*/ 0 w 1727200"/>
              <a:gd name="connsiteY0" fmla="*/ 665019 h 1533237"/>
              <a:gd name="connsiteX1" fmla="*/ 1043709 w 1727200"/>
              <a:gd name="connsiteY1" fmla="*/ 0 h 1533237"/>
              <a:gd name="connsiteX2" fmla="*/ 1727200 w 1727200"/>
              <a:gd name="connsiteY2" fmla="*/ 1533237 h 1533237"/>
              <a:gd name="connsiteX3" fmla="*/ 0 w 1727200"/>
              <a:gd name="connsiteY3" fmla="*/ 665019 h 153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1533237">
                <a:moveTo>
                  <a:pt x="0" y="665019"/>
                </a:moveTo>
                <a:lnTo>
                  <a:pt x="1043709" y="0"/>
                </a:lnTo>
                <a:lnTo>
                  <a:pt x="1727200" y="1533237"/>
                </a:lnTo>
                <a:lnTo>
                  <a:pt x="0" y="665019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979712" y="2060848"/>
            <a:ext cx="249381" cy="249382"/>
          </a:xfrm>
          <a:custGeom>
            <a:avLst/>
            <a:gdLst>
              <a:gd name="connsiteX0" fmla="*/ 0 w 249381"/>
              <a:gd name="connsiteY0" fmla="*/ 249382 h 249382"/>
              <a:gd name="connsiteX1" fmla="*/ 73891 w 249381"/>
              <a:gd name="connsiteY1" fmla="*/ 120073 h 249382"/>
              <a:gd name="connsiteX2" fmla="*/ 249381 w 249381"/>
              <a:gd name="connsiteY2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381" h="249382">
                <a:moveTo>
                  <a:pt x="0" y="249382"/>
                </a:moveTo>
                <a:cubicBezTo>
                  <a:pt x="16164" y="205509"/>
                  <a:pt x="32328" y="161637"/>
                  <a:pt x="73891" y="120073"/>
                </a:cubicBezTo>
                <a:cubicBezTo>
                  <a:pt x="115454" y="78509"/>
                  <a:pt x="182417" y="39254"/>
                  <a:pt x="24938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508657" y="1164921"/>
            <a:ext cx="387927" cy="147782"/>
          </a:xfrm>
          <a:custGeom>
            <a:avLst/>
            <a:gdLst>
              <a:gd name="connsiteX0" fmla="*/ 0 w 387927"/>
              <a:gd name="connsiteY0" fmla="*/ 0 h 147782"/>
              <a:gd name="connsiteX1" fmla="*/ 166255 w 387927"/>
              <a:gd name="connsiteY1" fmla="*/ 120073 h 147782"/>
              <a:gd name="connsiteX2" fmla="*/ 387927 w 387927"/>
              <a:gd name="connsiteY2" fmla="*/ 147782 h 14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927" h="147782">
                <a:moveTo>
                  <a:pt x="0" y="0"/>
                </a:moveTo>
                <a:cubicBezTo>
                  <a:pt x="50800" y="47721"/>
                  <a:pt x="101601" y="95443"/>
                  <a:pt x="166255" y="120073"/>
                </a:cubicBezTo>
                <a:cubicBezTo>
                  <a:pt x="230909" y="144703"/>
                  <a:pt x="309418" y="146242"/>
                  <a:pt x="387927" y="1477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3202" y="1312703"/>
                <a:ext cx="503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202" y="1312703"/>
                <a:ext cx="503382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8887" y="2003423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87" y="2003423"/>
                <a:ext cx="38792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1906" y="1018475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06" y="1018475"/>
                <a:ext cx="387927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3105" y="1816207"/>
                <a:ext cx="503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105" y="1816207"/>
                <a:ext cx="503382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442961" y="3509105"/>
            <a:ext cx="2307116" cy="1201736"/>
            <a:chOff x="9612560" y="3787468"/>
            <a:chExt cx="4208443" cy="2148289"/>
          </a:xfrm>
        </p:grpSpPr>
        <p:sp>
          <p:nvSpPr>
            <p:cNvPr id="14" name="Freeform 13"/>
            <p:cNvSpPr/>
            <p:nvPr/>
          </p:nvSpPr>
          <p:spPr>
            <a:xfrm>
              <a:off x="9612560" y="3787468"/>
              <a:ext cx="4208443" cy="2148289"/>
            </a:xfrm>
            <a:custGeom>
              <a:avLst/>
              <a:gdLst>
                <a:gd name="connsiteX0" fmla="*/ 2159306 w 4208443"/>
                <a:gd name="connsiteY0" fmla="*/ 0 h 2148289"/>
                <a:gd name="connsiteX1" fmla="*/ 0 w 4208443"/>
                <a:gd name="connsiteY1" fmla="*/ 2148289 h 2148289"/>
                <a:gd name="connsiteX2" fmla="*/ 4208443 w 4208443"/>
                <a:gd name="connsiteY2" fmla="*/ 1972019 h 2148289"/>
                <a:gd name="connsiteX3" fmla="*/ 2159306 w 4208443"/>
                <a:gd name="connsiteY3" fmla="*/ 0 h 214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8443" h="2148289">
                  <a:moveTo>
                    <a:pt x="2159306" y="0"/>
                  </a:moveTo>
                  <a:lnTo>
                    <a:pt x="0" y="2148289"/>
                  </a:lnTo>
                  <a:lnTo>
                    <a:pt x="4208443" y="1972019"/>
                  </a:lnTo>
                  <a:lnTo>
                    <a:pt x="2159306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970781" y="5229386"/>
              <a:ext cx="297456" cy="583894"/>
            </a:xfrm>
            <a:custGeom>
              <a:avLst/>
              <a:gdLst>
                <a:gd name="connsiteX0" fmla="*/ 297456 w 297456"/>
                <a:gd name="connsiteY0" fmla="*/ 0 h 583894"/>
                <a:gd name="connsiteX1" fmla="*/ 77118 w 297456"/>
                <a:gd name="connsiteY1" fmla="*/ 253388 h 583894"/>
                <a:gd name="connsiteX2" fmla="*/ 22034 w 297456"/>
                <a:gd name="connsiteY2" fmla="*/ 484742 h 583894"/>
                <a:gd name="connsiteX3" fmla="*/ 0 w 297456"/>
                <a:gd name="connsiteY3" fmla="*/ 583894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456" h="583894">
                  <a:moveTo>
                    <a:pt x="297456" y="0"/>
                  </a:moveTo>
                  <a:cubicBezTo>
                    <a:pt x="210239" y="86299"/>
                    <a:pt x="123022" y="172598"/>
                    <a:pt x="77118" y="253388"/>
                  </a:cubicBezTo>
                  <a:cubicBezTo>
                    <a:pt x="31214" y="334178"/>
                    <a:pt x="34887" y="429658"/>
                    <a:pt x="22034" y="484742"/>
                  </a:cubicBezTo>
                  <a:cubicBezTo>
                    <a:pt x="9181" y="539826"/>
                    <a:pt x="4590" y="561860"/>
                    <a:pt x="0" y="58389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25711" y="4099471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61°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11" y="4099471"/>
                <a:ext cx="79208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76623" y="3591399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23" y="3591399"/>
                <a:ext cx="79208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68920" y="3618120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920" y="3618120"/>
                <a:ext cx="79208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14470" y="4623539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470" y="4623539"/>
                <a:ext cx="79208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9586" y="2646292"/>
                <a:ext cx="201622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=41.37</m:t>
                    </m:r>
                  </m:oMath>
                </a14:m>
                <a:endParaRPr lang="en-GB" b="0" dirty="0" smtClean="0"/>
              </a:p>
              <a:p>
                <a:r>
                  <a:rPr lang="en-GB" dirty="0" smtClean="0"/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=483.63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6" y="2646292"/>
                <a:ext cx="2016224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2090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33687" y="5132499"/>
                <a:ext cx="172819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=7.89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=17.25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87" y="5132499"/>
                <a:ext cx="1728192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65326" y="1405029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326" y="1405029"/>
                <a:ext cx="387927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23"/>
          <p:cNvSpPr/>
          <p:nvPr/>
        </p:nvSpPr>
        <p:spPr>
          <a:xfrm>
            <a:off x="3704235" y="979213"/>
            <a:ext cx="1687946" cy="1505526"/>
          </a:xfrm>
          <a:custGeom>
            <a:avLst/>
            <a:gdLst>
              <a:gd name="connsiteX0" fmla="*/ 0 w 2207491"/>
              <a:gd name="connsiteY0" fmla="*/ 822036 h 868218"/>
              <a:gd name="connsiteX1" fmla="*/ 720437 w 2207491"/>
              <a:gd name="connsiteY1" fmla="*/ 0 h 868218"/>
              <a:gd name="connsiteX2" fmla="*/ 2207491 w 2207491"/>
              <a:gd name="connsiteY2" fmla="*/ 868218 h 868218"/>
              <a:gd name="connsiteX3" fmla="*/ 0 w 2207491"/>
              <a:gd name="connsiteY3" fmla="*/ 822036 h 868218"/>
              <a:gd name="connsiteX0" fmla="*/ 0 w 2115127"/>
              <a:gd name="connsiteY0" fmla="*/ 1052945 h 1052945"/>
              <a:gd name="connsiteX1" fmla="*/ 628073 w 2115127"/>
              <a:gd name="connsiteY1" fmla="*/ 0 h 1052945"/>
              <a:gd name="connsiteX2" fmla="*/ 2115127 w 2115127"/>
              <a:gd name="connsiteY2" fmla="*/ 868218 h 1052945"/>
              <a:gd name="connsiteX3" fmla="*/ 0 w 2115127"/>
              <a:gd name="connsiteY3" fmla="*/ 1052945 h 1052945"/>
              <a:gd name="connsiteX0" fmla="*/ 0 w 2392218"/>
              <a:gd name="connsiteY0" fmla="*/ 1052945 h 1052945"/>
              <a:gd name="connsiteX1" fmla="*/ 628073 w 2392218"/>
              <a:gd name="connsiteY1" fmla="*/ 0 h 1052945"/>
              <a:gd name="connsiteX2" fmla="*/ 2392218 w 2392218"/>
              <a:gd name="connsiteY2" fmla="*/ 748145 h 1052945"/>
              <a:gd name="connsiteX3" fmla="*/ 0 w 2392218"/>
              <a:gd name="connsiteY3" fmla="*/ 1052945 h 1052945"/>
              <a:gd name="connsiteX0" fmla="*/ 0 w 2392218"/>
              <a:gd name="connsiteY0" fmla="*/ 1422399 h 1422399"/>
              <a:gd name="connsiteX1" fmla="*/ 2373746 w 2392218"/>
              <a:gd name="connsiteY1" fmla="*/ 0 h 1422399"/>
              <a:gd name="connsiteX2" fmla="*/ 2392218 w 2392218"/>
              <a:gd name="connsiteY2" fmla="*/ 1117599 h 1422399"/>
              <a:gd name="connsiteX3" fmla="*/ 0 w 2392218"/>
              <a:gd name="connsiteY3" fmla="*/ 1422399 h 1422399"/>
              <a:gd name="connsiteX0" fmla="*/ 0 w 2373746"/>
              <a:gd name="connsiteY0" fmla="*/ 1422399 h 1422399"/>
              <a:gd name="connsiteX1" fmla="*/ 2373746 w 2373746"/>
              <a:gd name="connsiteY1" fmla="*/ 0 h 1422399"/>
              <a:gd name="connsiteX2" fmla="*/ 1893454 w 2373746"/>
              <a:gd name="connsiteY2" fmla="*/ 1117599 h 1422399"/>
              <a:gd name="connsiteX3" fmla="*/ 0 w 2373746"/>
              <a:gd name="connsiteY3" fmla="*/ 1422399 h 1422399"/>
              <a:gd name="connsiteX0" fmla="*/ 0 w 2373746"/>
              <a:gd name="connsiteY0" fmla="*/ 1422399 h 1422399"/>
              <a:gd name="connsiteX1" fmla="*/ 2373746 w 2373746"/>
              <a:gd name="connsiteY1" fmla="*/ 0 h 1422399"/>
              <a:gd name="connsiteX2" fmla="*/ 615372 w 2373746"/>
              <a:gd name="connsiteY2" fmla="*/ 151244 h 1422399"/>
              <a:gd name="connsiteX3" fmla="*/ 0 w 2373746"/>
              <a:gd name="connsiteY3" fmla="*/ 1422399 h 1422399"/>
              <a:gd name="connsiteX0" fmla="*/ 0 w 1739900"/>
              <a:gd name="connsiteY0" fmla="*/ 1515917 h 1515917"/>
              <a:gd name="connsiteX1" fmla="*/ 1739900 w 1739900"/>
              <a:gd name="connsiteY1" fmla="*/ 0 h 1515917"/>
              <a:gd name="connsiteX2" fmla="*/ 615372 w 1739900"/>
              <a:gd name="connsiteY2" fmla="*/ 244762 h 1515917"/>
              <a:gd name="connsiteX3" fmla="*/ 0 w 1739900"/>
              <a:gd name="connsiteY3" fmla="*/ 1515917 h 1515917"/>
              <a:gd name="connsiteX0" fmla="*/ 0 w 1687946"/>
              <a:gd name="connsiteY0" fmla="*/ 1505526 h 1505526"/>
              <a:gd name="connsiteX1" fmla="*/ 1687946 w 1687946"/>
              <a:gd name="connsiteY1" fmla="*/ 0 h 1505526"/>
              <a:gd name="connsiteX2" fmla="*/ 563418 w 1687946"/>
              <a:gd name="connsiteY2" fmla="*/ 244762 h 1505526"/>
              <a:gd name="connsiteX3" fmla="*/ 0 w 1687946"/>
              <a:gd name="connsiteY3" fmla="*/ 1505526 h 15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946" h="1505526">
                <a:moveTo>
                  <a:pt x="0" y="1505526"/>
                </a:moveTo>
                <a:lnTo>
                  <a:pt x="1687946" y="0"/>
                </a:lnTo>
                <a:lnTo>
                  <a:pt x="563418" y="244762"/>
                </a:lnTo>
                <a:lnTo>
                  <a:pt x="0" y="150552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179443" y="1160058"/>
            <a:ext cx="311727" cy="270164"/>
          </a:xfrm>
          <a:custGeom>
            <a:avLst/>
            <a:gdLst>
              <a:gd name="connsiteX0" fmla="*/ 0 w 311727"/>
              <a:gd name="connsiteY0" fmla="*/ 270164 h 270164"/>
              <a:gd name="connsiteX1" fmla="*/ 135082 w 311727"/>
              <a:gd name="connsiteY1" fmla="*/ 228600 h 270164"/>
              <a:gd name="connsiteX2" fmla="*/ 259773 w 311727"/>
              <a:gd name="connsiteY2" fmla="*/ 135082 h 270164"/>
              <a:gd name="connsiteX3" fmla="*/ 311727 w 311727"/>
              <a:gd name="connsiteY3" fmla="*/ 0 h 27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27" h="270164">
                <a:moveTo>
                  <a:pt x="0" y="270164"/>
                </a:moveTo>
                <a:cubicBezTo>
                  <a:pt x="45893" y="260639"/>
                  <a:pt x="91787" y="251114"/>
                  <a:pt x="135082" y="228600"/>
                </a:cubicBezTo>
                <a:cubicBezTo>
                  <a:pt x="178377" y="206086"/>
                  <a:pt x="230332" y="173182"/>
                  <a:pt x="259773" y="135082"/>
                </a:cubicBezTo>
                <a:cubicBezTo>
                  <a:pt x="289214" y="96982"/>
                  <a:pt x="300470" y="48491"/>
                  <a:pt x="31172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51733" y="1178636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33" y="1178636"/>
                <a:ext cx="387927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6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38566" y="739975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566" y="739975"/>
                <a:ext cx="387927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6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10271" y="1760616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71" y="1760616"/>
                <a:ext cx="387927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6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80943" y="2619059"/>
                <a:ext cx="1445550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𝑃𝑒𝑟𝑖𝑚𝑒𝑡𝑒𝑟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=286.5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943" y="2619059"/>
                <a:ext cx="1445550" cy="6463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864065" y="2973849"/>
            <a:ext cx="1062428" cy="306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519464" y="823467"/>
            <a:ext cx="5040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Q2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840769" y="805905"/>
            <a:ext cx="5040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Q3</a:t>
            </a:r>
            <a:endParaRPr lang="en-GB" dirty="0"/>
          </a:p>
        </p:txBody>
      </p:sp>
      <p:sp>
        <p:nvSpPr>
          <p:cNvPr id="33" name="Freeform 32"/>
          <p:cNvSpPr/>
          <p:nvPr/>
        </p:nvSpPr>
        <p:spPr>
          <a:xfrm>
            <a:off x="6528980" y="688733"/>
            <a:ext cx="1774372" cy="2166258"/>
          </a:xfrm>
          <a:custGeom>
            <a:avLst/>
            <a:gdLst>
              <a:gd name="connsiteX0" fmla="*/ 511629 w 1774372"/>
              <a:gd name="connsiteY0" fmla="*/ 0 h 2166258"/>
              <a:gd name="connsiteX1" fmla="*/ 0 w 1774372"/>
              <a:gd name="connsiteY1" fmla="*/ 947058 h 2166258"/>
              <a:gd name="connsiteX2" fmla="*/ 1774372 w 1774372"/>
              <a:gd name="connsiteY2" fmla="*/ 2166258 h 2166258"/>
              <a:gd name="connsiteX3" fmla="*/ 511629 w 1774372"/>
              <a:gd name="connsiteY3" fmla="*/ 0 h 21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4372" h="2166258">
                <a:moveTo>
                  <a:pt x="511629" y="0"/>
                </a:moveTo>
                <a:lnTo>
                  <a:pt x="0" y="947058"/>
                </a:lnTo>
                <a:lnTo>
                  <a:pt x="1774372" y="2166258"/>
                </a:lnTo>
                <a:lnTo>
                  <a:pt x="511629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6663192" y="1375772"/>
            <a:ext cx="153189" cy="413657"/>
          </a:xfrm>
          <a:custGeom>
            <a:avLst/>
            <a:gdLst>
              <a:gd name="connsiteX0" fmla="*/ 76200 w 153189"/>
              <a:gd name="connsiteY0" fmla="*/ 413657 h 413657"/>
              <a:gd name="connsiteX1" fmla="*/ 152400 w 153189"/>
              <a:gd name="connsiteY1" fmla="*/ 250371 h 413657"/>
              <a:gd name="connsiteX2" fmla="*/ 108857 w 153189"/>
              <a:gd name="connsiteY2" fmla="*/ 87086 h 413657"/>
              <a:gd name="connsiteX3" fmla="*/ 0 w 153189"/>
              <a:gd name="connsiteY3" fmla="*/ 0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89" h="413657">
                <a:moveTo>
                  <a:pt x="76200" y="413657"/>
                </a:moveTo>
                <a:cubicBezTo>
                  <a:pt x="111578" y="359228"/>
                  <a:pt x="146957" y="304799"/>
                  <a:pt x="152400" y="250371"/>
                </a:cubicBezTo>
                <a:cubicBezTo>
                  <a:pt x="157843" y="195943"/>
                  <a:pt x="134257" y="128814"/>
                  <a:pt x="108857" y="87086"/>
                </a:cubicBezTo>
                <a:cubicBezTo>
                  <a:pt x="83457" y="45358"/>
                  <a:pt x="41728" y="22679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06210" y="802770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4.6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210" y="802770"/>
                <a:ext cx="394303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06312" y="1209999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312" y="1209999"/>
                <a:ext cx="394303" cy="369332"/>
              </a:xfrm>
              <a:prstGeom prst="rect">
                <a:avLst/>
              </a:prstGeom>
              <a:blipFill rotWithShape="0">
                <a:blip r:embed="rId18"/>
                <a:stretch>
                  <a:fillRect r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55551" y="2214687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51" y="2214687"/>
                <a:ext cx="394303" cy="369332"/>
              </a:xfrm>
              <a:prstGeom prst="rect">
                <a:avLst/>
              </a:prstGeom>
              <a:blipFill rotWithShape="0">
                <a:blip r:embed="rId19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72250" y="1268088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50" y="1268088"/>
                <a:ext cx="394303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18971" y="2909778"/>
                <a:ext cx="17281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</a:rPr>
                        <m:t>=122.8°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71" y="2909778"/>
                <a:ext cx="172819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7275707" y="2909778"/>
            <a:ext cx="95872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245471" y="3811435"/>
            <a:ext cx="5040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Q4</a:t>
            </a:r>
            <a:endParaRPr lang="en-GB" dirty="0"/>
          </a:p>
        </p:txBody>
      </p:sp>
      <p:sp>
        <p:nvSpPr>
          <p:cNvPr id="42" name="Freeform 41"/>
          <p:cNvSpPr/>
          <p:nvPr/>
        </p:nvSpPr>
        <p:spPr>
          <a:xfrm>
            <a:off x="572516" y="3626769"/>
            <a:ext cx="2373746" cy="1422399"/>
          </a:xfrm>
          <a:custGeom>
            <a:avLst/>
            <a:gdLst>
              <a:gd name="connsiteX0" fmla="*/ 0 w 2207491"/>
              <a:gd name="connsiteY0" fmla="*/ 822036 h 868218"/>
              <a:gd name="connsiteX1" fmla="*/ 720437 w 2207491"/>
              <a:gd name="connsiteY1" fmla="*/ 0 h 868218"/>
              <a:gd name="connsiteX2" fmla="*/ 2207491 w 2207491"/>
              <a:gd name="connsiteY2" fmla="*/ 868218 h 868218"/>
              <a:gd name="connsiteX3" fmla="*/ 0 w 2207491"/>
              <a:gd name="connsiteY3" fmla="*/ 822036 h 868218"/>
              <a:gd name="connsiteX0" fmla="*/ 0 w 2115127"/>
              <a:gd name="connsiteY0" fmla="*/ 1052945 h 1052945"/>
              <a:gd name="connsiteX1" fmla="*/ 628073 w 2115127"/>
              <a:gd name="connsiteY1" fmla="*/ 0 h 1052945"/>
              <a:gd name="connsiteX2" fmla="*/ 2115127 w 2115127"/>
              <a:gd name="connsiteY2" fmla="*/ 868218 h 1052945"/>
              <a:gd name="connsiteX3" fmla="*/ 0 w 2115127"/>
              <a:gd name="connsiteY3" fmla="*/ 1052945 h 1052945"/>
              <a:gd name="connsiteX0" fmla="*/ 0 w 2392218"/>
              <a:gd name="connsiteY0" fmla="*/ 1052945 h 1052945"/>
              <a:gd name="connsiteX1" fmla="*/ 628073 w 2392218"/>
              <a:gd name="connsiteY1" fmla="*/ 0 h 1052945"/>
              <a:gd name="connsiteX2" fmla="*/ 2392218 w 2392218"/>
              <a:gd name="connsiteY2" fmla="*/ 748145 h 1052945"/>
              <a:gd name="connsiteX3" fmla="*/ 0 w 2392218"/>
              <a:gd name="connsiteY3" fmla="*/ 1052945 h 1052945"/>
              <a:gd name="connsiteX0" fmla="*/ 0 w 2392218"/>
              <a:gd name="connsiteY0" fmla="*/ 1422399 h 1422399"/>
              <a:gd name="connsiteX1" fmla="*/ 2373746 w 2392218"/>
              <a:gd name="connsiteY1" fmla="*/ 0 h 1422399"/>
              <a:gd name="connsiteX2" fmla="*/ 2392218 w 2392218"/>
              <a:gd name="connsiteY2" fmla="*/ 1117599 h 1422399"/>
              <a:gd name="connsiteX3" fmla="*/ 0 w 2392218"/>
              <a:gd name="connsiteY3" fmla="*/ 1422399 h 1422399"/>
              <a:gd name="connsiteX0" fmla="*/ 0 w 2373746"/>
              <a:gd name="connsiteY0" fmla="*/ 1422399 h 1422399"/>
              <a:gd name="connsiteX1" fmla="*/ 2373746 w 2373746"/>
              <a:gd name="connsiteY1" fmla="*/ 0 h 1422399"/>
              <a:gd name="connsiteX2" fmla="*/ 1893454 w 2373746"/>
              <a:gd name="connsiteY2" fmla="*/ 1117599 h 1422399"/>
              <a:gd name="connsiteX3" fmla="*/ 0 w 2373746"/>
              <a:gd name="connsiteY3" fmla="*/ 1422399 h 14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746" h="1422399">
                <a:moveTo>
                  <a:pt x="0" y="1422399"/>
                </a:moveTo>
                <a:lnTo>
                  <a:pt x="2373746" y="0"/>
                </a:lnTo>
                <a:lnTo>
                  <a:pt x="1893454" y="1117599"/>
                </a:lnTo>
                <a:lnTo>
                  <a:pt x="0" y="1422399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99230" y="5399302"/>
                <a:ext cx="1648743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=17.79°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=26.67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=73.33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30" y="5399302"/>
                <a:ext cx="1648743" cy="92333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451999" y="5395051"/>
            <a:ext cx="1095891" cy="322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9309" y="4574284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09" y="4574284"/>
                <a:ext cx="387927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01296" y="4889026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296" y="4889026"/>
                <a:ext cx="387927" cy="369332"/>
              </a:xfrm>
              <a:prstGeom prst="rect">
                <a:avLst/>
              </a:prstGeom>
              <a:blipFill rotWithShape="0">
                <a:blip r:embed="rId24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1114580" y="4731058"/>
            <a:ext cx="74917" cy="221672"/>
          </a:xfrm>
          <a:custGeom>
            <a:avLst/>
            <a:gdLst>
              <a:gd name="connsiteX0" fmla="*/ 73891 w 74917"/>
              <a:gd name="connsiteY0" fmla="*/ 221672 h 221672"/>
              <a:gd name="connsiteX1" fmla="*/ 64655 w 74917"/>
              <a:gd name="connsiteY1" fmla="*/ 120072 h 221672"/>
              <a:gd name="connsiteX2" fmla="*/ 0 w 74917"/>
              <a:gd name="connsiteY2" fmla="*/ 0 h 221672"/>
              <a:gd name="connsiteX3" fmla="*/ 0 w 74917"/>
              <a:gd name="connsiteY3" fmla="*/ 0 h 22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17" h="221672">
                <a:moveTo>
                  <a:pt x="73891" y="221672"/>
                </a:moveTo>
                <a:cubicBezTo>
                  <a:pt x="75430" y="189344"/>
                  <a:pt x="76970" y="157017"/>
                  <a:pt x="64655" y="120072"/>
                </a:cubicBezTo>
                <a:cubicBezTo>
                  <a:pt x="52340" y="8312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>
            <a:off x="2472326" y="3909021"/>
            <a:ext cx="267854" cy="221673"/>
          </a:xfrm>
          <a:custGeom>
            <a:avLst/>
            <a:gdLst>
              <a:gd name="connsiteX0" fmla="*/ 0 w 267854"/>
              <a:gd name="connsiteY0" fmla="*/ 0 h 221673"/>
              <a:gd name="connsiteX1" fmla="*/ 73891 w 267854"/>
              <a:gd name="connsiteY1" fmla="*/ 110837 h 221673"/>
              <a:gd name="connsiteX2" fmla="*/ 267854 w 267854"/>
              <a:gd name="connsiteY2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54" h="221673">
                <a:moveTo>
                  <a:pt x="0" y="0"/>
                </a:moveTo>
                <a:cubicBezTo>
                  <a:pt x="14624" y="36946"/>
                  <a:pt x="29249" y="73892"/>
                  <a:pt x="73891" y="110837"/>
                </a:cubicBezTo>
                <a:cubicBezTo>
                  <a:pt x="118533" y="147782"/>
                  <a:pt x="193193" y="184727"/>
                  <a:pt x="267854" y="221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83955" y="4177073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55" y="4177073"/>
                <a:ext cx="387927" cy="369332"/>
              </a:xfrm>
              <a:prstGeom prst="rect">
                <a:avLst/>
              </a:prstGeom>
              <a:blipFill rotWithShape="0">
                <a:blip r:embed="rId2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60046" y="4020042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46" y="4020042"/>
                <a:ext cx="387927" cy="369332"/>
              </a:xfrm>
              <a:prstGeom prst="rect">
                <a:avLst/>
              </a:prstGeom>
              <a:blipFill rotWithShape="0">
                <a:blip r:embed="rId26"/>
                <a:stretch>
                  <a:fillRect r="-32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51178" y="3909021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178" y="3909021"/>
                <a:ext cx="387927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1441277" y="5717171"/>
            <a:ext cx="1117004" cy="280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53" name="Rectangle 52"/>
          <p:cNvSpPr/>
          <p:nvPr/>
        </p:nvSpPr>
        <p:spPr>
          <a:xfrm>
            <a:off x="1778963" y="6007167"/>
            <a:ext cx="779318" cy="3230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54" name="Freeform 53"/>
          <p:cNvSpPr/>
          <p:nvPr/>
        </p:nvSpPr>
        <p:spPr>
          <a:xfrm>
            <a:off x="3015067" y="3927064"/>
            <a:ext cx="2982026" cy="1146628"/>
          </a:xfrm>
          <a:custGeom>
            <a:avLst/>
            <a:gdLst>
              <a:gd name="connsiteX0" fmla="*/ 0 w 2207491"/>
              <a:gd name="connsiteY0" fmla="*/ 822036 h 868218"/>
              <a:gd name="connsiteX1" fmla="*/ 720437 w 2207491"/>
              <a:gd name="connsiteY1" fmla="*/ 0 h 868218"/>
              <a:gd name="connsiteX2" fmla="*/ 2207491 w 2207491"/>
              <a:gd name="connsiteY2" fmla="*/ 868218 h 868218"/>
              <a:gd name="connsiteX3" fmla="*/ 0 w 2207491"/>
              <a:gd name="connsiteY3" fmla="*/ 822036 h 868218"/>
              <a:gd name="connsiteX0" fmla="*/ 0 w 2115127"/>
              <a:gd name="connsiteY0" fmla="*/ 1052945 h 1052945"/>
              <a:gd name="connsiteX1" fmla="*/ 628073 w 2115127"/>
              <a:gd name="connsiteY1" fmla="*/ 0 h 1052945"/>
              <a:gd name="connsiteX2" fmla="*/ 2115127 w 2115127"/>
              <a:gd name="connsiteY2" fmla="*/ 868218 h 1052945"/>
              <a:gd name="connsiteX3" fmla="*/ 0 w 2115127"/>
              <a:gd name="connsiteY3" fmla="*/ 1052945 h 1052945"/>
              <a:gd name="connsiteX0" fmla="*/ 0 w 2392218"/>
              <a:gd name="connsiteY0" fmla="*/ 1052945 h 1052945"/>
              <a:gd name="connsiteX1" fmla="*/ 628073 w 2392218"/>
              <a:gd name="connsiteY1" fmla="*/ 0 h 1052945"/>
              <a:gd name="connsiteX2" fmla="*/ 2392218 w 2392218"/>
              <a:gd name="connsiteY2" fmla="*/ 748145 h 1052945"/>
              <a:gd name="connsiteX3" fmla="*/ 0 w 2392218"/>
              <a:gd name="connsiteY3" fmla="*/ 1052945 h 1052945"/>
              <a:gd name="connsiteX0" fmla="*/ 0 w 2392218"/>
              <a:gd name="connsiteY0" fmla="*/ 1422399 h 1422399"/>
              <a:gd name="connsiteX1" fmla="*/ 2373746 w 2392218"/>
              <a:gd name="connsiteY1" fmla="*/ 0 h 1422399"/>
              <a:gd name="connsiteX2" fmla="*/ 2392218 w 2392218"/>
              <a:gd name="connsiteY2" fmla="*/ 1117599 h 1422399"/>
              <a:gd name="connsiteX3" fmla="*/ 0 w 2392218"/>
              <a:gd name="connsiteY3" fmla="*/ 1422399 h 1422399"/>
              <a:gd name="connsiteX0" fmla="*/ 0 w 2373746"/>
              <a:gd name="connsiteY0" fmla="*/ 1422399 h 1422399"/>
              <a:gd name="connsiteX1" fmla="*/ 2373746 w 2373746"/>
              <a:gd name="connsiteY1" fmla="*/ 0 h 1422399"/>
              <a:gd name="connsiteX2" fmla="*/ 1893454 w 2373746"/>
              <a:gd name="connsiteY2" fmla="*/ 1117599 h 1422399"/>
              <a:gd name="connsiteX3" fmla="*/ 0 w 2373746"/>
              <a:gd name="connsiteY3" fmla="*/ 1422399 h 1422399"/>
              <a:gd name="connsiteX0" fmla="*/ 0 w 1893454"/>
              <a:gd name="connsiteY0" fmla="*/ 1262742 h 1262742"/>
              <a:gd name="connsiteX1" fmla="*/ 1023917 w 1893454"/>
              <a:gd name="connsiteY1" fmla="*/ 0 h 1262742"/>
              <a:gd name="connsiteX2" fmla="*/ 1893454 w 1893454"/>
              <a:gd name="connsiteY2" fmla="*/ 957942 h 1262742"/>
              <a:gd name="connsiteX3" fmla="*/ 0 w 1893454"/>
              <a:gd name="connsiteY3" fmla="*/ 1262742 h 1262742"/>
              <a:gd name="connsiteX0" fmla="*/ 0 w 2982026"/>
              <a:gd name="connsiteY0" fmla="*/ 1262742 h 1262742"/>
              <a:gd name="connsiteX1" fmla="*/ 1023917 w 2982026"/>
              <a:gd name="connsiteY1" fmla="*/ 0 h 1262742"/>
              <a:gd name="connsiteX2" fmla="*/ 2982026 w 2982026"/>
              <a:gd name="connsiteY2" fmla="*/ 870856 h 1262742"/>
              <a:gd name="connsiteX3" fmla="*/ 0 w 2982026"/>
              <a:gd name="connsiteY3" fmla="*/ 1262742 h 1262742"/>
              <a:gd name="connsiteX0" fmla="*/ 0 w 2982026"/>
              <a:gd name="connsiteY0" fmla="*/ 1146628 h 1146628"/>
              <a:gd name="connsiteX1" fmla="*/ 1052946 w 2982026"/>
              <a:gd name="connsiteY1" fmla="*/ 0 h 1146628"/>
              <a:gd name="connsiteX2" fmla="*/ 2982026 w 2982026"/>
              <a:gd name="connsiteY2" fmla="*/ 754742 h 1146628"/>
              <a:gd name="connsiteX3" fmla="*/ 0 w 2982026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2026" h="1146628">
                <a:moveTo>
                  <a:pt x="0" y="1146628"/>
                </a:moveTo>
                <a:lnTo>
                  <a:pt x="1052946" y="0"/>
                </a:lnTo>
                <a:lnTo>
                  <a:pt x="2982026" y="754742"/>
                </a:lnTo>
                <a:lnTo>
                  <a:pt x="0" y="114662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94838" y="4903184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838" y="4903184"/>
                <a:ext cx="387927" cy="369332"/>
              </a:xfrm>
              <a:prstGeom prst="rect">
                <a:avLst/>
              </a:prstGeom>
              <a:blipFill rotWithShape="0">
                <a:blip r:embed="rId2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13213" y="3871044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213" y="3871044"/>
                <a:ext cx="387927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 57"/>
          <p:cNvSpPr/>
          <p:nvPr/>
        </p:nvSpPr>
        <p:spPr>
          <a:xfrm>
            <a:off x="3788229" y="4093029"/>
            <a:ext cx="653142" cy="152124"/>
          </a:xfrm>
          <a:custGeom>
            <a:avLst/>
            <a:gdLst>
              <a:gd name="connsiteX0" fmla="*/ 0 w 653142"/>
              <a:gd name="connsiteY0" fmla="*/ 145142 h 152124"/>
              <a:gd name="connsiteX1" fmla="*/ 261257 w 653142"/>
              <a:gd name="connsiteY1" fmla="*/ 145142 h 152124"/>
              <a:gd name="connsiteX2" fmla="*/ 522514 w 653142"/>
              <a:gd name="connsiteY2" fmla="*/ 72571 h 152124"/>
              <a:gd name="connsiteX3" fmla="*/ 653142 w 653142"/>
              <a:gd name="connsiteY3" fmla="*/ 0 h 1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2" h="152124">
                <a:moveTo>
                  <a:pt x="0" y="145142"/>
                </a:moveTo>
                <a:cubicBezTo>
                  <a:pt x="87085" y="151189"/>
                  <a:pt x="174171" y="157237"/>
                  <a:pt x="261257" y="145142"/>
                </a:cubicBezTo>
                <a:cubicBezTo>
                  <a:pt x="348343" y="133047"/>
                  <a:pt x="457200" y="96761"/>
                  <a:pt x="522514" y="72571"/>
                </a:cubicBezTo>
                <a:cubicBezTo>
                  <a:pt x="587828" y="48381"/>
                  <a:pt x="620485" y="24190"/>
                  <a:pt x="65314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40795" y="4190438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795" y="4190438"/>
                <a:ext cx="387927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eform 59"/>
          <p:cNvSpPr/>
          <p:nvPr/>
        </p:nvSpPr>
        <p:spPr>
          <a:xfrm>
            <a:off x="3338286" y="4717143"/>
            <a:ext cx="174171" cy="319314"/>
          </a:xfrm>
          <a:custGeom>
            <a:avLst/>
            <a:gdLst>
              <a:gd name="connsiteX0" fmla="*/ 0 w 174171"/>
              <a:gd name="connsiteY0" fmla="*/ 0 h 319314"/>
              <a:gd name="connsiteX1" fmla="*/ 145143 w 174171"/>
              <a:gd name="connsiteY1" fmla="*/ 174171 h 319314"/>
              <a:gd name="connsiteX2" fmla="*/ 174171 w 174171"/>
              <a:gd name="connsiteY2" fmla="*/ 319314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1" h="319314">
                <a:moveTo>
                  <a:pt x="0" y="0"/>
                </a:moveTo>
                <a:cubicBezTo>
                  <a:pt x="58057" y="60476"/>
                  <a:pt x="116115" y="120952"/>
                  <a:pt x="145143" y="174171"/>
                </a:cubicBezTo>
                <a:cubicBezTo>
                  <a:pt x="174171" y="227390"/>
                  <a:pt x="174171" y="273352"/>
                  <a:pt x="174171" y="319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37428" y="4581871"/>
                <a:ext cx="387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b="0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28" y="4581871"/>
                <a:ext cx="387927" cy="369332"/>
              </a:xfrm>
              <a:prstGeom prst="rect">
                <a:avLst/>
              </a:prstGeom>
              <a:blipFill rotWithShape="0">
                <a:blip r:embed="rId31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908861" y="5287921"/>
                <a:ext cx="3164617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=147.5°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Your calculator will say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32.5°</m:t>
                    </m:r>
                  </m:oMath>
                </a14:m>
                <a:r>
                  <a:rPr lang="en-GB" dirty="0" smtClean="0"/>
                  <a:t>, but it’s clearly an obtuse angle. </a:t>
                </a:r>
                <a:r>
                  <a:rPr lang="en-GB" dirty="0"/>
                  <a:t>R</a:t>
                </a:r>
                <a:r>
                  <a:rPr lang="en-GB" dirty="0" smtClean="0"/>
                  <a:t>emember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180−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861" y="5287921"/>
                <a:ext cx="3164617" cy="1477328"/>
              </a:xfrm>
              <a:prstGeom prst="rect">
                <a:avLst/>
              </a:prstGeom>
              <a:blipFill rotWithShape="0">
                <a:blip r:embed="rId32"/>
                <a:stretch>
                  <a:fillRect l="-1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2908778" y="5282915"/>
            <a:ext cx="3164700" cy="1482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64" name="Rectangle 63"/>
          <p:cNvSpPr/>
          <p:nvPr/>
        </p:nvSpPr>
        <p:spPr>
          <a:xfrm>
            <a:off x="1245534" y="2656114"/>
            <a:ext cx="931609" cy="3324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65" name="Rectangle 64"/>
          <p:cNvSpPr/>
          <p:nvPr/>
        </p:nvSpPr>
        <p:spPr>
          <a:xfrm>
            <a:off x="1465773" y="3004632"/>
            <a:ext cx="931609" cy="3324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66" name="Rectangle 65"/>
          <p:cNvSpPr/>
          <p:nvPr/>
        </p:nvSpPr>
        <p:spPr>
          <a:xfrm>
            <a:off x="7339574" y="5107909"/>
            <a:ext cx="931609" cy="3324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67" name="Rectangle 66"/>
          <p:cNvSpPr/>
          <p:nvPr/>
        </p:nvSpPr>
        <p:spPr>
          <a:xfrm>
            <a:off x="7712980" y="5454616"/>
            <a:ext cx="772869" cy="333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149297" y="3693995"/>
            <a:ext cx="5040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Q5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6038092" y="3723697"/>
            <a:ext cx="5040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423975" y="5979561"/>
                <a:ext cx="2692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(Hint: cosine rule is not good here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/>
                  <a:t> is not opposite known angle)</a:t>
                </a:r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975" y="5979561"/>
                <a:ext cx="2692951" cy="523220"/>
              </a:xfrm>
              <a:prstGeom prst="rect">
                <a:avLst/>
              </a:prstGeom>
              <a:blipFill rotWithShape="0">
                <a:blip r:embed="rId33"/>
                <a:stretch>
                  <a:fillRect l="-679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5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4" grpId="0" animBg="1"/>
      <p:bldP spid="52" grpId="0" animBg="1"/>
      <p:bldP spid="53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Where it gets more Further Maths-</a:t>
              </a:r>
              <a:r>
                <a:rPr lang="en-GB" sz="3200" dirty="0" err="1" smtClean="0"/>
                <a:t>ey</a:t>
              </a:r>
              <a:r>
                <a:rPr lang="en-GB" sz="3200" dirty="0" smtClean="0"/>
                <a:t>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4" y="706084"/>
            <a:ext cx="4178158" cy="345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83671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frequently encounter either algebraic or surd sides.</a:t>
            </a:r>
          </a:p>
          <a:p>
            <a:r>
              <a:rPr lang="en-GB" dirty="0" smtClean="0"/>
              <a:t>The approach is exactly the same as before.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2628" y="4246552"/>
                <a:ext cx="7560840" cy="2623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+16−2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64−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4×1×−12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=4±2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(But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=4−2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GB" dirty="0" smtClean="0"/>
                  <a:t> would lead to side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being negative)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8" y="4246552"/>
                <a:ext cx="7560840" cy="2623667"/>
              </a:xfrm>
              <a:prstGeom prst="rect">
                <a:avLst/>
              </a:prstGeom>
              <a:blipFill rotWithShape="0">
                <a:blip r:embed="rId3"/>
                <a:stretch>
                  <a:fillRect l="-726" b="-3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7464" y="4237886"/>
            <a:ext cx="7686944" cy="2632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81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5728"/>
            <a:ext cx="5458587" cy="32008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5536" y="836396"/>
            <a:ext cx="23762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Jan 2013 Paper 2 Q20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4653136"/>
                <a:ext cx="4464496" cy="168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2×6×12×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=7.44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53136"/>
                <a:ext cx="4464496" cy="1683538"/>
              </a:xfrm>
              <a:prstGeom prst="rect">
                <a:avLst/>
              </a:prstGeom>
              <a:blipFill rotWithShape="0">
                <a:blip r:embed="rId3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Another 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79166" y="4681037"/>
                <a:ext cx="2376264" cy="4834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𝐴𝑟𝑒𝑎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66" y="4681037"/>
                <a:ext cx="2376264" cy="483466"/>
              </a:xfrm>
              <a:prstGeom prst="rect">
                <a:avLst/>
              </a:prstGeom>
              <a:blipFill rotWithShape="0">
                <a:blip r:embed="rId4"/>
                <a:stretch>
                  <a:fillRect l="-1523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79166" y="5661248"/>
            <a:ext cx="264723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Can now use cosine rule.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60445" y="4528457"/>
            <a:ext cx="8043326" cy="21089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62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5728"/>
            <a:ext cx="4264731" cy="2592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836396"/>
            <a:ext cx="20162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AQA Set 4 Paper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54" y="3917978"/>
                <a:ext cx="4509703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" y="3917978"/>
                <a:ext cx="4509703" cy="1220975"/>
              </a:xfrm>
              <a:prstGeom prst="rect">
                <a:avLst/>
              </a:prstGeom>
              <a:blipFill rotWithShape="0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5169766" y="2492896"/>
            <a:ext cx="3352800" cy="1843314"/>
          </a:xfrm>
          <a:custGeom>
            <a:avLst/>
            <a:gdLst>
              <a:gd name="connsiteX0" fmla="*/ 0 w 3352800"/>
              <a:gd name="connsiteY0" fmla="*/ 1828800 h 1843314"/>
              <a:gd name="connsiteX1" fmla="*/ 3352800 w 3352800"/>
              <a:gd name="connsiteY1" fmla="*/ 1843314 h 1843314"/>
              <a:gd name="connsiteX2" fmla="*/ 972458 w 3352800"/>
              <a:gd name="connsiteY2" fmla="*/ 0 h 1843314"/>
              <a:gd name="connsiteX3" fmla="*/ 0 w 3352800"/>
              <a:gd name="connsiteY3" fmla="*/ 1828800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1843314">
                <a:moveTo>
                  <a:pt x="0" y="1828800"/>
                </a:moveTo>
                <a:lnTo>
                  <a:pt x="3352800" y="1843314"/>
                </a:lnTo>
                <a:lnTo>
                  <a:pt x="972458" y="0"/>
                </a:lnTo>
                <a:lnTo>
                  <a:pt x="0" y="18288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5343938" y="3973353"/>
            <a:ext cx="203200" cy="348343"/>
          </a:xfrm>
          <a:custGeom>
            <a:avLst/>
            <a:gdLst>
              <a:gd name="connsiteX0" fmla="*/ 0 w 203200"/>
              <a:gd name="connsiteY0" fmla="*/ 0 h 348343"/>
              <a:gd name="connsiteX1" fmla="*/ 145143 w 203200"/>
              <a:gd name="connsiteY1" fmla="*/ 87086 h 348343"/>
              <a:gd name="connsiteX2" fmla="*/ 203200 w 2032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348343">
                <a:moveTo>
                  <a:pt x="0" y="0"/>
                </a:moveTo>
                <a:cubicBezTo>
                  <a:pt x="55638" y="14514"/>
                  <a:pt x="111276" y="29029"/>
                  <a:pt x="145143" y="87086"/>
                </a:cubicBezTo>
                <a:cubicBezTo>
                  <a:pt x="179010" y="145143"/>
                  <a:pt x="191105" y="246743"/>
                  <a:pt x="203200" y="3483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74567" y="3808444"/>
                <a:ext cx="567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567" y="3808444"/>
                <a:ext cx="56704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4527" y="2958717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527" y="2958717"/>
                <a:ext cx="72008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3563" y="4396341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563" y="4396341"/>
                <a:ext cx="72008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64242" y="2849559"/>
                <a:ext cx="72008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42" y="2849559"/>
                <a:ext cx="720080" cy="4019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7904" y="5170056"/>
                <a:ext cx="5288269" cy="1639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Determine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70056"/>
                <a:ext cx="5288269" cy="1639038"/>
              </a:xfrm>
              <a:prstGeom prst="rect">
                <a:avLst/>
              </a:prstGeom>
              <a:blipFill rotWithShape="0">
                <a:blip r:embed="rId8"/>
                <a:stretch>
                  <a:fillRect l="-922" t="-1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9188" y="3918856"/>
            <a:ext cx="4356698" cy="1175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3863266" y="5515429"/>
            <a:ext cx="5092047" cy="1230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33504" y="1908833"/>
            <a:ext cx="14107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Frost Special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11" y="1411035"/>
            <a:ext cx="3552825" cy="156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764704"/>
                <a:ext cx="36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[June 2012 Paper 2 Q13] Work out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36004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523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3628" y="3140968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3140968"/>
                <a:ext cx="194421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581128"/>
            <a:ext cx="3667125" cy="1247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3111" y="4043963"/>
                <a:ext cx="3696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Here is a triangle. Work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1" y="4043963"/>
                <a:ext cx="369684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48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19423" y="6048639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23" y="6048639"/>
                <a:ext cx="194421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5094514" y="961901"/>
            <a:ext cx="3289465" cy="1876302"/>
          </a:xfrm>
          <a:custGeom>
            <a:avLst/>
            <a:gdLst>
              <a:gd name="connsiteX0" fmla="*/ 0 w 3289465"/>
              <a:gd name="connsiteY0" fmla="*/ 1876302 h 1876302"/>
              <a:gd name="connsiteX1" fmla="*/ 712520 w 3289465"/>
              <a:gd name="connsiteY1" fmla="*/ 0 h 1876302"/>
              <a:gd name="connsiteX2" fmla="*/ 3289465 w 3289465"/>
              <a:gd name="connsiteY2" fmla="*/ 1484416 h 1876302"/>
              <a:gd name="connsiteX3" fmla="*/ 0 w 3289465"/>
              <a:gd name="connsiteY3" fmla="*/ 1876302 h 187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9465" h="1876302">
                <a:moveTo>
                  <a:pt x="0" y="1876302"/>
                </a:moveTo>
                <a:lnTo>
                  <a:pt x="712520" y="0"/>
                </a:lnTo>
                <a:lnTo>
                  <a:pt x="3289465" y="1484416"/>
                </a:lnTo>
                <a:lnTo>
                  <a:pt x="0" y="187630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5213268" y="2481943"/>
            <a:ext cx="273132" cy="308758"/>
          </a:xfrm>
          <a:custGeom>
            <a:avLst/>
            <a:gdLst>
              <a:gd name="connsiteX0" fmla="*/ 0 w 273132"/>
              <a:gd name="connsiteY0" fmla="*/ 0 h 308758"/>
              <a:gd name="connsiteX1" fmla="*/ 178129 w 273132"/>
              <a:gd name="connsiteY1" fmla="*/ 118753 h 308758"/>
              <a:gd name="connsiteX2" fmla="*/ 273132 w 273132"/>
              <a:gd name="connsiteY2" fmla="*/ 308758 h 3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132" h="308758">
                <a:moveTo>
                  <a:pt x="0" y="0"/>
                </a:moveTo>
                <a:cubicBezTo>
                  <a:pt x="66303" y="33646"/>
                  <a:pt x="132607" y="67293"/>
                  <a:pt x="178129" y="118753"/>
                </a:cubicBezTo>
                <a:cubicBezTo>
                  <a:pt x="223651" y="170213"/>
                  <a:pt x="248391" y="239485"/>
                  <a:pt x="273132" y="30875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64088" y="227687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276872"/>
                <a:ext cx="36004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42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94514" y="15307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4" y="1530720"/>
                <a:ext cx="36004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76256" y="1226369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226369"/>
                <a:ext cx="79208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88933" y="2733339"/>
                <a:ext cx="1031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933" y="2733339"/>
                <a:ext cx="103126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80114" y="3776135"/>
                <a:ext cx="4956535" cy="117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4" y="3776135"/>
                <a:ext cx="4956535" cy="11767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40512" y="3214804"/>
                <a:ext cx="36968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Use the cosine rule to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512" y="3214804"/>
                <a:ext cx="3696841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32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07504" y="849655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34149" y="4076469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571428" y="88174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65633" y="3023418"/>
            <a:ext cx="2379012" cy="848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1102025" y="5993756"/>
            <a:ext cx="2379012" cy="848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4160328" y="3681238"/>
            <a:ext cx="4895182" cy="1244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71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 rot="9102242">
            <a:off x="571709" y="1648275"/>
            <a:ext cx="3289465" cy="1876302"/>
          </a:xfrm>
          <a:custGeom>
            <a:avLst/>
            <a:gdLst>
              <a:gd name="connsiteX0" fmla="*/ 0 w 3289465"/>
              <a:gd name="connsiteY0" fmla="*/ 1876302 h 1876302"/>
              <a:gd name="connsiteX1" fmla="*/ 712520 w 3289465"/>
              <a:gd name="connsiteY1" fmla="*/ 0 h 1876302"/>
              <a:gd name="connsiteX2" fmla="*/ 3289465 w 3289465"/>
              <a:gd name="connsiteY2" fmla="*/ 1484416 h 1876302"/>
              <a:gd name="connsiteX3" fmla="*/ 0 w 3289465"/>
              <a:gd name="connsiteY3" fmla="*/ 1876302 h 187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9465" h="1876302">
                <a:moveTo>
                  <a:pt x="0" y="1876302"/>
                </a:moveTo>
                <a:lnTo>
                  <a:pt x="712520" y="0"/>
                </a:lnTo>
                <a:lnTo>
                  <a:pt x="3289465" y="1484416"/>
                </a:lnTo>
                <a:lnTo>
                  <a:pt x="0" y="187630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033153" y="2517569"/>
            <a:ext cx="106878" cy="380010"/>
          </a:xfrm>
          <a:custGeom>
            <a:avLst/>
            <a:gdLst>
              <a:gd name="connsiteX0" fmla="*/ 0 w 106878"/>
              <a:gd name="connsiteY0" fmla="*/ 0 h 380010"/>
              <a:gd name="connsiteX1" fmla="*/ 83128 w 106878"/>
              <a:gd name="connsiteY1" fmla="*/ 154379 h 380010"/>
              <a:gd name="connsiteX2" fmla="*/ 106878 w 106878"/>
              <a:gd name="connsiteY2" fmla="*/ 38001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878" h="380010">
                <a:moveTo>
                  <a:pt x="0" y="0"/>
                </a:moveTo>
                <a:cubicBezTo>
                  <a:pt x="32657" y="45522"/>
                  <a:pt x="65315" y="91044"/>
                  <a:pt x="83128" y="154379"/>
                </a:cubicBezTo>
                <a:cubicBezTo>
                  <a:pt x="100941" y="217714"/>
                  <a:pt x="103909" y="298862"/>
                  <a:pt x="106878" y="38001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640" y="148478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84784"/>
                <a:ext cx="79208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27684" y="299695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2996952"/>
                <a:ext cx="79208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0031" y="2458192"/>
                <a:ext cx="479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31" y="2458192"/>
                <a:ext cx="479641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41770" y="185411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770" y="1854116"/>
                <a:ext cx="79208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552" y="3453452"/>
                <a:ext cx="2880320" cy="279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Given that the area of the triangle is 24cm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.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53452"/>
                <a:ext cx="2880320" cy="2791533"/>
              </a:xfrm>
              <a:prstGeom prst="rect">
                <a:avLst/>
              </a:prstGeom>
              <a:blipFill rotWithShape="0">
                <a:blip r:embed="rId6"/>
                <a:stretch>
                  <a:fillRect l="-1907" t="-1313" b="-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4571428" y="1384710"/>
            <a:ext cx="3669475" cy="1163783"/>
          </a:xfrm>
          <a:custGeom>
            <a:avLst/>
            <a:gdLst>
              <a:gd name="connsiteX0" fmla="*/ 0 w 4132613"/>
              <a:gd name="connsiteY0" fmla="*/ 1555668 h 1555668"/>
              <a:gd name="connsiteX1" fmla="*/ 1686296 w 4132613"/>
              <a:gd name="connsiteY1" fmla="*/ 0 h 1555668"/>
              <a:gd name="connsiteX2" fmla="*/ 4132613 w 4132613"/>
              <a:gd name="connsiteY2" fmla="*/ 997527 h 1555668"/>
              <a:gd name="connsiteX3" fmla="*/ 0 w 4132613"/>
              <a:gd name="connsiteY3" fmla="*/ 1555668 h 1555668"/>
              <a:gd name="connsiteX0" fmla="*/ 0 w 3669475"/>
              <a:gd name="connsiteY0" fmla="*/ 1163783 h 1163783"/>
              <a:gd name="connsiteX1" fmla="*/ 1223158 w 3669475"/>
              <a:gd name="connsiteY1" fmla="*/ 0 h 1163783"/>
              <a:gd name="connsiteX2" fmla="*/ 3669475 w 3669475"/>
              <a:gd name="connsiteY2" fmla="*/ 997527 h 1163783"/>
              <a:gd name="connsiteX3" fmla="*/ 0 w 3669475"/>
              <a:gd name="connsiteY3" fmla="*/ 1163783 h 116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9475" h="1163783">
                <a:moveTo>
                  <a:pt x="0" y="1163783"/>
                </a:moveTo>
                <a:lnTo>
                  <a:pt x="1223158" y="0"/>
                </a:lnTo>
                <a:lnTo>
                  <a:pt x="3669475" y="997527"/>
                </a:lnTo>
                <a:lnTo>
                  <a:pt x="0" y="1163783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5926" y="1484784"/>
                <a:ext cx="79208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26" y="1484784"/>
                <a:ext cx="792088" cy="4019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28436" y="208535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436" y="2085354"/>
                <a:ext cx="79208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4128" y="2506589"/>
                <a:ext cx="79208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506589"/>
                <a:ext cx="792088" cy="4019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7517081" y="2125683"/>
            <a:ext cx="95002" cy="296883"/>
          </a:xfrm>
          <a:custGeom>
            <a:avLst/>
            <a:gdLst>
              <a:gd name="connsiteX0" fmla="*/ 0 w 95002"/>
              <a:gd name="connsiteY0" fmla="*/ 296883 h 296883"/>
              <a:gd name="connsiteX1" fmla="*/ 23750 w 95002"/>
              <a:gd name="connsiteY1" fmla="*/ 166255 h 296883"/>
              <a:gd name="connsiteX2" fmla="*/ 95002 w 95002"/>
              <a:gd name="connsiteY2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02" h="296883">
                <a:moveTo>
                  <a:pt x="0" y="296883"/>
                </a:moveTo>
                <a:cubicBezTo>
                  <a:pt x="3958" y="256309"/>
                  <a:pt x="7916" y="215735"/>
                  <a:pt x="23750" y="166255"/>
                </a:cubicBezTo>
                <a:cubicBezTo>
                  <a:pt x="39584" y="116774"/>
                  <a:pt x="67293" y="58387"/>
                  <a:pt x="95002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5522026" y="1567543"/>
            <a:ext cx="688769" cy="130794"/>
          </a:xfrm>
          <a:custGeom>
            <a:avLst/>
            <a:gdLst>
              <a:gd name="connsiteX0" fmla="*/ 0 w 688769"/>
              <a:gd name="connsiteY0" fmla="*/ 83127 h 130794"/>
              <a:gd name="connsiteX1" fmla="*/ 237506 w 688769"/>
              <a:gd name="connsiteY1" fmla="*/ 130628 h 130794"/>
              <a:gd name="connsiteX2" fmla="*/ 534390 w 688769"/>
              <a:gd name="connsiteY2" fmla="*/ 95002 h 130794"/>
              <a:gd name="connsiteX3" fmla="*/ 688769 w 688769"/>
              <a:gd name="connsiteY3" fmla="*/ 0 h 13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769" h="130794">
                <a:moveTo>
                  <a:pt x="0" y="83127"/>
                </a:moveTo>
                <a:cubicBezTo>
                  <a:pt x="74220" y="105888"/>
                  <a:pt x="148441" y="128649"/>
                  <a:pt x="237506" y="130628"/>
                </a:cubicBezTo>
                <a:cubicBezTo>
                  <a:pt x="326571" y="132607"/>
                  <a:pt x="459180" y="116773"/>
                  <a:pt x="534390" y="95002"/>
                </a:cubicBezTo>
                <a:cubicBezTo>
                  <a:pt x="609601" y="73231"/>
                  <a:pt x="649185" y="36615"/>
                  <a:pt x="68876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22026" y="1724081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26" y="1724081"/>
                <a:ext cx="79208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1428" y="3181618"/>
                <a:ext cx="4249044" cy="2359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 is obtuse.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 smtClean="0"/>
              </a:p>
              <a:p>
                <a:r>
                  <a:rPr lang="en-GB" b="1" dirty="0" smtClean="0"/>
                  <a:t>(Remember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GB" b="1" dirty="0" smtClean="0"/>
                  <a:t>)</a:t>
                </a:r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181618"/>
                <a:ext cx="4249044" cy="2359107"/>
              </a:xfrm>
              <a:prstGeom prst="rect">
                <a:avLst/>
              </a:prstGeom>
              <a:blipFill rotWithShape="0">
                <a:blip r:embed="rId11"/>
                <a:stretch>
                  <a:fillRect l="-1291" t="-1550"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95536" y="83671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125064" y="887457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11017" y="4596288"/>
            <a:ext cx="3252871" cy="19255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4493736" y="3612879"/>
            <a:ext cx="4326736" cy="19255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3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61" y="1774614"/>
            <a:ext cx="3867150" cy="136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668139"/>
                <a:ext cx="4536504" cy="103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[June 2012 Paper 1] Triangle ABC has an obtuse angle at C. 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/>
                  <a:t>, use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 to show that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68139"/>
                <a:ext cx="4536504" cy="1037463"/>
              </a:xfrm>
              <a:prstGeom prst="rect">
                <a:avLst/>
              </a:prstGeom>
              <a:blipFill rotWithShape="0">
                <a:blip r:embed="rId3"/>
                <a:stretch>
                  <a:fillRect l="-1210" t="-3529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4915" y="3645024"/>
                <a:ext cx="6120680" cy="267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15" y="3645024"/>
                <a:ext cx="6120680" cy="26705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58152" y="3501008"/>
            <a:ext cx="5518103" cy="3020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95536" y="76470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2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946"/>
            <a:ext cx="4464495" cy="2303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7553" y="4478938"/>
                <a:ext cx="3888432" cy="1041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In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GB" dirty="0" smtClean="0"/>
                  <a:t> bisects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Use the sine rule in triangles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𝐴𝐵𝑃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𝐴𝐶𝑃</m:t>
                    </m:r>
                  </m:oMath>
                </a14:m>
                <a:r>
                  <a:rPr lang="en-GB" dirty="0" smtClean="0"/>
                  <a:t> to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</m:den>
                    </m:f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53" y="4478938"/>
                <a:ext cx="3888432" cy="1041375"/>
              </a:xfrm>
              <a:prstGeom prst="rect">
                <a:avLst/>
              </a:prstGeom>
              <a:blipFill rotWithShape="0">
                <a:blip r:embed="rId3"/>
                <a:stretch>
                  <a:fillRect l="-1411" t="-3509" b="-2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1486" y="4107363"/>
            <a:ext cx="2448272" cy="369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June 2013 Paper 2 Q23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713" y="2164977"/>
            <a:ext cx="4474144" cy="42541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2682" y="2126770"/>
            <a:ext cx="4490890" cy="47043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 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149521" y="7908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Basic Trigonometry Recap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3117"/>
            <a:ext cx="5472608" cy="2799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4293096"/>
                <a:ext cx="3888432" cy="1538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28°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28°</m:t>
                              </m:r>
                            </m:e>
                          </m:func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=14.91°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93096"/>
                <a:ext cx="3888432" cy="15383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23614" y="4098634"/>
                <a:ext cx="2952328" cy="7918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You always do sin/cos/tan </a:t>
                </a:r>
                <a:r>
                  <a:rPr lang="en-GB" b="1" u="sng" dirty="0" smtClean="0"/>
                  <a:t>of the angle</a:t>
                </a:r>
                <a:r>
                  <a:rPr lang="en-GB" dirty="0" smtClean="0"/>
                  <a:t>, not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614" y="4098634"/>
                <a:ext cx="2952328" cy="791883"/>
              </a:xfrm>
              <a:prstGeom prst="rect">
                <a:avLst/>
              </a:prstGeom>
              <a:blipFill rotWithShape="0">
                <a:blip r:embed="rId4"/>
                <a:stretch>
                  <a:fillRect l="-1230" t="-2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63782" y="4133294"/>
            <a:ext cx="2719449" cy="937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782" y="5099098"/>
            <a:ext cx="3120186" cy="892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111" y="5099098"/>
                <a:ext cx="391227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Always check your answer looks sensible. We expect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 to be a lot longer than 7 because the angle is shallow.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111" y="5099098"/>
                <a:ext cx="3912274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929" t="-1923" r="-929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1560" y="758929"/>
            <a:ext cx="2376264" cy="3677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June 2012 Paper 2 Q10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2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59632" y="1052736"/>
            <a:ext cx="2736304" cy="1573346"/>
            <a:chOff x="899592" y="3486025"/>
            <a:chExt cx="2232248" cy="2376960"/>
          </a:xfrm>
        </p:grpSpPr>
        <p:sp>
          <p:nvSpPr>
            <p:cNvPr id="9" name="Right Triangle 8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9592" y="5483757"/>
              <a:ext cx="193064" cy="37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95736" y="1285450"/>
                <a:ext cx="151216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85450"/>
                <a:ext cx="1512168" cy="4019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33611" y="2571606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11" y="2571606"/>
                <a:ext cx="4838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3206338" y="2232561"/>
            <a:ext cx="106878" cy="391886"/>
          </a:xfrm>
          <a:custGeom>
            <a:avLst/>
            <a:gdLst>
              <a:gd name="connsiteX0" fmla="*/ 0 w 106878"/>
              <a:gd name="connsiteY0" fmla="*/ 391886 h 391886"/>
              <a:gd name="connsiteX1" fmla="*/ 35626 w 106878"/>
              <a:gd name="connsiteY1" fmla="*/ 166255 h 391886"/>
              <a:gd name="connsiteX2" fmla="*/ 106878 w 106878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878" h="391886">
                <a:moveTo>
                  <a:pt x="0" y="391886"/>
                </a:moveTo>
                <a:cubicBezTo>
                  <a:pt x="8906" y="311727"/>
                  <a:pt x="17813" y="231569"/>
                  <a:pt x="35626" y="166255"/>
                </a:cubicBezTo>
                <a:cubicBezTo>
                  <a:pt x="53439" y="100941"/>
                  <a:pt x="80158" y="50470"/>
                  <a:pt x="10687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25590" y="2202274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90" y="2202274"/>
                <a:ext cx="483864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116" y="3053531"/>
                <a:ext cx="2592288" cy="3339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6" y="3053531"/>
                <a:ext cx="2592288" cy="3339953"/>
              </a:xfrm>
              <a:prstGeom prst="rect">
                <a:avLst/>
              </a:prstGeom>
              <a:blipFill rotWithShape="0">
                <a:blip r:embed="rId5"/>
                <a:stretch>
                  <a:fillRect l="-1878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36719" y="3933743"/>
            <a:ext cx="1797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If a fraction on each side (and nothing else), cross multiply.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16033" y="3408075"/>
            <a:ext cx="3816515" cy="3110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24128" y="1182926"/>
            <a:ext cx="2736304" cy="1573346"/>
            <a:chOff x="899592" y="3486025"/>
            <a:chExt cx="2232248" cy="2376960"/>
          </a:xfrm>
        </p:grpSpPr>
        <p:sp>
          <p:nvSpPr>
            <p:cNvPr id="20" name="Right Triangle 19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593" y="5574622"/>
              <a:ext cx="153142" cy="2883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rot="1873927">
              <a:off x="1336182" y="4050460"/>
              <a:ext cx="136655" cy="245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5724128" y="1606550"/>
            <a:ext cx="746522" cy="11492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727700" y="1320800"/>
            <a:ext cx="234950" cy="171450"/>
          </a:xfrm>
          <a:custGeom>
            <a:avLst/>
            <a:gdLst>
              <a:gd name="connsiteX0" fmla="*/ 0 w 234950"/>
              <a:gd name="connsiteY0" fmla="*/ 171450 h 171450"/>
              <a:gd name="connsiteX1" fmla="*/ 114300 w 234950"/>
              <a:gd name="connsiteY1" fmla="*/ 120650 h 171450"/>
              <a:gd name="connsiteX2" fmla="*/ 234950 w 234950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950" h="171450">
                <a:moveTo>
                  <a:pt x="0" y="171450"/>
                </a:moveTo>
                <a:cubicBezTo>
                  <a:pt x="37571" y="160337"/>
                  <a:pt x="75142" y="149225"/>
                  <a:pt x="114300" y="120650"/>
                </a:cubicBezTo>
                <a:cubicBezTo>
                  <a:pt x="153458" y="92075"/>
                  <a:pt x="194204" y="46037"/>
                  <a:pt x="2349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71239" y="1350741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239" y="1350741"/>
                <a:ext cx="4838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18226" y="1772281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226" y="1772281"/>
                <a:ext cx="4838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69141" y="867561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41" y="867561"/>
                <a:ext cx="4838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81607" y="1268382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07" y="1268382"/>
                <a:ext cx="48386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16416" y="2571145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571145"/>
                <a:ext cx="48386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49385" y="2642288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385" y="2642288"/>
                <a:ext cx="48386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50294" y="1037193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294" y="1037193"/>
                <a:ext cx="48386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43475" y="3284984"/>
                <a:ext cx="4021013" cy="2241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dirty="0" smtClean="0"/>
                  <a:t>Determine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Hence determine the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:r>
                  <a:rPr lang="en-GB" dirty="0" smtClean="0"/>
                  <a:t>Using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GB" dirty="0" smtClean="0"/>
                  <a:t>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b="1" dirty="0" smtClean="0"/>
                  <a:t/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475" y="3284984"/>
                <a:ext cx="4021013" cy="2241126"/>
              </a:xfrm>
              <a:prstGeom prst="rect">
                <a:avLst/>
              </a:prstGeom>
              <a:blipFill rotWithShape="0">
                <a:blip r:embed="rId13"/>
                <a:stretch>
                  <a:fillRect l="-1364" t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6253936" y="3619500"/>
            <a:ext cx="1775640" cy="527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13166" y="4672407"/>
            <a:ext cx="3291281" cy="8537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5536" y="867561"/>
            <a:ext cx="288032" cy="31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4704786" y="879510"/>
            <a:ext cx="288032" cy="31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9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1070"/>
            <a:ext cx="2238375" cy="2809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9775" y="1287257"/>
                <a:ext cx="2304256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 is a right-angled triangle.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 is a point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75" y="1287257"/>
                <a:ext cx="2304256" cy="1443729"/>
              </a:xfrm>
              <a:prstGeom prst="rect">
                <a:avLst/>
              </a:prstGeom>
              <a:blipFill rotWithShape="0">
                <a:blip r:embed="rId3"/>
                <a:stretch>
                  <a:fillRect l="-2116" t="-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515" y="3989629"/>
                <a:ext cx="3816424" cy="287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a) Work out the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 smtClean="0"/>
                  <a:t>b) Work out the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:r>
                  <a:rPr lang="en-GB" b="1" dirty="0" smtClean="0"/>
                  <a:t>Using triangle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GB" b="1" dirty="0" smtClean="0"/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GB" b="1" dirty="0" smtClean="0"/>
                  <a:t/>
                </a:r>
                <a:br>
                  <a:rPr lang="en-GB" b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𝑨𝑷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5" y="3989629"/>
                <a:ext cx="3816424" cy="2876941"/>
              </a:xfrm>
              <a:prstGeom prst="rect">
                <a:avLst/>
              </a:prstGeom>
              <a:blipFill rotWithShape="0">
                <a:blip r:embed="rId4"/>
                <a:stretch>
                  <a:fillRect l="-1278" t="-1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1560" y="758929"/>
            <a:ext cx="2376264" cy="3677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June 2013 Paper 1 Q3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012160" y="1052736"/>
            <a:ext cx="1800200" cy="1573346"/>
            <a:chOff x="899592" y="3486025"/>
            <a:chExt cx="2232248" cy="2376960"/>
          </a:xfrm>
        </p:grpSpPr>
        <p:sp>
          <p:nvSpPr>
            <p:cNvPr id="10" name="Right Triangle 9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9592" y="5501697"/>
              <a:ext cx="216856" cy="361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57826" y="1272141"/>
                <a:ext cx="151216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26" y="1272141"/>
                <a:ext cx="1512168" cy="4019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21795" y="2624447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95" y="2624447"/>
                <a:ext cx="4838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7263293" y="2232561"/>
            <a:ext cx="106878" cy="391886"/>
          </a:xfrm>
          <a:custGeom>
            <a:avLst/>
            <a:gdLst>
              <a:gd name="connsiteX0" fmla="*/ 0 w 106878"/>
              <a:gd name="connsiteY0" fmla="*/ 391886 h 391886"/>
              <a:gd name="connsiteX1" fmla="*/ 35626 w 106878"/>
              <a:gd name="connsiteY1" fmla="*/ 166255 h 391886"/>
              <a:gd name="connsiteX2" fmla="*/ 106878 w 106878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878" h="391886">
                <a:moveTo>
                  <a:pt x="0" y="391886"/>
                </a:moveTo>
                <a:cubicBezTo>
                  <a:pt x="8906" y="311727"/>
                  <a:pt x="17813" y="231569"/>
                  <a:pt x="35626" y="166255"/>
                </a:cubicBezTo>
                <a:cubicBezTo>
                  <a:pt x="53439" y="100941"/>
                  <a:pt x="80158" y="50470"/>
                  <a:pt x="10687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0046" y="2202274"/>
                <a:ext cx="483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46" y="2202274"/>
                <a:ext cx="483864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493865" y="737371"/>
            <a:ext cx="288032" cy="31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04048" y="3140968"/>
                <a:ext cx="2952328" cy="299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140968"/>
                <a:ext cx="2952328" cy="2994794"/>
              </a:xfrm>
              <a:prstGeom prst="rect">
                <a:avLst/>
              </a:prstGeom>
              <a:blipFill rotWithShape="0">
                <a:blip r:embed="rId8"/>
                <a:stretch>
                  <a:fillRect l="-1860" t="-1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71978" y="4869160"/>
                <a:ext cx="1797507" cy="975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Rationalise denominator by multiplying top and bottom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400" dirty="0" smtClean="0"/>
                  <a:t>.</a:t>
                </a:r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78" y="4869160"/>
                <a:ext cx="1797507" cy="975075"/>
              </a:xfrm>
              <a:prstGeom prst="rect">
                <a:avLst/>
              </a:prstGeom>
              <a:blipFill rotWithShape="0">
                <a:blip r:embed="rId9"/>
                <a:stretch>
                  <a:fillRect l="-1017" t="-1250" b="-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80648" y="4332019"/>
            <a:ext cx="4053846" cy="10237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0648" y="5623886"/>
            <a:ext cx="4053846" cy="1156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43248" y="3476632"/>
            <a:ext cx="3282682" cy="2659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2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27584" y="1412776"/>
            <a:ext cx="1800200" cy="997282"/>
            <a:chOff x="899592" y="3486025"/>
            <a:chExt cx="2232248" cy="2376960"/>
          </a:xfrm>
        </p:grpSpPr>
        <p:sp>
          <p:nvSpPr>
            <p:cNvPr id="6" name="Right Triangle 5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592" y="5501697"/>
              <a:ext cx="216856" cy="361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681" y="907318"/>
                <a:ext cx="3240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Find the exact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1" y="907318"/>
                <a:ext cx="32403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69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9632" y="1412484"/>
                <a:ext cx="151216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10+2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12484"/>
                <a:ext cx="1512168" cy="4019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681" y="1704331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1" y="1704331"/>
                <a:ext cx="50134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2448" y="2085539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448" y="2085539"/>
                <a:ext cx="501345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 rot="16200000">
            <a:off x="2869670" y="1231174"/>
            <a:ext cx="1800200" cy="997282"/>
            <a:chOff x="899592" y="3486025"/>
            <a:chExt cx="2232248" cy="2376960"/>
          </a:xfrm>
        </p:grpSpPr>
        <p:sp>
          <p:nvSpPr>
            <p:cNvPr id="13" name="Right Triangle 12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9592" y="5501697"/>
              <a:ext cx="216856" cy="361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66075" y="1337934"/>
                <a:ext cx="151216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075" y="1337934"/>
                <a:ext cx="1512168" cy="4019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92620" y="1527558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620" y="1527558"/>
                <a:ext cx="50134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22159" y="2289757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159" y="2289757"/>
                <a:ext cx="501345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13681" y="64504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 CALCULATORS</a:t>
            </a:r>
            <a:endParaRPr lang="en-GB" b="1" dirty="0"/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4693965" y="1006768"/>
            <a:ext cx="1329909" cy="1273912"/>
            <a:chOff x="899592" y="3486025"/>
            <a:chExt cx="2232248" cy="2376960"/>
          </a:xfrm>
        </p:grpSpPr>
        <p:sp>
          <p:nvSpPr>
            <p:cNvPr id="20" name="Right Triangle 19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594" y="5510603"/>
              <a:ext cx="276883" cy="352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56846" y="1201217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846" y="1201217"/>
                <a:ext cx="50134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41198" y="1514477"/>
                <a:ext cx="501345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198" y="1514477"/>
                <a:ext cx="501345" cy="401970"/>
              </a:xfrm>
              <a:prstGeom prst="rect">
                <a:avLst/>
              </a:prstGeom>
              <a:blipFill rotWithShape="0">
                <a:blip r:embed="rId10"/>
                <a:stretch>
                  <a:fillRect r="-15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67518" y="1639336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518" y="1639336"/>
                <a:ext cx="5013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72709" y="666620"/>
                <a:ext cx="2570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 is an integer.</a:t>
                </a:r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09" y="666620"/>
                <a:ext cx="257014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896" t="-8197" r="-94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 rot="16200000">
            <a:off x="7219324" y="1084906"/>
            <a:ext cx="1392290" cy="1257430"/>
            <a:chOff x="899591" y="3486025"/>
            <a:chExt cx="2232249" cy="2376961"/>
          </a:xfrm>
        </p:grpSpPr>
        <p:sp>
          <p:nvSpPr>
            <p:cNvPr id="27" name="Right Triangle 26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9591" y="5534370"/>
              <a:ext cx="298070" cy="3286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13938" y="2070933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938" y="2070933"/>
                <a:ext cx="501345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32003" y="1344289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03" y="1344289"/>
                <a:ext cx="501345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49154" y="2440265"/>
                <a:ext cx="117467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54" y="2440265"/>
                <a:ext cx="1174670" cy="4019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7584" y="3166042"/>
                <a:ext cx="2290066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Determine the area of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, giving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166042"/>
                <a:ext cx="2290066" cy="1226426"/>
              </a:xfrm>
              <a:prstGeom prst="rect">
                <a:avLst/>
              </a:prstGeom>
              <a:blipFill rotWithShape="0">
                <a:blip r:embed="rId16"/>
                <a:stretch>
                  <a:fillRect l="-2400" t="-2475" r="-2667" b="-6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198697" y="4602120"/>
            <a:ext cx="1800200" cy="997282"/>
            <a:chOff x="899592" y="3486025"/>
            <a:chExt cx="2232248" cy="2376960"/>
          </a:xfrm>
        </p:grpSpPr>
        <p:sp>
          <p:nvSpPr>
            <p:cNvPr id="34" name="Right Triangle 33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9592" y="5501697"/>
              <a:ext cx="216856" cy="361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73561" y="5274883"/>
                <a:ext cx="501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61" y="5274883"/>
                <a:ext cx="501345" cy="369332"/>
              </a:xfrm>
              <a:prstGeom prst="rect">
                <a:avLst/>
              </a:prstGeom>
              <a:blipFill rotWithShape="0">
                <a:blip r:embed="rId17"/>
                <a:stretch>
                  <a:fillRect r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5807" y="4877633"/>
                <a:ext cx="1052796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3+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7" y="4877633"/>
                <a:ext cx="1052796" cy="40197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65445" y="3760025"/>
            <a:ext cx="3413818" cy="1651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96165" y="3129522"/>
                <a:ext cx="229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Work out the area of trapezium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𝑃𝑄𝑅𝑆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165" y="3129522"/>
                <a:ext cx="2290066" cy="646331"/>
              </a:xfrm>
              <a:prstGeom prst="rect">
                <a:avLst/>
              </a:prstGeom>
              <a:blipFill rotWithShape="0">
                <a:blip r:embed="rId20"/>
                <a:stretch>
                  <a:fillRect l="-239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 rot="10800000">
            <a:off x="7165571" y="3301384"/>
            <a:ext cx="1204772" cy="2372338"/>
            <a:chOff x="899592" y="3486025"/>
            <a:chExt cx="2232248" cy="2376961"/>
          </a:xfrm>
        </p:grpSpPr>
        <p:sp>
          <p:nvSpPr>
            <p:cNvPr id="41" name="Right Triangle 40"/>
            <p:cNvSpPr/>
            <p:nvPr/>
          </p:nvSpPr>
          <p:spPr>
            <a:xfrm>
              <a:off x="899592" y="3486025"/>
              <a:ext cx="2232248" cy="237626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99593" y="5735121"/>
              <a:ext cx="260774" cy="1278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V="1">
            <a:off x="7696200" y="4019550"/>
            <a:ext cx="685800" cy="3048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807325" y="4273550"/>
            <a:ext cx="57150" cy="11112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747000" y="4384675"/>
            <a:ext cx="114300" cy="5397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543815" y="3301384"/>
            <a:ext cx="0" cy="2342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488223" y="4042330"/>
            <a:ext cx="46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7618761" y="2973665"/>
            <a:ext cx="46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7600981" y="4849274"/>
            <a:ext cx="3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600950" y="4391025"/>
            <a:ext cx="704850" cy="13525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8162925" y="5219700"/>
            <a:ext cx="209550" cy="57150"/>
          </a:xfrm>
          <a:custGeom>
            <a:avLst/>
            <a:gdLst>
              <a:gd name="connsiteX0" fmla="*/ 0 w 209550"/>
              <a:gd name="connsiteY0" fmla="*/ 57150 h 57150"/>
              <a:gd name="connsiteX1" fmla="*/ 85725 w 209550"/>
              <a:gd name="connsiteY1" fmla="*/ 9525 h 57150"/>
              <a:gd name="connsiteX2" fmla="*/ 209550 w 209550"/>
              <a:gd name="connsiteY2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7150">
                <a:moveTo>
                  <a:pt x="0" y="57150"/>
                </a:moveTo>
                <a:cubicBezTo>
                  <a:pt x="25400" y="38100"/>
                  <a:pt x="50800" y="19050"/>
                  <a:pt x="85725" y="9525"/>
                </a:cubicBezTo>
                <a:cubicBezTo>
                  <a:pt x="120650" y="0"/>
                  <a:pt x="165100" y="0"/>
                  <a:pt x="2095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024157" y="4887374"/>
                <a:ext cx="466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157" y="4887374"/>
                <a:ext cx="466835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17979" y="2971144"/>
                <a:ext cx="320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979" y="2971144"/>
                <a:ext cx="320377" cy="369332"/>
              </a:xfrm>
              <a:prstGeom prst="rect">
                <a:avLst/>
              </a:prstGeom>
              <a:blipFill rotWithShape="0">
                <a:blip r:embed="rId22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896937" y="2995860"/>
                <a:ext cx="320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937" y="2995860"/>
                <a:ext cx="320377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16883" y="4139684"/>
                <a:ext cx="320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883" y="4139684"/>
                <a:ext cx="320377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3774" r="-9434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297074" y="5589032"/>
                <a:ext cx="320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074" y="5589032"/>
                <a:ext cx="320377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706411" y="5639126"/>
                <a:ext cx="3461340" cy="116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[AQA Mock Papers]</a:t>
                </a:r>
              </a:p>
              <a:p>
                <a:r>
                  <a:rPr lang="en-GB" dirty="0" smtClean="0"/>
                  <a:t>a)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 smtClean="0"/>
                  <a:t>,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.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b="1" dirty="0" smtClean="0"/>
              </a:p>
              <a:p>
                <a:r>
                  <a:rPr lang="en-GB" dirty="0" smtClean="0"/>
                  <a:t>b) Work out the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411" y="5639126"/>
                <a:ext cx="3461340" cy="1168269"/>
              </a:xfrm>
              <a:prstGeom prst="rect">
                <a:avLst/>
              </a:prstGeom>
              <a:blipFill rotWithShape="0">
                <a:blip r:embed="rId26"/>
                <a:stretch>
                  <a:fillRect l="-1408" t="-2604" b="-2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297073" y="3800515"/>
                <a:ext cx="320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073" y="3800515"/>
                <a:ext cx="320377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59044" y="1023952"/>
            <a:ext cx="244549" cy="2730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3138766" y="879782"/>
            <a:ext cx="244549" cy="2730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71" name="Rectangle 70"/>
          <p:cNvSpPr/>
          <p:nvPr/>
        </p:nvSpPr>
        <p:spPr>
          <a:xfrm>
            <a:off x="4599102" y="632871"/>
            <a:ext cx="244549" cy="2730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72" name="Rectangle 71"/>
          <p:cNvSpPr/>
          <p:nvPr/>
        </p:nvSpPr>
        <p:spPr>
          <a:xfrm>
            <a:off x="6335916" y="729352"/>
            <a:ext cx="244549" cy="2730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539950" y="3255206"/>
            <a:ext cx="244549" cy="2730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3322159" y="3194361"/>
            <a:ext cx="244549" cy="2730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6478915" y="3088919"/>
            <a:ext cx="244549" cy="2730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8288329" y="5878286"/>
            <a:ext cx="831920" cy="4712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597735" y="6352555"/>
            <a:ext cx="522514" cy="4712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50366" y="2598567"/>
                <a:ext cx="1651049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6" y="2598567"/>
                <a:ext cx="1651049" cy="40197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69564" y="2657246"/>
                <a:ext cx="1651049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64" y="2657246"/>
                <a:ext cx="1651049" cy="40197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645051" y="2304487"/>
                <a:ext cx="1651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051" y="2304487"/>
                <a:ext cx="1651049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1386155" y="2561697"/>
            <a:ext cx="831920" cy="4712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570147" y="2700221"/>
            <a:ext cx="930536" cy="363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573353" y="2316810"/>
            <a:ext cx="709460" cy="363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158644" y="992677"/>
                <a:ext cx="1651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644" y="992677"/>
                <a:ext cx="1651049" cy="369332"/>
              </a:xfrm>
              <a:prstGeom prst="rect">
                <a:avLst/>
              </a:prstGeom>
              <a:blipFill rotWithShape="0">
                <a:blip r:embed="rId3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7103827" y="974514"/>
            <a:ext cx="462096" cy="363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53514" y="5986525"/>
                <a:ext cx="1651049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14" y="5986525"/>
                <a:ext cx="1651049" cy="401970"/>
              </a:xfrm>
              <a:prstGeom prst="rect">
                <a:avLst/>
              </a:prstGeom>
              <a:blipFill rotWithShape="0">
                <a:blip r:embed="rId3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872440" y="5951320"/>
            <a:ext cx="1015354" cy="464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9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0" grpId="0" animBg="1"/>
      <p:bldP spid="81" grpId="0" animBg="1"/>
      <p:bldP spid="82" grpId="0" animBg="1"/>
      <p:bldP spid="84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3D Pythagoras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9777" y="75434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key here is identify some 2D triangle ‘floating’ in 3D space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You will usually need to use Pythagoras twice.</a:t>
            </a:r>
            <a:endParaRPr lang="en-GB" sz="2400" dirty="0"/>
          </a:p>
        </p:txBody>
      </p:sp>
      <p:sp>
        <p:nvSpPr>
          <p:cNvPr id="6" name="Cube 5"/>
          <p:cNvSpPr/>
          <p:nvPr/>
        </p:nvSpPr>
        <p:spPr>
          <a:xfrm>
            <a:off x="971073" y="3356826"/>
            <a:ext cx="2160240" cy="2520280"/>
          </a:xfrm>
          <a:prstGeom prst="cube">
            <a:avLst>
              <a:gd name="adj" fmla="val 431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9774" y="527674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774" y="5276748"/>
                <a:ext cx="50405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3121" y="5812740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21" y="5812740"/>
                <a:ext cx="50405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3830" y="3835351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830" y="3835351"/>
                <a:ext cx="50405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982857" y="3356992"/>
            <a:ext cx="2161309" cy="2517569"/>
            <a:chOff x="982857" y="3356992"/>
            <a:chExt cx="2161309" cy="2517569"/>
          </a:xfrm>
        </p:grpSpPr>
        <p:sp>
          <p:nvSpPr>
            <p:cNvPr id="7" name="Freeform 6"/>
            <p:cNvSpPr/>
            <p:nvPr/>
          </p:nvSpPr>
          <p:spPr>
            <a:xfrm>
              <a:off x="982857" y="3356992"/>
              <a:ext cx="2161309" cy="2517569"/>
            </a:xfrm>
            <a:custGeom>
              <a:avLst/>
              <a:gdLst>
                <a:gd name="connsiteX0" fmla="*/ 0 w 2161309"/>
                <a:gd name="connsiteY0" fmla="*/ 2517569 h 2517569"/>
                <a:gd name="connsiteX1" fmla="*/ 2161309 w 2161309"/>
                <a:gd name="connsiteY1" fmla="*/ 1591294 h 2517569"/>
                <a:gd name="connsiteX2" fmla="*/ 2161309 w 2161309"/>
                <a:gd name="connsiteY2" fmla="*/ 0 h 2517569"/>
                <a:gd name="connsiteX3" fmla="*/ 0 w 2161309"/>
                <a:gd name="connsiteY3" fmla="*/ 2517569 h 251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309" h="2517569">
                  <a:moveTo>
                    <a:pt x="0" y="2517569"/>
                  </a:moveTo>
                  <a:lnTo>
                    <a:pt x="2161309" y="1591294"/>
                  </a:lnTo>
                  <a:lnTo>
                    <a:pt x="2161309" y="0"/>
                  </a:lnTo>
                  <a:lnTo>
                    <a:pt x="0" y="2517569"/>
                  </a:lnTo>
                  <a:close/>
                </a:path>
              </a:pathLst>
            </a:custGeom>
            <a:solidFill>
              <a:schemeClr val="accent1">
                <a:alpha val="47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13999" y="4709872"/>
              <a:ext cx="203200" cy="323850"/>
            </a:xfrm>
            <a:custGeom>
              <a:avLst/>
              <a:gdLst>
                <a:gd name="connsiteX0" fmla="*/ 0 w 203200"/>
                <a:gd name="connsiteY0" fmla="*/ 323850 h 323850"/>
                <a:gd name="connsiteX1" fmla="*/ 6350 w 203200"/>
                <a:gd name="connsiteY1" fmla="*/ 57150 h 323850"/>
                <a:gd name="connsiteX2" fmla="*/ 203200 w 203200"/>
                <a:gd name="connsiteY2" fmla="*/ 0 h 323850"/>
                <a:gd name="connsiteX3" fmla="*/ 203200 w 203200"/>
                <a:gd name="connsiteY3" fmla="*/ 247650 h 323850"/>
                <a:gd name="connsiteX4" fmla="*/ 0 w 203200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" h="323850">
                  <a:moveTo>
                    <a:pt x="0" y="323850"/>
                  </a:moveTo>
                  <a:lnTo>
                    <a:pt x="6350" y="57150"/>
                  </a:lnTo>
                  <a:lnTo>
                    <a:pt x="203200" y="0"/>
                  </a:lnTo>
                  <a:lnTo>
                    <a:pt x="203200" y="247650"/>
                  </a:lnTo>
                  <a:lnTo>
                    <a:pt x="0" y="3238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76927" y="4963393"/>
                  <a:ext cx="504056" cy="505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6927" y="4963393"/>
                  <a:ext cx="504056" cy="50520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696400" y="4440974"/>
                  <a:ext cx="504056" cy="505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00" y="4440974"/>
                  <a:ext cx="504056" cy="50520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968" y="1777256"/>
                <a:ext cx="2435198" cy="149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Find the length of diagonal connecting two opposite corners of a unit cube.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68" y="1777256"/>
                <a:ext cx="2435198" cy="1497974"/>
              </a:xfrm>
              <a:prstGeom prst="rect">
                <a:avLst/>
              </a:prstGeom>
              <a:blipFill rotWithShape="0">
                <a:blip r:embed="rId7"/>
                <a:stretch>
                  <a:fillRect l="-2000" t="-2449" r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73085" y="2946726"/>
            <a:ext cx="1179615" cy="387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1777256"/>
            <a:ext cx="243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Determine the height of this pyramid.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5981700" y="4013200"/>
            <a:ext cx="5850" cy="1723117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47950" y="562201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</a:t>
            </a:r>
            <a:endParaRPr lang="en-GB" sz="32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068114" y="6261100"/>
            <a:ext cx="2370786" cy="133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407146" y="5295900"/>
            <a:ext cx="1327154" cy="9658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94400" y="4025900"/>
            <a:ext cx="419100" cy="2247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94400" y="4025900"/>
            <a:ext cx="1714500" cy="128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068114" y="4000500"/>
            <a:ext cx="1926286" cy="22739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422900" y="4038600"/>
            <a:ext cx="571500" cy="124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410200" y="5295900"/>
            <a:ext cx="23241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82893" y="5286771"/>
            <a:ext cx="1329386" cy="991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12318" y="422365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21730" y="623630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31147" y="2829199"/>
                <a:ext cx="792088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47" y="2829199"/>
                <a:ext cx="792088" cy="6428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7234520" y="2707184"/>
            <a:ext cx="937880" cy="831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527099" y="4029075"/>
            <a:ext cx="2178626" cy="1854965"/>
            <a:chOff x="5527099" y="4029075"/>
            <a:chExt cx="2178626" cy="1854965"/>
          </a:xfrm>
        </p:grpSpPr>
        <p:sp>
          <p:nvSpPr>
            <p:cNvPr id="60" name="Freeform 59"/>
            <p:cNvSpPr/>
            <p:nvPr/>
          </p:nvSpPr>
          <p:spPr>
            <a:xfrm>
              <a:off x="5972175" y="4029075"/>
              <a:ext cx="1733550" cy="1695450"/>
            </a:xfrm>
            <a:custGeom>
              <a:avLst/>
              <a:gdLst>
                <a:gd name="connsiteX0" fmla="*/ 1733550 w 1733550"/>
                <a:gd name="connsiteY0" fmla="*/ 1295400 h 1695450"/>
                <a:gd name="connsiteX1" fmla="*/ 19050 w 1733550"/>
                <a:gd name="connsiteY1" fmla="*/ 1695450 h 1695450"/>
                <a:gd name="connsiteX2" fmla="*/ 0 w 1733550"/>
                <a:gd name="connsiteY2" fmla="*/ 0 h 1695450"/>
                <a:gd name="connsiteX3" fmla="*/ 1733550 w 1733550"/>
                <a:gd name="connsiteY3" fmla="*/ 129540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550" h="1695450">
                  <a:moveTo>
                    <a:pt x="1733550" y="1295400"/>
                  </a:moveTo>
                  <a:lnTo>
                    <a:pt x="19050" y="1695450"/>
                  </a:lnTo>
                  <a:lnTo>
                    <a:pt x="0" y="0"/>
                  </a:lnTo>
                  <a:lnTo>
                    <a:pt x="1733550" y="1295400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981700" y="5476875"/>
              <a:ext cx="200025" cy="247650"/>
            </a:xfrm>
            <a:custGeom>
              <a:avLst/>
              <a:gdLst>
                <a:gd name="connsiteX0" fmla="*/ 0 w 200025"/>
                <a:gd name="connsiteY0" fmla="*/ 247650 h 247650"/>
                <a:gd name="connsiteX1" fmla="*/ 200025 w 200025"/>
                <a:gd name="connsiteY1" fmla="*/ 209550 h 247650"/>
                <a:gd name="connsiteX2" fmla="*/ 200025 w 200025"/>
                <a:gd name="connsiteY2" fmla="*/ 0 h 247650"/>
                <a:gd name="connsiteX3" fmla="*/ 9525 w 200025"/>
                <a:gd name="connsiteY3" fmla="*/ 38100 h 247650"/>
                <a:gd name="connsiteX4" fmla="*/ 0 w 200025"/>
                <a:gd name="connsiteY4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247650">
                  <a:moveTo>
                    <a:pt x="0" y="247650"/>
                  </a:moveTo>
                  <a:lnTo>
                    <a:pt x="200025" y="209550"/>
                  </a:lnTo>
                  <a:lnTo>
                    <a:pt x="200025" y="0"/>
                  </a:lnTo>
                  <a:lnTo>
                    <a:pt x="9525" y="38100"/>
                  </a:lnTo>
                  <a:lnTo>
                    <a:pt x="0" y="2476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410825" y="5241172"/>
                  <a:ext cx="648072" cy="642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825" y="5241172"/>
                  <a:ext cx="648072" cy="64286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527099" y="4707290"/>
                  <a:ext cx="648072" cy="642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99" y="4707290"/>
                  <a:ext cx="648072" cy="64286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80727" y="6179155"/>
                <a:ext cx="3318109" cy="60882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We obtained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dirty="0" smtClean="0"/>
                  <a:t> by using Pythagoras on the base of the cube.</a:t>
                </a:r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7" y="6179155"/>
                <a:ext cx="3318109" cy="608821"/>
              </a:xfrm>
              <a:prstGeom prst="rect">
                <a:avLst/>
              </a:prstGeom>
              <a:blipFill rotWithShape="0">
                <a:blip r:embed="rId11"/>
                <a:stretch>
                  <a:fillRect l="-547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5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00" y="3816491"/>
            <a:ext cx="3238500" cy="28289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5" y="3356992"/>
            <a:ext cx="2292281" cy="338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2996" y="1325567"/>
                <a:ext cx="4464496" cy="317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pyramid has a square base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 of sides 6cm. Vertex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 smtClean="0"/>
                  <a:t>, is directly above the centre of the base,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Work out the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𝑉𝑋</m:t>
                    </m:r>
                  </m:oMath>
                </a14:m>
                <a:r>
                  <a:rPr lang="en-GB" dirty="0" smtClean="0"/>
                  <a:t> of the pyramid.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𝑽𝑿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𝟖𝟐</m:t>
                          </m:r>
                        </m:e>
                      </m:rad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1325567"/>
                <a:ext cx="4464496" cy="3178947"/>
              </a:xfrm>
              <a:prstGeom prst="rect">
                <a:avLst/>
              </a:prstGeom>
              <a:blipFill rotWithShape="0">
                <a:blip r:embed="rId4"/>
                <a:stretch>
                  <a:fillRect l="-1093" t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9342" y="824683"/>
            <a:ext cx="262881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AQA Mock Set 4 Paper 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98170" y="2630551"/>
            <a:ext cx="2801821" cy="1738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274" y="882740"/>
            <a:ext cx="262881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AQA Mock Set 1 Paper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0180" y="1275234"/>
                <a:ext cx="32385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diagram shows a vertical mast,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dirty="0" smtClean="0"/>
                  <a:t>, 12 metres high.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 smtClean="0"/>
                  <a:t> are on a horizontal plane.</a:t>
                </a:r>
              </a:p>
              <a:p>
                <a:r>
                  <a:rPr lang="en-GB" dirty="0" smtClean="0"/>
                  <a:t>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 is due West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endParaRPr lang="en-GB" dirty="0" smtClean="0"/>
              </a:p>
              <a:p>
                <a:pPr marL="342900" indent="-342900">
                  <a:buAutoNum type="alphaLcParenR"/>
                </a:pPr>
                <a:r>
                  <a:rPr lang="en-GB" dirty="0" smtClean="0"/>
                  <a:t>Calculate the bearing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 smtClean="0"/>
                  <a:t>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 to the nearest degree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80" y="1275234"/>
                <a:ext cx="3238500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504" t="-1319" r="-2632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56416" y="3580536"/>
                <a:ext cx="3091329" cy="272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 smtClean="0"/>
                  <a:t>a) </a:t>
                </a:r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𝟑𝟓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𝟏𝟑𝟕𝟕𝟕𝟔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𝟐𝟕𝟎𝟐𝟐𝟖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𝟐𝟖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b="1" dirty="0" smtClean="0"/>
              </a:p>
              <a:p>
                <a:pPr/>
                <a:r>
                  <a:rPr lang="en-GB" dirty="0" smtClean="0"/>
                  <a:t>       b)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°+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𝟐𝟕</m:t>
                                </m:r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b="1" dirty="0" smtClean="0"/>
                  <a:t/>
                </a:r>
                <a:br>
                  <a:rPr lang="en-GB" b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𝟏𝟒𝟗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416" y="3580536"/>
                <a:ext cx="3091329" cy="2725361"/>
              </a:xfrm>
              <a:prstGeom prst="rect">
                <a:avLst/>
              </a:prstGeom>
              <a:blipFill rotWithShape="0">
                <a:blip r:embed="rId6"/>
                <a:stretch>
                  <a:fillRect l="-1775" t="-1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078784" y="3922216"/>
            <a:ext cx="3017715" cy="15879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92686" y="5510151"/>
            <a:ext cx="2307771" cy="992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60" y="1341591"/>
            <a:ext cx="3110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060903" y="1325567"/>
            <a:ext cx="3110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9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>
            <a:off x="1907704" y="1484783"/>
            <a:ext cx="432048" cy="110168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Angles between lines and planes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Parallelogram 4"/>
          <p:cNvSpPr/>
          <p:nvPr/>
        </p:nvSpPr>
        <p:spPr>
          <a:xfrm>
            <a:off x="395536" y="980728"/>
            <a:ext cx="3384376" cy="1224136"/>
          </a:xfrm>
          <a:prstGeom prst="parallelogram">
            <a:avLst>
              <a:gd name="adj" fmla="val 103255"/>
            </a:avLst>
          </a:prstGeom>
          <a:solidFill>
            <a:schemeClr val="accent1">
              <a:alpha val="77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1907704" y="764704"/>
            <a:ext cx="432048" cy="82809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67944" y="93094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plane is:</a:t>
            </a:r>
          </a:p>
          <a:p>
            <a:r>
              <a:rPr lang="en-GB" sz="2000" b="1" dirty="0" smtClean="0"/>
              <a:t>A flat 2D surface (not necessary horizontal).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136572" y="1301009"/>
            <a:ext cx="3425371" cy="745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255123" y="3933056"/>
            <a:ext cx="4755908" cy="1368152"/>
          </a:xfrm>
          <a:prstGeom prst="parallelogram">
            <a:avLst>
              <a:gd name="adj" fmla="val 103255"/>
            </a:avLst>
          </a:prstGeom>
          <a:solidFill>
            <a:schemeClr val="accent1">
              <a:alpha val="77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62125" y="3090519"/>
            <a:ext cx="2017787" cy="16719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902537" y="4717181"/>
            <a:ext cx="1909823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for</a:t>
            </a:r>
          </a:p>
          <a:p>
            <a:pPr algn="ctr"/>
            <a:r>
              <a:rPr lang="en-GB" dirty="0" err="1" smtClean="0"/>
              <a:t>Bromanimation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314667" y="2585807"/>
            <a:ext cx="3436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we want to find the angle between a </a:t>
            </a:r>
            <a:r>
              <a:rPr lang="en-GB" b="1" dirty="0" smtClean="0"/>
              <a:t>line</a:t>
            </a:r>
            <a:r>
              <a:rPr lang="en-GB" dirty="0" smtClean="0"/>
              <a:t> and a </a:t>
            </a:r>
            <a:r>
              <a:rPr lang="en-GB" b="1" dirty="0" smtClean="0"/>
              <a:t>plane</a:t>
            </a:r>
            <a:r>
              <a:rPr lang="en-GB" dirty="0" smtClean="0"/>
              <a:t>, use the “</a:t>
            </a:r>
            <a:r>
              <a:rPr lang="en-GB" b="1" dirty="0" smtClean="0"/>
              <a:t>drop method</a:t>
            </a:r>
            <a:r>
              <a:rPr lang="en-GB" dirty="0" smtClean="0"/>
              <a:t>” – imagine the line is a pen which you drop onto the plane. The angle you want is between the original and dropped lines.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-261558" y="3093792"/>
            <a:ext cx="4036782" cy="3347235"/>
            <a:chOff x="-261558" y="3093792"/>
            <a:chExt cx="4036782" cy="3347235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-261558" y="4769046"/>
              <a:ext cx="2017787" cy="1671981"/>
            </a:xfrm>
            <a:prstGeom prst="line">
              <a:avLst/>
            </a:prstGeom>
            <a:ln>
              <a:solidFill>
                <a:schemeClr val="bg1">
                  <a:alpha val="4000"/>
                </a:schemeClr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57437" y="3093792"/>
              <a:ext cx="2017787" cy="1671981"/>
            </a:xfrm>
            <a:prstGeom prst="line">
              <a:avLst/>
            </a:prstGeom>
            <a:ln>
              <a:prstDash val="sysDot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56229" y="3106058"/>
            <a:ext cx="2032000" cy="1669142"/>
            <a:chOff x="1756229" y="3106058"/>
            <a:chExt cx="2032000" cy="1669142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3759200" y="3106058"/>
              <a:ext cx="29029" cy="13062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756229" y="4412343"/>
              <a:ext cx="2017485" cy="3628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541486" y="4183380"/>
              <a:ext cx="9434" cy="2870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550921" y="4152900"/>
              <a:ext cx="220979" cy="381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2280062" y="4310743"/>
              <a:ext cx="166255" cy="344384"/>
            </a:xfrm>
            <a:custGeom>
              <a:avLst/>
              <a:gdLst>
                <a:gd name="connsiteX0" fmla="*/ 0 w 166255"/>
                <a:gd name="connsiteY0" fmla="*/ 0 h 344384"/>
                <a:gd name="connsiteX1" fmla="*/ 118754 w 166255"/>
                <a:gd name="connsiteY1" fmla="*/ 142504 h 344384"/>
                <a:gd name="connsiteX2" fmla="*/ 166255 w 166255"/>
                <a:gd name="connsiteY2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5" h="344384">
                  <a:moveTo>
                    <a:pt x="0" y="0"/>
                  </a:moveTo>
                  <a:cubicBezTo>
                    <a:pt x="45522" y="42553"/>
                    <a:pt x="91045" y="85107"/>
                    <a:pt x="118754" y="142504"/>
                  </a:cubicBezTo>
                  <a:cubicBezTo>
                    <a:pt x="146463" y="199901"/>
                    <a:pt x="156359" y="272142"/>
                    <a:pt x="166255" y="344384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407096" y="4203370"/>
                  <a:ext cx="3186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096" y="4203370"/>
                  <a:ext cx="31865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29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23384</TotalTime>
  <Words>1678</Words>
  <Application>Microsoft Office PowerPoint</Application>
  <PresentationFormat>On-screen Show (4:3)</PresentationFormat>
  <Paragraphs>501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Office Theme</vt:lpstr>
      <vt:lpstr>IGCSE FM Trigonometry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743</cp:revision>
  <dcterms:created xsi:type="dcterms:W3CDTF">2013-02-28T07:36:55Z</dcterms:created>
  <dcterms:modified xsi:type="dcterms:W3CDTF">2016-04-21T14:17:39Z</dcterms:modified>
</cp:coreProperties>
</file>